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43"/>
  </p:notesMasterIdLst>
  <p:handoutMasterIdLst>
    <p:handoutMasterId r:id="rId44"/>
  </p:handoutMasterIdLst>
  <p:sldIdLst>
    <p:sldId id="257" r:id="rId6"/>
    <p:sldId id="316" r:id="rId7"/>
    <p:sldId id="321" r:id="rId8"/>
    <p:sldId id="323" r:id="rId9"/>
    <p:sldId id="326" r:id="rId10"/>
    <p:sldId id="324" r:id="rId11"/>
    <p:sldId id="325" r:id="rId12"/>
    <p:sldId id="327" r:id="rId13"/>
    <p:sldId id="328" r:id="rId14"/>
    <p:sldId id="307" r:id="rId15"/>
    <p:sldId id="317" r:id="rId16"/>
    <p:sldId id="318" r:id="rId17"/>
    <p:sldId id="319" r:id="rId18"/>
    <p:sldId id="320" r:id="rId19"/>
    <p:sldId id="330" r:id="rId20"/>
    <p:sldId id="331" r:id="rId21"/>
    <p:sldId id="336" r:id="rId22"/>
    <p:sldId id="337" r:id="rId23"/>
    <p:sldId id="338" r:id="rId24"/>
    <p:sldId id="335" r:id="rId25"/>
    <p:sldId id="332" r:id="rId26"/>
    <p:sldId id="341" r:id="rId27"/>
    <p:sldId id="342" r:id="rId28"/>
    <p:sldId id="343" r:id="rId29"/>
    <p:sldId id="344" r:id="rId30"/>
    <p:sldId id="345" r:id="rId31"/>
    <p:sldId id="340" r:id="rId32"/>
    <p:sldId id="333" r:id="rId33"/>
    <p:sldId id="339" r:id="rId34"/>
    <p:sldId id="311" r:id="rId35"/>
    <p:sldId id="346" r:id="rId36"/>
    <p:sldId id="347" r:id="rId37"/>
    <p:sldId id="313" r:id="rId38"/>
    <p:sldId id="314" r:id="rId39"/>
    <p:sldId id="315" r:id="rId40"/>
    <p:sldId id="271" r:id="rId41"/>
    <p:sldId id="256" r:id="rId4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598" autoAdjust="0"/>
  </p:normalViewPr>
  <p:slideViewPr>
    <p:cSldViewPr>
      <p:cViewPr varScale="1">
        <p:scale>
          <a:sx n="123" d="100"/>
          <a:sy n="123" d="100"/>
        </p:scale>
        <p:origin x="-228" y="-10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6/13/2012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6/13/2012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6:02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959669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6:04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6:04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6:03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307284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6:03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194948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948269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2" indent="-228600" algn="l" defTabSz="914363" rtl="0" eaLnBrk="1" fontAlgn="auto" latinLnBrk="0" hangingPunct="1">
              <a:lnSpc>
                <a:spcPct val="90000"/>
              </a:lnSpc>
              <a:spcBef>
                <a:spcPts val="0"/>
              </a:spcBef>
              <a:spcAft>
                <a:spcPts val="333"/>
              </a:spcAft>
              <a:buClrTx/>
              <a:buSzTx/>
              <a:buFontTx/>
              <a:buAutoNum type="arabicPeriod"/>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3338282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310909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4201246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aka.ms/ExClientCalc" TargetMode="External"/><Relationship Id="rId2" Type="http://schemas.openxmlformats.org/officeDocument/2006/relationships/hyperlink" Target="http://aka.ms/CalCheck" TargetMode="External"/><Relationship Id="rId1" Type="http://schemas.openxmlformats.org/officeDocument/2006/relationships/slideLayout" Target="../slideLayouts/slideLayout9.xml"/><Relationship Id="rId4" Type="http://schemas.openxmlformats.org/officeDocument/2006/relationships/hyperlink" Target="http://aka.ms/ExMailboxCalc"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aka.ms/OCAT" TargetMode="External"/><Relationship Id="rId2" Type="http://schemas.openxmlformats.org/officeDocument/2006/relationships/hyperlink" Target="https://www.testexchangeconnectivity.com/" TargetMode="External"/><Relationship Id="rId1" Type="http://schemas.openxmlformats.org/officeDocument/2006/relationships/slideLayout" Target="../slideLayouts/slideLayout9.xml"/><Relationship Id="rId4" Type="http://schemas.openxmlformats.org/officeDocument/2006/relationships/hyperlink" Target="http://aka.ms/PSTCaptur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aka.ms/MFCMAPI" TargetMode="External"/><Relationship Id="rId2" Type="http://schemas.openxmlformats.org/officeDocument/2006/relationships/hyperlink" Target="http://aka.ms/ExDeploy"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aka.ms/ExVisio" TargetMode="External"/><Relationship Id="rId2" Type="http://schemas.openxmlformats.org/officeDocument/2006/relationships/hyperlink" Target="http://aka.ms/ADTD"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msdn.microsoft.com/en-us/library/windows/desktop/aa373592(v=vs.85).aspx"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hyperlink" Target="http://aka.ms/gxxxk1"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8" Type="http://schemas.openxmlformats.org/officeDocument/2006/relationships/hyperlink" Target="http://www.mecisback.com/" TargetMode="External"/><Relationship Id="rId3" Type="http://schemas.openxmlformats.org/officeDocument/2006/relationships/image" Target="../media/image7.png"/><Relationship Id="rId7" Type="http://schemas.openxmlformats.org/officeDocument/2006/relationships/hyperlink" Target="http://technet.microsoft.com/exchange"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blogs.technet.com/b/exchange/" TargetMode="External"/><Relationship Id="rId5" Type="http://schemas.openxmlformats.org/officeDocument/2006/relationships/hyperlink" Target="http://blogs.technet.com/b/perryclarke/" TargetMode="External"/><Relationship Id="rId4" Type="http://schemas.openxmlformats.org/officeDocument/2006/relationships/image" Target="../media/image1.png"/><Relationship Id="rId9"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hyperlink" Target="http://microsoft.com/msdn"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1.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zoom.it/CuHw" TargetMode="External"/><Relationship Id="rId2" Type="http://schemas.openxmlformats.org/officeDocument/2006/relationships/hyperlink" Target="http://zoom.it/7EQf"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aka.ms/E14SP2New" TargetMode="External"/><Relationship Id="rId2" Type="http://schemas.openxmlformats.org/officeDocument/2006/relationships/hyperlink" Target="http://aka.ms/E14SP2" TargetMode="External"/><Relationship Id="rId1" Type="http://schemas.openxmlformats.org/officeDocument/2006/relationships/slideLayout" Target="../slideLayouts/slideLayout9.xml"/><Relationship Id="rId5" Type="http://schemas.openxmlformats.org/officeDocument/2006/relationships/hyperlink" Target="http://aka.ms/KB2685289" TargetMode="External"/><Relationship Id="rId4" Type="http://schemas.openxmlformats.org/officeDocument/2006/relationships/hyperlink" Target="http://aka.ms/E14SP2UR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aka.ms/E14SP2Schema"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Microsoft Exchange Server 2010 SP2 Tips &amp; Tricks</a:t>
            </a:r>
            <a:endParaRPr lang="en-US" dirty="0"/>
          </a:p>
        </p:txBody>
      </p:sp>
      <p:sp>
        <p:nvSpPr>
          <p:cNvPr id="3" name="Subtitle 2"/>
          <p:cNvSpPr>
            <a:spLocks noGrp="1"/>
          </p:cNvSpPr>
          <p:nvPr>
            <p:ph type="subTitle" idx="1"/>
          </p:nvPr>
        </p:nvSpPr>
        <p:spPr/>
        <p:txBody>
          <a:bodyPr/>
          <a:lstStyle/>
          <a:p>
            <a:r>
              <a:rPr lang="en-US" dirty="0" smtClean="0"/>
              <a:t>Scott Schnoll</a:t>
            </a:r>
          </a:p>
          <a:p>
            <a:r>
              <a:rPr lang="en-US" dirty="0" smtClean="0"/>
              <a:t>Principal Technical Writer</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28600"/>
            <a:ext cx="2374899"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EXL305_R</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smtClean="0"/>
              <a:t>Tips &amp; Tricks</a:t>
            </a:r>
            <a:endParaRPr lang="en-US" dirty="0"/>
          </a:p>
        </p:txBody>
      </p:sp>
      <p:sp>
        <p:nvSpPr>
          <p:cNvPr id="7" name="Subtitle 6"/>
          <p:cNvSpPr>
            <a:spLocks noGrp="1"/>
          </p:cNvSpPr>
          <p:nvPr>
            <p:ph type="subTitle" idx="1"/>
          </p:nvPr>
        </p:nvSpPr>
        <p:spPr/>
        <p:txBody>
          <a:bodyPr/>
          <a:lstStyle/>
          <a:p>
            <a:r>
              <a:rPr lang="en-US" dirty="0" smtClean="0"/>
              <a:t>Excluding </a:t>
            </a:r>
            <a:r>
              <a:rPr lang="en-US" dirty="0" err="1" smtClean="0"/>
              <a:t>JetStress</a:t>
            </a:r>
            <a:r>
              <a:rPr lang="en-US" dirty="0" smtClean="0"/>
              <a:t> and </a:t>
            </a:r>
            <a:r>
              <a:rPr lang="en-US" dirty="0" err="1" smtClean="0"/>
              <a:t>LoadGen</a:t>
            </a:r>
            <a:r>
              <a:rPr lang="en-US" dirty="0" smtClean="0"/>
              <a:t> </a:t>
            </a:r>
            <a:r>
              <a:rPr lang="en-US" dirty="0" smtClean="0">
                <a:sym typeface="Wingdings" pitchFamily="2" charset="2"/>
              </a:rPr>
              <a:t></a:t>
            </a:r>
            <a:endParaRPr lang="en-US" dirty="0"/>
          </a:p>
        </p:txBody>
      </p:sp>
      <p:sp>
        <p:nvSpPr>
          <p:cNvPr id="2" name="Title 1"/>
          <p:cNvSpPr>
            <a:spLocks noGrp="1"/>
          </p:cNvSpPr>
          <p:nvPr>
            <p:ph type="ctrTitle"/>
          </p:nvPr>
        </p:nvSpPr>
        <p:spPr/>
        <p:txBody>
          <a:bodyPr/>
          <a:lstStyle/>
          <a:p>
            <a:r>
              <a:rPr dirty="0" smtClean="0"/>
              <a:t>Top Ten Tools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214666143"/>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Ten Tools for Exchange Administrators</a:t>
            </a:r>
            <a:endParaRPr lang="en-US" dirty="0"/>
          </a:p>
        </p:txBody>
      </p:sp>
      <p:sp>
        <p:nvSpPr>
          <p:cNvPr id="3" name="Content Placeholder 2"/>
          <p:cNvSpPr>
            <a:spLocks noGrp="1"/>
          </p:cNvSpPr>
          <p:nvPr>
            <p:ph idx="1"/>
          </p:nvPr>
        </p:nvSpPr>
        <p:spPr>
          <a:xfrm>
            <a:off x="519112" y="1447799"/>
            <a:ext cx="11149013" cy="4789003"/>
          </a:xfrm>
        </p:spPr>
        <p:txBody>
          <a:bodyPr/>
          <a:lstStyle/>
          <a:p>
            <a:r>
              <a:rPr lang="en-US" dirty="0" smtClean="0">
                <a:solidFill>
                  <a:srgbClr val="FFFF00"/>
                </a:solidFill>
              </a:rPr>
              <a:t>Calendar </a:t>
            </a:r>
            <a:r>
              <a:rPr lang="en-US" dirty="0">
                <a:solidFill>
                  <a:srgbClr val="FFFF00"/>
                </a:solidFill>
              </a:rPr>
              <a:t>Checking Tool for Outlook </a:t>
            </a:r>
            <a:r>
              <a:rPr lang="en-US" dirty="0" smtClean="0">
                <a:solidFill>
                  <a:srgbClr val="FFFF00"/>
                </a:solidFill>
              </a:rPr>
              <a:t>(</a:t>
            </a:r>
            <a:r>
              <a:rPr lang="en-US" dirty="0" err="1" smtClean="0">
                <a:solidFill>
                  <a:srgbClr val="FFFF00"/>
                </a:solidFill>
              </a:rPr>
              <a:t>CalCheck</a:t>
            </a:r>
            <a:r>
              <a:rPr lang="en-US" dirty="0" smtClean="0">
                <a:solidFill>
                  <a:srgbClr val="FFFF00"/>
                </a:solidFill>
              </a:rPr>
              <a:t>)</a:t>
            </a:r>
            <a:r>
              <a:rPr lang="en-US" dirty="0" smtClean="0"/>
              <a:t> - checks Outlook </a:t>
            </a:r>
            <a:r>
              <a:rPr lang="en-US" dirty="0"/>
              <a:t>Calendar </a:t>
            </a:r>
            <a:r>
              <a:rPr lang="en-US" dirty="0" smtClean="0"/>
              <a:t>for </a:t>
            </a:r>
            <a:r>
              <a:rPr lang="en-US" dirty="0"/>
              <a:t>problems </a:t>
            </a:r>
            <a:r>
              <a:rPr lang="en-US" dirty="0" smtClean="0"/>
              <a:t>/ potential problems</a:t>
            </a:r>
          </a:p>
          <a:p>
            <a:pPr lvl="1"/>
            <a:r>
              <a:rPr lang="en-US" dirty="0" smtClean="0"/>
              <a:t>Version 1.2 (Released 5/30/12) - </a:t>
            </a:r>
            <a:r>
              <a:rPr lang="en-US" dirty="0" smtClean="0">
                <a:hlinkClick r:id="rId2"/>
              </a:rPr>
              <a:t>http://aka.ms/CalCheck</a:t>
            </a:r>
            <a:endParaRPr lang="en-US" dirty="0" smtClean="0"/>
          </a:p>
          <a:p>
            <a:r>
              <a:rPr lang="en-US" dirty="0">
                <a:solidFill>
                  <a:srgbClr val="FFFF00"/>
                </a:solidFill>
              </a:rPr>
              <a:t>Exchange Client Network Bandwidth Calculator</a:t>
            </a:r>
            <a:r>
              <a:rPr lang="en-US" dirty="0"/>
              <a:t> - </a:t>
            </a:r>
            <a:r>
              <a:rPr lang="en-US" dirty="0" smtClean="0"/>
              <a:t>helps you predict network </a:t>
            </a:r>
            <a:r>
              <a:rPr lang="en-US" dirty="0"/>
              <a:t>bandwidth requirements for a specific set of </a:t>
            </a:r>
            <a:r>
              <a:rPr lang="en-US" dirty="0" smtClean="0"/>
              <a:t>clients</a:t>
            </a:r>
          </a:p>
          <a:p>
            <a:pPr lvl="1"/>
            <a:r>
              <a:rPr lang="en-US" dirty="0" smtClean="0"/>
              <a:t>Version .43/Beta 2 </a:t>
            </a:r>
            <a:r>
              <a:rPr lang="en-US" dirty="0"/>
              <a:t>(Released 3/9/12) - </a:t>
            </a:r>
            <a:r>
              <a:rPr lang="en-US" dirty="0">
                <a:hlinkClick r:id="rId3"/>
              </a:rPr>
              <a:t>http://</a:t>
            </a:r>
            <a:r>
              <a:rPr lang="en-US" dirty="0" smtClean="0">
                <a:hlinkClick r:id="rId3"/>
              </a:rPr>
              <a:t>aka.ms/ExClientCalc</a:t>
            </a:r>
            <a:endParaRPr lang="en-US" dirty="0" smtClean="0"/>
          </a:p>
          <a:p>
            <a:r>
              <a:rPr lang="en-US" dirty="0" smtClean="0">
                <a:solidFill>
                  <a:srgbClr val="FFFF00"/>
                </a:solidFill>
              </a:rPr>
              <a:t>Mailbox Server Role Requirements Calculator</a:t>
            </a:r>
            <a:r>
              <a:rPr lang="en-US" dirty="0" smtClean="0"/>
              <a:t> - helps you properly design Mailbox servers for your environment</a:t>
            </a:r>
          </a:p>
          <a:p>
            <a:pPr lvl="1"/>
            <a:r>
              <a:rPr lang="en-US" dirty="0" smtClean="0"/>
              <a:t>Version 18.9 (Released 4/13/12) - </a:t>
            </a:r>
            <a:r>
              <a:rPr lang="en-US" dirty="0" smtClean="0">
                <a:hlinkClick r:id="rId4"/>
              </a:rPr>
              <a:t>http://aka.ms/ExMailboxCalc</a:t>
            </a:r>
            <a:endParaRPr lang="en-US" dirty="0"/>
          </a:p>
        </p:txBody>
      </p:sp>
    </p:spTree>
    <p:extLst>
      <p:ext uri="{BB962C8B-B14F-4D97-AF65-F5344CB8AC3E}">
        <p14:creationId xmlns:p14="http://schemas.microsoft.com/office/powerpoint/2010/main" val="45792340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Ten Tools for Exchange Administrators</a:t>
            </a:r>
          </a:p>
        </p:txBody>
      </p:sp>
      <p:sp>
        <p:nvSpPr>
          <p:cNvPr id="3" name="Content Placeholder 2"/>
          <p:cNvSpPr>
            <a:spLocks noGrp="1"/>
          </p:cNvSpPr>
          <p:nvPr>
            <p:ph idx="1"/>
          </p:nvPr>
        </p:nvSpPr>
        <p:spPr>
          <a:xfrm>
            <a:off x="519112" y="1447799"/>
            <a:ext cx="11149013" cy="5164491"/>
          </a:xfrm>
        </p:spPr>
        <p:txBody>
          <a:bodyPr/>
          <a:lstStyle/>
          <a:p>
            <a:r>
              <a:rPr lang="en-US" dirty="0" smtClean="0">
                <a:solidFill>
                  <a:srgbClr val="FFFF00"/>
                </a:solidFill>
              </a:rPr>
              <a:t>Exchange Remote Connectivity Analyzer (</a:t>
            </a:r>
            <a:r>
              <a:rPr lang="en-US" dirty="0" err="1" smtClean="0">
                <a:solidFill>
                  <a:srgbClr val="FFFF00"/>
                </a:solidFill>
              </a:rPr>
              <a:t>ExRCA</a:t>
            </a:r>
            <a:r>
              <a:rPr lang="en-US" dirty="0" smtClean="0">
                <a:solidFill>
                  <a:srgbClr val="FFFF00"/>
                </a:solidFill>
              </a:rPr>
              <a:t>)</a:t>
            </a:r>
            <a:r>
              <a:rPr lang="en-US" dirty="0" smtClean="0"/>
              <a:t> - provides a test system for administrators to use to validate external connectivity to Exchange</a:t>
            </a:r>
          </a:p>
          <a:p>
            <a:pPr lvl="1"/>
            <a:r>
              <a:rPr lang="en-US" dirty="0" smtClean="0"/>
              <a:t>Version 1.3 - </a:t>
            </a:r>
            <a:r>
              <a:rPr lang="en-US" dirty="0" smtClean="0">
                <a:hlinkClick r:id="rId2"/>
              </a:rPr>
              <a:t>https://www.TestExchangeConnectivity.com</a:t>
            </a:r>
            <a:endParaRPr lang="en-US" dirty="0" smtClean="0"/>
          </a:p>
          <a:p>
            <a:r>
              <a:rPr lang="en-US" dirty="0">
                <a:solidFill>
                  <a:srgbClr val="FFFF00"/>
                </a:solidFill>
              </a:rPr>
              <a:t>Microsoft Outlook Configuration Analyzer </a:t>
            </a:r>
            <a:r>
              <a:rPr lang="en-US" dirty="0" smtClean="0">
                <a:solidFill>
                  <a:srgbClr val="FFFF00"/>
                </a:solidFill>
              </a:rPr>
              <a:t>Tool (OCAT)</a:t>
            </a:r>
            <a:r>
              <a:rPr lang="en-US" dirty="0" smtClean="0"/>
              <a:t> </a:t>
            </a:r>
            <a:r>
              <a:rPr lang="en-US" dirty="0"/>
              <a:t>- provides a quick and easy method to analyze </a:t>
            </a:r>
            <a:r>
              <a:rPr lang="en-US" dirty="0" smtClean="0"/>
              <a:t>Outlook profiles </a:t>
            </a:r>
            <a:r>
              <a:rPr lang="en-US" dirty="0"/>
              <a:t>for common configurations that </a:t>
            </a:r>
            <a:r>
              <a:rPr lang="en-US" dirty="0" smtClean="0"/>
              <a:t>cause problems</a:t>
            </a:r>
          </a:p>
          <a:p>
            <a:pPr lvl="1"/>
            <a:r>
              <a:rPr lang="en-US" dirty="0" smtClean="0"/>
              <a:t>Version 1.0 (Released 4/9/12) - </a:t>
            </a:r>
            <a:r>
              <a:rPr lang="en-US" dirty="0" smtClean="0">
                <a:hlinkClick r:id="rId3"/>
              </a:rPr>
              <a:t>http://aka.ms/OCAT</a:t>
            </a:r>
            <a:endParaRPr lang="en-US" dirty="0" smtClean="0"/>
          </a:p>
          <a:p>
            <a:r>
              <a:rPr lang="en-US" dirty="0">
                <a:solidFill>
                  <a:srgbClr val="FFFF00"/>
                </a:solidFill>
              </a:rPr>
              <a:t>Microsoft Exchange PST Capture</a:t>
            </a:r>
            <a:r>
              <a:rPr lang="en-US" dirty="0"/>
              <a:t> - discover and import </a:t>
            </a:r>
            <a:r>
              <a:rPr lang="en-US" dirty="0" smtClean="0"/>
              <a:t>PST </a:t>
            </a:r>
            <a:r>
              <a:rPr lang="en-US" dirty="0"/>
              <a:t>files into Exchange Server or Exchange </a:t>
            </a:r>
            <a:r>
              <a:rPr lang="en-US" dirty="0" smtClean="0"/>
              <a:t>Online</a:t>
            </a:r>
          </a:p>
          <a:p>
            <a:pPr lvl="1"/>
            <a:r>
              <a:rPr lang="en-US" dirty="0"/>
              <a:t>Version </a:t>
            </a:r>
            <a:r>
              <a:rPr lang="en-US" dirty="0" smtClean="0"/>
              <a:t>14.3.16.4 (Released 1/29/12) - </a:t>
            </a:r>
            <a:r>
              <a:rPr lang="en-US" dirty="0" smtClean="0">
                <a:hlinkClick r:id="rId4"/>
              </a:rPr>
              <a:t>http://aka.ms/PSTCapture</a:t>
            </a:r>
            <a:endParaRPr lang="en-US" dirty="0"/>
          </a:p>
        </p:txBody>
      </p:sp>
    </p:spTree>
    <p:extLst>
      <p:ext uri="{BB962C8B-B14F-4D97-AF65-F5344CB8AC3E}">
        <p14:creationId xmlns:p14="http://schemas.microsoft.com/office/powerpoint/2010/main" val="389121158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Ten Tools for Exchange Administrators</a:t>
            </a:r>
          </a:p>
        </p:txBody>
      </p:sp>
      <p:sp>
        <p:nvSpPr>
          <p:cNvPr id="3" name="Content Placeholder 2"/>
          <p:cNvSpPr>
            <a:spLocks noGrp="1"/>
          </p:cNvSpPr>
          <p:nvPr>
            <p:ph idx="1"/>
          </p:nvPr>
        </p:nvSpPr>
        <p:spPr>
          <a:xfrm>
            <a:off x="519112" y="1447799"/>
            <a:ext cx="11149013" cy="4216539"/>
          </a:xfrm>
        </p:spPr>
        <p:txBody>
          <a:bodyPr/>
          <a:lstStyle/>
          <a:p>
            <a:r>
              <a:rPr lang="en-US" dirty="0" smtClean="0">
                <a:solidFill>
                  <a:srgbClr val="FFFF00"/>
                </a:solidFill>
              </a:rPr>
              <a:t>Exchange Server Deployment Assistant (</a:t>
            </a:r>
            <a:r>
              <a:rPr lang="en-US" dirty="0" err="1" smtClean="0">
                <a:solidFill>
                  <a:srgbClr val="FFFF00"/>
                </a:solidFill>
              </a:rPr>
              <a:t>ExDeploy</a:t>
            </a:r>
            <a:r>
              <a:rPr lang="en-US" dirty="0" smtClean="0">
                <a:solidFill>
                  <a:srgbClr val="FFFF00"/>
                </a:solidFill>
              </a:rPr>
              <a:t>)</a:t>
            </a:r>
            <a:r>
              <a:rPr lang="en-US" dirty="0" smtClean="0"/>
              <a:t> - generates custom instructions for moving your organization to Exchange 2010 or Office 365</a:t>
            </a:r>
          </a:p>
          <a:p>
            <a:pPr lvl="1"/>
            <a:r>
              <a:rPr lang="en-US" dirty="0" smtClean="0"/>
              <a:t>Version 2.2.0.0 - </a:t>
            </a:r>
            <a:r>
              <a:rPr lang="en-US" dirty="0" smtClean="0">
                <a:hlinkClick r:id="rId2"/>
              </a:rPr>
              <a:t>http://aka.ms/ExDeploy</a:t>
            </a:r>
            <a:endParaRPr lang="en-US" dirty="0" smtClean="0"/>
          </a:p>
          <a:p>
            <a:r>
              <a:rPr lang="en-US" dirty="0">
                <a:solidFill>
                  <a:srgbClr val="FFFF00"/>
                </a:solidFill>
              </a:rPr>
              <a:t>MFCMAPI </a:t>
            </a:r>
            <a:r>
              <a:rPr lang="en-US" dirty="0"/>
              <a:t>- </a:t>
            </a:r>
            <a:r>
              <a:rPr lang="en-US" dirty="0" smtClean="0"/>
              <a:t>provides </a:t>
            </a:r>
            <a:r>
              <a:rPr lang="en-US" dirty="0"/>
              <a:t>access to MAPI stores through a </a:t>
            </a:r>
            <a:r>
              <a:rPr lang="en-US" dirty="0" smtClean="0"/>
              <a:t>GUI to facilitate </a:t>
            </a:r>
            <a:r>
              <a:rPr lang="en-US" dirty="0"/>
              <a:t>investigation of Exchange and Outlook issues and to provide developers with a canonical sample for MAPI </a:t>
            </a:r>
            <a:r>
              <a:rPr lang="en-US" dirty="0" smtClean="0"/>
              <a:t>development</a:t>
            </a:r>
          </a:p>
          <a:p>
            <a:pPr lvl="1"/>
            <a:r>
              <a:rPr lang="en-US" dirty="0" smtClean="0"/>
              <a:t>April 2012 (Released 4/23/12) - </a:t>
            </a:r>
            <a:r>
              <a:rPr lang="en-US" dirty="0" smtClean="0">
                <a:hlinkClick r:id="rId3"/>
              </a:rPr>
              <a:t>http://aka.ms/MFCMAPI</a:t>
            </a:r>
            <a:endParaRPr lang="en-US" dirty="0"/>
          </a:p>
        </p:txBody>
      </p:sp>
    </p:spTree>
    <p:extLst>
      <p:ext uri="{BB962C8B-B14F-4D97-AF65-F5344CB8AC3E}">
        <p14:creationId xmlns:p14="http://schemas.microsoft.com/office/powerpoint/2010/main" val="391223075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Ten Tools for Exchange Administrators</a:t>
            </a:r>
          </a:p>
        </p:txBody>
      </p:sp>
      <p:sp>
        <p:nvSpPr>
          <p:cNvPr id="3" name="Content Placeholder 2"/>
          <p:cNvSpPr>
            <a:spLocks noGrp="1"/>
          </p:cNvSpPr>
          <p:nvPr>
            <p:ph idx="1"/>
          </p:nvPr>
        </p:nvSpPr>
        <p:spPr>
          <a:xfrm>
            <a:off x="519112" y="1447799"/>
            <a:ext cx="11149013" cy="4148828"/>
          </a:xfrm>
        </p:spPr>
        <p:txBody>
          <a:bodyPr/>
          <a:lstStyle/>
          <a:p>
            <a:r>
              <a:rPr lang="en-US" dirty="0">
                <a:solidFill>
                  <a:srgbClr val="FFFF00"/>
                </a:solidFill>
              </a:rPr>
              <a:t>Microsoft Active Directory Topology </a:t>
            </a:r>
            <a:r>
              <a:rPr lang="en-US" dirty="0" smtClean="0">
                <a:solidFill>
                  <a:srgbClr val="FFFF00"/>
                </a:solidFill>
              </a:rPr>
              <a:t>Mapper</a:t>
            </a:r>
            <a:r>
              <a:rPr lang="en-US" dirty="0" smtClean="0"/>
              <a:t> </a:t>
            </a:r>
            <a:r>
              <a:rPr lang="en-US" dirty="0"/>
              <a:t>- reads </a:t>
            </a:r>
            <a:r>
              <a:rPr lang="en-US" dirty="0" smtClean="0"/>
              <a:t>Active </a:t>
            </a:r>
            <a:r>
              <a:rPr lang="en-US" dirty="0"/>
              <a:t>Directory configuration using LDAP, and </a:t>
            </a:r>
            <a:r>
              <a:rPr lang="en-US" dirty="0" smtClean="0"/>
              <a:t>automatically </a:t>
            </a:r>
            <a:r>
              <a:rPr lang="en-US" dirty="0"/>
              <a:t>generates a Visio diagram of your Active Directory </a:t>
            </a:r>
            <a:r>
              <a:rPr lang="en-US" dirty="0" smtClean="0"/>
              <a:t>and/or Exchange topology</a:t>
            </a:r>
          </a:p>
          <a:p>
            <a:pPr lvl="1"/>
            <a:r>
              <a:rPr lang="en-US" dirty="0"/>
              <a:t>Version </a:t>
            </a:r>
            <a:r>
              <a:rPr lang="en-US" dirty="0" smtClean="0"/>
              <a:t>2.2.4146 </a:t>
            </a:r>
            <a:r>
              <a:rPr lang="en-US" dirty="0"/>
              <a:t>(Released 6/6/11) - </a:t>
            </a:r>
            <a:r>
              <a:rPr lang="en-US" dirty="0">
                <a:hlinkClick r:id="rId2"/>
              </a:rPr>
              <a:t>http://</a:t>
            </a:r>
            <a:r>
              <a:rPr lang="en-US" dirty="0" smtClean="0">
                <a:hlinkClick r:id="rId2"/>
              </a:rPr>
              <a:t>aka.ms/ADTD</a:t>
            </a:r>
            <a:endParaRPr lang="en-US" dirty="0" smtClean="0"/>
          </a:p>
          <a:p>
            <a:r>
              <a:rPr lang="en-US" dirty="0">
                <a:solidFill>
                  <a:srgbClr val="FFFF00"/>
                </a:solidFill>
              </a:rPr>
              <a:t>Microsoft Exchange 2010 Visio Stencil</a:t>
            </a:r>
            <a:r>
              <a:rPr lang="en-US" dirty="0"/>
              <a:t> - contains a Microsoft Office Visio stencil with shapes for Microsoft Exchange Server </a:t>
            </a:r>
            <a:r>
              <a:rPr lang="en-US" dirty="0" smtClean="0"/>
              <a:t>2010 and later</a:t>
            </a:r>
            <a:endParaRPr lang="en-US" dirty="0"/>
          </a:p>
          <a:p>
            <a:pPr lvl="1"/>
            <a:r>
              <a:rPr lang="en-US" dirty="0" smtClean="0"/>
              <a:t>November 20 (Released 11/5/10) - </a:t>
            </a:r>
            <a:r>
              <a:rPr lang="en-US" dirty="0" smtClean="0">
                <a:hlinkClick r:id="rId3"/>
              </a:rPr>
              <a:t>http</a:t>
            </a:r>
            <a:r>
              <a:rPr lang="en-US" dirty="0">
                <a:hlinkClick r:id="rId3"/>
              </a:rPr>
              <a:t>://</a:t>
            </a:r>
            <a:r>
              <a:rPr lang="en-US" dirty="0" smtClean="0">
                <a:hlinkClick r:id="rId3"/>
              </a:rPr>
              <a:t>aka.ms/ExVisio</a:t>
            </a:r>
            <a:endParaRPr lang="en-US" dirty="0"/>
          </a:p>
        </p:txBody>
      </p:sp>
    </p:spTree>
    <p:extLst>
      <p:ext uri="{BB962C8B-B14F-4D97-AF65-F5344CB8AC3E}">
        <p14:creationId xmlns:p14="http://schemas.microsoft.com/office/powerpoint/2010/main" val="293994672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Tips &amp; Tricks</a:t>
            </a:r>
            <a:endParaRPr lang="en-US" dirty="0"/>
          </a:p>
        </p:txBody>
      </p:sp>
      <p:sp>
        <p:nvSpPr>
          <p:cNvPr id="5" name="Subtitle 4"/>
          <p:cNvSpPr>
            <a:spLocks noGrp="1"/>
          </p:cNvSpPr>
          <p:nvPr>
            <p:ph type="subTitle" idx="1"/>
          </p:nvPr>
        </p:nvSpPr>
        <p:spPr/>
        <p:txBody>
          <a:bodyPr/>
          <a:lstStyle/>
          <a:p>
            <a:r>
              <a:rPr lang="en-US" dirty="0" smtClean="0"/>
              <a:t>Tips used to solve recent customer problems</a:t>
            </a:r>
            <a:endParaRPr lang="en-US" dirty="0"/>
          </a:p>
        </p:txBody>
      </p:sp>
      <p:sp>
        <p:nvSpPr>
          <p:cNvPr id="4" name="Title 3"/>
          <p:cNvSpPr>
            <a:spLocks noGrp="1"/>
          </p:cNvSpPr>
          <p:nvPr>
            <p:ph type="ctrTitle"/>
          </p:nvPr>
        </p:nvSpPr>
        <p:spPr/>
        <p:txBody>
          <a:bodyPr/>
          <a:lstStyle/>
          <a:p>
            <a:r>
              <a:rPr lang="en-US" dirty="0" smtClean="0"/>
              <a:t>Random Tips</a:t>
            </a:r>
            <a:endParaRPr lang="en-US" dirty="0"/>
          </a:p>
        </p:txBody>
      </p:sp>
    </p:spTree>
    <p:extLst>
      <p:ext uri="{BB962C8B-B14F-4D97-AF65-F5344CB8AC3E}">
        <p14:creationId xmlns:p14="http://schemas.microsoft.com/office/powerpoint/2010/main" val="6556079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Messages in Outbox with Outlook Anywhere</a:t>
            </a:r>
            <a:endParaRPr lang="en-US" dirty="0"/>
          </a:p>
        </p:txBody>
      </p:sp>
      <p:sp>
        <p:nvSpPr>
          <p:cNvPr id="3" name="Content Placeholder 2"/>
          <p:cNvSpPr>
            <a:spLocks noGrp="1"/>
          </p:cNvSpPr>
          <p:nvPr>
            <p:ph idx="1"/>
          </p:nvPr>
        </p:nvSpPr>
        <p:spPr>
          <a:xfrm>
            <a:off x="519112" y="1447799"/>
            <a:ext cx="11149013" cy="4179606"/>
          </a:xfrm>
        </p:spPr>
        <p:txBody>
          <a:bodyPr/>
          <a:lstStyle/>
          <a:p>
            <a:r>
              <a:rPr lang="en-US" dirty="0" smtClean="0"/>
              <a:t>Newer network devices have more aggressive timeouts</a:t>
            </a:r>
          </a:p>
          <a:p>
            <a:r>
              <a:rPr lang="en-US" dirty="0" smtClean="0"/>
              <a:t>These timeouts can manifest as problems when using Outlook Anywhere; specifically, messages stuck in the Outbox</a:t>
            </a:r>
          </a:p>
          <a:p>
            <a:r>
              <a:rPr lang="en-US" dirty="0" smtClean="0"/>
              <a:t>To resolve this issue, change the timeout for the RPC Proxy </a:t>
            </a:r>
            <a:r>
              <a:rPr lang="en-US" dirty="0"/>
              <a:t>component </a:t>
            </a:r>
            <a:r>
              <a:rPr lang="en-US" dirty="0" smtClean="0"/>
              <a:t>to 120 second (two minutes)</a:t>
            </a:r>
          </a:p>
          <a:p>
            <a:pPr marL="460375" lvl="1" indent="0">
              <a:buNone/>
            </a:pPr>
            <a:r>
              <a:rPr lang="en-US" sz="2000" dirty="0" smtClean="0"/>
              <a:t>HKLM\Software\Policies\Microsoft\Windows NT\</a:t>
            </a:r>
            <a:r>
              <a:rPr lang="en-US" sz="2000" dirty="0" err="1" smtClean="0"/>
              <a:t>Rpc</a:t>
            </a:r>
            <a:r>
              <a:rPr lang="en-US" sz="2000" dirty="0" smtClean="0"/>
              <a:t>\</a:t>
            </a:r>
            <a:r>
              <a:rPr lang="en-US" sz="2000" dirty="0" err="1" smtClean="0"/>
              <a:t>MinimumConnectionTimeout</a:t>
            </a:r>
            <a:endParaRPr lang="en-US" sz="2000" dirty="0" smtClean="0"/>
          </a:p>
          <a:p>
            <a:r>
              <a:rPr lang="en-US" dirty="0">
                <a:hlinkClick r:id="rId2"/>
              </a:rPr>
              <a:t>http://msdn.microsoft.com/en-us/library/windows/desktop/aa373592(v=vs.85).</a:t>
            </a:r>
            <a:r>
              <a:rPr lang="en-US" dirty="0" smtClean="0">
                <a:hlinkClick r:id="rId2"/>
              </a:rPr>
              <a:t>aspx</a:t>
            </a:r>
            <a:endParaRPr lang="en-US" dirty="0"/>
          </a:p>
        </p:txBody>
      </p:sp>
    </p:spTree>
    <p:extLst>
      <p:ext uri="{BB962C8B-B14F-4D97-AF65-F5344CB8AC3E}">
        <p14:creationId xmlns:p14="http://schemas.microsoft.com/office/powerpoint/2010/main" val="254623172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 Permissions and SCOM Management Pack</a:t>
            </a:r>
            <a:endParaRPr lang="en-US" dirty="0"/>
          </a:p>
        </p:txBody>
      </p:sp>
      <p:sp>
        <p:nvSpPr>
          <p:cNvPr id="3" name="Content Placeholder 2"/>
          <p:cNvSpPr>
            <a:spLocks noGrp="1"/>
          </p:cNvSpPr>
          <p:nvPr>
            <p:ph idx="1"/>
          </p:nvPr>
        </p:nvSpPr>
        <p:spPr>
          <a:xfrm>
            <a:off x="519112" y="1447799"/>
            <a:ext cx="11149013" cy="2215991"/>
          </a:xfrm>
        </p:spPr>
        <p:txBody>
          <a:bodyPr/>
          <a:lstStyle/>
          <a:p>
            <a:r>
              <a:rPr lang="en-US" sz="4000" dirty="0"/>
              <a:t>When operating in the </a:t>
            </a:r>
            <a:r>
              <a:rPr lang="en-US" sz="4000" dirty="0" smtClean="0"/>
              <a:t>Split Permission model </a:t>
            </a:r>
            <a:r>
              <a:rPr lang="en-US" sz="4000" dirty="0"/>
              <a:t>you cannot create the synthetic transaction accounts necessary to do certain operations with the </a:t>
            </a:r>
            <a:r>
              <a:rPr lang="en-US" sz="4000" dirty="0" smtClean="0"/>
              <a:t>Management Pack for Exchange 2010</a:t>
            </a:r>
          </a:p>
        </p:txBody>
      </p:sp>
    </p:spTree>
    <p:extLst>
      <p:ext uri="{BB962C8B-B14F-4D97-AF65-F5344CB8AC3E}">
        <p14:creationId xmlns:p14="http://schemas.microsoft.com/office/powerpoint/2010/main" val="397919825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Split Permissions and SCOM Management Pack</a:t>
            </a:r>
            <a:endParaRPr lang="en-US" dirty="0"/>
          </a:p>
        </p:txBody>
      </p:sp>
      <p:sp>
        <p:nvSpPr>
          <p:cNvPr id="3" name="Content Placeholder 2"/>
          <p:cNvSpPr>
            <a:spLocks noGrp="1"/>
          </p:cNvSpPr>
          <p:nvPr>
            <p:ph idx="1"/>
          </p:nvPr>
        </p:nvSpPr>
        <p:spPr>
          <a:xfrm>
            <a:off x="519112" y="1447799"/>
            <a:ext cx="11149013" cy="4628960"/>
          </a:xfrm>
        </p:spPr>
        <p:txBody>
          <a:bodyPr/>
          <a:lstStyle/>
          <a:p>
            <a:pPr marL="514350" indent="-514350">
              <a:buFont typeface="+mj-lt"/>
              <a:buAutoNum type="arabicPeriod"/>
            </a:pPr>
            <a:r>
              <a:rPr lang="en-US" dirty="0" smtClean="0"/>
              <a:t>Add </a:t>
            </a:r>
            <a:r>
              <a:rPr lang="en-US" dirty="0"/>
              <a:t>Exchange Trusted Subsystem </a:t>
            </a:r>
            <a:r>
              <a:rPr lang="en-US" dirty="0" smtClean="0"/>
              <a:t>to Exchange </a:t>
            </a:r>
            <a:r>
              <a:rPr lang="en-US" dirty="0"/>
              <a:t>Windows Permissions security </a:t>
            </a:r>
            <a:r>
              <a:rPr lang="en-US" dirty="0" smtClean="0"/>
              <a:t>group</a:t>
            </a:r>
            <a:endParaRPr lang="en-US" dirty="0"/>
          </a:p>
          <a:p>
            <a:pPr marL="514350" indent="-514350">
              <a:buFont typeface="+mj-lt"/>
              <a:buAutoNum type="arabicPeriod"/>
            </a:pPr>
            <a:r>
              <a:rPr lang="en-US" dirty="0" smtClean="0"/>
              <a:t>Create </a:t>
            </a:r>
            <a:r>
              <a:rPr lang="en-US" dirty="0"/>
              <a:t>an OU to contain your synthetic transaction </a:t>
            </a:r>
            <a:r>
              <a:rPr lang="en-US" dirty="0" smtClean="0"/>
              <a:t>mailboxes</a:t>
            </a:r>
            <a:endParaRPr lang="en-US" dirty="0"/>
          </a:p>
          <a:p>
            <a:pPr marL="514350" indent="-514350">
              <a:buFont typeface="+mj-lt"/>
              <a:buAutoNum type="arabicPeriod"/>
            </a:pPr>
            <a:r>
              <a:rPr lang="en-US" dirty="0" smtClean="0"/>
              <a:t>Grant </a:t>
            </a:r>
            <a:r>
              <a:rPr lang="en-US" dirty="0"/>
              <a:t>Exchange Windows Permissions </a:t>
            </a:r>
            <a:r>
              <a:rPr lang="en-US" dirty="0" smtClean="0"/>
              <a:t>the </a:t>
            </a:r>
            <a:r>
              <a:rPr lang="en-US" dirty="0"/>
              <a:t>necessary permissions on the OU </a:t>
            </a:r>
            <a:r>
              <a:rPr lang="en-US" dirty="0" smtClean="0"/>
              <a:t>by running </a:t>
            </a:r>
            <a:r>
              <a:rPr lang="en-US" dirty="0"/>
              <a:t>the </a:t>
            </a:r>
            <a:r>
              <a:rPr lang="en-US" dirty="0" smtClean="0"/>
              <a:t>script in the Note section: </a:t>
            </a:r>
            <a:r>
              <a:rPr lang="en-US" dirty="0">
                <a:solidFill>
                  <a:srgbClr val="FFFF00"/>
                </a:solidFill>
              </a:rPr>
              <a:t>perms.ps1 “</a:t>
            </a:r>
            <a:r>
              <a:rPr lang="en-US" dirty="0" err="1">
                <a:solidFill>
                  <a:srgbClr val="FFFF00"/>
                </a:solidFill>
              </a:rPr>
              <a:t>ou</a:t>
            </a:r>
            <a:r>
              <a:rPr lang="en-US" dirty="0">
                <a:solidFill>
                  <a:srgbClr val="FFFF00"/>
                </a:solidFill>
              </a:rPr>
              <a:t>=&lt;</a:t>
            </a:r>
            <a:r>
              <a:rPr lang="en-US" dirty="0" err="1">
                <a:solidFill>
                  <a:srgbClr val="FFFF00"/>
                </a:solidFill>
              </a:rPr>
              <a:t>ou</a:t>
            </a:r>
            <a:r>
              <a:rPr lang="en-US" dirty="0">
                <a:solidFill>
                  <a:srgbClr val="FFFF00"/>
                </a:solidFill>
              </a:rPr>
              <a:t> name&gt;,dc=&lt;domain name&gt;”</a:t>
            </a:r>
            <a:r>
              <a:rPr lang="en-US" dirty="0"/>
              <a:t> where &lt;</a:t>
            </a:r>
            <a:r>
              <a:rPr lang="en-US" dirty="0" err="1"/>
              <a:t>ou</a:t>
            </a:r>
            <a:r>
              <a:rPr lang="en-US" dirty="0"/>
              <a:t> name&gt; and &lt;domain name&gt; are replaced with the appropriate </a:t>
            </a:r>
            <a:r>
              <a:rPr lang="en-US" dirty="0" smtClean="0"/>
              <a:t>values. Repeat for </a:t>
            </a:r>
            <a:r>
              <a:rPr lang="en-US" dirty="0"/>
              <a:t>each domain in the environment that contains Exchange 2010 </a:t>
            </a:r>
            <a:r>
              <a:rPr lang="en-US" dirty="0" smtClean="0"/>
              <a:t>servers</a:t>
            </a:r>
            <a:endParaRPr lang="en-US" dirty="0"/>
          </a:p>
        </p:txBody>
      </p:sp>
    </p:spTree>
    <p:extLst>
      <p:ext uri="{BB962C8B-B14F-4D97-AF65-F5344CB8AC3E}">
        <p14:creationId xmlns:p14="http://schemas.microsoft.com/office/powerpoint/2010/main" val="101697840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 Permissions and SCOM Management Pack</a:t>
            </a:r>
          </a:p>
        </p:txBody>
      </p:sp>
      <p:sp>
        <p:nvSpPr>
          <p:cNvPr id="3" name="Content Placeholder 2"/>
          <p:cNvSpPr>
            <a:spLocks noGrp="1"/>
          </p:cNvSpPr>
          <p:nvPr>
            <p:ph idx="1"/>
          </p:nvPr>
        </p:nvSpPr>
        <p:spPr>
          <a:xfrm>
            <a:off x="519112" y="1447799"/>
            <a:ext cx="11149013" cy="4659737"/>
          </a:xfrm>
        </p:spPr>
        <p:txBody>
          <a:bodyPr/>
          <a:lstStyle/>
          <a:p>
            <a:pPr marL="514350" indent="-514350">
              <a:buFont typeface="+mj-lt"/>
              <a:buAutoNum type="arabicPeriod" startAt="4"/>
            </a:pPr>
            <a:r>
              <a:rPr lang="en-US" dirty="0"/>
              <a:t>Execute the following </a:t>
            </a:r>
            <a:r>
              <a:rPr lang="en-US" dirty="0" smtClean="0"/>
              <a:t>command:</a:t>
            </a:r>
            <a:r>
              <a:rPr lang="en-US" dirty="0"/>
              <a:t/>
            </a:r>
            <a:br>
              <a:rPr lang="en-US" dirty="0"/>
            </a:br>
            <a:r>
              <a:rPr lang="en-US" sz="2800" dirty="0">
                <a:solidFill>
                  <a:srgbClr val="FFFF00"/>
                </a:solidFill>
              </a:rPr>
              <a:t>New-</a:t>
            </a:r>
            <a:r>
              <a:rPr lang="en-US" sz="2800" dirty="0" err="1">
                <a:solidFill>
                  <a:srgbClr val="FFFF00"/>
                </a:solidFill>
              </a:rPr>
              <a:t>RoleGroup</a:t>
            </a:r>
            <a:r>
              <a:rPr lang="en-US" sz="2800" dirty="0">
                <a:solidFill>
                  <a:srgbClr val="FFFF00"/>
                </a:solidFill>
              </a:rPr>
              <a:t> -Name "SCOM </a:t>
            </a:r>
            <a:r>
              <a:rPr lang="en-US" sz="2800" dirty="0" err="1">
                <a:solidFill>
                  <a:srgbClr val="FFFF00"/>
                </a:solidFill>
              </a:rPr>
              <a:t>SynTran</a:t>
            </a:r>
            <a:r>
              <a:rPr lang="en-US" sz="2800" dirty="0">
                <a:solidFill>
                  <a:srgbClr val="FFFF00"/>
                </a:solidFill>
              </a:rPr>
              <a:t> Mailbox Creators" -Roles "Mail Recipient Creation" -</a:t>
            </a:r>
            <a:r>
              <a:rPr lang="en-US" sz="2800" dirty="0" err="1">
                <a:solidFill>
                  <a:srgbClr val="FFFF00"/>
                </a:solidFill>
              </a:rPr>
              <a:t>RecipientOrganizationalUnitScope</a:t>
            </a:r>
            <a:r>
              <a:rPr lang="en-US" sz="2800" dirty="0">
                <a:solidFill>
                  <a:srgbClr val="FFFF00"/>
                </a:solidFill>
              </a:rPr>
              <a:t> "&lt;domain </a:t>
            </a:r>
            <a:r>
              <a:rPr lang="en-US" sz="2800" dirty="0" err="1">
                <a:solidFill>
                  <a:srgbClr val="FFFF00"/>
                </a:solidFill>
              </a:rPr>
              <a:t>fqdn</a:t>
            </a:r>
            <a:r>
              <a:rPr lang="en-US" sz="2800" dirty="0">
                <a:solidFill>
                  <a:srgbClr val="FFFF00"/>
                </a:solidFill>
              </a:rPr>
              <a:t>&gt;/&lt;</a:t>
            </a:r>
            <a:r>
              <a:rPr lang="en-US" sz="2800" dirty="0" err="1">
                <a:solidFill>
                  <a:srgbClr val="FFFF00"/>
                </a:solidFill>
              </a:rPr>
              <a:t>ou</a:t>
            </a:r>
            <a:r>
              <a:rPr lang="en-US" sz="2800" dirty="0">
                <a:solidFill>
                  <a:srgbClr val="FFFF00"/>
                </a:solidFill>
              </a:rPr>
              <a:t> name&gt;"  </a:t>
            </a:r>
            <a:endParaRPr lang="en-US" dirty="0">
              <a:solidFill>
                <a:srgbClr val="FFFF00"/>
              </a:solidFill>
            </a:endParaRPr>
          </a:p>
          <a:p>
            <a:pPr marL="514350" indent="-514350">
              <a:buFont typeface="+mj-lt"/>
              <a:buAutoNum type="arabicPeriod" startAt="4"/>
            </a:pPr>
            <a:r>
              <a:rPr lang="en-US" dirty="0"/>
              <a:t>Add members to the SCOM </a:t>
            </a:r>
            <a:r>
              <a:rPr lang="en-US" dirty="0" err="1"/>
              <a:t>SynTran</a:t>
            </a:r>
            <a:r>
              <a:rPr lang="en-US" dirty="0"/>
              <a:t> Mailbox Creators security </a:t>
            </a:r>
            <a:r>
              <a:rPr lang="en-US" dirty="0" smtClean="0"/>
              <a:t>group</a:t>
            </a:r>
            <a:endParaRPr lang="en-US" dirty="0"/>
          </a:p>
          <a:p>
            <a:pPr marL="514350" indent="-514350">
              <a:buFont typeface="+mj-lt"/>
              <a:buAutoNum type="arabicPeriod" startAt="4"/>
            </a:pPr>
            <a:r>
              <a:rPr lang="en-US" dirty="0"/>
              <a:t>Allow for </a:t>
            </a:r>
            <a:r>
              <a:rPr lang="en-US" dirty="0" smtClean="0"/>
              <a:t>Active Directory replication to complete</a:t>
            </a:r>
            <a:endParaRPr lang="en-US" dirty="0"/>
          </a:p>
          <a:p>
            <a:pPr marL="514350" indent="-514350">
              <a:buFont typeface="+mj-lt"/>
              <a:buAutoNum type="arabicPeriod" startAt="4"/>
            </a:pPr>
            <a:r>
              <a:rPr lang="en-US" dirty="0" smtClean="0"/>
              <a:t>Log off </a:t>
            </a:r>
            <a:r>
              <a:rPr lang="en-US" dirty="0"/>
              <a:t>and </a:t>
            </a:r>
            <a:r>
              <a:rPr lang="en-US" dirty="0" smtClean="0"/>
              <a:t>back </a:t>
            </a:r>
            <a:r>
              <a:rPr lang="en-US" dirty="0"/>
              <a:t>on </a:t>
            </a:r>
            <a:r>
              <a:rPr lang="en-US" dirty="0" smtClean="0"/>
              <a:t>to </a:t>
            </a:r>
            <a:r>
              <a:rPr lang="en-US" dirty="0"/>
              <a:t>reset the security </a:t>
            </a:r>
            <a:r>
              <a:rPr lang="en-US" dirty="0" smtClean="0"/>
              <a:t>token if </a:t>
            </a:r>
            <a:r>
              <a:rPr lang="en-US" dirty="0"/>
              <a:t>currently logged </a:t>
            </a:r>
            <a:r>
              <a:rPr lang="en-US" dirty="0" smtClean="0"/>
              <a:t>user was </a:t>
            </a:r>
            <a:r>
              <a:rPr lang="en-US" dirty="0"/>
              <a:t>added to the </a:t>
            </a:r>
            <a:r>
              <a:rPr lang="en-US" dirty="0" smtClean="0"/>
              <a:t>group</a:t>
            </a:r>
            <a:endParaRPr lang="en-US" dirty="0"/>
          </a:p>
          <a:p>
            <a:pPr marL="514350" indent="-514350">
              <a:buFont typeface="+mj-lt"/>
              <a:buAutoNum type="arabicPeriod" startAt="4"/>
            </a:pPr>
            <a:r>
              <a:rPr lang="en-US" dirty="0"/>
              <a:t>Execute new-</a:t>
            </a:r>
            <a:r>
              <a:rPr lang="en-US" dirty="0" err="1"/>
              <a:t>TestCasConnectivityUser</a:t>
            </a:r>
            <a:r>
              <a:rPr lang="en-US" dirty="0"/>
              <a:t> with –OU </a:t>
            </a:r>
            <a:r>
              <a:rPr lang="en-US" dirty="0" smtClean="0"/>
              <a:t>parameter</a:t>
            </a:r>
            <a:endParaRPr lang="en-US" dirty="0"/>
          </a:p>
        </p:txBody>
      </p:sp>
    </p:spTree>
    <p:extLst>
      <p:ext uri="{BB962C8B-B14F-4D97-AF65-F5344CB8AC3E}">
        <p14:creationId xmlns:p14="http://schemas.microsoft.com/office/powerpoint/2010/main" val="401436283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Content Placeholder 5"/>
          <p:cNvSpPr>
            <a:spLocks noGrp="1"/>
          </p:cNvSpPr>
          <p:nvPr>
            <p:ph idx="1"/>
          </p:nvPr>
        </p:nvSpPr>
        <p:spPr>
          <a:xfrm>
            <a:off x="519112" y="1447799"/>
            <a:ext cx="11149013" cy="2068259"/>
          </a:xfrm>
        </p:spPr>
        <p:txBody>
          <a:bodyPr/>
          <a:lstStyle/>
          <a:p>
            <a:r>
              <a:rPr lang="en-US" dirty="0" smtClean="0"/>
              <a:t>Announcements</a:t>
            </a:r>
          </a:p>
          <a:p>
            <a:r>
              <a:rPr lang="en-US" dirty="0" smtClean="0"/>
              <a:t>Exchange Server 2010 SP2 – The Basics</a:t>
            </a:r>
          </a:p>
          <a:p>
            <a:r>
              <a:rPr lang="en-US" dirty="0" smtClean="0"/>
              <a:t>Top Ten Tools for Exchange Administrators</a:t>
            </a:r>
          </a:p>
          <a:p>
            <a:r>
              <a:rPr lang="en-US" dirty="0" smtClean="0"/>
              <a:t>Random Tips</a:t>
            </a:r>
            <a:endParaRPr lang="en-US" dirty="0"/>
          </a:p>
        </p:txBody>
      </p:sp>
    </p:spTree>
    <p:extLst>
      <p:ext uri="{BB962C8B-B14F-4D97-AF65-F5344CB8AC3E}">
        <p14:creationId xmlns:p14="http://schemas.microsoft.com/office/powerpoint/2010/main" val="313488524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Enable Logging for RPC Client Access Throttling</a:t>
            </a:r>
            <a:endParaRPr lang="en-US" dirty="0"/>
          </a:p>
        </p:txBody>
      </p:sp>
      <p:sp>
        <p:nvSpPr>
          <p:cNvPr id="3" name="Content Placeholder 2"/>
          <p:cNvSpPr>
            <a:spLocks noGrp="1"/>
          </p:cNvSpPr>
          <p:nvPr>
            <p:ph idx="1"/>
          </p:nvPr>
        </p:nvSpPr>
        <p:spPr>
          <a:xfrm>
            <a:off x="519112" y="1447799"/>
            <a:ext cx="11149013" cy="4967514"/>
          </a:xfrm>
        </p:spPr>
        <p:txBody>
          <a:bodyPr/>
          <a:lstStyle/>
          <a:p>
            <a:r>
              <a:rPr lang="en-US" dirty="0" smtClean="0"/>
              <a:t>By default, no RPC Client Access throttling activity is logged</a:t>
            </a:r>
          </a:p>
          <a:p>
            <a:pPr lvl="1"/>
            <a:r>
              <a:rPr lang="en-US" dirty="0" err="1" smtClean="0"/>
              <a:t>PerfMon</a:t>
            </a:r>
            <a:r>
              <a:rPr lang="en-US" dirty="0" smtClean="0"/>
              <a:t> counters must be used to see how often throttling is occurring</a:t>
            </a:r>
          </a:p>
          <a:p>
            <a:r>
              <a:rPr lang="en-US" dirty="0" smtClean="0"/>
              <a:t>Enable logging </a:t>
            </a:r>
            <a:r>
              <a:rPr lang="en-US" dirty="0"/>
              <a:t>by modifying the </a:t>
            </a:r>
            <a:r>
              <a:rPr lang="en-US" dirty="0" err="1" smtClean="0"/>
              <a:t>Microsoft.Exchange.RpcClientAccess.Service.exe.config</a:t>
            </a:r>
            <a:r>
              <a:rPr lang="en-US" dirty="0"/>
              <a:t> </a:t>
            </a:r>
            <a:r>
              <a:rPr lang="en-US" dirty="0" smtClean="0"/>
              <a:t>file in \Program Files\Microsoft\Exchange Server\V14\Bin</a:t>
            </a:r>
          </a:p>
          <a:p>
            <a:r>
              <a:rPr lang="en-US" dirty="0" smtClean="0"/>
              <a:t>Add </a:t>
            </a:r>
            <a:r>
              <a:rPr lang="en-US" dirty="0"/>
              <a:t>Throttling to the </a:t>
            </a:r>
            <a:r>
              <a:rPr lang="en-US" dirty="0" err="1" smtClean="0"/>
              <a:t>LoggingTag</a:t>
            </a:r>
            <a:r>
              <a:rPr lang="en-US" dirty="0" smtClean="0"/>
              <a:t> comma </a:t>
            </a:r>
            <a:r>
              <a:rPr lang="en-US" dirty="0"/>
              <a:t>separated </a:t>
            </a:r>
            <a:r>
              <a:rPr lang="en-US" dirty="0" smtClean="0"/>
              <a:t>string, then </a:t>
            </a:r>
            <a:r>
              <a:rPr lang="en-US" dirty="0"/>
              <a:t>restart the RPC Client Access </a:t>
            </a:r>
            <a:r>
              <a:rPr lang="en-US" dirty="0" smtClean="0"/>
              <a:t>service</a:t>
            </a:r>
            <a:endParaRPr lang="en-US" dirty="0"/>
          </a:p>
          <a:p>
            <a:pPr marL="395288" lvl="1" indent="0">
              <a:buNone/>
            </a:pPr>
            <a:r>
              <a:rPr lang="en-US" dirty="0">
                <a:effectLst>
                  <a:outerShdw blurRad="38100" dist="38100" dir="2700000" algn="tl">
                    <a:srgbClr val="000000">
                      <a:alpha val="43137"/>
                    </a:srgbClr>
                  </a:outerShdw>
                </a:effectLst>
                <a:latin typeface="Courier New" pitchFamily="49" charset="0"/>
                <a:cs typeface="Courier New" pitchFamily="49" charset="0"/>
              </a:rPr>
              <a:t>&lt;add key="</a:t>
            </a:r>
            <a:r>
              <a:rPr lang="en-US" dirty="0" err="1">
                <a:effectLst>
                  <a:outerShdw blurRad="38100" dist="38100" dir="2700000" algn="tl">
                    <a:srgbClr val="000000">
                      <a:alpha val="43137"/>
                    </a:srgbClr>
                  </a:outerShdw>
                </a:effectLst>
                <a:latin typeface="Courier New" pitchFamily="49" charset="0"/>
                <a:cs typeface="Courier New" pitchFamily="49" charset="0"/>
              </a:rPr>
              <a:t>LoggingTag</a:t>
            </a:r>
            <a:r>
              <a:rPr lang="en-US" dirty="0">
                <a:effectLst>
                  <a:outerShdw blurRad="38100" dist="38100" dir="2700000" algn="tl">
                    <a:srgbClr val="000000">
                      <a:alpha val="43137"/>
                    </a:srgbClr>
                  </a:outerShdw>
                </a:effectLst>
                <a:latin typeface="Courier New" pitchFamily="49" charset="0"/>
                <a:cs typeface="Courier New" pitchFamily="49" charset="0"/>
              </a:rPr>
              <a:t>" value="</a:t>
            </a:r>
            <a:r>
              <a:rPr lang="en-US" dirty="0" err="1">
                <a:effectLst>
                  <a:outerShdw blurRad="38100" dist="38100" dir="2700000" algn="tl">
                    <a:srgbClr val="000000">
                      <a:alpha val="43137"/>
                    </a:srgbClr>
                  </a:outerShdw>
                </a:effectLst>
                <a:latin typeface="Courier New" pitchFamily="49" charset="0"/>
                <a:cs typeface="Courier New" pitchFamily="49" charset="0"/>
              </a:rPr>
              <a:t>ConnectDisconnect</a:t>
            </a:r>
            <a:r>
              <a:rPr lang="en-US" dirty="0">
                <a:effectLst>
                  <a:outerShdw blurRad="38100" dist="38100" dir="2700000" algn="tl">
                    <a:srgbClr val="000000">
                      <a:alpha val="43137"/>
                    </a:srgbClr>
                  </a:outerShdw>
                </a:effectLst>
                <a:latin typeface="Courier New" pitchFamily="49" charset="0"/>
                <a:cs typeface="Courier New" pitchFamily="49" charset="0"/>
              </a:rPr>
              <a:t>, Logon, Failures, </a:t>
            </a:r>
            <a:r>
              <a:rPr lang="en-US" dirty="0" err="1">
                <a:effectLst>
                  <a:outerShdw blurRad="38100" dist="38100" dir="2700000" algn="tl">
                    <a:srgbClr val="000000">
                      <a:alpha val="43137"/>
                    </a:srgbClr>
                  </a:outerShdw>
                </a:effectLst>
                <a:latin typeface="Courier New" pitchFamily="49" charset="0"/>
                <a:cs typeface="Courier New" pitchFamily="49" charset="0"/>
              </a:rPr>
              <a:t>ApplicationData</a:t>
            </a:r>
            <a:r>
              <a:rPr lang="en-US" dirty="0">
                <a:effectLst>
                  <a:outerShdw blurRad="38100" dist="38100" dir="2700000" algn="tl">
                    <a:srgbClr val="000000">
                      <a:alpha val="43137"/>
                    </a:srgbClr>
                  </a:outerShdw>
                </a:effectLst>
                <a:latin typeface="Courier New" pitchFamily="49" charset="0"/>
                <a:cs typeface="Courier New" pitchFamily="49" charset="0"/>
              </a:rPr>
              <a:t>, Warnings, </a:t>
            </a:r>
            <a:r>
              <a:rPr lang="en-US" dirty="0" smtClean="0">
                <a:solidFill>
                  <a:srgbClr val="FFFF00"/>
                </a:solidFill>
                <a:effectLst>
                  <a:outerShdw blurRad="38100" dist="38100" dir="2700000" algn="tl">
                    <a:srgbClr val="000000">
                      <a:alpha val="43137"/>
                    </a:srgbClr>
                  </a:outerShdw>
                </a:effectLst>
                <a:latin typeface="Courier New" pitchFamily="49" charset="0"/>
                <a:cs typeface="Courier New" pitchFamily="49" charset="0"/>
              </a:rPr>
              <a:t>Throttling </a:t>
            </a:r>
            <a:r>
              <a:rPr lang="en-US" dirty="0" smtClean="0">
                <a:effectLst>
                  <a:outerShdw blurRad="38100" dist="38100" dir="2700000" algn="tl">
                    <a:srgbClr val="000000">
                      <a:alpha val="43137"/>
                    </a:srgbClr>
                  </a:outerShdw>
                </a:effectLst>
                <a:latin typeface="Courier New" pitchFamily="49" charset="0"/>
                <a:cs typeface="Courier New" pitchFamily="49" charset="0"/>
              </a:rPr>
              <a:t>" /&gt;</a:t>
            </a:r>
            <a:endParaRPr lang="en-US" dirty="0">
              <a:effectLst>
                <a:outerShdw blurRad="38100" dist="38100" dir="2700000" algn="tl">
                  <a:srgbClr val="000000">
                    <a:alpha val="43137"/>
                  </a:srgbClr>
                </a:outerShdw>
              </a:effectLst>
              <a:latin typeface="Courier New" pitchFamily="49" charset="0"/>
              <a:cs typeface="Courier New" pitchFamily="49" charset="0"/>
            </a:endParaRPr>
          </a:p>
        </p:txBody>
      </p:sp>
    </p:spTree>
    <p:extLst>
      <p:ext uri="{BB962C8B-B14F-4D97-AF65-F5344CB8AC3E}">
        <p14:creationId xmlns:p14="http://schemas.microsoft.com/office/powerpoint/2010/main" val="216184601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Wiped Device Can Access Mailbox</a:t>
            </a:r>
            <a:endParaRPr lang="en-US" dirty="0"/>
          </a:p>
        </p:txBody>
      </p:sp>
      <p:sp>
        <p:nvSpPr>
          <p:cNvPr id="3" name="Content Placeholder 2"/>
          <p:cNvSpPr>
            <a:spLocks noGrp="1"/>
          </p:cNvSpPr>
          <p:nvPr>
            <p:ph idx="1"/>
          </p:nvPr>
        </p:nvSpPr>
        <p:spPr>
          <a:xfrm>
            <a:off x="519112" y="1447799"/>
            <a:ext cx="11149013" cy="4665893"/>
          </a:xfrm>
        </p:spPr>
        <p:txBody>
          <a:bodyPr/>
          <a:lstStyle/>
          <a:p>
            <a:r>
              <a:rPr lang="en-US" dirty="0" smtClean="0"/>
              <a:t>Similar to when you disable a user account and they can still access their mailbox with Outlook for up to 2 hours</a:t>
            </a:r>
          </a:p>
          <a:p>
            <a:r>
              <a:rPr lang="en-US" dirty="0" smtClean="0"/>
              <a:t>If you wipe a mobile device that has a partnership, that device may able to re-establish partnership and access mailbox for up to 24 hours (same with OWA/EAS)</a:t>
            </a:r>
          </a:p>
          <a:p>
            <a:r>
              <a:rPr lang="en-US" dirty="0" smtClean="0"/>
              <a:t>Solution:</a:t>
            </a:r>
          </a:p>
          <a:p>
            <a:pPr marL="974725" lvl="1" indent="-514350">
              <a:buFont typeface="+mj-lt"/>
              <a:buAutoNum type="arabicPeriod"/>
            </a:pPr>
            <a:r>
              <a:rPr lang="en-US" dirty="0" smtClean="0"/>
              <a:t>Disable the Mailbox</a:t>
            </a:r>
          </a:p>
          <a:p>
            <a:pPr marL="974725" lvl="1" indent="-514350">
              <a:buFont typeface="+mj-lt"/>
              <a:buAutoNum type="arabicPeriod"/>
            </a:pPr>
            <a:r>
              <a:rPr lang="en-US" dirty="0" smtClean="0"/>
              <a:t>Set a Send Prohibit Quota of 0</a:t>
            </a:r>
          </a:p>
          <a:p>
            <a:pPr marL="974725" lvl="1" indent="-514350">
              <a:buFont typeface="+mj-lt"/>
              <a:buAutoNum type="arabicPeriod"/>
            </a:pPr>
            <a:r>
              <a:rPr lang="en-US" dirty="0" smtClean="0"/>
              <a:t>Move the Mailbox </a:t>
            </a:r>
            <a:r>
              <a:rPr lang="en-US" dirty="0"/>
              <a:t>(on-premises) / </a:t>
            </a:r>
            <a:r>
              <a:rPr lang="en-US" dirty="0" smtClean="0"/>
              <a:t>Disable protocols at </a:t>
            </a:r>
            <a:r>
              <a:rPr lang="en-US" dirty="0" err="1" smtClean="0"/>
              <a:t>CASMailbox</a:t>
            </a:r>
            <a:r>
              <a:rPr lang="en-US" dirty="0" smtClean="0"/>
              <a:t> level (Office 365)</a:t>
            </a:r>
          </a:p>
        </p:txBody>
      </p:sp>
    </p:spTree>
    <p:extLst>
      <p:ext uri="{BB962C8B-B14F-4D97-AF65-F5344CB8AC3E}">
        <p14:creationId xmlns:p14="http://schemas.microsoft.com/office/powerpoint/2010/main" val="156999717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Disable Mailbox Auto-Mapping in Outlook</a:t>
            </a:r>
            <a:endParaRPr lang="en-US" dirty="0"/>
          </a:p>
        </p:txBody>
      </p:sp>
      <p:sp>
        <p:nvSpPr>
          <p:cNvPr id="3" name="Content Placeholder 2"/>
          <p:cNvSpPr>
            <a:spLocks noGrp="1"/>
          </p:cNvSpPr>
          <p:nvPr>
            <p:ph idx="1"/>
          </p:nvPr>
        </p:nvSpPr>
        <p:spPr>
          <a:xfrm>
            <a:off x="519112" y="1447799"/>
            <a:ext cx="11149013" cy="4727448"/>
          </a:xfrm>
        </p:spPr>
        <p:txBody>
          <a:bodyPr/>
          <a:lstStyle/>
          <a:p>
            <a:r>
              <a:rPr lang="en-US" dirty="0"/>
              <a:t>Outlook 2007/2010 can map to any mailbox to which a user has Full Access and, through </a:t>
            </a:r>
            <a:r>
              <a:rPr lang="en-US" dirty="0" err="1"/>
              <a:t>Autodiscover</a:t>
            </a:r>
            <a:r>
              <a:rPr lang="en-US" dirty="0"/>
              <a:t>, automatically loads all mailboxes to which the user has Full Access</a:t>
            </a:r>
          </a:p>
          <a:p>
            <a:r>
              <a:rPr lang="en-US" dirty="0"/>
              <a:t>If the user has Full Access to a large number of mailboxes, performance suffers when starting Outlook</a:t>
            </a:r>
          </a:p>
          <a:p>
            <a:r>
              <a:rPr lang="en-US" dirty="0"/>
              <a:t>SP2 enables admin to disable this behavior by setting new </a:t>
            </a:r>
            <a:r>
              <a:rPr lang="en-US" dirty="0" err="1"/>
              <a:t>Automapping</a:t>
            </a:r>
            <a:r>
              <a:rPr lang="en-US" dirty="0"/>
              <a:t> parameter for Add-</a:t>
            </a:r>
            <a:r>
              <a:rPr lang="en-US" dirty="0" err="1"/>
              <a:t>MailboxPermission</a:t>
            </a:r>
            <a:r>
              <a:rPr lang="en-US" dirty="0"/>
              <a:t> to False</a:t>
            </a:r>
          </a:p>
          <a:p>
            <a:r>
              <a:rPr lang="en-US" dirty="0"/>
              <a:t>See </a:t>
            </a:r>
            <a:r>
              <a:rPr lang="en-US" dirty="0">
                <a:hlinkClick r:id="rId2"/>
              </a:rPr>
              <a:t>http://</a:t>
            </a:r>
            <a:r>
              <a:rPr lang="en-US" dirty="0" smtClean="0">
                <a:hlinkClick r:id="rId2"/>
              </a:rPr>
              <a:t>aka.ms/gxxxk1</a:t>
            </a:r>
            <a:r>
              <a:rPr lang="en-US" dirty="0" smtClean="0"/>
              <a:t> </a:t>
            </a:r>
            <a:r>
              <a:rPr lang="en-US" dirty="0"/>
              <a:t>for </a:t>
            </a:r>
            <a:r>
              <a:rPr lang="en-US" dirty="0" smtClean="0"/>
              <a:t>steps</a:t>
            </a:r>
            <a:endParaRPr lang="en-US" dirty="0"/>
          </a:p>
        </p:txBody>
      </p:sp>
    </p:spTree>
    <p:extLst>
      <p:ext uri="{BB962C8B-B14F-4D97-AF65-F5344CB8AC3E}">
        <p14:creationId xmlns:p14="http://schemas.microsoft.com/office/powerpoint/2010/main" val="259883559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Sync Active Directory and the Information Store</a:t>
            </a:r>
            <a:endParaRPr lang="en-US" dirty="0"/>
          </a:p>
        </p:txBody>
      </p:sp>
      <p:sp>
        <p:nvSpPr>
          <p:cNvPr id="3" name="Content Placeholder 2"/>
          <p:cNvSpPr>
            <a:spLocks noGrp="1"/>
          </p:cNvSpPr>
          <p:nvPr>
            <p:ph idx="1"/>
          </p:nvPr>
        </p:nvSpPr>
        <p:spPr>
          <a:xfrm>
            <a:off x="519112" y="1447799"/>
            <a:ext cx="11149013" cy="5232202"/>
          </a:xfrm>
        </p:spPr>
        <p:txBody>
          <a:bodyPr/>
          <a:lstStyle/>
          <a:p>
            <a:r>
              <a:rPr lang="en-US" dirty="0"/>
              <a:t>In large environments, you may need to periodically scan Active Directory for disconnected mailboxes that aren't yet marked as disconnected in the Information Store and update the status of those mailboxes in the Store</a:t>
            </a:r>
          </a:p>
          <a:p>
            <a:r>
              <a:rPr lang="en-US" dirty="0"/>
              <a:t>You can use Clean-</a:t>
            </a:r>
            <a:r>
              <a:rPr lang="en-US" dirty="0" err="1"/>
              <a:t>MailboxDatabase</a:t>
            </a:r>
            <a:r>
              <a:rPr lang="en-US" dirty="0"/>
              <a:t> to do this, but that requires mailbox database GUIDs</a:t>
            </a:r>
          </a:p>
          <a:p>
            <a:pPr marL="798513" lvl="2" indent="0">
              <a:buNone/>
            </a:pPr>
            <a:r>
              <a:rPr lang="en-US" dirty="0"/>
              <a:t>To get the GUID:</a:t>
            </a:r>
            <a:br>
              <a:rPr lang="en-US" dirty="0"/>
            </a:br>
            <a:r>
              <a:rPr lang="en-US" dirty="0"/>
              <a:t/>
            </a:r>
            <a:br>
              <a:rPr lang="en-US" dirty="0"/>
            </a:br>
            <a:r>
              <a:rPr lang="en-US" b="1" dirty="0">
                <a:latin typeface="Courier New" pitchFamily="49" charset="0"/>
                <a:cs typeface="Courier New" pitchFamily="49" charset="0"/>
              </a:rPr>
              <a:t>Get-</a:t>
            </a:r>
            <a:r>
              <a:rPr lang="en-US" b="1" dirty="0" err="1">
                <a:latin typeface="Courier New" pitchFamily="49" charset="0"/>
                <a:cs typeface="Courier New" pitchFamily="49" charset="0"/>
              </a:rPr>
              <a:t>MailboxDatabase</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fl</a:t>
            </a:r>
            <a:r>
              <a:rPr lang="en-US" b="1" dirty="0">
                <a:latin typeface="Courier New" pitchFamily="49" charset="0"/>
                <a:cs typeface="Courier New" pitchFamily="49" charset="0"/>
              </a:rPr>
              <a:t> Identity, </a:t>
            </a:r>
            <a:r>
              <a:rPr lang="en-US" b="1" dirty="0" err="1">
                <a:latin typeface="Courier New" pitchFamily="49" charset="0"/>
                <a:cs typeface="Courier New" pitchFamily="49" charset="0"/>
              </a:rPr>
              <a:t>Guid</a:t>
            </a:r>
            <a:endParaRPr lang="en-US" b="1" dirty="0">
              <a:latin typeface="Courier New" pitchFamily="49" charset="0"/>
              <a:cs typeface="Courier New" pitchFamily="49" charset="0"/>
            </a:endParaRPr>
          </a:p>
          <a:p>
            <a:pPr marL="798513" lvl="2" indent="0">
              <a:buNone/>
            </a:pPr>
            <a:r>
              <a:rPr lang="en-US" dirty="0" smtClean="0"/>
              <a:t/>
            </a:r>
            <a:br>
              <a:rPr lang="en-US" dirty="0" smtClean="0"/>
            </a:br>
            <a:r>
              <a:rPr lang="en-US" dirty="0" smtClean="0"/>
              <a:t>Or </a:t>
            </a:r>
            <a:r>
              <a:rPr lang="en-US" dirty="0"/>
              <a:t>simply run</a:t>
            </a:r>
            <a:br>
              <a:rPr lang="en-US" dirty="0"/>
            </a:br>
            <a:r>
              <a:rPr lang="en-US" dirty="0"/>
              <a:t/>
            </a:r>
            <a:br>
              <a:rPr lang="en-US" dirty="0"/>
            </a:br>
            <a:r>
              <a:rPr lang="en-US" b="1" dirty="0">
                <a:latin typeface="Courier New" pitchFamily="49" charset="0"/>
                <a:cs typeface="Courier New" pitchFamily="49" charset="0"/>
              </a:rPr>
              <a:t>Get-</a:t>
            </a:r>
            <a:r>
              <a:rPr lang="en-US" b="1" dirty="0" err="1">
                <a:latin typeface="Courier New" pitchFamily="49" charset="0"/>
                <a:cs typeface="Courier New" pitchFamily="49" charset="0"/>
              </a:rPr>
              <a:t>MailboxDatabase</a:t>
            </a:r>
            <a:r>
              <a:rPr lang="en-US" b="1" dirty="0">
                <a:latin typeface="Courier New" pitchFamily="49" charset="0"/>
                <a:cs typeface="Courier New" pitchFamily="49" charset="0"/>
              </a:rPr>
              <a:t> | </a:t>
            </a:r>
            <a:r>
              <a:rPr lang="en-US" b="1" dirty="0" smtClean="0">
                <a:latin typeface="Courier New" pitchFamily="49" charset="0"/>
                <a:cs typeface="Courier New" pitchFamily="49" charset="0"/>
              </a:rPr>
              <a:t>Clean-</a:t>
            </a:r>
            <a:r>
              <a:rPr lang="en-US" b="1" dirty="0" err="1" smtClean="0">
                <a:latin typeface="Courier New" pitchFamily="49" charset="0"/>
                <a:cs typeface="Courier New" pitchFamily="49" charset="0"/>
              </a:rPr>
              <a:t>MailboxDatabase</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83591671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All Email Addresses for a Domain</a:t>
            </a:r>
            <a:endParaRPr lang="en-US" dirty="0"/>
          </a:p>
        </p:txBody>
      </p:sp>
      <p:sp>
        <p:nvSpPr>
          <p:cNvPr id="3" name="Content Placeholder 2"/>
          <p:cNvSpPr>
            <a:spLocks noGrp="1"/>
          </p:cNvSpPr>
          <p:nvPr>
            <p:ph idx="1"/>
          </p:nvPr>
        </p:nvSpPr>
        <p:spPr>
          <a:xfrm>
            <a:off x="519112" y="1447799"/>
            <a:ext cx="11149013" cy="1495794"/>
          </a:xfrm>
        </p:spPr>
        <p:txBody>
          <a:bodyPr/>
          <a:lstStyle/>
          <a:p>
            <a:pPr marL="460375" lvl="1" indent="-460375"/>
            <a:r>
              <a:rPr lang="en-US" sz="3600" dirty="0">
                <a:effectLst>
                  <a:outerShdw blurRad="38100" dist="38100" dir="2700000" algn="tl">
                    <a:srgbClr val="000000">
                      <a:alpha val="43137"/>
                    </a:srgbClr>
                  </a:outerShdw>
                </a:effectLst>
                <a:latin typeface="Consolas" pitchFamily="49" charset="0"/>
                <a:cs typeface="Consolas" pitchFamily="49" charset="0"/>
              </a:rPr>
              <a:t>Get-Recipient | where {$_.</a:t>
            </a:r>
            <a:r>
              <a:rPr lang="en-US" sz="3600" dirty="0" err="1">
                <a:effectLst>
                  <a:outerShdw blurRad="38100" dist="38100" dir="2700000" algn="tl">
                    <a:srgbClr val="000000">
                      <a:alpha val="43137"/>
                    </a:srgbClr>
                  </a:outerShdw>
                </a:effectLst>
                <a:latin typeface="Consolas" pitchFamily="49" charset="0"/>
                <a:cs typeface="Consolas" pitchFamily="49" charset="0"/>
              </a:rPr>
              <a:t>emailaddresses</a:t>
            </a:r>
            <a:r>
              <a:rPr lang="en-US" sz="3600" dirty="0">
                <a:effectLst>
                  <a:outerShdw blurRad="38100" dist="38100" dir="2700000" algn="tl">
                    <a:srgbClr val="000000">
                      <a:alpha val="43137"/>
                    </a:srgbClr>
                  </a:outerShdw>
                </a:effectLst>
                <a:latin typeface="Consolas" pitchFamily="49" charset="0"/>
                <a:cs typeface="Consolas" pitchFamily="49" charset="0"/>
              </a:rPr>
              <a:t> </a:t>
            </a:r>
            <a:br>
              <a:rPr lang="en-US" sz="3600" dirty="0">
                <a:effectLst>
                  <a:outerShdw blurRad="38100" dist="38100" dir="2700000" algn="tl">
                    <a:srgbClr val="000000">
                      <a:alpha val="43137"/>
                    </a:srgbClr>
                  </a:outerShdw>
                </a:effectLst>
                <a:latin typeface="Consolas" pitchFamily="49" charset="0"/>
                <a:cs typeface="Consolas" pitchFamily="49" charset="0"/>
              </a:rPr>
            </a:br>
            <a:r>
              <a:rPr lang="en-US" sz="3600" dirty="0">
                <a:effectLst>
                  <a:outerShdw blurRad="38100" dist="38100" dir="2700000" algn="tl">
                    <a:srgbClr val="000000">
                      <a:alpha val="43137"/>
                    </a:srgbClr>
                  </a:outerShdw>
                </a:effectLst>
                <a:latin typeface="Consolas" pitchFamily="49" charset="0"/>
                <a:cs typeface="Consolas" pitchFamily="49" charset="0"/>
              </a:rPr>
              <a:t>-match “contoso.com”} | </a:t>
            </a:r>
            <a:r>
              <a:rPr lang="en-US" sz="3600" dirty="0" err="1">
                <a:effectLst>
                  <a:outerShdw blurRad="38100" dist="38100" dir="2700000" algn="tl">
                    <a:srgbClr val="000000">
                      <a:alpha val="43137"/>
                    </a:srgbClr>
                  </a:outerShdw>
                </a:effectLst>
                <a:latin typeface="Consolas" pitchFamily="49" charset="0"/>
                <a:cs typeface="Consolas" pitchFamily="49" charset="0"/>
              </a:rPr>
              <a:t>fl</a:t>
            </a:r>
            <a:r>
              <a:rPr lang="en-US" sz="3600" dirty="0">
                <a:effectLst>
                  <a:outerShdw blurRad="38100" dist="38100" dir="2700000" algn="tl">
                    <a:srgbClr val="000000">
                      <a:alpha val="43137"/>
                    </a:srgbClr>
                  </a:outerShdw>
                </a:effectLst>
                <a:latin typeface="Consolas" pitchFamily="49" charset="0"/>
                <a:cs typeface="Consolas" pitchFamily="49" charset="0"/>
              </a:rPr>
              <a:t> </a:t>
            </a:r>
            <a:r>
              <a:rPr lang="en-US" sz="3600" dirty="0" err="1">
                <a:effectLst>
                  <a:outerShdw blurRad="38100" dist="38100" dir="2700000" algn="tl">
                    <a:srgbClr val="000000">
                      <a:alpha val="43137"/>
                    </a:srgbClr>
                  </a:outerShdw>
                </a:effectLst>
                <a:latin typeface="Consolas" pitchFamily="49" charset="0"/>
                <a:cs typeface="Consolas" pitchFamily="49" charset="0"/>
              </a:rPr>
              <a:t>name,emailaddresses</a:t>
            </a:r>
            <a:r>
              <a:rPr lang="en-US" sz="3600" dirty="0">
                <a:effectLst>
                  <a:outerShdw blurRad="38100" dist="38100" dir="2700000" algn="tl">
                    <a:srgbClr val="000000">
                      <a:alpha val="43137"/>
                    </a:srgbClr>
                  </a:outerShdw>
                </a:effectLst>
                <a:latin typeface="Consolas" pitchFamily="49" charset="0"/>
                <a:cs typeface="Consolas" pitchFamily="49" charset="0"/>
              </a:rPr>
              <a:t> &gt;&gt;</a:t>
            </a:r>
            <a:r>
              <a:rPr lang="en-US" sz="3600" dirty="0" smtClean="0">
                <a:effectLst>
                  <a:outerShdw blurRad="38100" dist="38100" dir="2700000" algn="tl">
                    <a:srgbClr val="000000">
                      <a:alpha val="43137"/>
                    </a:srgbClr>
                  </a:outerShdw>
                </a:effectLst>
                <a:latin typeface="Consolas" pitchFamily="49" charset="0"/>
                <a:cs typeface="Consolas" pitchFamily="49" charset="0"/>
              </a:rPr>
              <a:t>emailaddresses.txt</a:t>
            </a:r>
            <a:endParaRPr lang="en-US" sz="4000" dirty="0">
              <a:effectLst>
                <a:outerShdw blurRad="38100" dist="38100" dir="2700000" algn="tl">
                  <a:srgbClr val="000000">
                    <a:alpha val="43137"/>
                  </a:srgbClr>
                </a:outerShdw>
              </a:effectLst>
              <a:latin typeface="Consolas" pitchFamily="49" charset="0"/>
              <a:cs typeface="Consolas" pitchFamily="49" charset="0"/>
            </a:endParaRPr>
          </a:p>
        </p:txBody>
      </p:sp>
    </p:spTree>
    <p:extLst>
      <p:ext uri="{BB962C8B-B14F-4D97-AF65-F5344CB8AC3E}">
        <p14:creationId xmlns:p14="http://schemas.microsoft.com/office/powerpoint/2010/main" val="44558731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Script Repository for Exchange 2010</a:t>
            </a:r>
            <a:endParaRPr lang="en-US" dirty="0"/>
          </a:p>
        </p:txBody>
      </p:sp>
      <p:sp>
        <p:nvSpPr>
          <p:cNvPr id="3" name="Content Placeholder 2"/>
          <p:cNvSpPr>
            <a:spLocks noGrp="1"/>
          </p:cNvSpPr>
          <p:nvPr>
            <p:ph idx="1"/>
          </p:nvPr>
        </p:nvSpPr>
        <p:spPr>
          <a:xfrm>
            <a:off x="519112" y="1447799"/>
            <a:ext cx="11149013" cy="3397853"/>
          </a:xfrm>
        </p:spPr>
        <p:txBody>
          <a:bodyPr/>
          <a:lstStyle/>
          <a:p>
            <a:r>
              <a:rPr lang="en-US" u="sng" dirty="0">
                <a:solidFill>
                  <a:srgbClr val="0070C0"/>
                </a:solidFill>
              </a:rPr>
              <a:t>http://aka.ms/Ex2010Scripts</a:t>
            </a:r>
          </a:p>
          <a:p>
            <a:r>
              <a:rPr lang="en-US" dirty="0"/>
              <a:t>Over 50 scripts for Exchange 2010 created by internal and external community contributors</a:t>
            </a:r>
          </a:p>
          <a:p>
            <a:r>
              <a:rPr lang="en-US" dirty="0"/>
              <a:t>Each contribution is licensed to you under a License Agreement by its owner, not Microsoft</a:t>
            </a:r>
          </a:p>
          <a:p>
            <a:r>
              <a:rPr lang="en-US" dirty="0"/>
              <a:t>Microsoft does not guarantee the contribution or purport to grant rights to </a:t>
            </a:r>
            <a:r>
              <a:rPr lang="en-US" dirty="0" smtClean="0"/>
              <a:t>it</a:t>
            </a:r>
            <a:endParaRPr lang="en-US" dirty="0"/>
          </a:p>
        </p:txBody>
      </p:sp>
    </p:spTree>
    <p:extLst>
      <p:ext uri="{BB962C8B-B14F-4D97-AF65-F5344CB8AC3E}">
        <p14:creationId xmlns:p14="http://schemas.microsoft.com/office/powerpoint/2010/main" val="105172821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Delegate ActiveSync Device Approval</a:t>
            </a:r>
            <a:endParaRPr lang="en-US" dirty="0"/>
          </a:p>
        </p:txBody>
      </p:sp>
      <p:sp>
        <p:nvSpPr>
          <p:cNvPr id="3" name="Content Placeholder 2"/>
          <p:cNvSpPr>
            <a:spLocks noGrp="1"/>
          </p:cNvSpPr>
          <p:nvPr>
            <p:ph idx="1"/>
          </p:nvPr>
        </p:nvSpPr>
        <p:spPr>
          <a:xfrm>
            <a:off x="519112" y="1447799"/>
            <a:ext cx="11149013" cy="4924425"/>
          </a:xfrm>
        </p:spPr>
        <p:txBody>
          <a:bodyPr/>
          <a:lstStyle/>
          <a:p>
            <a:pPr marL="514350" indent="-514350">
              <a:buFont typeface="+mj-lt"/>
              <a:buAutoNum type="arabicPeriod"/>
            </a:pPr>
            <a:r>
              <a:rPr lang="en-US" dirty="0"/>
              <a:t>Create mail-enabled security group used for quarantine notifications</a:t>
            </a:r>
          </a:p>
          <a:p>
            <a:pPr marL="514350" indent="-514350">
              <a:buFont typeface="+mj-lt"/>
              <a:buAutoNum type="arabicPeriod"/>
            </a:pPr>
            <a:r>
              <a:rPr lang="en-US" dirty="0"/>
              <a:t>Enable EAS quarantine and configure notification message</a:t>
            </a:r>
          </a:p>
          <a:p>
            <a:pPr marL="514350" indent="-514350">
              <a:buFont typeface="+mj-lt"/>
              <a:buAutoNum type="arabicPeriod"/>
            </a:pPr>
            <a:r>
              <a:rPr lang="en-US" dirty="0"/>
              <a:t>Copy management role containing Set-</a:t>
            </a:r>
            <a:r>
              <a:rPr lang="en-US" dirty="0" err="1"/>
              <a:t>CASMailbox</a:t>
            </a:r>
            <a:r>
              <a:rPr lang="en-US" dirty="0"/>
              <a:t> </a:t>
            </a:r>
            <a:br>
              <a:rPr lang="en-US" dirty="0"/>
            </a:br>
            <a:r>
              <a:rPr lang="en-US" dirty="0"/>
              <a:t>–</a:t>
            </a:r>
            <a:r>
              <a:rPr lang="en-US" dirty="0" err="1"/>
              <a:t>ActiveSyncAllowedDeviceIDs</a:t>
            </a:r>
            <a:r>
              <a:rPr lang="en-US" dirty="0"/>
              <a:t> </a:t>
            </a:r>
            <a:r>
              <a:rPr lang="en-US" dirty="0" err="1"/>
              <a:t>cmdlet</a:t>
            </a:r>
            <a:r>
              <a:rPr lang="en-US" dirty="0"/>
              <a:t>/parameter</a:t>
            </a:r>
          </a:p>
          <a:p>
            <a:pPr marL="514350" indent="-514350">
              <a:buFont typeface="+mj-lt"/>
              <a:buAutoNum type="arabicPeriod"/>
            </a:pPr>
            <a:r>
              <a:rPr lang="en-US" dirty="0"/>
              <a:t>Remove all other management role entries from custom role</a:t>
            </a:r>
          </a:p>
          <a:p>
            <a:pPr marL="514350" indent="-514350">
              <a:buFont typeface="+mj-lt"/>
              <a:buAutoNum type="arabicPeriod"/>
            </a:pPr>
            <a:r>
              <a:rPr lang="en-US" dirty="0"/>
              <a:t>Create new role group containing security group</a:t>
            </a:r>
          </a:p>
          <a:p>
            <a:pPr marL="514350" indent="-514350">
              <a:buFont typeface="+mj-lt"/>
              <a:buAutoNum type="arabicPeriod"/>
            </a:pPr>
            <a:r>
              <a:rPr lang="en-US" dirty="0"/>
              <a:t>Add user to new role group and Recipient Management </a:t>
            </a:r>
            <a:r>
              <a:rPr lang="en-US" dirty="0" smtClean="0"/>
              <a:t>role</a:t>
            </a:r>
            <a:endParaRPr lang="en-US" dirty="0"/>
          </a:p>
        </p:txBody>
      </p:sp>
    </p:spTree>
    <p:extLst>
      <p:ext uri="{BB962C8B-B14F-4D97-AF65-F5344CB8AC3E}">
        <p14:creationId xmlns:p14="http://schemas.microsoft.com/office/powerpoint/2010/main" val="108671119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Tips &amp; Tricks</a:t>
            </a:r>
            <a:endParaRPr lang="en-US" dirty="0"/>
          </a:p>
        </p:txBody>
      </p:sp>
      <p:sp>
        <p:nvSpPr>
          <p:cNvPr id="5" name="Subtitle 4"/>
          <p:cNvSpPr>
            <a:spLocks noGrp="1"/>
          </p:cNvSpPr>
          <p:nvPr>
            <p:ph type="subTitle" idx="1"/>
          </p:nvPr>
        </p:nvSpPr>
        <p:spPr/>
        <p:txBody>
          <a:bodyPr/>
          <a:lstStyle/>
          <a:p>
            <a:r>
              <a:rPr lang="en-US" dirty="0" smtClean="0"/>
              <a:t>We know…we’re working on it</a:t>
            </a:r>
            <a:endParaRPr lang="en-US" dirty="0"/>
          </a:p>
        </p:txBody>
      </p:sp>
      <p:sp>
        <p:nvSpPr>
          <p:cNvPr id="4" name="Title 3"/>
          <p:cNvSpPr>
            <a:spLocks noGrp="1"/>
          </p:cNvSpPr>
          <p:nvPr>
            <p:ph type="ctrTitle"/>
          </p:nvPr>
        </p:nvSpPr>
        <p:spPr/>
        <p:txBody>
          <a:bodyPr/>
          <a:lstStyle/>
          <a:p>
            <a:r>
              <a:rPr lang="en-US" dirty="0" smtClean="0"/>
              <a:t>Known Issues</a:t>
            </a:r>
            <a:endParaRPr lang="en-US" dirty="0"/>
          </a:p>
        </p:txBody>
      </p:sp>
    </p:spTree>
    <p:extLst>
      <p:ext uri="{BB962C8B-B14F-4D97-AF65-F5344CB8AC3E}">
        <p14:creationId xmlns:p14="http://schemas.microsoft.com/office/powerpoint/2010/main" val="353282926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ActiveSync and BYOD</a:t>
            </a:r>
            <a:endParaRPr lang="en-US" dirty="0"/>
          </a:p>
        </p:txBody>
      </p:sp>
      <p:sp>
        <p:nvSpPr>
          <p:cNvPr id="3" name="Content Placeholder 2"/>
          <p:cNvSpPr>
            <a:spLocks noGrp="1"/>
          </p:cNvSpPr>
          <p:nvPr>
            <p:ph idx="1"/>
          </p:nvPr>
        </p:nvSpPr>
        <p:spPr/>
        <p:txBody>
          <a:bodyPr/>
          <a:lstStyle/>
          <a:p>
            <a:r>
              <a:rPr lang="en-US" smtClean="0"/>
              <a:t>Be aware of the following issues</a:t>
            </a:r>
          </a:p>
          <a:p>
            <a:pPr lvl="1"/>
            <a:r>
              <a:rPr lang="en-US" smtClean="0"/>
              <a:t>2711053 – High CPU usage when you synchronize a mobile device to an Exchange Server CAS</a:t>
            </a:r>
          </a:p>
          <a:p>
            <a:pPr lvl="1"/>
            <a:r>
              <a:rPr lang="en-US" smtClean="0"/>
              <a:t>2711181 – Duplicate contacts are created when you synchronize a mobile device by using Exchange ActiveSync</a:t>
            </a:r>
          </a:p>
          <a:p>
            <a:pPr lvl="1"/>
            <a:r>
              <a:rPr lang="en-US" smtClean="0"/>
              <a:t>2714118 – Calendar items that are copied are missing in Exchange Server 2007 (yes, I know </a:t>
            </a:r>
            <a:r>
              <a:rPr lang="en-US" smtClean="0">
                <a:sym typeface="Wingdings" pitchFamily="2" charset="2"/>
              </a:rPr>
              <a:t></a:t>
            </a:r>
            <a:r>
              <a:rPr lang="en-US" smtClean="0"/>
              <a:t>)</a:t>
            </a:r>
            <a:endParaRPr lang="en-US" dirty="0" smtClean="0"/>
          </a:p>
        </p:txBody>
      </p:sp>
    </p:spTree>
    <p:extLst>
      <p:ext uri="{BB962C8B-B14F-4D97-AF65-F5344CB8AC3E}">
        <p14:creationId xmlns:p14="http://schemas.microsoft.com/office/powerpoint/2010/main" val="367604508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Witness Server and Numeric Domains</a:t>
            </a:r>
            <a:endParaRPr lang="en-US" dirty="0"/>
          </a:p>
        </p:txBody>
      </p:sp>
      <p:sp>
        <p:nvSpPr>
          <p:cNvPr id="3" name="Content Placeholder 2"/>
          <p:cNvSpPr>
            <a:spLocks noGrp="1"/>
          </p:cNvSpPr>
          <p:nvPr>
            <p:ph idx="1"/>
          </p:nvPr>
        </p:nvSpPr>
        <p:spPr>
          <a:xfrm>
            <a:off x="519112" y="1447799"/>
            <a:ext cx="11149013" cy="4284250"/>
          </a:xfrm>
        </p:spPr>
        <p:txBody>
          <a:bodyPr/>
          <a:lstStyle/>
          <a:p>
            <a:r>
              <a:rPr lang="en-US" dirty="0" smtClean="0"/>
              <a:t>When creating a DAG and specifying the Witness Server, you get an </a:t>
            </a:r>
            <a:r>
              <a:rPr lang="en-US" dirty="0"/>
              <a:t>error if </a:t>
            </a:r>
            <a:r>
              <a:rPr lang="en-US" dirty="0" smtClean="0"/>
              <a:t>you use an FQDN </a:t>
            </a:r>
            <a:r>
              <a:rPr lang="en-US" dirty="0"/>
              <a:t>with a suffix that only contains numbers</a:t>
            </a:r>
            <a:br>
              <a:rPr lang="en-US" dirty="0"/>
            </a:br>
            <a:r>
              <a:rPr lang="en-US" dirty="0"/>
              <a:t/>
            </a:r>
            <a:br>
              <a:rPr lang="en-US" dirty="0"/>
            </a:br>
            <a:r>
              <a:rPr lang="en-US" dirty="0" smtClean="0"/>
              <a:t>contoso.123.com</a:t>
            </a:r>
            <a:br>
              <a:rPr lang="en-US" dirty="0" smtClean="0"/>
            </a:br>
            <a:r>
              <a:rPr lang="en-US" dirty="0" smtClean="0"/>
              <a:t>corp.fabrikam.456.net</a:t>
            </a:r>
          </a:p>
          <a:p>
            <a:endParaRPr lang="en-US" dirty="0"/>
          </a:p>
          <a:p>
            <a:r>
              <a:rPr lang="en-US" dirty="0" smtClean="0"/>
              <a:t>Workaround: Use another server, rename witness server</a:t>
            </a:r>
          </a:p>
          <a:p>
            <a:r>
              <a:rPr lang="en-US" dirty="0" smtClean="0"/>
              <a:t>Expected to be fixed in future update rollup for Exchange</a:t>
            </a:r>
            <a:endParaRPr lang="en-US" dirty="0"/>
          </a:p>
        </p:txBody>
      </p:sp>
    </p:spTree>
    <p:extLst>
      <p:ext uri="{BB962C8B-B14F-4D97-AF65-F5344CB8AC3E}">
        <p14:creationId xmlns:p14="http://schemas.microsoft.com/office/powerpoint/2010/main" val="332056489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smtClean="0"/>
              <a:t>announcing</a:t>
            </a:r>
            <a:endParaRPr lang="en-US" dirty="0"/>
          </a:p>
        </p:txBody>
      </p:sp>
      <p:sp>
        <p:nvSpPr>
          <p:cNvPr id="3" name="Subtitle 2"/>
          <p:cNvSpPr>
            <a:spLocks noGrp="1"/>
          </p:cNvSpPr>
          <p:nvPr>
            <p:ph type="subTitle" idx="1"/>
          </p:nvPr>
        </p:nvSpPr>
        <p:spPr/>
        <p:txBody>
          <a:bodyPr/>
          <a:lstStyle/>
          <a:p>
            <a:r>
              <a:rPr lang="en-US" dirty="0" smtClean="0"/>
              <a:t>All Microsoft Products, Rolled into One</a:t>
            </a:r>
            <a:endParaRPr lang="en-US" dirty="0"/>
          </a:p>
        </p:txBody>
      </p:sp>
      <p:sp>
        <p:nvSpPr>
          <p:cNvPr id="2" name="Title 1"/>
          <p:cNvSpPr>
            <a:spLocks noGrp="1"/>
          </p:cNvSpPr>
          <p:nvPr>
            <p:ph type="ctrTitle"/>
          </p:nvPr>
        </p:nvSpPr>
        <p:spPr/>
        <p:txBody>
          <a:bodyPr/>
          <a:lstStyle/>
          <a:p>
            <a:r>
              <a:rPr dirty="0" smtClean="0"/>
              <a:t>The One Pager</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074093825"/>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3" name="Rectangle 2"/>
          <p:cNvSpPr/>
          <p:nvPr/>
        </p:nvSpPr>
        <p:spPr bwMode="auto">
          <a:xfrm>
            <a:off x="507868" y="1375674"/>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4" name="Rectangle 3"/>
          <p:cNvSpPr/>
          <p:nvPr/>
        </p:nvSpPr>
        <p:spPr bwMode="auto">
          <a:xfrm>
            <a:off x="507868" y="2213193"/>
            <a:ext cx="11173090" cy="64008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5" name="Rectangle 4"/>
          <p:cNvSpPr/>
          <p:nvPr/>
        </p:nvSpPr>
        <p:spPr bwMode="auto">
          <a:xfrm>
            <a:off x="507868" y="3045912"/>
            <a:ext cx="11173090"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6" name="Rectangle 5"/>
          <p:cNvSpPr/>
          <p:nvPr/>
        </p:nvSpPr>
        <p:spPr bwMode="auto">
          <a:xfrm>
            <a:off x="507868" y="3878631"/>
            <a:ext cx="11173090" cy="640080"/>
          </a:xfrm>
          <a:prstGeom prst="rect">
            <a:avLst/>
          </a:prstGeom>
          <a:solidFill>
            <a:schemeClr val="accent6"/>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7" name="Rectangle 6"/>
          <p:cNvSpPr/>
          <p:nvPr/>
        </p:nvSpPr>
        <p:spPr bwMode="auto">
          <a:xfrm>
            <a:off x="507868" y="4711351"/>
            <a:ext cx="11173090" cy="64008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8" name="Rectangle 7"/>
          <p:cNvSpPr/>
          <p:nvPr/>
        </p:nvSpPr>
        <p:spPr>
          <a:xfrm>
            <a:off x="667870" y="1483348"/>
            <a:ext cx="11013088" cy="424732"/>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a:solidFill>
                  <a:schemeClr val="tx1">
                    <a:alpha val="99000"/>
                  </a:schemeClr>
                </a:solidFill>
              </a:rPr>
              <a:t>EXL302 - Exchange Simple Migration Gets a Makeover</a:t>
            </a:r>
          </a:p>
        </p:txBody>
      </p:sp>
      <p:sp>
        <p:nvSpPr>
          <p:cNvPr id="9" name="Rectangle 8"/>
          <p:cNvSpPr/>
          <p:nvPr/>
        </p:nvSpPr>
        <p:spPr>
          <a:xfrm>
            <a:off x="667870" y="2320867"/>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EXL301 - Archiving in the Cloud with Exchange Online Archiving (EOA)</a:t>
            </a:r>
          </a:p>
        </p:txBody>
      </p:sp>
      <p:sp>
        <p:nvSpPr>
          <p:cNvPr id="10" name="Rectangle 9"/>
          <p:cNvSpPr/>
          <p:nvPr/>
        </p:nvSpPr>
        <p:spPr>
          <a:xfrm>
            <a:off x="667870" y="3153586"/>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EXL306 - Best Practices for Virtualizing Microsoft Exchange Server 2010</a:t>
            </a:r>
          </a:p>
        </p:txBody>
      </p:sp>
      <p:sp>
        <p:nvSpPr>
          <p:cNvPr id="11" name="Rectangle 10"/>
          <p:cNvSpPr/>
          <p:nvPr/>
        </p:nvSpPr>
        <p:spPr>
          <a:xfrm>
            <a:off x="667870" y="398630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EXL401 - Microsoft Exchange Server 2010 High Availability Deep Dive</a:t>
            </a:r>
          </a:p>
        </p:txBody>
      </p:sp>
      <p:sp>
        <p:nvSpPr>
          <p:cNvPr id="12" name="Rectangle 11"/>
          <p:cNvSpPr/>
          <p:nvPr/>
        </p:nvSpPr>
        <p:spPr>
          <a:xfrm>
            <a:off x="667870" y="481902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Find Me Later </a:t>
            </a:r>
            <a:r>
              <a:rPr lang="en-US" sz="2400" dirty="0" smtClean="0">
                <a:solidFill>
                  <a:schemeClr val="tx1">
                    <a:alpha val="99000"/>
                  </a:schemeClr>
                </a:solidFill>
              </a:rPr>
              <a:t>Tomorrow at the Exchange Booth from 12:30 to 1:30</a:t>
            </a:r>
            <a:endParaRPr lang="en-US" sz="2400" dirty="0">
              <a:solidFill>
                <a:schemeClr val="tx1">
                  <a:alpha val="99000"/>
                </a:schemeClr>
              </a:solidFill>
            </a:endParaRP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9311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75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1000" fill="hold"/>
                                        <p:tgtEl>
                                          <p:spTgt spid="11"/>
                                        </p:tgtEl>
                                        <p:attrNameLst>
                                          <p:attrName>ppt_x</p:attrName>
                                        </p:attrNameLst>
                                      </p:cBhvr>
                                      <p:tavLst>
                                        <p:tav tm="0">
                                          <p:val>
                                            <p:strVal val="0-#ppt_w/2"/>
                                          </p:val>
                                        </p:tav>
                                        <p:tav tm="100000">
                                          <p:val>
                                            <p:strVal val="#ppt_x"/>
                                          </p:val>
                                        </p:tav>
                                      </p:tavLst>
                                    </p:anim>
                                    <p:anim calcmode="lin" valueType="num">
                                      <p:cBhvr additive="base">
                                        <p:cTn id="41" dur="1000" fill="hold"/>
                                        <p:tgtEl>
                                          <p:spTgt spid="11"/>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2" presetClass="entr" presetSubtype="8" decel="10000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1000" fill="hold"/>
                                        <p:tgtEl>
                                          <p:spTgt spid="7"/>
                                        </p:tgtEl>
                                        <p:attrNameLst>
                                          <p:attrName>ppt_x</p:attrName>
                                        </p:attrNameLst>
                                      </p:cBhvr>
                                      <p:tavLst>
                                        <p:tav tm="0">
                                          <p:val>
                                            <p:strVal val="0-#ppt_w/2"/>
                                          </p:val>
                                        </p:tav>
                                        <p:tav tm="100000">
                                          <p:val>
                                            <p:strVal val="#ppt_x"/>
                                          </p:val>
                                        </p:tav>
                                      </p:tavLst>
                                    </p:anim>
                                    <p:anim calcmode="lin" valueType="num">
                                      <p:cBhvr additive="base">
                                        <p:cTn id="46" dur="1000" fill="hold"/>
                                        <p:tgtEl>
                                          <p:spTgt spid="7"/>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25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1000" fill="hold"/>
                                        <p:tgtEl>
                                          <p:spTgt spid="12"/>
                                        </p:tgtEl>
                                        <p:attrNameLst>
                                          <p:attrName>ppt_x</p:attrName>
                                        </p:attrNameLst>
                                      </p:cBhvr>
                                      <p:tavLst>
                                        <p:tav tm="0">
                                          <p:val>
                                            <p:strVal val="0-#ppt_w/2"/>
                                          </p:val>
                                        </p:tav>
                                        <p:tav tm="100000">
                                          <p:val>
                                            <p:strVal val="#ppt_x"/>
                                          </p:val>
                                        </p:tav>
                                      </p:tavLst>
                                    </p:anim>
                                    <p:anim calcmode="lin" valueType="num">
                                      <p:cBhvr additive="base">
                                        <p:cTn id="50" dur="1000" fill="hold"/>
                                        <p:tgtEl>
                                          <p:spTgt spid="12"/>
                                        </p:tgtEl>
                                        <p:attrNameLst>
                                          <p:attrName>ppt_y</p:attrName>
                                        </p:attrNameLst>
                                      </p:cBhvr>
                                      <p:tavLst>
                                        <p:tav tm="0">
                                          <p:val>
                                            <p:strVal val="#ppt_y"/>
                                          </p:val>
                                        </p:tav>
                                        <p:tav tm="100000">
                                          <p:val>
                                            <p:strVal val="#ppt_y"/>
                                          </p:val>
                                        </p:tav>
                                      </p:tavLst>
                                    </p:anim>
                                  </p:childTnLst>
                                </p:cTn>
                              </p:par>
                            </p:childTnLst>
                          </p:cTn>
                        </p:par>
                        <p:par>
                          <p:cTn id="51" fill="hold">
                            <p:stCondLst>
                              <p:cond delay="6250"/>
                            </p:stCondLst>
                            <p:childTnLst>
                              <p:par>
                                <p:cTn id="52" presetID="1" presetClass="exit" presetSubtype="0" fill="hold" grpId="1" nodeType="afterEffect">
                                  <p:stCondLst>
                                    <p:cond delay="0"/>
                                  </p:stCondLst>
                                  <p:childTnLst>
                                    <p:set>
                                      <p:cBhvr>
                                        <p:cTn id="5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animBg="1"/>
      <p:bldP spid="1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7868" y="3041112"/>
            <a:ext cx="11173090" cy="640080"/>
          </a:xfrm>
          <a:prstGeom prst="rect">
            <a:avLst/>
          </a:prstGeom>
          <a:solidFill>
            <a:schemeClr val="accent6"/>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endParaRPr lang="en-US" sz="2400" dirty="0">
              <a:gradFill>
                <a:gsLst>
                  <a:gs pos="0">
                    <a:srgbClr val="FFFFFF"/>
                  </a:gs>
                  <a:gs pos="100000">
                    <a:srgbClr val="FFFFFF"/>
                  </a:gs>
                </a:gsLst>
                <a:lin ang="5400000" scaled="0"/>
              </a:gradFill>
            </a:endParaRPr>
          </a:p>
        </p:txBody>
      </p:sp>
      <p:sp>
        <p:nvSpPr>
          <p:cNvPr id="9" name="Rectangle 8"/>
          <p:cNvSpPr/>
          <p:nvPr/>
        </p:nvSpPr>
        <p:spPr>
          <a:xfrm>
            <a:off x="667870" y="3148786"/>
            <a:ext cx="11013088" cy="424732"/>
          </a:xfrm>
          <a:prstGeom prst="rect">
            <a:avLst/>
          </a:prstGeom>
        </p:spPr>
        <p:txBody>
          <a:bodyPr wrap="square">
            <a:spAutoFit/>
          </a:bodyPr>
          <a:lstStyle/>
          <a:p>
            <a:pPr marL="403225" indent="-403225">
              <a:lnSpc>
                <a:spcPct val="90000"/>
              </a:lnSpc>
              <a:spcBef>
                <a:spcPct val="20000"/>
              </a:spcBef>
              <a:buSzPct val="105000"/>
              <a:buFontTx/>
              <a:buBlip>
                <a:blip r:embed="rId4"/>
              </a:buBlip>
            </a:pPr>
            <a:r>
              <a:rPr lang="en-US" sz="2400" dirty="0">
                <a:solidFill>
                  <a:srgbClr val="FFFFFF">
                    <a:alpha val="99000"/>
                  </a:srgbClr>
                </a:solidFill>
              </a:rPr>
              <a:t>Geek Out with Perry Blog: </a:t>
            </a:r>
            <a:r>
              <a:rPr lang="en-US" sz="2400" dirty="0">
                <a:solidFill>
                  <a:srgbClr val="FFFFFF">
                    <a:alpha val="99000"/>
                  </a:srgbClr>
                </a:solidFill>
                <a:hlinkClick r:id="rId5"/>
              </a:rPr>
              <a:t>http://blogs.technet.com/b/perryclarke</a:t>
            </a:r>
            <a:r>
              <a:rPr lang="en-US" sz="2400" dirty="0" smtClean="0">
                <a:solidFill>
                  <a:srgbClr val="FFFFFF">
                    <a:alpha val="99000"/>
                  </a:srgbClr>
                </a:solidFill>
                <a:hlinkClick r:id="rId5"/>
              </a:rPr>
              <a:t>/</a:t>
            </a:r>
            <a:endParaRPr lang="en-US" sz="2400" dirty="0" smtClean="0">
              <a:solidFill>
                <a:srgbClr val="FFFFFF">
                  <a:alpha val="99000"/>
                </a:srgbClr>
              </a:solidFill>
            </a:endParaRPr>
          </a:p>
        </p:txBody>
      </p:sp>
      <p:sp>
        <p:nvSpPr>
          <p:cNvPr id="2" name="Title 1"/>
          <p:cNvSpPr>
            <a:spLocks noGrp="1"/>
          </p:cNvSpPr>
          <p:nvPr>
            <p:ph type="title"/>
          </p:nvPr>
        </p:nvSpPr>
        <p:spPr/>
        <p:txBody>
          <a:bodyPr/>
          <a:lstStyle/>
          <a:p>
            <a:r>
              <a:rPr lang="en-US" dirty="0" smtClean="0"/>
              <a:t>Track Resources</a:t>
            </a:r>
            <a:endParaRPr lang="en-US" dirty="0"/>
          </a:p>
        </p:txBody>
      </p:sp>
      <p:sp>
        <p:nvSpPr>
          <p:cNvPr id="3" name="Rectangle 2"/>
          <p:cNvSpPr/>
          <p:nvPr/>
        </p:nvSpPr>
        <p:spPr bwMode="auto">
          <a:xfrm>
            <a:off x="507868" y="1375674"/>
            <a:ext cx="11173090" cy="640080"/>
          </a:xfrm>
          <a:prstGeom prst="rect">
            <a:avLst/>
          </a:prstGeom>
          <a:solidFill>
            <a:schemeClr val="accent5"/>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4"/>
              </a:buBlip>
            </a:pPr>
            <a:endParaRPr lang="en-US" sz="2400" dirty="0">
              <a:gradFill>
                <a:gsLst>
                  <a:gs pos="0">
                    <a:srgbClr val="FFFFFF"/>
                  </a:gs>
                  <a:gs pos="100000">
                    <a:srgbClr val="FFFFFF"/>
                  </a:gs>
                </a:gsLst>
                <a:lin ang="5400000" scaled="0"/>
              </a:gradFill>
            </a:endParaRPr>
          </a:p>
        </p:txBody>
      </p:sp>
      <p:sp>
        <p:nvSpPr>
          <p:cNvPr id="4" name="Rectangle 3"/>
          <p:cNvSpPr/>
          <p:nvPr/>
        </p:nvSpPr>
        <p:spPr bwMode="auto">
          <a:xfrm>
            <a:off x="507868" y="2208393"/>
            <a:ext cx="11173090" cy="640080"/>
          </a:xfrm>
          <a:prstGeom prst="rect">
            <a:avLst/>
          </a:prstGeom>
          <a:solidFill>
            <a:schemeClr val="accent2"/>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endParaRPr lang="en-US" sz="2400" dirty="0">
              <a:gradFill>
                <a:gsLst>
                  <a:gs pos="0">
                    <a:srgbClr val="FFFFFF"/>
                  </a:gs>
                  <a:gs pos="100000">
                    <a:srgbClr val="FFFFFF"/>
                  </a:gs>
                </a:gsLst>
                <a:lin ang="5400000" scaled="0"/>
              </a:gradFill>
            </a:endParaRPr>
          </a:p>
        </p:txBody>
      </p:sp>
      <p:sp>
        <p:nvSpPr>
          <p:cNvPr id="6" name="Rectangle 5"/>
          <p:cNvSpPr/>
          <p:nvPr/>
        </p:nvSpPr>
        <p:spPr bwMode="auto">
          <a:xfrm>
            <a:off x="507868" y="3873831"/>
            <a:ext cx="11173090"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endParaRPr lang="en-US" sz="2400" dirty="0">
              <a:gradFill>
                <a:gsLst>
                  <a:gs pos="0">
                    <a:srgbClr val="FFFFFF"/>
                  </a:gs>
                  <a:gs pos="100000">
                    <a:srgbClr val="FFFFFF"/>
                  </a:gs>
                </a:gsLst>
                <a:lin ang="5400000" scaled="0"/>
              </a:gradFill>
            </a:endParaRPr>
          </a:p>
        </p:txBody>
      </p:sp>
      <p:sp>
        <p:nvSpPr>
          <p:cNvPr id="7" name="Rectangle 6"/>
          <p:cNvSpPr/>
          <p:nvPr/>
        </p:nvSpPr>
        <p:spPr>
          <a:xfrm>
            <a:off x="667870" y="1483348"/>
            <a:ext cx="11013088" cy="830997"/>
          </a:xfrm>
          <a:prstGeom prst="rect">
            <a:avLst/>
          </a:prstGeom>
        </p:spPr>
        <p:txBody>
          <a:bodyPr wrap="square">
            <a:spAutoFit/>
          </a:bodyPr>
          <a:lstStyle/>
          <a:p>
            <a:pPr marL="403225" indent="-403225">
              <a:lnSpc>
                <a:spcPct val="90000"/>
              </a:lnSpc>
              <a:spcBef>
                <a:spcPct val="20000"/>
              </a:spcBef>
              <a:buSzPct val="105000"/>
              <a:buFontTx/>
              <a:buBlip>
                <a:blip r:embed="rId4"/>
              </a:buBlip>
            </a:pPr>
            <a:r>
              <a:rPr lang="en-US" sz="2400" dirty="0" smtClean="0">
                <a:solidFill>
                  <a:srgbClr val="FFFFFF">
                    <a:alpha val="99000"/>
                  </a:srgbClr>
                </a:solidFill>
              </a:rPr>
              <a:t>Exchange </a:t>
            </a:r>
            <a:r>
              <a:rPr lang="en-US" sz="2400" dirty="0">
                <a:solidFill>
                  <a:srgbClr val="FFFFFF">
                    <a:alpha val="99000"/>
                  </a:srgbClr>
                </a:solidFill>
              </a:rPr>
              <a:t>Team Blog: </a:t>
            </a:r>
            <a:r>
              <a:rPr lang="en-US" sz="2400" dirty="0">
                <a:solidFill>
                  <a:srgbClr val="FFFFFF">
                    <a:alpha val="99000"/>
                  </a:srgbClr>
                </a:solidFill>
                <a:hlinkClick r:id="rId6"/>
              </a:rPr>
              <a:t>http://blogs.technet.com/b/exchange</a:t>
            </a:r>
            <a:r>
              <a:rPr lang="en-US" sz="2400" dirty="0" smtClean="0">
                <a:solidFill>
                  <a:srgbClr val="FFFFFF">
                    <a:alpha val="99000"/>
                  </a:srgbClr>
                </a:solidFill>
                <a:hlinkClick r:id="rId6"/>
              </a:rPr>
              <a:t>/</a:t>
            </a:r>
            <a:endParaRPr lang="en-US" sz="2400" dirty="0" smtClean="0">
              <a:solidFill>
                <a:srgbClr val="FFFFFF">
                  <a:alpha val="99000"/>
                </a:srgbClr>
              </a:solidFill>
            </a:endParaRPr>
          </a:p>
          <a:p>
            <a:pPr marL="403225" indent="-403225">
              <a:lnSpc>
                <a:spcPct val="90000"/>
              </a:lnSpc>
              <a:spcBef>
                <a:spcPct val="20000"/>
              </a:spcBef>
              <a:buSzPct val="105000"/>
              <a:buFontTx/>
              <a:buBlip>
                <a:blip r:embed="rId4"/>
              </a:buBlip>
            </a:pPr>
            <a:endParaRPr lang="en-US" sz="2400" dirty="0">
              <a:solidFill>
                <a:srgbClr val="FFFFFF">
                  <a:alpha val="99000"/>
                </a:srgbClr>
              </a:solidFill>
            </a:endParaRPr>
          </a:p>
        </p:txBody>
      </p:sp>
      <p:sp>
        <p:nvSpPr>
          <p:cNvPr id="8" name="Rectangle 7"/>
          <p:cNvSpPr/>
          <p:nvPr/>
        </p:nvSpPr>
        <p:spPr>
          <a:xfrm>
            <a:off x="667870" y="2316067"/>
            <a:ext cx="11013088" cy="424732"/>
          </a:xfrm>
          <a:prstGeom prst="rect">
            <a:avLst/>
          </a:prstGeom>
        </p:spPr>
        <p:txBody>
          <a:bodyPr wrap="square">
            <a:spAutoFit/>
          </a:bodyPr>
          <a:lstStyle/>
          <a:p>
            <a:pPr marL="403225" indent="-403225">
              <a:lnSpc>
                <a:spcPct val="90000"/>
              </a:lnSpc>
              <a:spcBef>
                <a:spcPct val="20000"/>
              </a:spcBef>
              <a:buSzPct val="105000"/>
              <a:buFontTx/>
              <a:buBlip>
                <a:blip r:embed="rId4"/>
              </a:buBlip>
            </a:pPr>
            <a:r>
              <a:rPr lang="en-US" sz="2400" dirty="0">
                <a:solidFill>
                  <a:srgbClr val="FFFFFF">
                    <a:alpha val="99000"/>
                  </a:srgbClr>
                </a:solidFill>
              </a:rPr>
              <a:t>Exchange </a:t>
            </a:r>
            <a:r>
              <a:rPr lang="en-US" sz="2400" dirty="0" smtClean="0">
                <a:solidFill>
                  <a:srgbClr val="FFFFFF">
                    <a:alpha val="99000"/>
                  </a:srgbClr>
                </a:solidFill>
              </a:rPr>
              <a:t>TechNet Tech Center: </a:t>
            </a:r>
            <a:r>
              <a:rPr lang="en-US" sz="2400" dirty="0" smtClean="0">
                <a:solidFill>
                  <a:srgbClr val="FFFFFF">
                    <a:alpha val="99000"/>
                  </a:srgbClr>
                </a:solidFill>
                <a:hlinkClick r:id="rId7"/>
              </a:rPr>
              <a:t>http://technet.microsoft.com/exchange</a:t>
            </a:r>
            <a:endParaRPr lang="en-US" sz="2400" dirty="0" smtClean="0">
              <a:solidFill>
                <a:srgbClr val="FFFFFF">
                  <a:alpha val="99000"/>
                </a:srgbClr>
              </a:solidFill>
            </a:endParaRPr>
          </a:p>
        </p:txBody>
      </p:sp>
      <p:sp>
        <p:nvSpPr>
          <p:cNvPr id="10" name="Rectangle 9"/>
          <p:cNvSpPr/>
          <p:nvPr/>
        </p:nvSpPr>
        <p:spPr>
          <a:xfrm>
            <a:off x="667870" y="3981505"/>
            <a:ext cx="11013088" cy="424732"/>
          </a:xfrm>
          <a:prstGeom prst="rect">
            <a:avLst/>
          </a:prstGeom>
        </p:spPr>
        <p:txBody>
          <a:bodyPr wrap="square">
            <a:spAutoFit/>
          </a:bodyPr>
          <a:lstStyle/>
          <a:p>
            <a:pPr marL="403225" indent="-403225">
              <a:lnSpc>
                <a:spcPct val="90000"/>
              </a:lnSpc>
              <a:spcBef>
                <a:spcPct val="20000"/>
              </a:spcBef>
              <a:buSzPct val="105000"/>
              <a:buFontTx/>
              <a:buBlip>
                <a:blip r:embed="rId4"/>
              </a:buBlip>
            </a:pPr>
            <a:r>
              <a:rPr lang="en-US" sz="2400" dirty="0" smtClean="0">
                <a:solidFill>
                  <a:srgbClr val="FFFFFF">
                    <a:alpha val="99000"/>
                  </a:srgbClr>
                </a:solidFill>
              </a:rPr>
              <a:t>MEC Website </a:t>
            </a:r>
            <a:r>
              <a:rPr lang="en-US" sz="2400" dirty="0">
                <a:solidFill>
                  <a:srgbClr val="FFFFFF">
                    <a:alpha val="99000"/>
                  </a:srgbClr>
                </a:solidFill>
              </a:rPr>
              <a:t>and Registration: </a:t>
            </a:r>
            <a:r>
              <a:rPr lang="en-US" sz="2400" dirty="0">
                <a:solidFill>
                  <a:srgbClr val="FFFFFF">
                    <a:alpha val="99000"/>
                  </a:srgbClr>
                </a:solidFill>
                <a:hlinkClick r:id="rId8"/>
              </a:rPr>
              <a:t>http://www.mecisback.com</a:t>
            </a:r>
            <a:r>
              <a:rPr lang="en-US" sz="2400" dirty="0" smtClean="0">
                <a:solidFill>
                  <a:srgbClr val="FFFFFF">
                    <a:alpha val="99000"/>
                  </a:srgbClr>
                </a:solidFill>
                <a:hlinkClick r:id="rId8"/>
              </a:rPr>
              <a:t>/</a:t>
            </a:r>
            <a:endParaRPr lang="en-US" sz="2400" dirty="0" smtClean="0">
              <a:solidFill>
                <a:srgbClr val="FFFFFF">
                  <a:alpha val="99000"/>
                </a:srgbClr>
              </a:solidFill>
            </a:endParaRPr>
          </a:p>
        </p:txBody>
      </p:sp>
      <p:sp>
        <p:nvSpPr>
          <p:cNvPr id="11"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3" name="Picture 2" descr="C:\Users\Jordan\Desktop\TechEd_2012\TechEd-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761968"/>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5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0-#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75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0-#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1" presetClass="exit" presetSubtype="0" fill="hold" grpId="1" nodeType="afterEffect">
                                  <p:stCondLst>
                                    <p:cond delay="0"/>
                                  </p:stCondLst>
                                  <p:childTnLst>
                                    <p:set>
                                      <p:cBhvr>
                                        <p:cTn id="4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3" grpId="0" animBg="1"/>
      <p:bldP spid="4" grpId="0" animBg="1"/>
      <p:bldP spid="6" grpId="0" animBg="1"/>
      <p:bldP spid="7" grpId="0"/>
      <p:bldP spid="8" grpId="0"/>
      <p:bldP spid="10" grpId="0"/>
      <p:bldP spid="11" grpId="0" animBg="1"/>
      <p:bldP spid="11"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avinc.REDMOND\Documents\FY12\TechEd\TechEd-Powerpoint-Sl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1137"/>
            <a:ext cx="12189980" cy="685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82164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7590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One Pager</a:t>
            </a:r>
            <a:endParaRPr lang="en-US" dirty="0"/>
          </a:p>
        </p:txBody>
      </p:sp>
      <p:sp>
        <p:nvSpPr>
          <p:cNvPr id="6" name="Content Placeholder 5"/>
          <p:cNvSpPr>
            <a:spLocks noGrp="1"/>
          </p:cNvSpPr>
          <p:nvPr>
            <p:ph idx="1"/>
          </p:nvPr>
        </p:nvSpPr>
        <p:spPr>
          <a:xfrm>
            <a:off x="519112" y="1447799"/>
            <a:ext cx="11149013" cy="3317831"/>
          </a:xfrm>
        </p:spPr>
        <p:txBody>
          <a:bodyPr/>
          <a:lstStyle/>
          <a:p>
            <a:r>
              <a:rPr lang="en-US" dirty="0" smtClean="0"/>
              <a:t>Want to see all of Microsoft’s products at-a-glance?</a:t>
            </a:r>
          </a:p>
          <a:p>
            <a:r>
              <a:rPr lang="en-US" dirty="0" smtClean="0"/>
              <a:t>The </a:t>
            </a:r>
            <a:r>
              <a:rPr lang="en-US" dirty="0"/>
              <a:t>One </a:t>
            </a:r>
            <a:r>
              <a:rPr lang="en-US" dirty="0" smtClean="0"/>
              <a:t>Pagers </a:t>
            </a:r>
            <a:r>
              <a:rPr lang="en-US" dirty="0"/>
              <a:t>(</a:t>
            </a:r>
            <a:r>
              <a:rPr lang="en-US" u="sng" dirty="0">
                <a:hlinkClick r:id="rId2"/>
              </a:rPr>
              <a:t>Enterprise</a:t>
            </a:r>
            <a:r>
              <a:rPr lang="en-US" dirty="0"/>
              <a:t> and </a:t>
            </a:r>
            <a:r>
              <a:rPr lang="en-US" u="sng" dirty="0">
                <a:hlinkClick r:id="rId3"/>
              </a:rPr>
              <a:t>All-Up</a:t>
            </a:r>
            <a:r>
              <a:rPr lang="en-US" dirty="0"/>
              <a:t>) </a:t>
            </a:r>
            <a:r>
              <a:rPr lang="en-US" dirty="0" smtClean="0"/>
              <a:t>are available now!</a:t>
            </a:r>
          </a:p>
          <a:p>
            <a:pPr lvl="1"/>
            <a:r>
              <a:rPr lang="en-US" dirty="0" smtClean="0"/>
              <a:t>The One Pager uses Zoom.it, a </a:t>
            </a:r>
            <a:r>
              <a:rPr lang="en-US" dirty="0"/>
              <a:t>free service from Microsoft for viewing and sharing high-resolution imagery using Deep Zoom, which is part of </a:t>
            </a:r>
            <a:r>
              <a:rPr lang="en-US" dirty="0" smtClean="0"/>
              <a:t>Silverlight</a:t>
            </a:r>
          </a:p>
          <a:p>
            <a:r>
              <a:rPr lang="en-US" dirty="0" smtClean="0"/>
              <a:t>Latest version: 2.6</a:t>
            </a:r>
          </a:p>
          <a:p>
            <a:r>
              <a:rPr lang="en-US" dirty="0" smtClean="0"/>
              <a:t>Updated on a quarterly basis (next update 6/29/12)</a:t>
            </a:r>
            <a:endParaRPr lang="en-US" dirty="0"/>
          </a:p>
        </p:txBody>
      </p:sp>
    </p:spTree>
    <p:extLst>
      <p:ext uri="{BB962C8B-B14F-4D97-AF65-F5344CB8AC3E}">
        <p14:creationId xmlns:p14="http://schemas.microsoft.com/office/powerpoint/2010/main" val="86801150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Tips &amp; Tricks</a:t>
            </a:r>
            <a:endParaRPr lang="en-US" dirty="0"/>
          </a:p>
        </p:txBody>
      </p:sp>
      <p:sp>
        <p:nvSpPr>
          <p:cNvPr id="5" name="Subtitle 4"/>
          <p:cNvSpPr>
            <a:spLocks noGrp="1"/>
          </p:cNvSpPr>
          <p:nvPr>
            <p:ph type="subTitle" idx="1"/>
          </p:nvPr>
        </p:nvSpPr>
        <p:spPr/>
        <p:txBody>
          <a:bodyPr/>
          <a:lstStyle/>
          <a:p>
            <a:r>
              <a:rPr lang="en-US" dirty="0" smtClean="0"/>
              <a:t>The Basics</a:t>
            </a:r>
            <a:endParaRPr lang="en-US" dirty="0"/>
          </a:p>
        </p:txBody>
      </p:sp>
      <p:sp>
        <p:nvSpPr>
          <p:cNvPr id="4" name="Title 3"/>
          <p:cNvSpPr>
            <a:spLocks noGrp="1"/>
          </p:cNvSpPr>
          <p:nvPr>
            <p:ph type="ctrTitle"/>
          </p:nvPr>
        </p:nvSpPr>
        <p:spPr/>
        <p:txBody>
          <a:bodyPr/>
          <a:lstStyle/>
          <a:p>
            <a:r>
              <a:rPr lang="en-US" dirty="0" smtClean="0"/>
              <a:t>Exchange Server 2010 SP2</a:t>
            </a:r>
            <a:endParaRPr lang="en-US" dirty="0"/>
          </a:p>
        </p:txBody>
      </p:sp>
    </p:spTree>
    <p:extLst>
      <p:ext uri="{BB962C8B-B14F-4D97-AF65-F5344CB8AC3E}">
        <p14:creationId xmlns:p14="http://schemas.microsoft.com/office/powerpoint/2010/main" val="336119367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Server 2010 Service Pack 2</a:t>
            </a:r>
            <a:endParaRPr lang="en-US" dirty="0"/>
          </a:p>
        </p:txBody>
      </p:sp>
      <p:sp>
        <p:nvSpPr>
          <p:cNvPr id="3" name="Content Placeholder 2"/>
          <p:cNvSpPr>
            <a:spLocks noGrp="1"/>
          </p:cNvSpPr>
          <p:nvPr>
            <p:ph idx="1"/>
          </p:nvPr>
        </p:nvSpPr>
        <p:spPr>
          <a:xfrm>
            <a:off x="519112" y="1447799"/>
            <a:ext cx="11149013" cy="4776692"/>
          </a:xfrm>
        </p:spPr>
        <p:txBody>
          <a:bodyPr/>
          <a:lstStyle/>
          <a:p>
            <a:r>
              <a:rPr lang="en-US" dirty="0" smtClean="0"/>
              <a:t>Exchange 2010 SP2 update / full release bits</a:t>
            </a:r>
          </a:p>
          <a:p>
            <a:pPr lvl="1"/>
            <a:r>
              <a:rPr lang="en-US" dirty="0" smtClean="0"/>
              <a:t>Released December 4, 2011</a:t>
            </a:r>
          </a:p>
          <a:p>
            <a:pPr lvl="1"/>
            <a:r>
              <a:rPr lang="en-US" dirty="0" smtClean="0"/>
              <a:t>Download from </a:t>
            </a:r>
            <a:r>
              <a:rPr lang="en-US" dirty="0" smtClean="0">
                <a:hlinkClick r:id="rId2"/>
              </a:rPr>
              <a:t>http://aka.ms/E14SP2</a:t>
            </a:r>
            <a:endParaRPr lang="en-US" dirty="0" smtClean="0"/>
          </a:p>
          <a:p>
            <a:pPr lvl="1"/>
            <a:r>
              <a:rPr lang="en-US" dirty="0" smtClean="0"/>
              <a:t>Build number 14.2.247.5</a:t>
            </a:r>
          </a:p>
          <a:p>
            <a:pPr lvl="1"/>
            <a:r>
              <a:rPr lang="en-US" dirty="0" smtClean="0"/>
              <a:t>Details </a:t>
            </a:r>
            <a:r>
              <a:rPr lang="en-US" dirty="0"/>
              <a:t>on updates at </a:t>
            </a:r>
            <a:r>
              <a:rPr lang="en-US" dirty="0">
                <a:hlinkClick r:id="rId3"/>
              </a:rPr>
              <a:t>http://</a:t>
            </a:r>
            <a:r>
              <a:rPr lang="en-US" dirty="0" smtClean="0">
                <a:hlinkClick r:id="rId3"/>
              </a:rPr>
              <a:t>aka.ms/E14SP2New</a:t>
            </a:r>
            <a:endParaRPr lang="en-US" dirty="0" smtClean="0"/>
          </a:p>
          <a:p>
            <a:r>
              <a:rPr lang="en-US" dirty="0" smtClean="0"/>
              <a:t>Latest update: Update Rollup 3 for Exchange 2010 SP2</a:t>
            </a:r>
          </a:p>
          <a:p>
            <a:pPr lvl="1"/>
            <a:r>
              <a:rPr lang="en-US" dirty="0"/>
              <a:t>Released May 29, 2012</a:t>
            </a:r>
          </a:p>
          <a:p>
            <a:pPr lvl="1"/>
            <a:r>
              <a:rPr lang="en-US" dirty="0" smtClean="0"/>
              <a:t>Download from </a:t>
            </a:r>
            <a:r>
              <a:rPr lang="en-US" dirty="0" smtClean="0">
                <a:hlinkClick r:id="rId4"/>
              </a:rPr>
              <a:t>http://aka.ms/E14SP2UR3</a:t>
            </a:r>
            <a:endParaRPr lang="en-US" dirty="0" smtClean="0"/>
          </a:p>
          <a:p>
            <a:pPr lvl="1"/>
            <a:r>
              <a:rPr lang="en-US" dirty="0" smtClean="0"/>
              <a:t>Build number 14.2.309.2</a:t>
            </a:r>
          </a:p>
          <a:p>
            <a:pPr lvl="1"/>
            <a:r>
              <a:rPr lang="en-US" dirty="0" smtClean="0"/>
              <a:t>List </a:t>
            </a:r>
            <a:r>
              <a:rPr lang="en-US" dirty="0"/>
              <a:t>of updates and fixes at </a:t>
            </a:r>
            <a:r>
              <a:rPr lang="en-US" dirty="0">
                <a:hlinkClick r:id="rId5"/>
              </a:rPr>
              <a:t>http://</a:t>
            </a:r>
            <a:r>
              <a:rPr lang="en-US" dirty="0" smtClean="0">
                <a:hlinkClick r:id="rId5"/>
              </a:rPr>
              <a:t>aka.ms/KB2685289</a:t>
            </a:r>
            <a:endParaRPr lang="en-US" dirty="0"/>
          </a:p>
        </p:txBody>
      </p:sp>
    </p:spTree>
    <p:extLst>
      <p:ext uri="{BB962C8B-B14F-4D97-AF65-F5344CB8AC3E}">
        <p14:creationId xmlns:p14="http://schemas.microsoft.com/office/powerpoint/2010/main" val="51958730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Server 2010 SP2 Server Editions</a:t>
            </a:r>
            <a:endParaRPr lang="en-US" dirty="0"/>
          </a:p>
        </p:txBody>
      </p:sp>
      <p:sp>
        <p:nvSpPr>
          <p:cNvPr id="3" name="Content Placeholder 2"/>
          <p:cNvSpPr>
            <a:spLocks noGrp="1"/>
          </p:cNvSpPr>
          <p:nvPr>
            <p:ph idx="1"/>
          </p:nvPr>
        </p:nvSpPr>
        <p:spPr>
          <a:xfrm>
            <a:off x="519112" y="1447799"/>
            <a:ext cx="11149013" cy="4284250"/>
          </a:xfrm>
        </p:spPr>
        <p:txBody>
          <a:bodyPr/>
          <a:lstStyle/>
          <a:p>
            <a:r>
              <a:rPr lang="en-US" dirty="0" smtClean="0"/>
              <a:t>Standard</a:t>
            </a:r>
          </a:p>
          <a:p>
            <a:pPr lvl="1"/>
            <a:r>
              <a:rPr lang="en-US" dirty="0"/>
              <a:t>Available via Retail and Volume Channels</a:t>
            </a:r>
          </a:p>
          <a:p>
            <a:pPr lvl="1"/>
            <a:r>
              <a:rPr lang="en-US" dirty="0"/>
              <a:t>Supports up to 5 databases per </a:t>
            </a:r>
            <a:r>
              <a:rPr lang="en-US" dirty="0" smtClean="0"/>
              <a:t>server</a:t>
            </a:r>
          </a:p>
          <a:p>
            <a:r>
              <a:rPr lang="en-US" dirty="0" smtClean="0"/>
              <a:t>Enterprise</a:t>
            </a:r>
          </a:p>
          <a:p>
            <a:pPr lvl="1"/>
            <a:r>
              <a:rPr lang="en-US" dirty="0" smtClean="0"/>
              <a:t>Available </a:t>
            </a:r>
            <a:r>
              <a:rPr lang="en-US" dirty="0"/>
              <a:t>via Volume Channel</a:t>
            </a:r>
          </a:p>
          <a:p>
            <a:pPr lvl="1"/>
            <a:r>
              <a:rPr lang="en-US" dirty="0"/>
              <a:t>Supports up to 100 databases per server</a:t>
            </a:r>
          </a:p>
          <a:p>
            <a:r>
              <a:rPr lang="en-US" dirty="0" smtClean="0"/>
              <a:t>Hybrid</a:t>
            </a:r>
          </a:p>
          <a:p>
            <a:pPr lvl="1"/>
            <a:r>
              <a:rPr lang="en-US" dirty="0"/>
              <a:t>Designed to be gateway between Exchange on-premises and Exchange </a:t>
            </a:r>
            <a:r>
              <a:rPr lang="en-US" dirty="0" smtClean="0"/>
              <a:t>Online</a:t>
            </a:r>
            <a:endParaRPr lang="en-US" dirty="0"/>
          </a:p>
        </p:txBody>
      </p:sp>
    </p:spTree>
    <p:extLst>
      <p:ext uri="{BB962C8B-B14F-4D97-AF65-F5344CB8AC3E}">
        <p14:creationId xmlns:p14="http://schemas.microsoft.com/office/powerpoint/2010/main" val="1683607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Exchange Server 2010 SP2 </a:t>
            </a:r>
            <a:r>
              <a:rPr lang="en-US" dirty="0" smtClean="0"/>
              <a:t>Hybrid Edition</a:t>
            </a:r>
            <a:endParaRPr lang="en-US" dirty="0"/>
          </a:p>
        </p:txBody>
      </p:sp>
      <p:sp>
        <p:nvSpPr>
          <p:cNvPr id="3" name="Content Placeholder 2"/>
          <p:cNvSpPr>
            <a:spLocks noGrp="1"/>
          </p:cNvSpPr>
          <p:nvPr>
            <p:ph idx="1"/>
          </p:nvPr>
        </p:nvSpPr>
        <p:spPr>
          <a:xfrm>
            <a:off x="519112" y="1447799"/>
            <a:ext cx="11149013" cy="4708981"/>
          </a:xfrm>
        </p:spPr>
        <p:txBody>
          <a:bodyPr/>
          <a:lstStyle/>
          <a:p>
            <a:r>
              <a:rPr lang="en-US" dirty="0" smtClean="0"/>
              <a:t>Download Exchange 2010 SP2 from Download Center</a:t>
            </a:r>
          </a:p>
          <a:p>
            <a:r>
              <a:rPr lang="en-US" dirty="0" smtClean="0"/>
              <a:t>Install Exchange and use Hybrid Edition product key</a:t>
            </a:r>
          </a:p>
          <a:p>
            <a:pPr lvl="1"/>
            <a:r>
              <a:rPr lang="en-US" dirty="0" smtClean="0"/>
              <a:t>Obtained from Office 365 Support</a:t>
            </a:r>
          </a:p>
          <a:p>
            <a:pPr lvl="1"/>
            <a:r>
              <a:rPr lang="en-US" dirty="0"/>
              <a:t>Not available for Office 365 trial customers; </a:t>
            </a:r>
            <a:r>
              <a:rPr lang="en-US" dirty="0" smtClean="0"/>
              <a:t>don’t use key</a:t>
            </a:r>
          </a:p>
          <a:p>
            <a:r>
              <a:rPr lang="en-US" dirty="0" smtClean="0"/>
              <a:t>Can </a:t>
            </a:r>
            <a:r>
              <a:rPr lang="en-US" dirty="0"/>
              <a:t>be used </a:t>
            </a:r>
            <a:r>
              <a:rPr lang="en-US" u="sng" dirty="0"/>
              <a:t>only</a:t>
            </a:r>
            <a:r>
              <a:rPr lang="en-US" dirty="0"/>
              <a:t> for connecting on-premises environment with Office 365</a:t>
            </a:r>
          </a:p>
          <a:p>
            <a:pPr lvl="1"/>
            <a:r>
              <a:rPr lang="en-US" dirty="0"/>
              <a:t>If you move a mailbox to it, or leverage any features outside the scope of a hybrid deployment, you must purchase regular license and CALs</a:t>
            </a:r>
          </a:p>
          <a:p>
            <a:r>
              <a:rPr lang="en-US" dirty="0"/>
              <a:t>Multiple Hybrid Edition servers can be deployed, if </a:t>
            </a:r>
            <a:r>
              <a:rPr lang="en-US" dirty="0" smtClean="0"/>
              <a:t>needed</a:t>
            </a:r>
            <a:endParaRPr lang="en-US" dirty="0"/>
          </a:p>
        </p:txBody>
      </p:sp>
    </p:spTree>
    <p:extLst>
      <p:ext uri="{BB962C8B-B14F-4D97-AF65-F5344CB8AC3E}">
        <p14:creationId xmlns:p14="http://schemas.microsoft.com/office/powerpoint/2010/main" val="281584275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Schema Upgrades in SP2</a:t>
            </a:r>
            <a:endParaRPr lang="en-US" dirty="0"/>
          </a:p>
        </p:txBody>
      </p:sp>
      <p:sp>
        <p:nvSpPr>
          <p:cNvPr id="3" name="Content Placeholder 2"/>
          <p:cNvSpPr>
            <a:spLocks noGrp="1"/>
          </p:cNvSpPr>
          <p:nvPr>
            <p:ph idx="1"/>
          </p:nvPr>
        </p:nvSpPr>
        <p:spPr>
          <a:xfrm>
            <a:off x="519112" y="1447799"/>
            <a:ext cx="11149013" cy="5250668"/>
          </a:xfrm>
        </p:spPr>
        <p:txBody>
          <a:bodyPr/>
          <a:lstStyle/>
          <a:p>
            <a:r>
              <a:rPr lang="en-US" dirty="0" smtClean="0"/>
              <a:t>Active Directory schema upgrades</a:t>
            </a:r>
          </a:p>
          <a:p>
            <a:pPr lvl="1"/>
            <a:r>
              <a:rPr lang="en-US" dirty="0" smtClean="0"/>
              <a:t>3 new classes (and class object IDs)</a:t>
            </a:r>
          </a:p>
          <a:p>
            <a:pPr lvl="1"/>
            <a:r>
              <a:rPr lang="en-US" dirty="0" smtClean="0"/>
              <a:t>59 new attributes (and attribute object IDs)</a:t>
            </a:r>
          </a:p>
          <a:p>
            <a:pPr lvl="1"/>
            <a:r>
              <a:rPr lang="en-US" dirty="0" smtClean="0"/>
              <a:t>29 new MAPI IDs</a:t>
            </a:r>
          </a:p>
          <a:p>
            <a:pPr lvl="1"/>
            <a:r>
              <a:rPr lang="en-US" dirty="0" smtClean="0"/>
              <a:t>46 new indexed attributes</a:t>
            </a:r>
          </a:p>
          <a:p>
            <a:pPr lvl="1"/>
            <a:r>
              <a:rPr lang="en-US" dirty="0" smtClean="0"/>
              <a:t>36 new global catalog attributes</a:t>
            </a:r>
          </a:p>
          <a:p>
            <a:pPr lvl="1"/>
            <a:r>
              <a:rPr lang="en-US" dirty="0" smtClean="0"/>
              <a:t>List of updates at </a:t>
            </a:r>
            <a:r>
              <a:rPr lang="en-US" dirty="0" smtClean="0">
                <a:hlinkClick r:id="rId3"/>
              </a:rPr>
              <a:t>http://aka.ms/E14SP2Schema</a:t>
            </a:r>
            <a:endParaRPr lang="en-US" dirty="0" smtClean="0"/>
          </a:p>
          <a:p>
            <a:r>
              <a:rPr lang="en-US" dirty="0" smtClean="0"/>
              <a:t>Database schema upgrades</a:t>
            </a:r>
          </a:p>
          <a:p>
            <a:pPr lvl="1"/>
            <a:r>
              <a:rPr lang="en-US" dirty="0" smtClean="0"/>
              <a:t>Upgraders for from RTM -&gt; SP1 -&gt; SP2</a:t>
            </a:r>
          </a:p>
          <a:p>
            <a:pPr lvl="1"/>
            <a:r>
              <a:rPr lang="en-US" dirty="0" smtClean="0"/>
              <a:t>Can take a while to upgrade from RTM (20-30 min)</a:t>
            </a:r>
          </a:p>
          <a:p>
            <a:pPr lvl="1"/>
            <a:r>
              <a:rPr lang="en-US" dirty="0" smtClean="0"/>
              <a:t>Affects *overs while DAG upgrade is in transition</a:t>
            </a:r>
            <a:endParaRPr lang="en-US" dirty="0"/>
          </a:p>
        </p:txBody>
      </p:sp>
    </p:spTree>
    <p:extLst>
      <p:ext uri="{BB962C8B-B14F-4D97-AF65-F5344CB8AC3E}">
        <p14:creationId xmlns:p14="http://schemas.microsoft.com/office/powerpoint/2010/main" val="394276268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Scott Schnoll</External_x0020_Speaker>
    <Session_x0020_Code xmlns="2295e2e7-0eeb-498e-8716-217bb2ee6ee3">EXL305_R</Session_x0020_Code>
    <ProductTaxHTField0 xmlns="2295e2e7-0eeb-498e-8716-217bb2ee6ee3">
      <Terms xmlns="http://schemas.microsoft.com/office/infopath/2007/PartnerControls"/>
    </ProductTaxHTField0>
    <Presentation_x0020_Date xmlns="2295e2e7-0eeb-498e-8716-217bb2ee6ee3">2012-06-11T00:00:00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92E10-3D8B-4831-9584-7BC82972C8E2}">
  <ds:schemaRefs>
    <ds:schemaRef ds:uri="http://schemas.microsoft.com/office/2006/documentManagement/types"/>
    <ds:schemaRef ds:uri="http://schemas.microsoft.com/office/2006/metadata/properties"/>
    <ds:schemaRef ds:uri="http://purl.org/dc/elements/1.1/"/>
    <ds:schemaRef ds:uri="2295e2e7-0eeb-498e-8716-217bb2ee6ee3"/>
    <ds:schemaRef ds:uri="http://www.w3.org/XML/1998/namespace"/>
    <ds:schemaRef ds:uri="http://purl.org/dc/dcmitype/"/>
    <ds:schemaRef ds:uri="http://schemas.openxmlformats.org/package/2006/metadata/core-properties"/>
    <ds:schemaRef ds:uri="http://purl.org/dc/terms/"/>
    <ds:schemaRef ds:uri="http://schemas.microsoft.com/office/infopath/2007/PartnerControls"/>
    <ds:schemaRef ds:uri="8b529f77-48ab-4581-b468-93f09345b8aa"/>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1FE425-EA36-4D8C-A967-84CE3BED2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279</TotalTime>
  <Words>2165</Words>
  <Application>Microsoft Office PowerPoint</Application>
  <PresentationFormat>Custom</PresentationFormat>
  <Paragraphs>221</Paragraphs>
  <Slides>37</Slides>
  <Notes>15</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TechEd_2012_Template_16x9</vt:lpstr>
      <vt:lpstr>White with Consolas font for code slides</vt:lpstr>
      <vt:lpstr>Microsoft Exchange Server 2010 SP2 Tips &amp; Tricks</vt:lpstr>
      <vt:lpstr>Agenda</vt:lpstr>
      <vt:lpstr>The One Pager</vt:lpstr>
      <vt:lpstr>The One Pager</vt:lpstr>
      <vt:lpstr>Exchange Server 2010 SP2</vt:lpstr>
      <vt:lpstr>Exchange Server 2010 Service Pack 2</vt:lpstr>
      <vt:lpstr>Exchange Server 2010 SP2 Server Editions</vt:lpstr>
      <vt:lpstr>Exchange Server 2010 SP2 Hybrid Edition</vt:lpstr>
      <vt:lpstr>Double Schema Upgrades in SP2</vt:lpstr>
      <vt:lpstr>Top Ten Tools</vt:lpstr>
      <vt:lpstr>Top Ten Tools for Exchange Administrators</vt:lpstr>
      <vt:lpstr>Top Ten Tools for Exchange Administrators</vt:lpstr>
      <vt:lpstr>Top Ten Tools for Exchange Administrators</vt:lpstr>
      <vt:lpstr>Top Ten Tools for Exchange Administrators</vt:lpstr>
      <vt:lpstr>Random Tips</vt:lpstr>
      <vt:lpstr>Messages in Outbox with Outlook Anywhere</vt:lpstr>
      <vt:lpstr>Split Permissions and SCOM Management Pack</vt:lpstr>
      <vt:lpstr>Split Permissions and SCOM Management Pack</vt:lpstr>
      <vt:lpstr>Split Permissions and SCOM Management Pack</vt:lpstr>
      <vt:lpstr>Enable Logging for RPC Client Access Throttling</vt:lpstr>
      <vt:lpstr>Wiped Device Can Access Mailbox</vt:lpstr>
      <vt:lpstr>Disable Mailbox Auto-Mapping in Outlook</vt:lpstr>
      <vt:lpstr>Sync Active Directory and the Information Store</vt:lpstr>
      <vt:lpstr>Get All Email Addresses for a Domain</vt:lpstr>
      <vt:lpstr>Free Script Repository for Exchange 2010</vt:lpstr>
      <vt:lpstr>Delegate ActiveSync Device Approval</vt:lpstr>
      <vt:lpstr>Known Issues</vt:lpstr>
      <vt:lpstr>Exchange ActiveSync and BYOD</vt:lpstr>
      <vt:lpstr>Witness Server and Numeric Domains</vt:lpstr>
      <vt:lpstr>Related Content</vt:lpstr>
      <vt:lpstr>Track Resources</vt:lpstr>
      <vt:lpstr>PowerPoint Presentation</vt:lpstr>
      <vt:lpstr>Resources</vt:lpstr>
      <vt:lpstr>PowerPoint Presentation</vt:lpstr>
      <vt:lpstr>MS Tag</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Exchange Server 2010 SP2 Tips &amp; Tricks</dc:title>
  <dc:subject>TechEd 2012</dc:subject>
  <dc:creator>Scott Schnoll</dc:creator>
  <cp:keywords>TechEd 2012</cp:keywords>
  <dc:description>Template: Jordan Cayabyab, Artitudes Design
Formatting:
Event Date: June 11-14, 2012
Event Location: Orlando, FL
Audience Type: IT Pros, Developers</dc:description>
  <cp:lastModifiedBy>Shows</cp:lastModifiedBy>
  <cp:revision>33</cp:revision>
  <cp:lastPrinted>2010-05-11T05:02:34Z</cp:lastPrinted>
  <dcterms:created xsi:type="dcterms:W3CDTF">2012-05-31T21:40:08Z</dcterms:created>
  <dcterms:modified xsi:type="dcterms:W3CDTF">2012-06-13T22:06:38Z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