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0"/>
  </p:notesMasterIdLst>
  <p:handoutMasterIdLst>
    <p:handoutMasterId r:id="rId51"/>
  </p:handoutMasterIdLst>
  <p:sldIdLst>
    <p:sldId id="257" r:id="rId6"/>
    <p:sldId id="420" r:id="rId7"/>
    <p:sldId id="440" r:id="rId8"/>
    <p:sldId id="370" r:id="rId9"/>
    <p:sldId id="371" r:id="rId10"/>
    <p:sldId id="372" r:id="rId11"/>
    <p:sldId id="415" r:id="rId12"/>
    <p:sldId id="373" r:id="rId13"/>
    <p:sldId id="419" r:id="rId14"/>
    <p:sldId id="421" r:id="rId15"/>
    <p:sldId id="374" r:id="rId16"/>
    <p:sldId id="375" r:id="rId17"/>
    <p:sldId id="376" r:id="rId18"/>
    <p:sldId id="394" r:id="rId19"/>
    <p:sldId id="431" r:id="rId20"/>
    <p:sldId id="377" r:id="rId21"/>
    <p:sldId id="409" r:id="rId22"/>
    <p:sldId id="393" r:id="rId23"/>
    <p:sldId id="378" r:id="rId24"/>
    <p:sldId id="379" r:id="rId25"/>
    <p:sldId id="418" r:id="rId26"/>
    <p:sldId id="392" r:id="rId27"/>
    <p:sldId id="380" r:id="rId28"/>
    <p:sldId id="424" r:id="rId29"/>
    <p:sldId id="428" r:id="rId30"/>
    <p:sldId id="381" r:id="rId31"/>
    <p:sldId id="417" r:id="rId32"/>
    <p:sldId id="382" r:id="rId33"/>
    <p:sldId id="441" r:id="rId34"/>
    <p:sldId id="442" r:id="rId35"/>
    <p:sldId id="443" r:id="rId36"/>
    <p:sldId id="445" r:id="rId37"/>
    <p:sldId id="446" r:id="rId38"/>
    <p:sldId id="449" r:id="rId39"/>
    <p:sldId id="447" r:id="rId40"/>
    <p:sldId id="448" r:id="rId41"/>
    <p:sldId id="386" r:id="rId42"/>
    <p:sldId id="423" r:id="rId43"/>
    <p:sldId id="450" r:id="rId44"/>
    <p:sldId id="313" r:id="rId45"/>
    <p:sldId id="314" r:id="rId46"/>
    <p:sldId id="315" r:id="rId47"/>
    <p:sldId id="271" r:id="rId48"/>
    <p:sldId id="256" r:id="rId4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88552" autoAdjust="0"/>
  </p:normalViewPr>
  <p:slideViewPr>
    <p:cSldViewPr>
      <p:cViewPr varScale="1">
        <p:scale>
          <a:sx n="97" d="100"/>
          <a:sy n="97" d="100"/>
        </p:scale>
        <p:origin x="-111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27224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022304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000443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TechReady13</a:t>
            </a:r>
          </a:p>
        </p:txBody>
      </p:sp>
      <p:sp>
        <p:nvSpPr>
          <p:cNvPr id="5" name="Date Placeholder 4"/>
          <p:cNvSpPr>
            <a:spLocks noGrp="1"/>
          </p:cNvSpPr>
          <p:nvPr>
            <p:ph type="dt" idx="11"/>
          </p:nvPr>
        </p:nvSpPr>
        <p:spPr/>
        <p:txBody>
          <a:bodyPr/>
          <a:lstStyle/>
          <a:p>
            <a:fld id="{A9638396-DD5F-457A-BA21-611A9FCA950E}" type="datetime1">
              <a:rPr lang="en-US" smtClean="0"/>
              <a:t>6/12/2012</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36047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TechReady13</a:t>
            </a:r>
          </a:p>
        </p:txBody>
      </p:sp>
      <p:sp>
        <p:nvSpPr>
          <p:cNvPr id="5" name="Date Placeholder 4"/>
          <p:cNvSpPr>
            <a:spLocks noGrp="1"/>
          </p:cNvSpPr>
          <p:nvPr>
            <p:ph type="dt" idx="11"/>
          </p:nvPr>
        </p:nvSpPr>
        <p:spPr/>
        <p:txBody>
          <a:bodyPr/>
          <a:lstStyle/>
          <a:p>
            <a:fld id="{29DA1017-085E-4211-A337-2F251D4618E9}" type="datetime1">
              <a:rPr lang="en-US" smtClean="0"/>
              <a:t>6/12/2012</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6913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201613"/>
            <a:ext cx="5994400" cy="3373437"/>
          </a:xfrm>
        </p:spPr>
      </p:sp>
      <p:sp>
        <p:nvSpPr>
          <p:cNvPr id="3" name="Notes Placeholder 2"/>
          <p:cNvSpPr>
            <a:spLocks noGrp="1"/>
          </p:cNvSpPr>
          <p:nvPr>
            <p:ph type="body" idx="1"/>
          </p:nvPr>
        </p:nvSpPr>
        <p:spPr>
          <a:xfrm>
            <a:off x="708367" y="3941690"/>
            <a:ext cx="5485158" cy="4114488"/>
          </a:xfrm>
          <a:prstGeom prst="rect">
            <a:avLst/>
          </a:prstGeom>
        </p:spPr>
        <p:txBody>
          <a:bodyPr lIns="89719" tIns="44859" rIns="89719" bIns="44859">
            <a:normAutofit fontScale="92500"/>
          </a:bodyPr>
          <a:lstStyle/>
          <a:p>
            <a:pPr lvl="0">
              <a:buNone/>
            </a:pPr>
            <a:endParaRPr lang="en-US" dirty="0"/>
          </a:p>
        </p:txBody>
      </p:sp>
    </p:spTree>
    <p:extLst>
      <p:ext uri="{BB962C8B-B14F-4D97-AF65-F5344CB8AC3E}">
        <p14:creationId xmlns:p14="http://schemas.microsoft.com/office/powerpoint/2010/main" val="64591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extLst>
      <p:ext uri="{BB962C8B-B14F-4D97-AF65-F5344CB8AC3E}">
        <p14:creationId xmlns:p14="http://schemas.microsoft.com/office/powerpoint/2010/main" val="285545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201613"/>
            <a:ext cx="5994400" cy="3373437"/>
          </a:xfrm>
        </p:spPr>
      </p:sp>
      <p:sp>
        <p:nvSpPr>
          <p:cNvPr id="3" name="Notes Placeholder 2"/>
          <p:cNvSpPr>
            <a:spLocks noGrp="1"/>
          </p:cNvSpPr>
          <p:nvPr>
            <p:ph type="body" idx="1"/>
          </p:nvPr>
        </p:nvSpPr>
        <p:spPr>
          <a:xfrm>
            <a:off x="708367" y="3941690"/>
            <a:ext cx="5485158" cy="4114488"/>
          </a:xfrm>
          <a:prstGeom prst="rect">
            <a:avLst/>
          </a:prstGeom>
        </p:spPr>
        <p:txBody>
          <a:bodyPr lIns="89719" tIns="44859" rIns="89719" bIns="44859">
            <a:normAutofit fontScale="92500"/>
          </a:bodyPr>
          <a:lstStyle/>
          <a:p>
            <a:pPr lvl="0">
              <a:buNone/>
            </a:pPr>
            <a:endParaRPr lang="en-US" dirty="0"/>
          </a:p>
        </p:txBody>
      </p:sp>
    </p:spTree>
    <p:extLst>
      <p:ext uri="{BB962C8B-B14F-4D97-AF65-F5344CB8AC3E}">
        <p14:creationId xmlns:p14="http://schemas.microsoft.com/office/powerpoint/2010/main" val="1980556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44</a:t>
            </a:fld>
            <a:endParaRPr lang="en-US" dirty="0"/>
          </a:p>
        </p:txBody>
      </p:sp>
    </p:spTree>
    <p:extLst>
      <p:ext uri="{BB962C8B-B14F-4D97-AF65-F5344CB8AC3E}">
        <p14:creationId xmlns:p14="http://schemas.microsoft.com/office/powerpoint/2010/main" val="289732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201613"/>
            <a:ext cx="5994400" cy="3373437"/>
          </a:xfrm>
        </p:spPr>
      </p:sp>
      <p:sp>
        <p:nvSpPr>
          <p:cNvPr id="3" name="Notes Placeholder 2"/>
          <p:cNvSpPr>
            <a:spLocks noGrp="1"/>
          </p:cNvSpPr>
          <p:nvPr>
            <p:ph type="body" idx="1"/>
          </p:nvPr>
        </p:nvSpPr>
        <p:spPr>
          <a:xfrm>
            <a:off x="708367" y="3941690"/>
            <a:ext cx="5485158" cy="4114488"/>
          </a:xfrm>
          <a:prstGeom prst="rect">
            <a:avLst/>
          </a:prstGeom>
        </p:spPr>
        <p:txBody>
          <a:bodyPr lIns="89719" tIns="44859" rIns="89719" bIns="44859">
            <a:normAutofit fontScale="92500"/>
          </a:bodyPr>
          <a:lstStyle/>
          <a:p>
            <a:pPr lvl="0">
              <a:buNone/>
            </a:pPr>
            <a:endParaRPr lang="en-US" dirty="0"/>
          </a:p>
        </p:txBody>
      </p:sp>
    </p:spTree>
    <p:extLst>
      <p:ext uri="{BB962C8B-B14F-4D97-AF65-F5344CB8AC3E}">
        <p14:creationId xmlns:p14="http://schemas.microsoft.com/office/powerpoint/2010/main" val="198055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84699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92922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199255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7:15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187975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0639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4022304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412532"/>
            <a:ext cx="11173090" cy="817147"/>
          </a:xfrm>
          <a:prstGeom prst="rect">
            <a:avLst/>
          </a:prstGeom>
        </p:spPr>
        <p:txBody>
          <a:bodyPr/>
          <a:lstStyle>
            <a:lvl1pPr>
              <a:defRPr sz="59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0"/>
          </p:nvPr>
        </p:nvSpPr>
        <p:spPr>
          <a:xfrm>
            <a:off x="529514" y="1743853"/>
            <a:ext cx="11071516" cy="4267203"/>
          </a:xfrm>
          <a:prstGeom prst="rect">
            <a:avLst/>
          </a:prstGeom>
        </p:spPr>
        <p:txBody>
          <a:bodyPr>
            <a:normAutofit/>
          </a:bodyPr>
          <a:lstStyle>
            <a:lvl1pPr>
              <a:spcBef>
                <a:spcPts val="100"/>
              </a:spcBef>
              <a:buFontTx/>
              <a:buBlip>
                <a:blip r:embed="rId2"/>
              </a:buBlip>
              <a:defRPr sz="4400">
                <a:solidFill>
                  <a:schemeClr val="bg1"/>
                </a:solidFill>
              </a:defRPr>
            </a:lvl1pPr>
            <a:lvl2pPr>
              <a:spcBef>
                <a:spcPts val="100"/>
              </a:spcBef>
              <a:buFontTx/>
              <a:buBlip>
                <a:blip r:embed="rId3"/>
              </a:buBlip>
              <a:defRPr sz="4000">
                <a:solidFill>
                  <a:schemeClr val="bg1"/>
                </a:solidFill>
              </a:defRPr>
            </a:lvl2pPr>
            <a:lvl3pPr>
              <a:spcBef>
                <a:spcPts val="100"/>
              </a:spcBef>
              <a:buFontTx/>
              <a:buBlip>
                <a:blip r:embed="rId3"/>
              </a:buBlip>
              <a:defRPr sz="3600">
                <a:solidFill>
                  <a:schemeClr val="bg1"/>
                </a:solidFill>
              </a:defRPr>
            </a:lvl3pPr>
            <a:lvl4pPr>
              <a:spcBef>
                <a:spcPts val="100"/>
              </a:spcBef>
              <a:buFontTx/>
              <a:buBlip>
                <a:blip r:embed="rId3"/>
              </a:buBlip>
              <a:defRPr sz="3100">
                <a:solidFill>
                  <a:schemeClr val="bg1"/>
                </a:solidFill>
              </a:defRPr>
            </a:lvl4pPr>
            <a:lvl5pPr>
              <a:spcBef>
                <a:spcPts val="100"/>
              </a:spcBef>
              <a:buFontTx/>
              <a:buBlip>
                <a:blip r:embed="rId3"/>
              </a:buBlip>
              <a:defRPr sz="31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1"/>
          </p:nvPr>
        </p:nvSpPr>
        <p:spPr>
          <a:xfrm>
            <a:off x="8735325" y="6356352"/>
            <a:ext cx="2844059" cy="365125"/>
          </a:xfrm>
          <a:prstGeom prst="rect">
            <a:avLst/>
          </a:prstGeom>
        </p:spPr>
        <p:txBody>
          <a:bodyPr lIns="121899" tIns="60949" rIns="121899" bIns="60949"/>
          <a:lstStyle>
            <a:lvl1pPr algn="r" defTabSz="1218889" fontAlgn="auto">
              <a:spcBef>
                <a:spcPts val="0"/>
              </a:spcBef>
              <a:spcAft>
                <a:spcPts val="0"/>
              </a:spcAft>
              <a:defRPr sz="1100">
                <a:solidFill>
                  <a:schemeClr val="bg1"/>
                </a:solidFill>
                <a:latin typeface="+mn-lt"/>
                <a:cs typeface="+mn-cs"/>
              </a:defRPr>
            </a:lvl1pPr>
          </a:lstStyle>
          <a:p>
            <a:pPr>
              <a:defRPr/>
            </a:pPr>
            <a:fld id="{2BF94CA3-94D9-4E9E-ACE3-0770F0F03AF3}" type="slidenum">
              <a:rPr lang="en-US" smtClean="0"/>
              <a:pPr>
                <a:defRPr/>
              </a:pPr>
              <a:t>‹#›</a:t>
            </a:fld>
            <a:endParaRPr lang="en-US" dirty="0"/>
          </a:p>
        </p:txBody>
      </p:sp>
    </p:spTree>
    <p:extLst>
      <p:ext uri="{BB962C8B-B14F-4D97-AF65-F5344CB8AC3E}">
        <p14:creationId xmlns:p14="http://schemas.microsoft.com/office/powerpoint/2010/main" val="334149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793408"/>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512580"/>
      </p:ext>
    </p:extLst>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128629"/>
      </p:ext>
    </p:extLst>
  </p:cSld>
  <p:clrMapOvr>
    <a:masterClrMapping/>
  </p:clrMapOvr>
  <p:transition spd="slow">
    <p:pu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5206045"/>
      </p:ext>
    </p:extLst>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6089609"/>
      </p:ext>
    </p:extLst>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166094"/>
      </p:ext>
    </p:extLst>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5001883"/>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732607"/>
      </p:ext>
    </p:extLst>
  </p:cSld>
  <p:clrMapOvr>
    <a:masterClrMapping/>
  </p:clrMapOvr>
  <p:transition spd="slow">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605996"/>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8193026"/>
      </p:ext>
    </p:extLst>
  </p:cSld>
  <p:clrMapOvr>
    <a:masterClrMapping/>
  </p:clrMapOvr>
  <p:transition spd="slow">
    <p:push/>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79014"/>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6015060"/>
      </p:ext>
    </p:extLst>
  </p:cSld>
  <p:clrMapOvr>
    <a:masterClrMapping/>
  </p:clrMapOvr>
  <p:transition spd="slow">
    <p:push/>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065088"/>
      </p:ext>
    </p:extLst>
  </p:cSld>
  <p:clrMapOvr>
    <a:masterClrMapping/>
  </p:clrMapOvr>
  <p:transition spd="slow">
    <p:push/>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1240220"/>
      </p:ext>
    </p:extLst>
  </p:cSld>
  <p:clrMapOvr>
    <a:masterClrMapping/>
  </p:clrMapOvr>
  <p:transition spd="slow">
    <p:push/>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254991"/>
      </p:ext>
    </p:extLst>
  </p:cSld>
  <p:clrMapOvr>
    <a:masterClrMapping/>
  </p:clrMapOvr>
  <p:transition spd="slow">
    <p:push/>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354870"/>
            <a:ext cx="11173090" cy="44319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07868" y="1563688"/>
            <a:ext cx="11173090" cy="13265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519427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793348"/>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6464117"/>
      </p:ext>
    </p:extLst>
  </p:cSld>
  <p:clrMapOvr>
    <a:masterClrMapping/>
  </p:clrMapOvr>
  <p:transition spd="slow">
    <p:push/>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0945165"/>
      </p:ext>
    </p:extLst>
  </p:cSld>
  <p:clrMapOvr>
    <a:masterClrMapping/>
  </p:clrMapOvr>
  <p:transition spd="slow">
    <p:push/>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030017"/>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485967"/>
      </p:ext>
    </p:extLst>
  </p:cSld>
  <p:clrMapOvr>
    <a:masterClrMapping/>
  </p:clrMapOvr>
  <p:transition spd="slow">
    <p:pu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265860"/>
      </p:ext>
    </p:extLst>
  </p:cSld>
  <p:clrMapOvr>
    <a:masterClrMapping/>
  </p:clrMapOvr>
  <p:transition spd="slow">
    <p:push/>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274" y="436417"/>
            <a:ext cx="11398251" cy="609398"/>
          </a:xfrm>
        </p:spPr>
        <p:txBody>
          <a:bodyPr/>
          <a:lstStyle>
            <a:lvl1pPr>
              <a:defRPr sz="44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2275" y="1501775"/>
            <a:ext cx="11398250"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3078857"/>
      </p:ext>
    </p:extLst>
  </p:cSld>
  <p:clrMapOvr>
    <a:masterClrMapping/>
  </p:clrMapOvr>
  <p:transition spd="slow">
    <p:push/>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8" r:id="rId33"/>
    <p:sldLayoutId id="2147483758" r:id="rId34"/>
    <p:sldLayoutId id="2147483763" r:id="rId35"/>
    <p:sldLayoutId id="2147483764" r:id="rId36"/>
    <p:sldLayoutId id="2147483765" r:id="rId37"/>
    <p:sldLayoutId id="2147483766" r:id="rId38"/>
    <p:sldLayoutId id="2147483767" r:id="rId39"/>
    <p:sldLayoutId id="2147483768" r:id="rId40"/>
    <p:sldLayoutId id="2147483769" r:id="rId4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4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6.xml"/><Relationship Id="rId5" Type="http://schemas.openxmlformats.org/officeDocument/2006/relationships/image" Target="../media/image2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9.png"/><Relationship Id="rId7"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png"/><Relationship Id="rId7" Type="http://schemas.openxmlformats.org/officeDocument/2006/relationships/image" Target="../media/image39.jpeg"/><Relationship Id="rId2" Type="http://schemas.openxmlformats.org/officeDocument/2006/relationships/image" Target="../media/image10.png"/><Relationship Id="rId1" Type="http://schemas.openxmlformats.org/officeDocument/2006/relationships/slideLayout" Target="../slideLayouts/slideLayout30.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10.pn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42.png"/><Relationship Id="rId11" Type="http://schemas.openxmlformats.org/officeDocument/2006/relationships/image" Target="../media/image47.jpg"/><Relationship Id="rId5" Type="http://schemas.openxmlformats.org/officeDocument/2006/relationships/image" Target="../media/image12.png"/><Relationship Id="rId10" Type="http://schemas.openxmlformats.org/officeDocument/2006/relationships/image" Target="../media/image46.png"/><Relationship Id="rId4" Type="http://schemas.openxmlformats.org/officeDocument/2006/relationships/image" Target="../media/image11.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6" Type="http://schemas.openxmlformats.org/officeDocument/2006/relationships/image" Target="../media/image48.png"/><Relationship Id="rId5" Type="http://schemas.openxmlformats.org/officeDocument/2006/relationships/image" Target="../media/image1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3.png"/><Relationship Id="rId7" Type="http://schemas.openxmlformats.org/officeDocument/2006/relationships/image" Target="../media/image51.jpeg"/><Relationship Id="rId2" Type="http://schemas.openxmlformats.org/officeDocument/2006/relationships/image" Target="../media/image15.png"/><Relationship Id="rId1" Type="http://schemas.openxmlformats.org/officeDocument/2006/relationships/slideLayout" Target="../slideLayouts/slideLayout35.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36.xml"/><Relationship Id="rId6" Type="http://schemas.openxmlformats.org/officeDocument/2006/relationships/image" Target="../media/image54.emf"/><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57.jpeg"/><Relationship Id="rId4" Type="http://schemas.openxmlformats.org/officeDocument/2006/relationships/image" Target="../media/image14.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7.xml"/><Relationship Id="rId5" Type="http://schemas.openxmlformats.org/officeDocument/2006/relationships/image" Target="../media/image59.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14.png"/><Relationship Id="rId2" Type="http://schemas.openxmlformats.org/officeDocument/2006/relationships/slideLayout" Target="../slideLayouts/slideLayout33.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60.pn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hyperlink" Target="http://lync.microsoft.com/en-us/Pages/unified-communications.aspx"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facebook.com/MicrosoftOfficeCommunicator" TargetMode="External"/><Relationship Id="rId5" Type="http://schemas.openxmlformats.org/officeDocument/2006/relationships/hyperlink" Target="http://blogs.technet.com/b/uc/" TargetMode="External"/><Relationship Id="rId4" Type="http://schemas.openxmlformats.org/officeDocument/2006/relationships/image" Target="../media/image61.png"/><Relationship Id="rId9" Type="http://schemas.openxmlformats.org/officeDocument/2006/relationships/hyperlink" Target="http://blogs.technet.com/b/nextho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62.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hyperlink" Target="http://microsoft.com/msd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4.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66.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 Id="rId9"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62.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644826"/>
          </a:xfrm>
        </p:spPr>
        <p:txBody>
          <a:bodyPr/>
          <a:lstStyle/>
          <a:p>
            <a:r>
              <a:rPr lang="en-US" dirty="0" err="1"/>
              <a:t>Lync</a:t>
            </a:r>
            <a:r>
              <a:rPr lang="en-US" dirty="0"/>
              <a:t> 2010:Planning </a:t>
            </a:r>
            <a:r>
              <a:rPr lang="en-US" dirty="0" smtClean="0"/>
              <a:t>Voice Features</a:t>
            </a:r>
            <a:br>
              <a:rPr lang="en-US" dirty="0" smtClean="0"/>
            </a:br>
            <a:endParaRPr lang="en-US" sz="2400" b="0" dirty="0"/>
          </a:p>
        </p:txBody>
      </p:sp>
      <p:sp>
        <p:nvSpPr>
          <p:cNvPr id="3" name="Subtitle 2"/>
          <p:cNvSpPr>
            <a:spLocks noGrp="1"/>
          </p:cNvSpPr>
          <p:nvPr>
            <p:ph type="subTitle" idx="1"/>
          </p:nvPr>
        </p:nvSpPr>
        <p:spPr/>
        <p:txBody>
          <a:bodyPr/>
          <a:lstStyle/>
          <a:p>
            <a:r>
              <a:rPr lang="en-US" sz="1800" b="1" dirty="0" err="1" smtClean="0"/>
              <a:t>Subbu</a:t>
            </a:r>
            <a:r>
              <a:rPr lang="en-US" sz="1800" b="1" dirty="0" smtClean="0"/>
              <a:t> Chandrasekaran</a:t>
            </a:r>
            <a:endParaRPr lang="en-US" b="1" dirty="0" smtClean="0"/>
          </a:p>
          <a:p>
            <a:r>
              <a:rPr lang="en-US" dirty="0" smtClean="0"/>
              <a:t>Senior Program Manager</a:t>
            </a:r>
          </a:p>
          <a:p>
            <a:r>
              <a:rPr lang="en-US" dirty="0" smtClean="0"/>
              <a:t>Lync Business Voice</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365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EXL319</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a:p>
        </p:txBody>
      </p:sp>
    </p:spTree>
    <p:extLst>
      <p:ext uri="{BB962C8B-B14F-4D97-AF65-F5344CB8AC3E}">
        <p14:creationId xmlns:p14="http://schemas.microsoft.com/office/powerpoint/2010/main" val="20140601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Lync to Phone calling</a:t>
            </a:r>
            <a:endParaRPr lang="en-US" dirty="0"/>
          </a:p>
        </p:txBody>
      </p:sp>
      <p:sp>
        <p:nvSpPr>
          <p:cNvPr id="12" name="Rectangle 11"/>
          <p:cNvSpPr/>
          <p:nvPr/>
        </p:nvSpPr>
        <p:spPr bwMode="auto">
          <a:xfrm>
            <a:off x="2979683" y="1174643"/>
            <a:ext cx="9002141" cy="205596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Dial by name and by number</a:t>
            </a:r>
          </a:p>
          <a:p>
            <a:pPr marL="460375" indent="-460375">
              <a:lnSpc>
                <a:spcPct val="90000"/>
              </a:lnSpc>
              <a:spcBef>
                <a:spcPct val="20000"/>
              </a:spcBef>
              <a:buSzPct val="90000"/>
              <a:buBlip>
                <a:blip r:embed="rId3"/>
              </a:buBlip>
            </a:pPr>
            <a:r>
              <a:rPr lang="en-US" sz="2800" dirty="0">
                <a:solidFill>
                  <a:schemeClr val="bg1"/>
                </a:solidFill>
              </a:rPr>
              <a:t>Integrated </a:t>
            </a:r>
            <a:r>
              <a:rPr lang="en-US" sz="2800" dirty="0" smtClean="0">
                <a:solidFill>
                  <a:schemeClr val="bg1"/>
                </a:solidFill>
              </a:rPr>
              <a:t>Dial pad </a:t>
            </a:r>
            <a:endParaRPr lang="en-US" sz="2800" dirty="0">
              <a:solidFill>
                <a:schemeClr val="bg1"/>
              </a:solidFill>
            </a:endParaRPr>
          </a:p>
          <a:p>
            <a:pPr marL="460375" indent="-460375">
              <a:lnSpc>
                <a:spcPct val="90000"/>
              </a:lnSpc>
              <a:spcBef>
                <a:spcPct val="20000"/>
              </a:spcBef>
              <a:buSzPct val="90000"/>
              <a:buBlip>
                <a:blip r:embed="rId3"/>
              </a:buBlip>
            </a:pPr>
            <a:r>
              <a:rPr lang="en-US" sz="2800" dirty="0">
                <a:solidFill>
                  <a:schemeClr val="bg1"/>
                </a:solidFill>
              </a:rPr>
              <a:t>Contact list PSTN numbers</a:t>
            </a:r>
          </a:p>
          <a:p>
            <a:pPr marL="460375" indent="-460375">
              <a:lnSpc>
                <a:spcPct val="90000"/>
              </a:lnSpc>
              <a:spcBef>
                <a:spcPct val="20000"/>
              </a:spcBef>
              <a:buSzPct val="90000"/>
              <a:buBlip>
                <a:blip r:embed="rId3"/>
              </a:buBlip>
            </a:pPr>
            <a:r>
              <a:rPr lang="en-US" sz="2800" dirty="0">
                <a:solidFill>
                  <a:schemeClr val="bg1"/>
                </a:solidFill>
              </a:rPr>
              <a:t>Dial from Internet Explorer </a:t>
            </a:r>
          </a:p>
        </p:txBody>
      </p:sp>
      <p:cxnSp>
        <p:nvCxnSpPr>
          <p:cNvPr id="13" name="Straight Connector 12"/>
          <p:cNvCxnSpPr/>
          <p:nvPr/>
        </p:nvCxnSpPr>
        <p:spPr>
          <a:xfrm flipV="1">
            <a:off x="9653193" y="4719341"/>
            <a:ext cx="1307140" cy="19635"/>
          </a:xfrm>
          <a:prstGeom prst="line">
            <a:avLst/>
          </a:prstGeom>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bwMode="auto">
          <a:xfrm>
            <a:off x="204952" y="3373821"/>
            <a:ext cx="2585545" cy="159908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Simple Call Management</a:t>
            </a:r>
            <a:endParaRPr lang="en-US" sz="2800" dirty="0">
              <a:solidFill>
                <a:schemeClr val="bg1"/>
              </a:solidFill>
            </a:endParaRPr>
          </a:p>
        </p:txBody>
      </p:sp>
      <p:sp>
        <p:nvSpPr>
          <p:cNvPr id="15" name="Rectangle 14"/>
          <p:cNvSpPr/>
          <p:nvPr/>
        </p:nvSpPr>
        <p:spPr bwMode="auto">
          <a:xfrm>
            <a:off x="2979681" y="5108027"/>
            <a:ext cx="9002141" cy="159908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Location-based Number Translation</a:t>
            </a:r>
          </a:p>
          <a:p>
            <a:pPr marL="460375" indent="-460375">
              <a:lnSpc>
                <a:spcPct val="90000"/>
              </a:lnSpc>
              <a:spcBef>
                <a:spcPct val="20000"/>
              </a:spcBef>
              <a:buSzPct val="90000"/>
              <a:buBlip>
                <a:blip r:embed="rId3"/>
              </a:buBlip>
            </a:pPr>
            <a:r>
              <a:rPr lang="en-US" sz="2800" dirty="0">
                <a:solidFill>
                  <a:schemeClr val="bg1"/>
                </a:solidFill>
              </a:rPr>
              <a:t>Emergency Dialing with Location</a:t>
            </a:r>
          </a:p>
          <a:p>
            <a:pPr marL="460375" indent="-460375">
              <a:lnSpc>
                <a:spcPct val="90000"/>
              </a:lnSpc>
              <a:spcBef>
                <a:spcPct val="20000"/>
              </a:spcBef>
              <a:buSzPct val="90000"/>
              <a:buBlip>
                <a:blip r:embed="rId3"/>
              </a:buBlip>
            </a:pPr>
            <a:r>
              <a:rPr lang="en-US" sz="2800" dirty="0">
                <a:solidFill>
                  <a:schemeClr val="bg1"/>
                </a:solidFill>
              </a:rPr>
              <a:t>Malicious Call Tracing</a:t>
            </a:r>
          </a:p>
        </p:txBody>
      </p:sp>
      <p:sp>
        <p:nvSpPr>
          <p:cNvPr id="16" name="Rectangle 15"/>
          <p:cNvSpPr/>
          <p:nvPr/>
        </p:nvSpPr>
        <p:spPr bwMode="auto">
          <a:xfrm>
            <a:off x="204950" y="5108027"/>
            <a:ext cx="2585545" cy="159908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a:solidFill>
                  <a:schemeClr val="bg1"/>
                </a:solidFill>
              </a:rPr>
              <a:t>Emergency &amp; Location Awareness</a:t>
            </a:r>
          </a:p>
        </p:txBody>
      </p:sp>
      <p:sp>
        <p:nvSpPr>
          <p:cNvPr id="17" name="Rectangle 16"/>
          <p:cNvSpPr/>
          <p:nvPr/>
        </p:nvSpPr>
        <p:spPr bwMode="auto">
          <a:xfrm>
            <a:off x="2979683" y="3373821"/>
            <a:ext cx="9002141" cy="159908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Call Forwarding</a:t>
            </a:r>
          </a:p>
          <a:p>
            <a:pPr marL="460375" indent="-460375">
              <a:lnSpc>
                <a:spcPct val="90000"/>
              </a:lnSpc>
              <a:spcBef>
                <a:spcPct val="20000"/>
              </a:spcBef>
              <a:buSzPct val="90000"/>
              <a:buBlip>
                <a:blip r:embed="rId3"/>
              </a:buBlip>
            </a:pPr>
            <a:r>
              <a:rPr lang="en-US" sz="2800" dirty="0">
                <a:solidFill>
                  <a:schemeClr val="bg1"/>
                </a:solidFill>
              </a:rPr>
              <a:t>Simultaneous Ringing</a:t>
            </a:r>
          </a:p>
          <a:p>
            <a:pPr marL="460375" indent="-460375">
              <a:lnSpc>
                <a:spcPct val="90000"/>
              </a:lnSpc>
              <a:spcBef>
                <a:spcPct val="20000"/>
              </a:spcBef>
              <a:buSzPct val="90000"/>
              <a:buBlip>
                <a:blip r:embed="rId3"/>
              </a:buBlip>
            </a:pPr>
            <a:r>
              <a:rPr lang="en-US" sz="2800" dirty="0">
                <a:solidFill>
                  <a:schemeClr val="bg1"/>
                </a:solidFill>
              </a:rPr>
              <a:t>Personal Call Handling </a:t>
            </a:r>
            <a:r>
              <a:rPr lang="en-US" sz="2800" dirty="0" smtClean="0">
                <a:solidFill>
                  <a:schemeClr val="bg1"/>
                </a:solidFill>
              </a:rPr>
              <a:t>w/Exchange UM</a:t>
            </a:r>
            <a:endParaRPr lang="en-US" sz="2800" dirty="0">
              <a:solidFill>
                <a:schemeClr val="bg1"/>
              </a:solidFill>
            </a:endParaRPr>
          </a:p>
        </p:txBody>
      </p:sp>
      <p:sp>
        <p:nvSpPr>
          <p:cNvPr id="7"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8"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stCxn id="8"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
        <p:nvSpPr>
          <p:cNvPr id="18" name="Rectangle 17"/>
          <p:cNvSpPr/>
          <p:nvPr/>
        </p:nvSpPr>
        <p:spPr bwMode="auto">
          <a:xfrm>
            <a:off x="204952" y="1191943"/>
            <a:ext cx="2585545" cy="203865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Completely integrated PSTN dialing</a:t>
            </a:r>
            <a:endParaRPr lang="en-US" sz="2800" dirty="0">
              <a:solidFill>
                <a:schemeClr val="bg1"/>
              </a:solidFill>
            </a:endParaRPr>
          </a:p>
        </p:txBody>
      </p:sp>
    </p:spTree>
    <p:extLst>
      <p:ext uri="{BB962C8B-B14F-4D97-AF65-F5344CB8AC3E}">
        <p14:creationId xmlns:p14="http://schemas.microsoft.com/office/powerpoint/2010/main" val="1317732900"/>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Lync to Phone calling</a:t>
            </a:r>
            <a:endParaRPr lang="en-US" dirty="0"/>
          </a:p>
        </p:txBody>
      </p:sp>
      <p:sp>
        <p:nvSpPr>
          <p:cNvPr id="12" name="Rectangle 11"/>
          <p:cNvSpPr/>
          <p:nvPr/>
        </p:nvSpPr>
        <p:spPr bwMode="auto">
          <a:xfrm>
            <a:off x="2979683" y="1174643"/>
            <a:ext cx="9002141" cy="205596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Dial by name and by number</a:t>
            </a:r>
          </a:p>
          <a:p>
            <a:pPr marL="460375" indent="-460375">
              <a:lnSpc>
                <a:spcPct val="90000"/>
              </a:lnSpc>
              <a:spcBef>
                <a:spcPct val="20000"/>
              </a:spcBef>
              <a:buSzPct val="90000"/>
              <a:buBlip>
                <a:blip r:embed="rId2"/>
              </a:buBlip>
            </a:pPr>
            <a:r>
              <a:rPr lang="en-US" sz="2800" dirty="0">
                <a:solidFill>
                  <a:schemeClr val="bg1"/>
                </a:solidFill>
              </a:rPr>
              <a:t>Integrated </a:t>
            </a:r>
            <a:r>
              <a:rPr lang="en-US" sz="2800" dirty="0" smtClean="0">
                <a:solidFill>
                  <a:schemeClr val="bg1"/>
                </a:solidFill>
              </a:rPr>
              <a:t>Dial pad </a:t>
            </a:r>
            <a:endParaRPr lang="en-US" sz="2800" dirty="0">
              <a:solidFill>
                <a:schemeClr val="bg1"/>
              </a:solidFill>
            </a:endParaRPr>
          </a:p>
          <a:p>
            <a:pPr marL="460375" indent="-460375">
              <a:lnSpc>
                <a:spcPct val="90000"/>
              </a:lnSpc>
              <a:spcBef>
                <a:spcPct val="20000"/>
              </a:spcBef>
              <a:buSzPct val="90000"/>
              <a:buBlip>
                <a:blip r:embed="rId2"/>
              </a:buBlip>
            </a:pPr>
            <a:r>
              <a:rPr lang="en-US" sz="2800" dirty="0">
                <a:solidFill>
                  <a:schemeClr val="bg1"/>
                </a:solidFill>
              </a:rPr>
              <a:t>Contact list PSTN numbers</a:t>
            </a:r>
          </a:p>
          <a:p>
            <a:pPr marL="460375" indent="-460375">
              <a:lnSpc>
                <a:spcPct val="90000"/>
              </a:lnSpc>
              <a:spcBef>
                <a:spcPct val="20000"/>
              </a:spcBef>
              <a:buSzPct val="90000"/>
              <a:buBlip>
                <a:blip r:embed="rId2"/>
              </a:buBlip>
            </a:pPr>
            <a:r>
              <a:rPr lang="en-US" sz="2800" dirty="0">
                <a:solidFill>
                  <a:schemeClr val="bg1"/>
                </a:solidFill>
              </a:rPr>
              <a:t>Dial from Internet Explorer </a:t>
            </a:r>
          </a:p>
        </p:txBody>
      </p:sp>
      <p:sp>
        <p:nvSpPr>
          <p:cNvPr id="7"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8"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stCxn id="8"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
        <p:nvSpPr>
          <p:cNvPr id="18" name="Rectangle 17"/>
          <p:cNvSpPr/>
          <p:nvPr/>
        </p:nvSpPr>
        <p:spPr bwMode="auto">
          <a:xfrm>
            <a:off x="204952" y="1191943"/>
            <a:ext cx="2585545" cy="203865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Completely integrated PSTN dialing</a:t>
            </a:r>
            <a:endParaRPr lang="en-US" sz="2800"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52" y="3381702"/>
            <a:ext cx="688417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388" y="3381702"/>
            <a:ext cx="4127833" cy="308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bwMode="auto">
          <a:xfrm>
            <a:off x="4863663" y="3744308"/>
            <a:ext cx="1883980" cy="43355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Oval 19"/>
          <p:cNvSpPr/>
          <p:nvPr/>
        </p:nvSpPr>
        <p:spPr bwMode="auto">
          <a:xfrm>
            <a:off x="4122683" y="4256690"/>
            <a:ext cx="1883980" cy="43355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Oval 20"/>
          <p:cNvSpPr/>
          <p:nvPr/>
        </p:nvSpPr>
        <p:spPr bwMode="auto">
          <a:xfrm>
            <a:off x="5048909" y="4800601"/>
            <a:ext cx="1883980" cy="43355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Oval 21"/>
          <p:cNvSpPr/>
          <p:nvPr/>
        </p:nvSpPr>
        <p:spPr bwMode="auto">
          <a:xfrm>
            <a:off x="4390697" y="5312983"/>
            <a:ext cx="1883980" cy="43355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3" name="Oval 22"/>
          <p:cNvSpPr/>
          <p:nvPr/>
        </p:nvSpPr>
        <p:spPr bwMode="auto">
          <a:xfrm>
            <a:off x="5312987" y="5856224"/>
            <a:ext cx="1883980" cy="43355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48772184"/>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821"/>
          <a:stretch/>
        </p:blipFill>
        <p:spPr bwMode="auto">
          <a:xfrm>
            <a:off x="189184" y="3484015"/>
            <a:ext cx="5202623" cy="250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07237" y="240475"/>
            <a:ext cx="11149013" cy="609398"/>
          </a:xfrm>
        </p:spPr>
        <p:txBody>
          <a:bodyPr/>
          <a:lstStyle/>
          <a:p>
            <a:r>
              <a:rPr lang="en-US" dirty="0" smtClean="0"/>
              <a:t>Lync to Phone calling</a:t>
            </a:r>
            <a:endParaRPr lang="en-US" dirty="0"/>
          </a:p>
        </p:txBody>
      </p:sp>
      <p:cxnSp>
        <p:nvCxnSpPr>
          <p:cNvPr id="13" name="Straight Connector 12"/>
          <p:cNvCxnSpPr/>
          <p:nvPr/>
        </p:nvCxnSpPr>
        <p:spPr>
          <a:xfrm flipV="1">
            <a:off x="9653193" y="2559399"/>
            <a:ext cx="1307140" cy="19635"/>
          </a:xfrm>
          <a:prstGeom prst="line">
            <a:avLst/>
          </a:prstGeom>
          <a:ln/>
        </p:spPr>
        <p:style>
          <a:lnRef idx="2">
            <a:schemeClr val="accent2"/>
          </a:lnRef>
          <a:fillRef idx="0">
            <a:schemeClr val="accent2"/>
          </a:fillRef>
          <a:effectRef idx="1">
            <a:schemeClr val="accent2"/>
          </a:effectRef>
          <a:fontRef idx="minor">
            <a:schemeClr val="tx1"/>
          </a:fontRef>
        </p:style>
      </p:cxnSp>
      <p:sp>
        <p:nvSpPr>
          <p:cNvPr id="14" name="Rectangle 13"/>
          <p:cNvSpPr/>
          <p:nvPr/>
        </p:nvSpPr>
        <p:spPr bwMode="auto">
          <a:xfrm>
            <a:off x="204952" y="1198113"/>
            <a:ext cx="2585545" cy="159908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Simple Call Management</a:t>
            </a:r>
            <a:endParaRPr lang="en-US" sz="2800" dirty="0">
              <a:solidFill>
                <a:schemeClr val="bg1"/>
              </a:solidFill>
            </a:endParaRPr>
          </a:p>
        </p:txBody>
      </p:sp>
      <p:sp>
        <p:nvSpPr>
          <p:cNvPr id="17" name="Rectangle 16"/>
          <p:cNvSpPr/>
          <p:nvPr/>
        </p:nvSpPr>
        <p:spPr bwMode="auto">
          <a:xfrm>
            <a:off x="2979683" y="1198113"/>
            <a:ext cx="9002141" cy="159908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Call Forwarding</a:t>
            </a:r>
          </a:p>
          <a:p>
            <a:pPr marL="460375" indent="-460375">
              <a:lnSpc>
                <a:spcPct val="90000"/>
              </a:lnSpc>
              <a:spcBef>
                <a:spcPct val="20000"/>
              </a:spcBef>
              <a:buSzPct val="90000"/>
              <a:buBlip>
                <a:blip r:embed="rId3"/>
              </a:buBlip>
            </a:pPr>
            <a:r>
              <a:rPr lang="en-US" sz="2800" dirty="0">
                <a:solidFill>
                  <a:schemeClr val="bg1"/>
                </a:solidFill>
              </a:rPr>
              <a:t>Simultaneous Ringing</a:t>
            </a:r>
          </a:p>
          <a:p>
            <a:pPr marL="460375" indent="-460375">
              <a:lnSpc>
                <a:spcPct val="90000"/>
              </a:lnSpc>
              <a:spcBef>
                <a:spcPct val="20000"/>
              </a:spcBef>
              <a:buSzPct val="90000"/>
              <a:buBlip>
                <a:blip r:embed="rId3"/>
              </a:buBlip>
            </a:pPr>
            <a:r>
              <a:rPr lang="en-US" sz="2800" dirty="0">
                <a:solidFill>
                  <a:schemeClr val="bg1"/>
                </a:solidFill>
              </a:rPr>
              <a:t>Personal Call Handling </a:t>
            </a:r>
            <a:r>
              <a:rPr lang="en-US" sz="2800" dirty="0" smtClean="0">
                <a:solidFill>
                  <a:schemeClr val="bg1"/>
                </a:solidFill>
              </a:rPr>
              <a:t>w/Exchange UM</a:t>
            </a:r>
            <a:endParaRPr lang="en-US" sz="2800" dirty="0">
              <a:solidFill>
                <a:schemeClr val="bg1"/>
              </a:solidFill>
            </a:endParaRPr>
          </a:p>
        </p:txBody>
      </p:sp>
      <p:sp>
        <p:nvSpPr>
          <p:cNvPr id="7"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8"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stCxn id="8"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2900363"/>
            <a:ext cx="69056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675302"/>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22" y="304800"/>
            <a:ext cx="11173090" cy="609398"/>
          </a:xfrm>
        </p:spPr>
        <p:txBody>
          <a:bodyPr/>
          <a:lstStyle/>
          <a:p>
            <a:r>
              <a:rPr lang="en-US" sz="4400" dirty="0">
                <a:gradFill flip="none" rotWithShape="1">
                  <a:gsLst>
                    <a:gs pos="0">
                      <a:schemeClr val="tx1"/>
                    </a:gs>
                    <a:gs pos="86000">
                      <a:schemeClr val="tx1"/>
                    </a:gs>
                  </a:gsLst>
                  <a:lin ang="5400000" scaled="0"/>
                  <a:tileRect/>
                </a:gradFill>
              </a:rPr>
              <a:t>Voice Policy</a:t>
            </a:r>
          </a:p>
        </p:txBody>
      </p:sp>
      <p:sp>
        <p:nvSpPr>
          <p:cNvPr id="3" name="Text Placeholder 2"/>
          <p:cNvSpPr>
            <a:spLocks noGrp="1"/>
          </p:cNvSpPr>
          <p:nvPr>
            <p:ph type="body" idx="10"/>
          </p:nvPr>
        </p:nvSpPr>
        <p:spPr>
          <a:xfrm>
            <a:off x="227012" y="1236160"/>
            <a:ext cx="4797137" cy="4994515"/>
          </a:xfrm>
        </p:spPr>
        <p:txBody>
          <a:bodyPr>
            <a:noAutofit/>
          </a:bodyPr>
          <a:lstStyle/>
          <a:p>
            <a:pPr marL="0" indent="-342900">
              <a:spcBef>
                <a:spcPct val="20000"/>
              </a:spcBef>
              <a:buBlip>
                <a:blip r:embed="rId2"/>
              </a:buBlip>
            </a:pPr>
            <a:r>
              <a:rPr lang="en-US" sz="2800" dirty="0" smtClean="0">
                <a:solidFill>
                  <a:schemeClr val="tx1"/>
                </a:solidFill>
              </a:rPr>
              <a:t>Flexibility </a:t>
            </a:r>
            <a:r>
              <a:rPr lang="en-US" sz="2800" dirty="0">
                <a:solidFill>
                  <a:schemeClr val="tx1"/>
                </a:solidFill>
              </a:rPr>
              <a:t>to control user voice </a:t>
            </a:r>
            <a:r>
              <a:rPr lang="en-US" sz="2800" dirty="0" smtClean="0">
                <a:solidFill>
                  <a:schemeClr val="tx1"/>
                </a:solidFill>
              </a:rPr>
              <a:t>entitlements</a:t>
            </a:r>
          </a:p>
          <a:p>
            <a:pPr marL="798513" lvl="2" indent="-342900">
              <a:spcBef>
                <a:spcPct val="20000"/>
              </a:spcBef>
              <a:buBlip>
                <a:blip r:embed="rId2"/>
              </a:buBlip>
            </a:pPr>
            <a:r>
              <a:rPr lang="en-US" sz="2400" dirty="0" smtClean="0">
                <a:solidFill>
                  <a:schemeClr val="tx1"/>
                </a:solidFill>
              </a:rPr>
              <a:t>Call Forwarding</a:t>
            </a:r>
          </a:p>
          <a:p>
            <a:pPr marL="798513" lvl="2" indent="-342900">
              <a:spcBef>
                <a:spcPct val="20000"/>
              </a:spcBef>
              <a:buBlip>
                <a:blip r:embed="rId2"/>
              </a:buBlip>
            </a:pPr>
            <a:r>
              <a:rPr lang="en-US" sz="2400" dirty="0" smtClean="0">
                <a:solidFill>
                  <a:schemeClr val="tx1"/>
                </a:solidFill>
              </a:rPr>
              <a:t>Delegation</a:t>
            </a:r>
          </a:p>
          <a:p>
            <a:pPr marL="798513" lvl="2" indent="-342900">
              <a:spcBef>
                <a:spcPct val="20000"/>
              </a:spcBef>
              <a:buBlip>
                <a:blip r:embed="rId2"/>
              </a:buBlip>
            </a:pPr>
            <a:r>
              <a:rPr lang="en-US" sz="2400" dirty="0" smtClean="0">
                <a:solidFill>
                  <a:schemeClr val="tx1"/>
                </a:solidFill>
              </a:rPr>
              <a:t>Call Transfer</a:t>
            </a:r>
          </a:p>
          <a:p>
            <a:pPr marL="798513" lvl="2" indent="-342900">
              <a:spcBef>
                <a:spcPct val="20000"/>
              </a:spcBef>
              <a:buBlip>
                <a:blip r:embed="rId2"/>
              </a:buBlip>
            </a:pPr>
            <a:r>
              <a:rPr lang="en-US" sz="2400" dirty="0" smtClean="0">
                <a:solidFill>
                  <a:schemeClr val="tx1"/>
                </a:solidFill>
              </a:rPr>
              <a:t>Call Park</a:t>
            </a:r>
          </a:p>
          <a:p>
            <a:pPr marL="798513" lvl="2" indent="-342900">
              <a:spcBef>
                <a:spcPct val="20000"/>
              </a:spcBef>
              <a:buBlip>
                <a:blip r:embed="rId2"/>
              </a:buBlip>
            </a:pPr>
            <a:r>
              <a:rPr lang="en-US" sz="2400" dirty="0" smtClean="0">
                <a:solidFill>
                  <a:schemeClr val="tx1"/>
                </a:solidFill>
              </a:rPr>
              <a:t>Simultaneous Ringing</a:t>
            </a:r>
          </a:p>
          <a:p>
            <a:pPr marL="798513" lvl="2" indent="-342900">
              <a:spcBef>
                <a:spcPct val="20000"/>
              </a:spcBef>
              <a:buBlip>
                <a:blip r:embed="rId2"/>
              </a:buBlip>
            </a:pPr>
            <a:r>
              <a:rPr lang="en-US" sz="2400" dirty="0" smtClean="0">
                <a:solidFill>
                  <a:schemeClr val="tx1"/>
                </a:solidFill>
              </a:rPr>
              <a:t>Team Call</a:t>
            </a:r>
          </a:p>
          <a:p>
            <a:pPr marL="798513" lvl="2" indent="-342900">
              <a:spcBef>
                <a:spcPct val="20000"/>
              </a:spcBef>
              <a:buBlip>
                <a:blip r:embed="rId2"/>
              </a:buBlip>
            </a:pPr>
            <a:r>
              <a:rPr lang="en-US" sz="2400" dirty="0" smtClean="0">
                <a:solidFill>
                  <a:schemeClr val="tx1"/>
                </a:solidFill>
              </a:rPr>
              <a:t>PSTN Rerouting</a:t>
            </a:r>
          </a:p>
          <a:p>
            <a:pPr marL="798513" lvl="2" indent="-342900">
              <a:spcBef>
                <a:spcPct val="20000"/>
              </a:spcBef>
              <a:buBlip>
                <a:blip r:embed="rId2"/>
              </a:buBlip>
            </a:pPr>
            <a:r>
              <a:rPr lang="en-US" sz="2400" dirty="0" smtClean="0">
                <a:solidFill>
                  <a:schemeClr val="tx1"/>
                </a:solidFill>
              </a:rPr>
              <a:t>BW Policy Override</a:t>
            </a:r>
          </a:p>
          <a:p>
            <a:pPr marL="798513" lvl="2" indent="-342900">
              <a:spcBef>
                <a:spcPct val="20000"/>
              </a:spcBef>
              <a:buBlip>
                <a:blip r:embed="rId2"/>
              </a:buBlip>
            </a:pPr>
            <a:r>
              <a:rPr lang="en-US" sz="2400" dirty="0" smtClean="0">
                <a:solidFill>
                  <a:schemeClr val="tx1"/>
                </a:solidFill>
              </a:rPr>
              <a:t>Malicious Call Tracing</a:t>
            </a:r>
            <a:endParaRPr lang="en-US" sz="3200" dirty="0">
              <a:solidFill>
                <a:schemeClr val="tx1"/>
              </a:solidFill>
            </a:endParaRPr>
          </a:p>
          <a:p>
            <a:pPr marL="0" indent="-342900">
              <a:spcBef>
                <a:spcPct val="20000"/>
              </a:spcBef>
              <a:buBlip>
                <a:blip r:embed="rId2"/>
              </a:buBlip>
            </a:pPr>
            <a:r>
              <a:rPr lang="en-US" sz="2800" dirty="0">
                <a:solidFill>
                  <a:schemeClr val="tx1"/>
                </a:solidFill>
              </a:rPr>
              <a:t>Useful to address Common Area Device requirements</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226" b="36504"/>
          <a:stretch/>
        </p:blipFill>
        <p:spPr bwMode="auto">
          <a:xfrm>
            <a:off x="5033792" y="1052624"/>
            <a:ext cx="7155033" cy="5633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4621468" y="3581400"/>
            <a:ext cx="7129481" cy="220980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6"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7"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stCxn id="7"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9"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Tree>
    <p:extLst>
      <p:ext uri="{BB962C8B-B14F-4D97-AF65-F5344CB8AC3E}">
        <p14:creationId xmlns:p14="http://schemas.microsoft.com/office/powerpoint/2010/main" val="93604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Common </a:t>
            </a:r>
            <a:r>
              <a:rPr lang="en-US" dirty="0" smtClean="0">
                <a:solidFill>
                  <a:schemeClr val="tx1"/>
                </a:solidFill>
              </a:rPr>
              <a:t>Area IP Phone Settings</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47345211"/>
              </p:ext>
            </p:extLst>
          </p:nvPr>
        </p:nvGraphicFramePr>
        <p:xfrm>
          <a:off x="608012" y="1397000"/>
          <a:ext cx="9677401" cy="4602480"/>
        </p:xfrm>
        <a:graphic>
          <a:graphicData uri="http://schemas.openxmlformats.org/drawingml/2006/table">
            <a:tbl>
              <a:tblPr firstRow="1" bandRow="1">
                <a:tableStyleId>{5C22544A-7EE6-4342-B048-85BDC9FD1C3A}</a:tableStyleId>
              </a:tblPr>
              <a:tblGrid>
                <a:gridCol w="2438400"/>
                <a:gridCol w="3124200"/>
                <a:gridCol w="4114801"/>
              </a:tblGrid>
              <a:tr h="381000">
                <a:tc>
                  <a:txBody>
                    <a:bodyPr/>
                    <a:lstStyle/>
                    <a:p>
                      <a:r>
                        <a:rPr lang="en-US" sz="1900" dirty="0" smtClean="0">
                          <a:solidFill>
                            <a:schemeClr val="tx1"/>
                          </a:solidFill>
                        </a:rPr>
                        <a:t>Policy</a:t>
                      </a:r>
                      <a:endParaRPr lang="en-US" sz="1900" dirty="0">
                        <a:solidFill>
                          <a:schemeClr val="tx1"/>
                        </a:solidFill>
                      </a:endParaRPr>
                    </a:p>
                  </a:txBody>
                  <a:tcPr/>
                </a:tc>
                <a:tc>
                  <a:txBody>
                    <a:bodyPr/>
                    <a:lstStyle/>
                    <a:p>
                      <a:r>
                        <a:rPr lang="en-US" sz="1900" dirty="0" smtClean="0">
                          <a:solidFill>
                            <a:schemeClr val="tx1"/>
                          </a:solidFill>
                        </a:rPr>
                        <a:t>Setting</a:t>
                      </a:r>
                      <a:endParaRPr lang="en-US" sz="1900" dirty="0">
                        <a:solidFill>
                          <a:schemeClr val="tx1"/>
                        </a:solidFill>
                      </a:endParaRPr>
                    </a:p>
                  </a:txBody>
                  <a:tcPr/>
                </a:tc>
                <a:tc>
                  <a:txBody>
                    <a:bodyPr/>
                    <a:lstStyle/>
                    <a:p>
                      <a:r>
                        <a:rPr lang="en-US" sz="1900" dirty="0" smtClean="0">
                          <a:solidFill>
                            <a:schemeClr val="tx1"/>
                          </a:solidFill>
                        </a:rPr>
                        <a:t>Usage</a:t>
                      </a:r>
                      <a:endParaRPr lang="en-US" sz="1900" dirty="0">
                        <a:solidFill>
                          <a:schemeClr val="tx1"/>
                        </a:solidFill>
                      </a:endParaRPr>
                    </a:p>
                  </a:txBody>
                  <a:tcPr/>
                </a:tc>
              </a:tr>
              <a:tr h="670560">
                <a:tc>
                  <a:txBody>
                    <a:bodyPr/>
                    <a:lstStyle/>
                    <a:p>
                      <a:r>
                        <a:rPr lang="en-US" sz="1900" dirty="0" err="1" smtClean="0"/>
                        <a:t>DeviceType</a:t>
                      </a:r>
                      <a:r>
                        <a:rPr lang="en-US" sz="1900" dirty="0" smtClean="0"/>
                        <a:t> (AD)</a:t>
                      </a:r>
                      <a:endParaRPr lang="en-US" sz="1900" dirty="0"/>
                    </a:p>
                  </a:txBody>
                  <a:tcPr/>
                </a:tc>
                <a:tc>
                  <a:txBody>
                    <a:bodyPr/>
                    <a:lstStyle/>
                    <a:p>
                      <a:r>
                        <a:rPr lang="en-US" sz="1900" dirty="0" err="1" smtClean="0">
                          <a:latin typeface="Courier New" pitchFamily="49" charset="0"/>
                          <a:cs typeface="Courier New" pitchFamily="49" charset="0"/>
                        </a:rPr>
                        <a:t>urn:device</a:t>
                      </a: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commonareaphone</a:t>
                      </a:r>
                      <a:endParaRPr lang="en-US" sz="1900" dirty="0"/>
                    </a:p>
                  </a:txBody>
                  <a:tcPr/>
                </a:tc>
                <a:tc>
                  <a:txBody>
                    <a:bodyPr/>
                    <a:lstStyle/>
                    <a:p>
                      <a:r>
                        <a:rPr lang="en-US" sz="1900" dirty="0" smtClean="0"/>
                        <a:t>Specifies if device is</a:t>
                      </a:r>
                      <a:r>
                        <a:rPr lang="en-US" sz="1900" baseline="0" dirty="0" smtClean="0"/>
                        <a:t> a </a:t>
                      </a:r>
                      <a:br>
                        <a:rPr lang="en-US" sz="1900" baseline="0" dirty="0" smtClean="0"/>
                      </a:br>
                      <a:r>
                        <a:rPr lang="en-US" sz="1900" baseline="0" dirty="0" smtClean="0"/>
                        <a:t>common area phone</a:t>
                      </a:r>
                      <a:endParaRPr lang="en-US" sz="1900" dirty="0"/>
                    </a:p>
                  </a:txBody>
                  <a:tcPr/>
                </a:tc>
              </a:tr>
              <a:tr h="960120">
                <a:tc>
                  <a:txBody>
                    <a:bodyPr/>
                    <a:lstStyle/>
                    <a:p>
                      <a:r>
                        <a:rPr lang="en-US" sz="1900" dirty="0" err="1" smtClean="0"/>
                        <a:t>ClientPolicy</a:t>
                      </a:r>
                      <a:endParaRPr lang="en-US" sz="1900" dirty="0"/>
                    </a:p>
                  </a:txBody>
                  <a:tcPr/>
                </a:tc>
                <a:tc>
                  <a:txBody>
                    <a:bodyPr/>
                    <a:lstStyle/>
                    <a:p>
                      <a:r>
                        <a:rPr lang="en-US" sz="1900" dirty="0" err="1" smtClean="0">
                          <a:latin typeface="Courier New" pitchFamily="49" charset="0"/>
                          <a:cs typeface="Courier New" pitchFamily="49" charset="0"/>
                        </a:rPr>
                        <a:t>EnableHotdesking</a:t>
                      </a:r>
                      <a:endParaRPr lang="en-US" sz="1900" dirty="0" smtClean="0">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smtClean="0">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err="1" smtClean="0">
                          <a:latin typeface="Courier New" pitchFamily="49" charset="0"/>
                          <a:cs typeface="Courier New" pitchFamily="49" charset="0"/>
                        </a:rPr>
                        <a:t>HotdeskingTimeout</a:t>
                      </a:r>
                      <a:endParaRPr lang="en-US" sz="1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Enables user to log on to common</a:t>
                      </a:r>
                      <a:r>
                        <a:rPr lang="en-US" sz="1900" baseline="0" dirty="0" smtClean="0"/>
                        <a:t> area device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t>Specifies timeout value</a:t>
                      </a:r>
                      <a:endParaRPr lang="en-US" sz="1900" dirty="0" smtClean="0"/>
                    </a:p>
                  </a:txBody>
                  <a:tcPr/>
                </a:tc>
              </a:tr>
              <a:tr h="1249680">
                <a:tc>
                  <a:txBody>
                    <a:bodyPr/>
                    <a:lstStyle/>
                    <a:p>
                      <a:r>
                        <a:rPr lang="en-US" sz="1900" dirty="0" smtClean="0"/>
                        <a:t>VoicePolicy</a:t>
                      </a:r>
                      <a:endParaRPr lang="en-US" sz="1900" dirty="0"/>
                    </a:p>
                  </a:txBody>
                  <a:tcPr/>
                </a:tc>
                <a:tc>
                  <a:txBody>
                    <a:bodyPr/>
                    <a:lstStyle/>
                    <a:p>
                      <a:r>
                        <a:rPr lang="en-US" sz="1900" dirty="0" smtClean="0">
                          <a:latin typeface="Courier New" pitchFamily="49" charset="0"/>
                          <a:cs typeface="Courier New" pitchFamily="49" charset="0"/>
                        </a:rPr>
                        <a:t>EnableCallTransfer</a:t>
                      </a:r>
                    </a:p>
                    <a:p>
                      <a:r>
                        <a:rPr lang="en-US" sz="1900" dirty="0" smtClean="0">
                          <a:latin typeface="Courier New" pitchFamily="49" charset="0"/>
                          <a:cs typeface="Courier New" pitchFamily="49" charset="0"/>
                        </a:rPr>
                        <a:t>EnableCallPark</a:t>
                      </a:r>
                    </a:p>
                    <a:p>
                      <a:r>
                        <a:rPr lang="en-US" sz="1900" dirty="0" smtClean="0">
                          <a:latin typeface="Courier New" pitchFamily="49" charset="0"/>
                          <a:cs typeface="Courier New" pitchFamily="49" charset="0"/>
                        </a:rPr>
                        <a:t>AllowCallForwarding</a:t>
                      </a:r>
                      <a:endParaRPr lang="en-US" sz="1900" dirty="0"/>
                    </a:p>
                  </a:txBody>
                  <a:tcPr/>
                </a:tc>
                <a:tc>
                  <a:txBody>
                    <a:bodyPr/>
                    <a:lstStyle/>
                    <a:p>
                      <a:r>
                        <a:rPr lang="en-US" sz="1900" dirty="0" smtClean="0"/>
                        <a:t>Enables UI for</a:t>
                      </a:r>
                      <a:r>
                        <a:rPr lang="en-US" sz="1900" baseline="0" dirty="0" smtClean="0"/>
                        <a:t> call transfer</a:t>
                      </a:r>
                    </a:p>
                    <a:p>
                      <a:r>
                        <a:rPr lang="en-US" sz="1900" baseline="0" dirty="0" smtClean="0"/>
                        <a:t>Enables UI for call park</a:t>
                      </a:r>
                    </a:p>
                    <a:p>
                      <a:r>
                        <a:rPr lang="en-US" sz="1900" baseline="0" dirty="0" smtClean="0"/>
                        <a:t>Enables UI for call forwarding</a:t>
                      </a:r>
                      <a:endParaRPr lang="en-US" sz="1900" dirty="0"/>
                    </a:p>
                  </a:txBody>
                  <a:tcPr/>
                </a:tc>
              </a:tr>
              <a:tr h="670560">
                <a:tc>
                  <a:txBody>
                    <a:bodyPr/>
                    <a:lstStyle/>
                    <a:p>
                      <a:r>
                        <a:rPr lang="en-US" sz="1900" dirty="0" smtClean="0"/>
                        <a:t>MeetingPolicy</a:t>
                      </a:r>
                      <a:endParaRPr lang="en-US" sz="1900" dirty="0"/>
                    </a:p>
                  </a:txBody>
                  <a:tcPr/>
                </a:tc>
                <a:tc>
                  <a:txBody>
                    <a:bodyPr/>
                    <a:lstStyle/>
                    <a:p>
                      <a:r>
                        <a:rPr lang="en-US" sz="1900" dirty="0" smtClean="0">
                          <a:latin typeface="Courier New" pitchFamily="49" charset="0"/>
                          <a:cs typeface="Courier New" pitchFamily="49" charset="0"/>
                        </a:rPr>
                        <a:t>AllowIPAudio</a:t>
                      </a:r>
                      <a:endParaRPr lang="en-US" sz="1900" dirty="0"/>
                    </a:p>
                  </a:txBody>
                  <a:tcPr/>
                </a:tc>
                <a:tc>
                  <a:txBody>
                    <a:bodyPr/>
                    <a:lstStyle/>
                    <a:p>
                      <a:r>
                        <a:rPr lang="en-US" sz="1900" dirty="0" smtClean="0"/>
                        <a:t>Enables</a:t>
                      </a:r>
                      <a:r>
                        <a:rPr lang="en-US" sz="1900" baseline="0" dirty="0" smtClean="0"/>
                        <a:t> UI for conference escalation</a:t>
                      </a:r>
                      <a:endParaRPr lang="en-US" sz="1900" dirty="0"/>
                    </a:p>
                  </a:txBody>
                  <a:tcPr/>
                </a:tc>
              </a:tr>
              <a:tr h="670560">
                <a:tc>
                  <a:txBody>
                    <a:bodyPr/>
                    <a:lstStyle/>
                    <a:p>
                      <a:r>
                        <a:rPr lang="en-US" sz="1900" dirty="0" smtClean="0"/>
                        <a:t>ExternalAccess Policy</a:t>
                      </a:r>
                      <a:endParaRPr lang="en-US" sz="1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Courier New" pitchFamily="49" charset="0"/>
                          <a:cs typeface="Courier New" pitchFamily="49" charset="0"/>
                        </a:rPr>
                        <a:t>EnableOutsideAccess</a:t>
                      </a:r>
                      <a:endParaRPr lang="en-US" sz="1900" dirty="0" smtClean="0"/>
                    </a:p>
                  </a:txBody>
                  <a:tcPr/>
                </a:tc>
                <a:tc>
                  <a:txBody>
                    <a:bodyPr/>
                    <a:lstStyle/>
                    <a:p>
                      <a:r>
                        <a:rPr lang="en-US" sz="1900" dirty="0" smtClean="0"/>
                        <a:t>Enables external access</a:t>
                      </a:r>
                      <a:endParaRPr lang="en-US" sz="1900" dirty="0"/>
                    </a:p>
                  </a:txBody>
                  <a:tcPr/>
                </a:tc>
              </a:tr>
            </a:tbl>
          </a:graphicData>
        </a:graphic>
      </p:graphicFrame>
      <p:sp>
        <p:nvSpPr>
          <p:cNvPr id="5"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6"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stCxn id="6"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8"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Tree>
    <p:extLst>
      <p:ext uri="{BB962C8B-B14F-4D97-AF65-F5344CB8AC3E}">
        <p14:creationId xmlns:p14="http://schemas.microsoft.com/office/powerpoint/2010/main" val="47710242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L</a:t>
            </a:r>
            <a:r>
              <a:rPr lang="en-US" dirty="0"/>
              <a:t>ync</a:t>
            </a:r>
            <a:r>
              <a:rPr lang="en-US" dirty="0" smtClean="0"/>
              <a:t> to Phone calling</a:t>
            </a:r>
            <a:endParaRPr lang="en-US" dirty="0"/>
          </a:p>
        </p:txBody>
      </p:sp>
      <p:sp>
        <p:nvSpPr>
          <p:cNvPr id="15" name="Rectangle 14"/>
          <p:cNvSpPr/>
          <p:nvPr/>
        </p:nvSpPr>
        <p:spPr bwMode="auto">
          <a:xfrm>
            <a:off x="2979681" y="1198059"/>
            <a:ext cx="9002141" cy="159908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Emergency Dialing with Location</a:t>
            </a:r>
          </a:p>
          <a:p>
            <a:pPr marL="460375" indent="-460375">
              <a:lnSpc>
                <a:spcPct val="90000"/>
              </a:lnSpc>
              <a:spcBef>
                <a:spcPct val="20000"/>
              </a:spcBef>
              <a:buSzPct val="90000"/>
              <a:buBlip>
                <a:blip r:embed="rId2"/>
              </a:buBlip>
            </a:pPr>
            <a:r>
              <a:rPr lang="en-US" sz="2800" dirty="0" smtClean="0">
                <a:solidFill>
                  <a:schemeClr val="bg1"/>
                </a:solidFill>
              </a:rPr>
              <a:t>Malicious </a:t>
            </a:r>
            <a:r>
              <a:rPr lang="en-US" sz="2800" dirty="0">
                <a:solidFill>
                  <a:schemeClr val="bg1"/>
                </a:solidFill>
              </a:rPr>
              <a:t>Call Tracing</a:t>
            </a:r>
          </a:p>
          <a:p>
            <a:pPr marL="460375" indent="-460375">
              <a:lnSpc>
                <a:spcPct val="90000"/>
              </a:lnSpc>
              <a:spcBef>
                <a:spcPct val="20000"/>
              </a:spcBef>
              <a:buSzPct val="90000"/>
              <a:buBlip>
                <a:blip r:embed="rId2"/>
              </a:buBlip>
            </a:pPr>
            <a:r>
              <a:rPr lang="en-US" sz="2800" dirty="0" smtClean="0">
                <a:solidFill>
                  <a:schemeClr val="bg1"/>
                </a:solidFill>
              </a:rPr>
              <a:t>Location-based </a:t>
            </a:r>
            <a:r>
              <a:rPr lang="en-US" sz="2800" dirty="0">
                <a:solidFill>
                  <a:schemeClr val="bg1"/>
                </a:solidFill>
              </a:rPr>
              <a:t>Number </a:t>
            </a:r>
            <a:r>
              <a:rPr lang="en-US" sz="2800" dirty="0" smtClean="0">
                <a:solidFill>
                  <a:schemeClr val="bg1"/>
                </a:solidFill>
              </a:rPr>
              <a:t>Translation</a:t>
            </a:r>
            <a:endParaRPr lang="en-US" sz="2800" dirty="0">
              <a:solidFill>
                <a:schemeClr val="bg1"/>
              </a:solidFill>
            </a:endParaRPr>
          </a:p>
        </p:txBody>
      </p:sp>
      <p:sp>
        <p:nvSpPr>
          <p:cNvPr id="16" name="Rectangle 15"/>
          <p:cNvSpPr/>
          <p:nvPr/>
        </p:nvSpPr>
        <p:spPr bwMode="auto">
          <a:xfrm>
            <a:off x="204950" y="1198059"/>
            <a:ext cx="2585545" cy="159908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a:solidFill>
                  <a:schemeClr val="bg1"/>
                </a:solidFill>
              </a:rPr>
              <a:t>Emergency &amp; Location </a:t>
            </a:r>
            <a:r>
              <a:rPr lang="en-US" sz="2800" dirty="0" smtClean="0">
                <a:solidFill>
                  <a:schemeClr val="bg1"/>
                </a:solidFill>
              </a:rPr>
              <a:t>Awareness</a:t>
            </a:r>
            <a:endParaRPr lang="en-US" sz="2800" dirty="0">
              <a:solidFill>
                <a:schemeClr val="bg1"/>
              </a:solidFill>
            </a:endParaRPr>
          </a:p>
        </p:txBody>
      </p:sp>
      <p:sp>
        <p:nvSpPr>
          <p:cNvPr id="7"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8"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stCxn id="8"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10"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
        <p:nvSpPr>
          <p:cNvPr id="51" name="Rounded Rectangle 50"/>
          <p:cNvSpPr/>
          <p:nvPr/>
        </p:nvSpPr>
        <p:spPr bwMode="auto">
          <a:xfrm>
            <a:off x="140069" y="3384212"/>
            <a:ext cx="6703854" cy="327660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rtlCol="0" anchor="t" anchorCtr="0" compatLnSpc="1">
            <a:noAutofit/>
          </a:bodyPr>
          <a:lstStyle/>
          <a:p>
            <a:pPr algn="ctr" fontAlgn="base">
              <a:spcBef>
                <a:spcPct val="0"/>
              </a:spcBef>
              <a:spcAft>
                <a:spcPct val="0"/>
              </a:spcAft>
            </a:pPr>
            <a:endParaRPr lang="en-US" sz="1200" b="1" dirty="0">
              <a:solidFill>
                <a:srgbClr val="000000"/>
              </a:solidFill>
              <a:effectLst>
                <a:outerShdw blurRad="38100" dist="38100" dir="2700000" algn="tl">
                  <a:srgbClr val="000000">
                    <a:alpha val="43137"/>
                  </a:srgbClr>
                </a:outerShdw>
              </a:effectLst>
              <a:latin typeface="Segoe Semibold"/>
            </a:endParaRPr>
          </a:p>
        </p:txBody>
      </p:sp>
      <p:sp>
        <p:nvSpPr>
          <p:cNvPr id="52" name="Rounded Rectangle 51"/>
          <p:cNvSpPr/>
          <p:nvPr/>
        </p:nvSpPr>
        <p:spPr bwMode="auto">
          <a:xfrm>
            <a:off x="2236208" y="5054895"/>
            <a:ext cx="2600765" cy="1518286"/>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rtlCol="0" anchor="t" anchorCtr="0" compatLnSpc="1">
            <a:noAutofit/>
          </a:bodyPr>
          <a:lstStyle/>
          <a:p>
            <a:pPr algn="ctr" fontAlgn="base">
              <a:spcBef>
                <a:spcPct val="0"/>
              </a:spcBef>
              <a:spcAft>
                <a:spcPct val="0"/>
              </a:spcAft>
            </a:pPr>
            <a:endParaRPr lang="en-US" sz="1200" b="1" dirty="0">
              <a:solidFill>
                <a:srgbClr val="000000"/>
              </a:solidFill>
              <a:effectLst>
                <a:outerShdw blurRad="38100" dist="38100" dir="2700000" algn="tl">
                  <a:srgbClr val="000000">
                    <a:alpha val="43137"/>
                  </a:srgbClr>
                </a:outerShdw>
              </a:effectLst>
              <a:latin typeface="Segoe Semibold"/>
            </a:endParaRPr>
          </a:p>
        </p:txBody>
      </p:sp>
      <p:sp>
        <p:nvSpPr>
          <p:cNvPr id="53" name="Rectangle 52"/>
          <p:cNvSpPr/>
          <p:nvPr/>
        </p:nvSpPr>
        <p:spPr>
          <a:xfrm>
            <a:off x="2931232" y="3542816"/>
            <a:ext cx="1210715" cy="600164"/>
          </a:xfrm>
          <a:prstGeom prst="rect">
            <a:avLst/>
          </a:prstGeom>
        </p:spPr>
        <p:txBody>
          <a:bodyPr wrap="square">
            <a:spAutoFit/>
          </a:bodyPr>
          <a:lstStyle/>
          <a:p>
            <a:pPr algn="ctr"/>
            <a:r>
              <a:rPr lang="en-US" sz="1100" dirty="0">
                <a:solidFill>
                  <a:srgbClr val="000000"/>
                </a:solidFill>
              </a:rPr>
              <a:t>425-706-1442</a:t>
            </a:r>
          </a:p>
          <a:p>
            <a:pPr algn="ctr"/>
            <a:r>
              <a:rPr lang="en-US" sz="1100" dirty="0">
                <a:solidFill>
                  <a:srgbClr val="000000"/>
                </a:solidFill>
              </a:rPr>
              <a:t>0016E3A558CA</a:t>
            </a:r>
          </a:p>
          <a:p>
            <a:pPr algn="ctr"/>
            <a:r>
              <a:rPr lang="en-US" sz="1100" dirty="0">
                <a:solidFill>
                  <a:srgbClr val="000000"/>
                </a:solidFill>
              </a:rPr>
              <a:t>172.24.33.132</a:t>
            </a:r>
          </a:p>
        </p:txBody>
      </p:sp>
      <p:sp>
        <p:nvSpPr>
          <p:cNvPr id="54" name="Rectangle 53"/>
          <p:cNvSpPr/>
          <p:nvPr/>
        </p:nvSpPr>
        <p:spPr>
          <a:xfrm>
            <a:off x="2241006" y="6248400"/>
            <a:ext cx="2595967" cy="338554"/>
          </a:xfrm>
          <a:prstGeom prst="rect">
            <a:avLst/>
          </a:prstGeom>
        </p:spPr>
        <p:txBody>
          <a:bodyPr wrap="square">
            <a:spAutoFit/>
          </a:bodyPr>
          <a:lstStyle/>
          <a:p>
            <a:pPr algn="ctr"/>
            <a:r>
              <a:rPr lang="en-US" sz="1600" dirty="0" smtClean="0">
                <a:solidFill>
                  <a:srgbClr val="000000"/>
                </a:solidFill>
              </a:rPr>
              <a:t>Lync  Pool with LIS</a:t>
            </a:r>
            <a:endParaRPr lang="en-US" sz="1600" dirty="0">
              <a:solidFill>
                <a:srgbClr val="000000"/>
              </a:solidFill>
            </a:endParaRPr>
          </a:p>
        </p:txBody>
      </p:sp>
      <p:pic>
        <p:nvPicPr>
          <p:cNvPr id="5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2385" y="5152110"/>
            <a:ext cx="6572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3228" y="5115052"/>
            <a:ext cx="6572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Straight Arrow Connector 56"/>
          <p:cNvCxnSpPr/>
          <p:nvPr/>
        </p:nvCxnSpPr>
        <p:spPr bwMode="auto">
          <a:xfrm flipH="1">
            <a:off x="4214985" y="4374812"/>
            <a:ext cx="188638" cy="855106"/>
          </a:xfrm>
          <a:prstGeom prst="straightConnector1">
            <a:avLst/>
          </a:prstGeom>
          <a:solidFill>
            <a:schemeClr val="tx2"/>
          </a:solidFill>
          <a:ln w="38100" cap="flat" cmpd="sng" algn="ctr">
            <a:solidFill>
              <a:schemeClr val="bg1"/>
            </a:solidFill>
            <a:prstDash val="solid"/>
            <a:round/>
            <a:headEnd type="arrow"/>
            <a:tailEnd type="none"/>
          </a:ln>
          <a:effectLst/>
        </p:spPr>
      </p:cxnSp>
      <p:sp>
        <p:nvSpPr>
          <p:cNvPr id="58" name="Rounded Rectangle 57"/>
          <p:cNvSpPr/>
          <p:nvPr/>
        </p:nvSpPr>
        <p:spPr bwMode="auto">
          <a:xfrm>
            <a:off x="8233271" y="3384212"/>
            <a:ext cx="3722881" cy="3276600"/>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rtlCol="0" anchor="t" anchorCtr="0" compatLnSpc="1">
            <a:noAutofit/>
          </a:bodyPr>
          <a:lstStyle/>
          <a:p>
            <a:pPr algn="ctr" fontAlgn="base">
              <a:spcBef>
                <a:spcPct val="0"/>
              </a:spcBef>
              <a:spcAft>
                <a:spcPct val="0"/>
              </a:spcAft>
            </a:pPr>
            <a:endParaRPr lang="en-US" sz="1200" b="1" dirty="0">
              <a:solidFill>
                <a:srgbClr val="000000"/>
              </a:solidFill>
              <a:effectLst>
                <a:outerShdw blurRad="38100" dist="38100" dir="2700000" algn="tl">
                  <a:srgbClr val="000000">
                    <a:alpha val="43137"/>
                  </a:srgbClr>
                </a:outerShdw>
              </a:effectLst>
              <a:latin typeface="Segoe Semibold"/>
            </a:endParaRPr>
          </a:p>
        </p:txBody>
      </p:sp>
      <p:sp>
        <p:nvSpPr>
          <p:cNvPr id="59" name="Cloud 58"/>
          <p:cNvSpPr/>
          <p:nvPr/>
        </p:nvSpPr>
        <p:spPr>
          <a:xfrm>
            <a:off x="8272494" y="3429694"/>
            <a:ext cx="3644436" cy="2801063"/>
          </a:xfrm>
          <a:prstGeom prst="cloud">
            <a:avLst/>
          </a:prstGeom>
          <a:ln/>
        </p:spPr>
        <p:style>
          <a:lnRef idx="1">
            <a:schemeClr val="accent1"/>
          </a:lnRef>
          <a:fillRef idx="2">
            <a:schemeClr val="accent1"/>
          </a:fillRef>
          <a:effectRef idx="1">
            <a:schemeClr val="accent1"/>
          </a:effectRef>
          <a:fontRef idx="minor">
            <a:schemeClr val="dk1"/>
          </a:fontRef>
        </p:style>
        <p:txBody>
          <a:bodyPr lIns="121899" tIns="60949" rIns="121899" bIns="60949" anchor="ctr"/>
          <a:lstStyle/>
          <a:p>
            <a:pPr algn="ctr"/>
            <a:endParaRPr lang="en-US" dirty="0">
              <a:solidFill>
                <a:schemeClr val="bg1"/>
              </a:solidFill>
            </a:endParaRPr>
          </a:p>
        </p:txBody>
      </p:sp>
      <p:sp>
        <p:nvSpPr>
          <p:cNvPr id="60" name="Rectangle 59"/>
          <p:cNvSpPr/>
          <p:nvPr/>
        </p:nvSpPr>
        <p:spPr>
          <a:xfrm>
            <a:off x="10663411" y="4528551"/>
            <a:ext cx="985871" cy="307777"/>
          </a:xfrm>
          <a:prstGeom prst="rect">
            <a:avLst/>
          </a:prstGeom>
        </p:spPr>
        <p:txBody>
          <a:bodyPr wrap="square">
            <a:spAutoFit/>
          </a:bodyPr>
          <a:lstStyle/>
          <a:p>
            <a:pPr algn="ctr"/>
            <a:r>
              <a:rPr lang="en-US" sz="1400" dirty="0" smtClean="0">
                <a:solidFill>
                  <a:srgbClr val="000000"/>
                </a:solidFill>
              </a:rPr>
              <a:t>Chicago</a:t>
            </a:r>
            <a:endParaRPr lang="en-US" sz="1200" dirty="0">
              <a:solidFill>
                <a:srgbClr val="000000"/>
              </a:solidFill>
            </a:endParaRPr>
          </a:p>
        </p:txBody>
      </p:sp>
      <p:pic>
        <p:nvPicPr>
          <p:cNvPr id="61"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77375" y="3952760"/>
            <a:ext cx="895117" cy="888129"/>
          </a:xfrm>
          <a:prstGeom prst="rect">
            <a:avLst/>
          </a:prstGeom>
          <a:noFill/>
          <a:ln w="9525">
            <a:noFill/>
            <a:miter lim="800000"/>
            <a:headEnd/>
            <a:tailEnd/>
          </a:ln>
          <a:effectLst/>
        </p:spPr>
      </p:pic>
      <p:sp>
        <p:nvSpPr>
          <p:cNvPr id="62" name="Rectangle 61"/>
          <p:cNvSpPr/>
          <p:nvPr/>
        </p:nvSpPr>
        <p:spPr>
          <a:xfrm>
            <a:off x="8986351" y="4820235"/>
            <a:ext cx="877163" cy="276999"/>
          </a:xfrm>
          <a:prstGeom prst="rect">
            <a:avLst/>
          </a:prstGeom>
        </p:spPr>
        <p:txBody>
          <a:bodyPr wrap="none">
            <a:spAutoFit/>
          </a:bodyPr>
          <a:lstStyle/>
          <a:p>
            <a:r>
              <a:rPr lang="en-US" sz="1200" dirty="0">
                <a:solidFill>
                  <a:srgbClr val="000000"/>
                </a:solidFill>
              </a:rPr>
              <a:t>911 Router</a:t>
            </a:r>
          </a:p>
        </p:txBody>
      </p:sp>
      <p:pic>
        <p:nvPicPr>
          <p:cNvPr id="63"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958331" y="5270162"/>
            <a:ext cx="933206" cy="700087"/>
          </a:xfrm>
          <a:prstGeom prst="rect">
            <a:avLst/>
          </a:prstGeom>
          <a:noFill/>
          <a:ln w="9525">
            <a:noFill/>
            <a:miter lim="800000"/>
            <a:headEnd/>
            <a:tailEnd/>
          </a:ln>
          <a:effectLst/>
        </p:spPr>
      </p:pic>
      <p:sp>
        <p:nvSpPr>
          <p:cNvPr id="64" name="Rectangle 63"/>
          <p:cNvSpPr/>
          <p:nvPr/>
        </p:nvSpPr>
        <p:spPr>
          <a:xfrm>
            <a:off x="9138990" y="5348027"/>
            <a:ext cx="571888" cy="276999"/>
          </a:xfrm>
          <a:prstGeom prst="rect">
            <a:avLst/>
          </a:prstGeom>
        </p:spPr>
        <p:txBody>
          <a:bodyPr wrap="none">
            <a:spAutoFit/>
          </a:bodyPr>
          <a:lstStyle/>
          <a:p>
            <a:r>
              <a:rPr lang="en-US" sz="1200" dirty="0">
                <a:solidFill>
                  <a:srgbClr val="000000"/>
                </a:solidFill>
              </a:rPr>
              <a:t>MSAG</a:t>
            </a:r>
          </a:p>
        </p:txBody>
      </p:sp>
      <p:sp>
        <p:nvSpPr>
          <p:cNvPr id="65" name="Rectangle 64"/>
          <p:cNvSpPr/>
          <p:nvPr/>
        </p:nvSpPr>
        <p:spPr>
          <a:xfrm>
            <a:off x="8215817" y="6291116"/>
            <a:ext cx="3701113" cy="369332"/>
          </a:xfrm>
          <a:prstGeom prst="rect">
            <a:avLst/>
          </a:prstGeom>
        </p:spPr>
        <p:txBody>
          <a:bodyPr wrap="square">
            <a:spAutoFit/>
          </a:bodyPr>
          <a:lstStyle/>
          <a:p>
            <a:pPr algn="ctr"/>
            <a:r>
              <a:rPr lang="en-US" dirty="0">
                <a:solidFill>
                  <a:srgbClr val="000000"/>
                </a:solidFill>
              </a:rPr>
              <a:t>E911 </a:t>
            </a:r>
            <a:r>
              <a:rPr lang="en-US" dirty="0" smtClean="0">
                <a:solidFill>
                  <a:srgbClr val="000000"/>
                </a:solidFill>
              </a:rPr>
              <a:t>Service Provider </a:t>
            </a:r>
            <a:endParaRPr lang="en-US" dirty="0">
              <a:solidFill>
                <a:srgbClr val="000000"/>
              </a:solidFill>
            </a:endParaRPr>
          </a:p>
        </p:txBody>
      </p:sp>
      <p:pic>
        <p:nvPicPr>
          <p:cNvPr id="66" name="Picture 2" descr="C:\Users\jastark\AppData\Local\Microsoft\Windows\Temporary Internet Files\Content.IE5\0953UWOL\MC910215890[1].jpg"/>
          <p:cNvPicPr>
            <a:picLocks noChangeAspect="1" noChangeArrowheads="1"/>
          </p:cNvPicPr>
          <p:nvPr/>
        </p:nvPicPr>
        <p:blipFill rotWithShape="1">
          <a:blip r:embed="rId8">
            <a:extLst>
              <a:ext uri="{28A0092B-C50C-407E-A947-70E740481C1C}">
                <a14:useLocalDpi xmlns:a14="http://schemas.microsoft.com/office/drawing/2010/main" val="0"/>
              </a:ext>
            </a:extLst>
          </a:blip>
          <a:srcRect l="70728" t="59728" r="4362" b="23647"/>
          <a:stretch/>
        </p:blipFill>
        <p:spPr bwMode="auto">
          <a:xfrm>
            <a:off x="10701511" y="3764218"/>
            <a:ext cx="985872" cy="7741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jastark\AppData\Local\Microsoft\Windows\Temporary Internet Files\Content.IE5\0953UWOL\MC910215890[1].jpg"/>
          <p:cNvPicPr>
            <a:picLocks noChangeAspect="1" noChangeArrowheads="1"/>
          </p:cNvPicPr>
          <p:nvPr/>
        </p:nvPicPr>
        <p:blipFill rotWithShape="1">
          <a:blip r:embed="rId8">
            <a:extLst>
              <a:ext uri="{28A0092B-C50C-407E-A947-70E740481C1C}">
                <a14:useLocalDpi xmlns:a14="http://schemas.microsoft.com/office/drawing/2010/main" val="0"/>
              </a:ext>
            </a:extLst>
          </a:blip>
          <a:srcRect l="52217" t="59126" r="29668" b="26316"/>
          <a:stretch/>
        </p:blipFill>
        <p:spPr bwMode="auto">
          <a:xfrm flipH="1">
            <a:off x="10682461" y="5097234"/>
            <a:ext cx="985872" cy="932218"/>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10691985" y="6000877"/>
            <a:ext cx="985871" cy="307777"/>
          </a:xfrm>
          <a:prstGeom prst="rect">
            <a:avLst/>
          </a:prstGeom>
        </p:spPr>
        <p:txBody>
          <a:bodyPr wrap="square">
            <a:spAutoFit/>
          </a:bodyPr>
          <a:lstStyle/>
          <a:p>
            <a:pPr algn="ctr"/>
            <a:r>
              <a:rPr lang="en-US" sz="1400" dirty="0" smtClean="0">
                <a:solidFill>
                  <a:srgbClr val="000000"/>
                </a:solidFill>
              </a:rPr>
              <a:t>Seattle</a:t>
            </a:r>
            <a:endParaRPr lang="en-US" sz="1200" dirty="0">
              <a:solidFill>
                <a:srgbClr val="000000"/>
              </a:solidFill>
            </a:endParaRPr>
          </a:p>
        </p:txBody>
      </p:sp>
      <p:sp>
        <p:nvSpPr>
          <p:cNvPr id="69" name="Rectangle 68"/>
          <p:cNvSpPr/>
          <p:nvPr/>
        </p:nvSpPr>
        <p:spPr>
          <a:xfrm>
            <a:off x="3752192" y="4500780"/>
            <a:ext cx="3101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000000"/>
                </a:solidFill>
              </a:rPr>
              <a:t>1</a:t>
            </a:r>
          </a:p>
        </p:txBody>
      </p:sp>
      <p:sp>
        <p:nvSpPr>
          <p:cNvPr id="70" name="Rectangle 69"/>
          <p:cNvSpPr/>
          <p:nvPr/>
        </p:nvSpPr>
        <p:spPr>
          <a:xfrm>
            <a:off x="10117925" y="4224002"/>
            <a:ext cx="3101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000000"/>
                </a:solidFill>
              </a:rPr>
              <a:t>3</a:t>
            </a:r>
          </a:p>
        </p:txBody>
      </p:sp>
      <p:sp>
        <p:nvSpPr>
          <p:cNvPr id="71" name="Rectangle 70"/>
          <p:cNvSpPr/>
          <p:nvPr/>
        </p:nvSpPr>
        <p:spPr>
          <a:xfrm>
            <a:off x="4403623" y="4527212"/>
            <a:ext cx="3101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000000"/>
                </a:solidFill>
              </a:rPr>
              <a:t>5</a:t>
            </a:r>
          </a:p>
        </p:txBody>
      </p:sp>
      <p:cxnSp>
        <p:nvCxnSpPr>
          <p:cNvPr id="72" name="Straight Arrow Connector 71"/>
          <p:cNvCxnSpPr/>
          <p:nvPr/>
        </p:nvCxnSpPr>
        <p:spPr bwMode="auto">
          <a:xfrm flipV="1">
            <a:off x="4836973" y="4299415"/>
            <a:ext cx="4149378" cy="1134754"/>
          </a:xfrm>
          <a:prstGeom prst="straightConnector1">
            <a:avLst/>
          </a:prstGeom>
          <a:solidFill>
            <a:schemeClr val="tx2"/>
          </a:solidFill>
          <a:ln w="38100" cap="flat" cmpd="sng" algn="ctr">
            <a:solidFill>
              <a:schemeClr val="bg1"/>
            </a:solidFill>
            <a:prstDash val="solid"/>
            <a:round/>
            <a:headEnd type="none" w="med" len="med"/>
            <a:tailEnd type="arrow"/>
          </a:ln>
          <a:effectLst/>
        </p:spPr>
      </p:cxnSp>
      <p:pic>
        <p:nvPicPr>
          <p:cNvPr id="73" name="Picture 3"/>
          <p:cNvPicPr>
            <a:picLocks noChangeAspect="1" noChangeArrowheads="1"/>
          </p:cNvPicPr>
          <p:nvPr/>
        </p:nvPicPr>
        <p:blipFill>
          <a:blip r:embed="rId9" cstate="print"/>
          <a:srcRect/>
          <a:stretch>
            <a:fillRect/>
          </a:stretch>
        </p:blipFill>
        <p:spPr bwMode="auto">
          <a:xfrm flipH="1">
            <a:off x="5674141" y="5680747"/>
            <a:ext cx="622138" cy="809625"/>
          </a:xfrm>
          <a:prstGeom prst="rect">
            <a:avLst/>
          </a:prstGeom>
          <a:noFill/>
          <a:ln w="9525">
            <a:noFill/>
            <a:miter lim="800000"/>
            <a:headEnd/>
            <a:tailEnd/>
          </a:ln>
          <a:effectLst/>
        </p:spPr>
      </p:pic>
      <p:cxnSp>
        <p:nvCxnSpPr>
          <p:cNvPr id="74" name="Straight Arrow Connector 73"/>
          <p:cNvCxnSpPr/>
          <p:nvPr/>
        </p:nvCxnSpPr>
        <p:spPr bwMode="auto">
          <a:xfrm flipH="1">
            <a:off x="4019984" y="4361001"/>
            <a:ext cx="188638" cy="855106"/>
          </a:xfrm>
          <a:prstGeom prst="straightConnector1">
            <a:avLst/>
          </a:prstGeom>
          <a:solidFill>
            <a:schemeClr val="tx2"/>
          </a:solidFill>
          <a:ln w="38100" cap="flat" cmpd="sng" algn="ctr">
            <a:solidFill>
              <a:schemeClr val="bg1"/>
            </a:solidFill>
            <a:prstDash val="solid"/>
            <a:round/>
            <a:headEnd type="none"/>
            <a:tailEnd type="arrow"/>
          </a:ln>
          <a:effectLst/>
        </p:spPr>
      </p:cxnSp>
      <p:sp>
        <p:nvSpPr>
          <p:cNvPr id="75" name="Rectangle 74"/>
          <p:cNvSpPr/>
          <p:nvPr/>
        </p:nvSpPr>
        <p:spPr>
          <a:xfrm>
            <a:off x="7094070" y="4423124"/>
            <a:ext cx="3101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000000"/>
                </a:solidFill>
              </a:rPr>
              <a:t>2</a:t>
            </a:r>
          </a:p>
        </p:txBody>
      </p:sp>
      <p:cxnSp>
        <p:nvCxnSpPr>
          <p:cNvPr id="76" name="Straight Arrow Connector 75"/>
          <p:cNvCxnSpPr/>
          <p:nvPr/>
        </p:nvCxnSpPr>
        <p:spPr bwMode="auto">
          <a:xfrm flipH="1">
            <a:off x="6296279" y="5174346"/>
            <a:ext cx="188638" cy="855106"/>
          </a:xfrm>
          <a:prstGeom prst="straightConnector1">
            <a:avLst/>
          </a:prstGeom>
          <a:solidFill>
            <a:schemeClr val="tx2"/>
          </a:solidFill>
          <a:ln w="38100" cap="flat" cmpd="sng" algn="ctr">
            <a:solidFill>
              <a:schemeClr val="bg1"/>
            </a:solidFill>
            <a:prstDash val="solid"/>
            <a:round/>
            <a:headEnd type="none"/>
            <a:tailEnd type="arrow"/>
          </a:ln>
          <a:effectLst/>
        </p:spPr>
      </p:cxnSp>
      <p:sp>
        <p:nvSpPr>
          <p:cNvPr id="77" name="Rectangle 76"/>
          <p:cNvSpPr/>
          <p:nvPr/>
        </p:nvSpPr>
        <p:spPr>
          <a:xfrm>
            <a:off x="6390598" y="5378677"/>
            <a:ext cx="310123"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solidFill>
                  <a:srgbClr val="000000"/>
                </a:solidFill>
              </a:rPr>
              <a:t>4</a:t>
            </a:r>
          </a:p>
        </p:txBody>
      </p:sp>
      <p:pic>
        <p:nvPicPr>
          <p:cNvPr id="78"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530844" y="3909677"/>
            <a:ext cx="952252" cy="628650"/>
          </a:xfrm>
          <a:prstGeom prst="rect">
            <a:avLst/>
          </a:prstGeom>
          <a:noFill/>
          <a:ln w="9525">
            <a:noFill/>
            <a:miter lim="800000"/>
            <a:headEnd/>
            <a:tailEnd/>
          </a:ln>
          <a:effectLst/>
        </p:spPr>
      </p:pic>
      <p:cxnSp>
        <p:nvCxnSpPr>
          <p:cNvPr id="79" name="Straight Arrow Connector 78"/>
          <p:cNvCxnSpPr/>
          <p:nvPr/>
        </p:nvCxnSpPr>
        <p:spPr bwMode="auto">
          <a:xfrm flipV="1">
            <a:off x="9863514" y="4151272"/>
            <a:ext cx="818947" cy="48517"/>
          </a:xfrm>
          <a:prstGeom prst="straightConnector1">
            <a:avLst/>
          </a:prstGeom>
          <a:solidFill>
            <a:schemeClr val="tx2"/>
          </a:solidFill>
          <a:ln w="38100" cap="flat" cmpd="sng" algn="ctr">
            <a:solidFill>
              <a:schemeClr val="bg1"/>
            </a:solidFill>
            <a:prstDash val="solid"/>
            <a:round/>
            <a:headEnd type="none"/>
            <a:tailEnd type="arrow"/>
          </a:ln>
          <a:effectLst/>
        </p:spPr>
      </p:cxnSp>
      <p:sp>
        <p:nvSpPr>
          <p:cNvPr id="80" name="Rectangle 79"/>
          <p:cNvSpPr/>
          <p:nvPr/>
        </p:nvSpPr>
        <p:spPr>
          <a:xfrm>
            <a:off x="146471" y="3392507"/>
            <a:ext cx="2336192"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400" b="1" u="sng" dirty="0">
                <a:solidFill>
                  <a:srgbClr val="000000"/>
                </a:solidFill>
              </a:rPr>
              <a:t>Customer Site </a:t>
            </a:r>
            <a:endParaRPr lang="en-US" sz="1400" b="1" u="sng" dirty="0" smtClean="0">
              <a:solidFill>
                <a:srgbClr val="000000"/>
              </a:solidFill>
            </a:endParaRPr>
          </a:p>
          <a:p>
            <a:pPr algn="ctr"/>
            <a:r>
              <a:rPr lang="en-US" sz="1400" dirty="0" smtClean="0">
                <a:solidFill>
                  <a:srgbClr val="000000"/>
                </a:solidFill>
              </a:rPr>
              <a:t>Switch</a:t>
            </a:r>
            <a:r>
              <a:rPr lang="en-US" sz="1400" dirty="0">
                <a:solidFill>
                  <a:srgbClr val="000000"/>
                </a:solidFill>
              </a:rPr>
              <a:t>:  157.56.64.2</a:t>
            </a:r>
          </a:p>
          <a:p>
            <a:pPr algn="ctr"/>
            <a:r>
              <a:rPr lang="en-US" sz="1400" dirty="0">
                <a:solidFill>
                  <a:srgbClr val="000000"/>
                </a:solidFill>
              </a:rPr>
              <a:t>Port: 6/29</a:t>
            </a:r>
          </a:p>
          <a:p>
            <a:pPr algn="ctr"/>
            <a:r>
              <a:rPr lang="fr-FR" sz="1400" dirty="0">
                <a:solidFill>
                  <a:srgbClr val="000000"/>
                </a:solidFill>
              </a:rPr>
              <a:t>3910 163</a:t>
            </a:r>
            <a:r>
              <a:rPr lang="fr-FR" sz="1400" baseline="30000" dirty="0">
                <a:solidFill>
                  <a:srgbClr val="000000"/>
                </a:solidFill>
              </a:rPr>
              <a:t>rd</a:t>
            </a:r>
            <a:r>
              <a:rPr lang="fr-FR" sz="1400" dirty="0">
                <a:solidFill>
                  <a:srgbClr val="000000"/>
                </a:solidFill>
              </a:rPr>
              <a:t> Ave NE #3222</a:t>
            </a:r>
          </a:p>
          <a:p>
            <a:pPr algn="ctr"/>
            <a:r>
              <a:rPr lang="en-US" sz="1400" dirty="0">
                <a:solidFill>
                  <a:srgbClr val="000000"/>
                </a:solidFill>
              </a:rPr>
              <a:t>Redmond WA </a:t>
            </a:r>
            <a:r>
              <a:rPr lang="en-US" sz="1400" dirty="0" smtClean="0">
                <a:solidFill>
                  <a:srgbClr val="000000"/>
                </a:solidFill>
              </a:rPr>
              <a:t>98052</a:t>
            </a:r>
          </a:p>
        </p:txBody>
      </p:sp>
      <p:pic>
        <p:nvPicPr>
          <p:cNvPr id="81" name="Picture 121" descr="anyversion-icon-32x32-32bit"/>
          <p:cNvPicPr>
            <a:picLocks noChangeAspect="1" noChangeArrowheads="1"/>
          </p:cNvPicPr>
          <p:nvPr/>
        </p:nvPicPr>
        <p:blipFill>
          <a:blip r:embed="rId11" cstate="print"/>
          <a:srcRect/>
          <a:stretch>
            <a:fillRect/>
          </a:stretch>
        </p:blipFill>
        <p:spPr bwMode="auto">
          <a:xfrm>
            <a:off x="4238690" y="3936346"/>
            <a:ext cx="301162" cy="283915"/>
          </a:xfrm>
          <a:prstGeom prst="rect">
            <a:avLst/>
          </a:prstGeom>
          <a:noFill/>
          <a:ln w="9525">
            <a:noFill/>
            <a:miter lim="800000"/>
            <a:headEnd/>
            <a:tailEnd/>
          </a:ln>
        </p:spPr>
      </p:pic>
      <p:cxnSp>
        <p:nvCxnSpPr>
          <p:cNvPr id="82" name="Straight Arrow Connector 81"/>
          <p:cNvCxnSpPr/>
          <p:nvPr/>
        </p:nvCxnSpPr>
        <p:spPr bwMode="auto">
          <a:xfrm flipV="1">
            <a:off x="4836973" y="4500781"/>
            <a:ext cx="4121358" cy="1124245"/>
          </a:xfrm>
          <a:prstGeom prst="straightConnector1">
            <a:avLst/>
          </a:prstGeom>
          <a:solidFill>
            <a:schemeClr val="tx2"/>
          </a:solidFill>
          <a:ln w="38100" cap="flat" cmpd="sng" algn="ctr">
            <a:solidFill>
              <a:schemeClr val="bg1"/>
            </a:solidFill>
            <a:prstDash val="solid"/>
            <a:round/>
            <a:headEnd type="arrow" w="med" len="med"/>
            <a:tailEnd type="none"/>
          </a:ln>
          <a:effectLst/>
        </p:spPr>
      </p:cxnSp>
    </p:spTree>
    <p:extLst>
      <p:ext uri="{BB962C8B-B14F-4D97-AF65-F5344CB8AC3E}">
        <p14:creationId xmlns:p14="http://schemas.microsoft.com/office/powerpoint/2010/main" val="1275713392"/>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1398251" cy="609398"/>
          </a:xfrm>
        </p:spPr>
        <p:txBody>
          <a:bodyPr/>
          <a:lstStyle/>
          <a:p>
            <a:r>
              <a:rPr lang="en-US" dirty="0" smtClean="0"/>
              <a:t>Emergency Dialing and Locations</a:t>
            </a:r>
            <a:endParaRPr lang="en-US" dirty="0"/>
          </a:p>
        </p:txBody>
      </p:sp>
      <p:sp>
        <p:nvSpPr>
          <p:cNvPr id="3" name="Text Placeholder 2"/>
          <p:cNvSpPr>
            <a:spLocks noGrp="1"/>
          </p:cNvSpPr>
          <p:nvPr>
            <p:ph type="body" sz="quarter" idx="10"/>
          </p:nvPr>
        </p:nvSpPr>
        <p:spPr>
          <a:xfrm>
            <a:off x="422275" y="1501775"/>
            <a:ext cx="11615737" cy="5367623"/>
          </a:xfrm>
        </p:spPr>
        <p:txBody>
          <a:bodyPr/>
          <a:lstStyle/>
          <a:p>
            <a:r>
              <a:rPr lang="en-US" dirty="0" smtClean="0"/>
              <a:t>Each network region can define a location</a:t>
            </a:r>
          </a:p>
          <a:p>
            <a:r>
              <a:rPr lang="en-US" dirty="0" smtClean="0"/>
              <a:t>Unique emergency </a:t>
            </a:r>
            <a:r>
              <a:rPr lang="en-US" dirty="0"/>
              <a:t>dial strings </a:t>
            </a:r>
            <a:r>
              <a:rPr lang="en-US" dirty="0" smtClean="0"/>
              <a:t>&amp; dial mask </a:t>
            </a:r>
            <a:br>
              <a:rPr lang="en-US" dirty="0" smtClean="0"/>
            </a:br>
            <a:r>
              <a:rPr lang="en-US" dirty="0" smtClean="0"/>
              <a:t>defined in the </a:t>
            </a:r>
            <a:r>
              <a:rPr lang="en-US" dirty="0"/>
              <a:t>location policy for </a:t>
            </a:r>
            <a:r>
              <a:rPr lang="en-US" dirty="0" smtClean="0"/>
              <a:t>that network region</a:t>
            </a:r>
          </a:p>
          <a:p>
            <a:r>
              <a:rPr lang="en-US" dirty="0" smtClean="0"/>
              <a:t>Policy contains PSTN Usage, directing emergency </a:t>
            </a:r>
            <a:r>
              <a:rPr lang="en-US" dirty="0"/>
              <a:t>calls to the PSTN Gateway in that site </a:t>
            </a:r>
            <a:r>
              <a:rPr lang="en-US" dirty="0" smtClean="0"/>
              <a:t>&amp; out </a:t>
            </a:r>
            <a:r>
              <a:rPr lang="en-US" dirty="0"/>
              <a:t>to the local emergency services. </a:t>
            </a:r>
            <a:endParaRPr lang="en-US" dirty="0" smtClean="0"/>
          </a:p>
          <a:p>
            <a:r>
              <a:rPr lang="en-US" dirty="0" smtClean="0"/>
              <a:t>If </a:t>
            </a:r>
            <a:r>
              <a:rPr lang="en-US" dirty="0"/>
              <a:t>that same user was in Spain, the different network would apply a different location policy </a:t>
            </a:r>
            <a:r>
              <a:rPr lang="en-US" dirty="0" smtClean="0"/>
              <a:t>&amp; PSTN usage, directing emergency </a:t>
            </a:r>
            <a:r>
              <a:rPr lang="en-US" dirty="0"/>
              <a:t>calls to the local Spain gateway</a:t>
            </a:r>
            <a:r>
              <a:rPr lang="en-US" dirty="0" smtClean="0"/>
              <a:t>.</a:t>
            </a:r>
          </a:p>
          <a:p>
            <a:r>
              <a:rPr lang="en-US" dirty="0" smtClean="0"/>
              <a:t>Core capability exists independent of location-based E911</a:t>
            </a:r>
            <a:endParaRPr lang="en-US" dirty="0"/>
          </a:p>
          <a:p>
            <a:endParaRPr lang="en-US" dirty="0"/>
          </a:p>
        </p:txBody>
      </p:sp>
      <p:sp>
        <p:nvSpPr>
          <p:cNvPr id="8" name="Freeform 6"/>
          <p:cNvSpPr>
            <a:spLocks/>
          </p:cNvSpPr>
          <p:nvPr/>
        </p:nvSpPr>
        <p:spPr bwMode="auto">
          <a:xfrm>
            <a:off x="9176628" y="359661"/>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9"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49331" y="840324"/>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a:stCxn id="9" idx="3"/>
          </p:cNvCxnSpPr>
          <p:nvPr/>
        </p:nvCxnSpPr>
        <p:spPr>
          <a:xfrm flipV="1">
            <a:off x="9873279" y="1111582"/>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11" name="Freeform 29"/>
          <p:cNvSpPr>
            <a:spLocks/>
          </p:cNvSpPr>
          <p:nvPr/>
        </p:nvSpPr>
        <p:spPr bwMode="auto">
          <a:xfrm>
            <a:off x="11055597" y="911652"/>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Tree>
    <p:extLst>
      <p:ext uri="{BB962C8B-B14F-4D97-AF65-F5344CB8AC3E}">
        <p14:creationId xmlns:p14="http://schemas.microsoft.com/office/powerpoint/2010/main" val="3313046941"/>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Malicious Call Trace	</a:t>
            </a:r>
            <a:endParaRPr lang="en-US" dirty="0"/>
          </a:p>
        </p:txBody>
      </p:sp>
      <p:sp>
        <p:nvSpPr>
          <p:cNvPr id="3" name="Text Placeholder 2"/>
          <p:cNvSpPr>
            <a:spLocks noGrp="1"/>
          </p:cNvSpPr>
          <p:nvPr>
            <p:ph idx="1"/>
          </p:nvPr>
        </p:nvSpPr>
        <p:spPr>
          <a:xfrm>
            <a:off x="150812" y="1447799"/>
            <a:ext cx="11149013" cy="4825937"/>
          </a:xfrm>
        </p:spPr>
        <p:txBody>
          <a:bodyPr/>
          <a:lstStyle/>
          <a:p>
            <a:r>
              <a:rPr lang="en-US" dirty="0" smtClean="0"/>
              <a:t>Lync provides </a:t>
            </a:r>
            <a:r>
              <a:rPr lang="en-US" dirty="0"/>
              <a:t>the end-user </a:t>
            </a:r>
            <a:r>
              <a:rPr lang="en-US" dirty="0" smtClean="0"/>
              <a:t/>
            </a:r>
            <a:br>
              <a:rPr lang="en-US" dirty="0" smtClean="0"/>
            </a:br>
            <a:r>
              <a:rPr lang="en-US" dirty="0" smtClean="0"/>
              <a:t>the </a:t>
            </a:r>
            <a:r>
              <a:rPr lang="en-US" dirty="0"/>
              <a:t>capability of tagging </a:t>
            </a:r>
            <a:r>
              <a:rPr lang="en-US" dirty="0" smtClean="0"/>
              <a:t>the</a:t>
            </a:r>
            <a:br>
              <a:rPr lang="en-US" dirty="0" smtClean="0"/>
            </a:br>
            <a:r>
              <a:rPr lang="en-US" dirty="0" smtClean="0"/>
              <a:t>prior call </a:t>
            </a:r>
            <a:r>
              <a:rPr lang="en-US" dirty="0"/>
              <a:t>as a malicious call. </a:t>
            </a:r>
            <a:endParaRPr lang="en-US" dirty="0" smtClean="0"/>
          </a:p>
          <a:p>
            <a:endParaRPr lang="en-US" dirty="0" smtClean="0"/>
          </a:p>
          <a:p>
            <a:r>
              <a:rPr lang="en-US" dirty="0" smtClean="0"/>
              <a:t>Available in Lync,</a:t>
            </a:r>
            <a:br>
              <a:rPr lang="en-US" dirty="0" smtClean="0"/>
            </a:br>
            <a:r>
              <a:rPr lang="en-US" dirty="0" smtClean="0"/>
              <a:t>Lync Phone Edition &amp;</a:t>
            </a:r>
            <a:br>
              <a:rPr lang="en-US" dirty="0" smtClean="0"/>
            </a:br>
            <a:r>
              <a:rPr lang="en-US" dirty="0" smtClean="0"/>
              <a:t>Attendant Console.</a:t>
            </a:r>
            <a:endParaRPr lang="en-US" dirty="0"/>
          </a:p>
          <a:p>
            <a:endParaRPr lang="en-US" dirty="0"/>
          </a:p>
          <a:p>
            <a:r>
              <a:rPr lang="en-US" dirty="0" smtClean="0"/>
              <a:t>Tagging is reflected </a:t>
            </a:r>
            <a:r>
              <a:rPr lang="en-US" dirty="0"/>
              <a:t>in the backend </a:t>
            </a:r>
            <a:r>
              <a:rPr lang="en-US" dirty="0" smtClean="0"/>
              <a:t>CDR database, enabling </a:t>
            </a:r>
            <a:br>
              <a:rPr lang="en-US" dirty="0" smtClean="0"/>
            </a:br>
            <a:r>
              <a:rPr lang="en-US" dirty="0" smtClean="0"/>
              <a:t>the Lync Server administrator </a:t>
            </a:r>
            <a:r>
              <a:rPr lang="en-US" dirty="0"/>
              <a:t>to take action on </a:t>
            </a:r>
            <a:r>
              <a:rPr lang="en-US" dirty="0" smtClean="0"/>
              <a:t>the call.</a:t>
            </a:r>
            <a:endParaRPr lang="en-US"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2" t="2443" r="2104" b="3108"/>
          <a:stretch/>
        </p:blipFill>
        <p:spPr bwMode="auto">
          <a:xfrm>
            <a:off x="6105525" y="114301"/>
            <a:ext cx="59531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0608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Enterprise Calling Features</a:t>
            </a:r>
            <a:endParaRPr lang="en-US" dirty="0"/>
          </a:p>
        </p:txBody>
      </p:sp>
      <p:sp>
        <p:nvSpPr>
          <p:cNvPr id="12" name="Rectangle 11"/>
          <p:cNvSpPr/>
          <p:nvPr/>
        </p:nvSpPr>
        <p:spPr bwMode="auto">
          <a:xfrm>
            <a:off x="2948148" y="1181496"/>
            <a:ext cx="9002141" cy="20559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Call Parking</a:t>
            </a:r>
          </a:p>
          <a:p>
            <a:pPr marL="460375" indent="-460375">
              <a:lnSpc>
                <a:spcPct val="90000"/>
              </a:lnSpc>
              <a:spcBef>
                <a:spcPct val="20000"/>
              </a:spcBef>
              <a:buSzPct val="90000"/>
              <a:buBlip>
                <a:blip r:embed="rId2"/>
              </a:buBlip>
            </a:pPr>
            <a:r>
              <a:rPr lang="en-US" sz="2800" dirty="0">
                <a:solidFill>
                  <a:schemeClr val="bg1"/>
                </a:solidFill>
              </a:rPr>
              <a:t>Delegation &amp; Private </a:t>
            </a:r>
            <a:r>
              <a:rPr lang="en-US" sz="2800" dirty="0" smtClean="0">
                <a:solidFill>
                  <a:schemeClr val="bg1"/>
                </a:solidFill>
              </a:rPr>
              <a:t>Line</a:t>
            </a:r>
            <a:endParaRPr lang="en-US" sz="2800" dirty="0">
              <a:solidFill>
                <a:schemeClr val="bg1"/>
              </a:solidFill>
            </a:endParaRPr>
          </a:p>
          <a:p>
            <a:pPr marL="460375" indent="-460375">
              <a:lnSpc>
                <a:spcPct val="90000"/>
              </a:lnSpc>
              <a:spcBef>
                <a:spcPct val="20000"/>
              </a:spcBef>
              <a:buSzPct val="90000"/>
              <a:buBlip>
                <a:blip r:embed="rId2"/>
              </a:buBlip>
            </a:pPr>
            <a:r>
              <a:rPr lang="en-US" sz="2800" dirty="0">
                <a:solidFill>
                  <a:schemeClr val="bg1"/>
                </a:solidFill>
              </a:rPr>
              <a:t>Shared </a:t>
            </a:r>
            <a:r>
              <a:rPr lang="en-US" sz="2800" dirty="0" smtClean="0">
                <a:solidFill>
                  <a:schemeClr val="bg1"/>
                </a:solidFill>
              </a:rPr>
              <a:t>Lines &amp; Team Call</a:t>
            </a:r>
            <a:endParaRPr lang="en-US" sz="2800" dirty="0">
              <a:solidFill>
                <a:schemeClr val="bg1"/>
              </a:solidFill>
            </a:endParaRPr>
          </a:p>
          <a:p>
            <a:pPr marL="460375" indent="-460375">
              <a:lnSpc>
                <a:spcPct val="90000"/>
              </a:lnSpc>
              <a:spcBef>
                <a:spcPct val="20000"/>
              </a:spcBef>
              <a:buSzPct val="90000"/>
              <a:buBlip>
                <a:blip r:embed="rId2"/>
              </a:buBlip>
            </a:pPr>
            <a:r>
              <a:rPr lang="en-US" sz="2800" dirty="0">
                <a:solidFill>
                  <a:schemeClr val="bg1"/>
                </a:solidFill>
              </a:rPr>
              <a:t>Enterprise Calendar Call Routing</a:t>
            </a:r>
          </a:p>
        </p:txBody>
      </p:sp>
      <p:sp>
        <p:nvSpPr>
          <p:cNvPr id="13" name="Rectangle 12"/>
          <p:cNvSpPr/>
          <p:nvPr/>
        </p:nvSpPr>
        <p:spPr bwMode="auto">
          <a:xfrm>
            <a:off x="169682" y="1191943"/>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Advanced Call Handling</a:t>
            </a:r>
            <a:endParaRPr lang="en-US" sz="2800" dirty="0">
              <a:solidFill>
                <a:schemeClr val="bg1"/>
              </a:solidFill>
            </a:endParaRPr>
          </a:p>
        </p:txBody>
      </p:sp>
      <p:sp>
        <p:nvSpPr>
          <p:cNvPr id="14" name="Rectangle 13"/>
          <p:cNvSpPr/>
          <p:nvPr/>
        </p:nvSpPr>
        <p:spPr bwMode="auto">
          <a:xfrm>
            <a:off x="2948146" y="5055865"/>
            <a:ext cx="9002141" cy="16625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Unassigned Number Handling</a:t>
            </a:r>
          </a:p>
          <a:p>
            <a:pPr marL="460375" indent="-460375">
              <a:lnSpc>
                <a:spcPct val="90000"/>
              </a:lnSpc>
              <a:spcBef>
                <a:spcPct val="20000"/>
              </a:spcBef>
              <a:buSzPct val="90000"/>
              <a:buBlip>
                <a:blip r:embed="rId2"/>
              </a:buBlip>
            </a:pPr>
            <a:r>
              <a:rPr lang="en-US" sz="2800" dirty="0" smtClean="0">
                <a:solidFill>
                  <a:schemeClr val="bg1"/>
                </a:solidFill>
              </a:rPr>
              <a:t>Attendant </a:t>
            </a:r>
            <a:r>
              <a:rPr lang="en-US" sz="2800" dirty="0">
                <a:solidFill>
                  <a:schemeClr val="bg1"/>
                </a:solidFill>
              </a:rPr>
              <a:t>Console for high-volume applications</a:t>
            </a:r>
          </a:p>
          <a:p>
            <a:pPr marL="460375" indent="-460375">
              <a:lnSpc>
                <a:spcPct val="90000"/>
              </a:lnSpc>
              <a:spcBef>
                <a:spcPct val="20000"/>
              </a:spcBef>
              <a:buSzPct val="90000"/>
              <a:buBlip>
                <a:blip r:embed="rId2"/>
              </a:buBlip>
            </a:pPr>
            <a:r>
              <a:rPr lang="en-US" sz="2800" dirty="0">
                <a:solidFill>
                  <a:schemeClr val="bg1"/>
                </a:solidFill>
              </a:rPr>
              <a:t>Call Treatment, Queuing, Routing &amp; Agent </a:t>
            </a:r>
            <a:r>
              <a:rPr lang="en-US" sz="2800" dirty="0" smtClean="0">
                <a:solidFill>
                  <a:schemeClr val="bg1"/>
                </a:solidFill>
              </a:rPr>
              <a:t>support</a:t>
            </a:r>
            <a:endParaRPr lang="en-US" sz="2800" dirty="0">
              <a:solidFill>
                <a:schemeClr val="bg1"/>
              </a:solidFill>
            </a:endParaRPr>
          </a:p>
        </p:txBody>
      </p:sp>
      <p:sp>
        <p:nvSpPr>
          <p:cNvPr id="16" name="Rectangle 15"/>
          <p:cNvSpPr/>
          <p:nvPr/>
        </p:nvSpPr>
        <p:spPr bwMode="auto">
          <a:xfrm>
            <a:off x="173416" y="5082137"/>
            <a:ext cx="2585545" cy="160479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Automated Call Distribution</a:t>
            </a:r>
            <a:endParaRPr lang="en-US" sz="2800" dirty="0">
              <a:solidFill>
                <a:schemeClr val="bg1"/>
              </a:solidFill>
            </a:endParaRPr>
          </a:p>
        </p:txBody>
      </p:sp>
      <p:sp>
        <p:nvSpPr>
          <p:cNvPr id="18" name="Rectangle 17"/>
          <p:cNvSpPr/>
          <p:nvPr/>
        </p:nvSpPr>
        <p:spPr bwMode="auto">
          <a:xfrm>
            <a:off x="2960179" y="3303990"/>
            <a:ext cx="9002141" cy="16625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Integrated Calendar, Voice Mail &amp; UM with Exchange</a:t>
            </a:r>
          </a:p>
          <a:p>
            <a:pPr marL="460375" indent="-460375">
              <a:lnSpc>
                <a:spcPct val="90000"/>
              </a:lnSpc>
              <a:spcBef>
                <a:spcPct val="20000"/>
              </a:spcBef>
              <a:buSzPct val="90000"/>
              <a:buBlip>
                <a:blip r:embed="rId2"/>
              </a:buBlip>
            </a:pPr>
            <a:r>
              <a:rPr lang="en-US" sz="2800" dirty="0" smtClean="0">
                <a:solidFill>
                  <a:schemeClr val="bg1"/>
                </a:solidFill>
              </a:rPr>
              <a:t>Low-cost </a:t>
            </a:r>
            <a:r>
              <a:rPr lang="en-US" sz="2800" dirty="0">
                <a:solidFill>
                  <a:schemeClr val="bg1"/>
                </a:solidFill>
              </a:rPr>
              <a:t>IP phones (with Aastra, Polycom &amp; SNOM)</a:t>
            </a:r>
          </a:p>
          <a:p>
            <a:pPr marL="460375" indent="-460375">
              <a:lnSpc>
                <a:spcPct val="90000"/>
              </a:lnSpc>
              <a:spcBef>
                <a:spcPct val="20000"/>
              </a:spcBef>
              <a:buSzPct val="90000"/>
              <a:buBlip>
                <a:blip r:embed="rId2"/>
              </a:buBlip>
            </a:pPr>
            <a:r>
              <a:rPr lang="en-US" sz="2800" dirty="0" smtClean="0">
                <a:solidFill>
                  <a:schemeClr val="bg1"/>
                </a:solidFill>
              </a:rPr>
              <a:t>PIN-based </a:t>
            </a:r>
            <a:r>
              <a:rPr lang="en-US" sz="2800" dirty="0">
                <a:solidFill>
                  <a:schemeClr val="bg1"/>
                </a:solidFill>
              </a:rPr>
              <a:t>IP phone </a:t>
            </a:r>
            <a:r>
              <a:rPr lang="en-US" sz="2800" dirty="0" smtClean="0">
                <a:solidFill>
                  <a:schemeClr val="bg1"/>
                </a:solidFill>
              </a:rPr>
              <a:t>authentication</a:t>
            </a:r>
            <a:endParaRPr lang="en-US" sz="2800" dirty="0">
              <a:solidFill>
                <a:schemeClr val="bg1"/>
              </a:solidFill>
            </a:endParaRPr>
          </a:p>
        </p:txBody>
      </p:sp>
      <p:sp>
        <p:nvSpPr>
          <p:cNvPr id="19" name="Rectangle 18"/>
          <p:cNvSpPr/>
          <p:nvPr/>
        </p:nvSpPr>
        <p:spPr bwMode="auto">
          <a:xfrm>
            <a:off x="169683" y="3330586"/>
            <a:ext cx="2585545" cy="160479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Essential Features for IW</a:t>
            </a:r>
            <a:endParaRPr lang="en-US" sz="2800" dirty="0">
              <a:solidFill>
                <a:schemeClr val="bg1"/>
              </a:solidFill>
            </a:endParaRPr>
          </a:p>
        </p:txBody>
      </p:sp>
      <p:sp>
        <p:nvSpPr>
          <p:cNvPr id="7"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8"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164109"/>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
          <p:cNvSpPr>
            <a:spLocks/>
          </p:cNvSpPr>
          <p:nvPr/>
        </p:nvSpPr>
        <p:spPr bwMode="auto">
          <a:xfrm>
            <a:off x="413765" y="373380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sp>
        <p:nvSpPr>
          <p:cNvPr id="63" name="Freeform 6"/>
          <p:cNvSpPr>
            <a:spLocks/>
          </p:cNvSpPr>
          <p:nvPr/>
        </p:nvSpPr>
        <p:spPr bwMode="auto">
          <a:xfrm>
            <a:off x="3500224" y="3733800"/>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68"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528182" y="419701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3672927" y="4214463"/>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Straight Connector 97"/>
          <p:cNvCxnSpPr>
            <a:stCxn id="75" idx="3"/>
          </p:cNvCxnSpPr>
          <p:nvPr/>
        </p:nvCxnSpPr>
        <p:spPr>
          <a:xfrm flipV="1">
            <a:off x="4196875" y="4485721"/>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85" name="Freeform 6"/>
          <p:cNvSpPr>
            <a:spLocks/>
          </p:cNvSpPr>
          <p:nvPr/>
        </p:nvSpPr>
        <p:spPr bwMode="auto">
          <a:xfrm>
            <a:off x="9396672" y="3737179"/>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sp>
        <p:nvSpPr>
          <p:cNvPr id="39" name="Title 3"/>
          <p:cNvSpPr>
            <a:spLocks noGrp="1"/>
          </p:cNvSpPr>
          <p:nvPr>
            <p:ph type="title"/>
          </p:nvPr>
        </p:nvSpPr>
        <p:spPr>
          <a:xfrm>
            <a:off x="510406" y="234392"/>
            <a:ext cx="10961389" cy="941796"/>
          </a:xfrm>
        </p:spPr>
        <p:txBody>
          <a:bodyPr/>
          <a:lstStyle/>
          <a:p>
            <a:r>
              <a:rPr lang="en-US" sz="4000" dirty="0">
                <a:gradFill flip="none" rotWithShape="1">
                  <a:gsLst>
                    <a:gs pos="0">
                      <a:srgbClr val="FFFFFF"/>
                    </a:gs>
                    <a:gs pos="86000">
                      <a:srgbClr val="FFFFFF"/>
                    </a:gs>
                  </a:gsLst>
                  <a:lin ang="5400000" scaled="0"/>
                  <a:tileRect/>
                </a:gradFill>
              </a:rPr>
              <a:t>Agenda</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2800" dirty="0">
                <a:gradFill>
                  <a:gsLst>
                    <a:gs pos="0">
                      <a:srgbClr val="3397D3"/>
                    </a:gs>
                    <a:gs pos="100000">
                      <a:srgbClr val="3397D3"/>
                    </a:gs>
                  </a:gsLst>
                  <a:lin ang="5400000" scaled="0"/>
                </a:gradFill>
              </a:rPr>
              <a:t>A </a:t>
            </a:r>
            <a:r>
              <a:rPr lang="en-US" sz="2800" dirty="0" smtClean="0">
                <a:gradFill>
                  <a:gsLst>
                    <a:gs pos="0">
                      <a:srgbClr val="3397D3"/>
                    </a:gs>
                    <a:gs pos="100000">
                      <a:srgbClr val="3397D3"/>
                    </a:gs>
                  </a:gsLst>
                  <a:lin ang="5400000" scaled="0"/>
                </a:gradFill>
              </a:rPr>
              <a:t>Survey </a:t>
            </a:r>
            <a:r>
              <a:rPr lang="en-US" sz="2800" dirty="0">
                <a:gradFill>
                  <a:gsLst>
                    <a:gs pos="0">
                      <a:srgbClr val="3397D3"/>
                    </a:gs>
                    <a:gs pos="100000">
                      <a:srgbClr val="3397D3"/>
                    </a:gs>
                  </a:gsLst>
                  <a:lin ang="5400000" scaled="0"/>
                </a:gradFill>
              </a:rPr>
              <a:t>of Voice Features </a:t>
            </a:r>
            <a:r>
              <a:rPr lang="en-US" sz="2800" dirty="0" smtClean="0">
                <a:gradFill>
                  <a:gsLst>
                    <a:gs pos="0">
                      <a:srgbClr val="3397D3"/>
                    </a:gs>
                    <a:gs pos="100000">
                      <a:srgbClr val="3397D3"/>
                    </a:gs>
                  </a:gsLst>
                  <a:lin ang="5400000" scaled="0"/>
                </a:gradFill>
              </a:rPr>
              <a:t>of Microsoft </a:t>
            </a:r>
            <a:r>
              <a:rPr lang="en-US" sz="2800" dirty="0">
                <a:gradFill>
                  <a:gsLst>
                    <a:gs pos="0">
                      <a:srgbClr val="3397D3"/>
                    </a:gs>
                    <a:gs pos="100000">
                      <a:srgbClr val="3397D3"/>
                    </a:gs>
                  </a:gsLst>
                  <a:lin ang="5400000" scaled="0"/>
                </a:gradFill>
              </a:rPr>
              <a:t>Lync</a:t>
            </a:r>
            <a:endParaRPr lang="en-US" sz="2800" dirty="0">
              <a:gradFill>
                <a:gsLst>
                  <a:gs pos="0">
                    <a:schemeClr val="tx2"/>
                  </a:gs>
                  <a:gs pos="100000">
                    <a:schemeClr val="tx2"/>
                  </a:gs>
                </a:gsLst>
                <a:lin ang="5400000" scaled="0"/>
              </a:gradFill>
            </a:endParaRPr>
          </a:p>
        </p:txBody>
      </p:sp>
      <p:sp>
        <p:nvSpPr>
          <p:cNvPr id="60" name="Content Placeholder 3"/>
          <p:cNvSpPr txBox="1">
            <a:spLocks/>
          </p:cNvSpPr>
          <p:nvPr/>
        </p:nvSpPr>
        <p:spPr>
          <a:xfrm>
            <a:off x="446871" y="1483984"/>
            <a:ext cx="11591141" cy="3016210"/>
          </a:xfrm>
          <a:prstGeom prst="rect">
            <a:avLst/>
          </a:prstGeom>
        </p:spPr>
        <p:txBody>
          <a:bodyPr vert="horz" wrap="square" lIns="0" tIns="0" rIns="0" bIns="0" rtlCol="0">
            <a:spAutoFit/>
          </a:bodyPr>
          <a:lstStyle>
            <a:lvl1pPr marL="290513" indent="-290513" algn="l" defTabSz="914363" rtl="0" eaLnBrk="1" latinLnBrk="0" hangingPunct="1">
              <a:lnSpc>
                <a:spcPct val="90000"/>
              </a:lnSpc>
              <a:spcBef>
                <a:spcPct val="20000"/>
              </a:spcBef>
              <a:buClr>
                <a:srgbClr val="F69F1E"/>
              </a:buClr>
              <a:buSzPct val="90000"/>
              <a:buFont typeface="Arial" pitchFamily="34" charset="0"/>
              <a:buChar char="•"/>
              <a:defRPr sz="2000" kern="1200">
                <a:solidFill>
                  <a:schemeClr val="tx2">
                    <a:alpha val="99000"/>
                  </a:schemeClr>
                </a:solidFill>
                <a:latin typeface="+mn-lt"/>
                <a:ea typeface="+mn-ea"/>
                <a:cs typeface="+mn-cs"/>
              </a:defRPr>
            </a:lvl1pPr>
            <a:lvl2pPr marL="568325" indent="-277813" algn="l" defTabSz="914363" rtl="0" eaLnBrk="1" latinLnBrk="0" hangingPunct="1">
              <a:lnSpc>
                <a:spcPct val="90000"/>
              </a:lnSpc>
              <a:spcBef>
                <a:spcPct val="20000"/>
              </a:spcBef>
              <a:buClr>
                <a:srgbClr val="F69F1E"/>
              </a:buClr>
              <a:buSzPct val="90000"/>
              <a:buFont typeface="Arial" pitchFamily="34" charset="0"/>
              <a:buChar char="•"/>
              <a:defRPr sz="1800" kern="1200">
                <a:solidFill>
                  <a:schemeClr val="tx2">
                    <a:alpha val="99000"/>
                  </a:schemeClr>
                </a:solidFill>
                <a:latin typeface="+mn-lt"/>
                <a:ea typeface="+mn-ea"/>
                <a:cs typeface="+mn-cs"/>
              </a:defRPr>
            </a:lvl2pPr>
            <a:lvl3pPr marL="858838" indent="-290513" algn="l" defTabSz="914363" rtl="0" eaLnBrk="1" latinLnBrk="0" hangingPunct="1">
              <a:lnSpc>
                <a:spcPct val="90000"/>
              </a:lnSpc>
              <a:spcBef>
                <a:spcPct val="20000"/>
              </a:spcBef>
              <a:buClr>
                <a:srgbClr val="F69F1E"/>
              </a:buClr>
              <a:buSzPct val="90000"/>
              <a:buFont typeface="Arial" pitchFamily="34" charset="0"/>
              <a:buChar char="•"/>
              <a:defRPr sz="1600" kern="1200">
                <a:solidFill>
                  <a:schemeClr val="tx2">
                    <a:alpha val="99000"/>
                  </a:schemeClr>
                </a:solidFill>
                <a:latin typeface="+mn-lt"/>
                <a:ea typeface="+mn-ea"/>
                <a:cs typeface="+mn-cs"/>
              </a:defRPr>
            </a:lvl3pPr>
            <a:lvl4pPr marL="1149350" indent="-290513" algn="l" defTabSz="914363" rtl="0" eaLnBrk="1" latinLnBrk="0" hangingPunct="1">
              <a:lnSpc>
                <a:spcPct val="90000"/>
              </a:lnSpc>
              <a:spcBef>
                <a:spcPct val="20000"/>
              </a:spcBef>
              <a:buClr>
                <a:srgbClr val="F69F1E"/>
              </a:buClr>
              <a:buSzPct val="90000"/>
              <a:buFont typeface="Arial" pitchFamily="34" charset="0"/>
              <a:buChar char="•"/>
              <a:defRPr sz="1400" kern="1200">
                <a:solidFill>
                  <a:schemeClr val="tx2">
                    <a:alpha val="99000"/>
                  </a:schemeClr>
                </a:solidFill>
                <a:latin typeface="+mn-lt"/>
                <a:ea typeface="+mn-ea"/>
                <a:cs typeface="+mn-cs"/>
              </a:defRPr>
            </a:lvl4pPr>
            <a:lvl5pPr marL="1427163" indent="-277813" algn="l" defTabSz="914363" rtl="0" eaLnBrk="1" latinLnBrk="0" hangingPunct="1">
              <a:lnSpc>
                <a:spcPct val="90000"/>
              </a:lnSpc>
              <a:spcBef>
                <a:spcPct val="20000"/>
              </a:spcBef>
              <a:buClr>
                <a:srgbClr val="F69F1E"/>
              </a:buClr>
              <a:buSzPct val="90000"/>
              <a:buFont typeface="Arial" pitchFamily="34" charset="0"/>
              <a:buChar char="•"/>
              <a:tabLst/>
              <a:defRPr sz="1400" kern="1200">
                <a:solidFill>
                  <a:schemeClr val="tx2">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Blip>
                <a:blip r:embed="rId5"/>
              </a:buBlip>
            </a:pPr>
            <a:r>
              <a:rPr lang="en-US" sz="2800" dirty="0" smtClean="0">
                <a:gradFill>
                  <a:gsLst>
                    <a:gs pos="0">
                      <a:schemeClr val="tx1"/>
                    </a:gs>
                    <a:gs pos="86000">
                      <a:schemeClr val="tx1"/>
                    </a:gs>
                  </a:gsLst>
                  <a:lin ang="5400000" scaled="0"/>
                </a:gradFill>
              </a:rPr>
              <a:t>Policy </a:t>
            </a:r>
            <a:r>
              <a:rPr lang="en-US" sz="2800" dirty="0">
                <a:gradFill>
                  <a:gsLst>
                    <a:gs pos="0">
                      <a:schemeClr val="tx1"/>
                    </a:gs>
                    <a:gs pos="86000">
                      <a:schemeClr val="tx1"/>
                    </a:gs>
                  </a:gsLst>
                  <a:lin ang="5400000" scaled="0"/>
                </a:gradFill>
              </a:rPr>
              <a:t>and management capability </a:t>
            </a:r>
            <a:r>
              <a:rPr lang="en-US" sz="2800" dirty="0" smtClean="0">
                <a:gradFill>
                  <a:gsLst>
                    <a:gs pos="0">
                      <a:schemeClr val="tx1"/>
                    </a:gs>
                    <a:gs pos="86000">
                      <a:schemeClr val="tx1"/>
                    </a:gs>
                  </a:gsLst>
                  <a:lin ang="5400000" scaled="0"/>
                </a:gradFill>
              </a:rPr>
              <a:t>around Lync Voice</a:t>
            </a:r>
            <a:endParaRPr lang="en-US" sz="2800" dirty="0">
              <a:gradFill>
                <a:gsLst>
                  <a:gs pos="0">
                    <a:schemeClr val="tx1"/>
                  </a:gs>
                  <a:gs pos="86000">
                    <a:schemeClr val="tx1"/>
                  </a:gs>
                </a:gsLst>
                <a:lin ang="5400000" scaled="0"/>
              </a:gradFill>
            </a:endParaRPr>
          </a:p>
          <a:p>
            <a:pPr>
              <a:lnSpc>
                <a:spcPct val="100000"/>
              </a:lnSpc>
              <a:buBlip>
                <a:blip r:embed="rId5"/>
              </a:buBlip>
            </a:pPr>
            <a:r>
              <a:rPr lang="en-US" sz="2800" dirty="0">
                <a:gradFill>
                  <a:gsLst>
                    <a:gs pos="0">
                      <a:schemeClr val="tx1"/>
                    </a:gs>
                    <a:gs pos="86000">
                      <a:schemeClr val="tx1"/>
                    </a:gs>
                  </a:gsLst>
                  <a:lin ang="5400000" scaled="0"/>
                </a:gradFill>
              </a:rPr>
              <a:t>P</a:t>
            </a:r>
            <a:r>
              <a:rPr lang="en-US" sz="2800" dirty="0" smtClean="0">
                <a:gradFill>
                  <a:gsLst>
                    <a:gs pos="0">
                      <a:schemeClr val="tx1"/>
                    </a:gs>
                    <a:gs pos="86000">
                      <a:schemeClr val="tx1"/>
                    </a:gs>
                  </a:gsLst>
                  <a:lin ang="5400000" scaled="0"/>
                </a:gradFill>
              </a:rPr>
              <a:t>hones </a:t>
            </a:r>
            <a:r>
              <a:rPr lang="en-US" sz="2800" dirty="0">
                <a:gradFill>
                  <a:gsLst>
                    <a:gs pos="0">
                      <a:schemeClr val="tx1"/>
                    </a:gs>
                    <a:gs pos="86000">
                      <a:schemeClr val="tx1"/>
                    </a:gs>
                  </a:gsLst>
                  <a:lin ang="5400000" scaled="0"/>
                </a:gradFill>
              </a:rPr>
              <a:t>&amp; devices </a:t>
            </a:r>
            <a:r>
              <a:rPr lang="en-US" sz="2800" dirty="0" smtClean="0">
                <a:gradFill>
                  <a:gsLst>
                    <a:gs pos="0">
                      <a:schemeClr val="tx1"/>
                    </a:gs>
                    <a:gs pos="86000">
                      <a:schemeClr val="tx1"/>
                    </a:gs>
                  </a:gsLst>
                  <a:lin ang="5400000" scaled="0"/>
                </a:gradFill>
              </a:rPr>
              <a:t>integration &amp; interworking with Lync</a:t>
            </a:r>
          </a:p>
          <a:p>
            <a:pPr>
              <a:lnSpc>
                <a:spcPct val="100000"/>
              </a:lnSpc>
              <a:buBlip>
                <a:blip r:embed="rId5"/>
              </a:buBlip>
            </a:pPr>
            <a:r>
              <a:rPr lang="en-US" sz="2800" dirty="0" smtClean="0">
                <a:gradFill>
                  <a:gsLst>
                    <a:gs pos="0">
                      <a:schemeClr val="tx1"/>
                    </a:gs>
                    <a:gs pos="86000">
                      <a:schemeClr val="tx1"/>
                    </a:gs>
                  </a:gsLst>
                  <a:lin ang="5400000" scaled="0"/>
                </a:gradFill>
              </a:rPr>
              <a:t>Enterprise use cases &amp; scenarios for advanced call management</a:t>
            </a:r>
          </a:p>
          <a:p>
            <a:pPr marL="0" indent="0">
              <a:lnSpc>
                <a:spcPct val="100000"/>
              </a:lnSpc>
              <a:buNone/>
            </a:pPr>
            <a:endParaRPr lang="en-US" sz="2800" dirty="0" smtClean="0">
              <a:gradFill>
                <a:gsLst>
                  <a:gs pos="0">
                    <a:schemeClr val="tx1"/>
                  </a:gs>
                  <a:gs pos="86000">
                    <a:schemeClr val="tx1"/>
                  </a:gs>
                </a:gsLst>
                <a:lin ang="5400000" scaled="0"/>
              </a:gradFill>
            </a:endParaRPr>
          </a:p>
          <a:p>
            <a:pPr>
              <a:lnSpc>
                <a:spcPct val="100000"/>
              </a:lnSpc>
              <a:buBlip>
                <a:blip r:embed="rId5"/>
              </a:buBlip>
            </a:pPr>
            <a:endParaRPr lang="en-US" sz="2800" dirty="0">
              <a:gradFill>
                <a:gsLst>
                  <a:gs pos="0">
                    <a:schemeClr val="tx1"/>
                  </a:gs>
                  <a:gs pos="86000">
                    <a:schemeClr val="tx1"/>
                  </a:gs>
                </a:gsLst>
                <a:lin ang="5400000" scaled="0"/>
              </a:gradFill>
            </a:endParaRPr>
          </a:p>
          <a:p>
            <a:pPr>
              <a:lnSpc>
                <a:spcPct val="100000"/>
              </a:lnSpc>
              <a:buBlip>
                <a:blip r:embed="rId5"/>
              </a:buBlip>
            </a:pPr>
            <a:endParaRPr lang="en-US" sz="2800" dirty="0">
              <a:gradFill>
                <a:gsLst>
                  <a:gs pos="0">
                    <a:schemeClr val="tx1"/>
                  </a:gs>
                  <a:gs pos="86000">
                    <a:schemeClr val="tx1"/>
                  </a:gs>
                </a:gsLst>
                <a:lin ang="5400000" scaled="0"/>
              </a:gradFill>
            </a:endParaRPr>
          </a:p>
        </p:txBody>
      </p:sp>
      <p:cxnSp>
        <p:nvCxnSpPr>
          <p:cNvPr id="97" name="Straight Connector 96"/>
          <p:cNvCxnSpPr>
            <a:stCxn id="68" idx="3"/>
          </p:cNvCxnSpPr>
          <p:nvPr/>
        </p:nvCxnSpPr>
        <p:spPr>
          <a:xfrm flipV="1">
            <a:off x="1052130" y="446793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70"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2066008" y="419625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29"/>
          <p:cNvSpPr>
            <a:spLocks/>
          </p:cNvSpPr>
          <p:nvPr/>
        </p:nvSpPr>
        <p:spPr bwMode="auto">
          <a:xfrm>
            <a:off x="5379193" y="4285791"/>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chemeClr val="bg1"/>
              </a:solidFill>
            </a:endParaRPr>
          </a:p>
        </p:txBody>
      </p:sp>
      <p:sp>
        <p:nvSpPr>
          <p:cNvPr id="48" name="Freeform 6"/>
          <p:cNvSpPr>
            <a:spLocks/>
          </p:cNvSpPr>
          <p:nvPr/>
        </p:nvSpPr>
        <p:spPr bwMode="auto">
          <a:xfrm>
            <a:off x="6492656" y="3737179"/>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51" name="Picture 2" descr="C:\Users\bjhaber\Documents\Lync - Screenshots\Lync Server - Attendent Consol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78828" y="4421148"/>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8828" y="3830492"/>
            <a:ext cx="1322832" cy="833260"/>
          </a:xfrm>
          <a:prstGeom prst="rect">
            <a:avLst/>
          </a:prstGeom>
        </p:spPr>
      </p:pic>
      <p:pic>
        <p:nvPicPr>
          <p:cNvPr id="53"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47000" y="4131728"/>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9904412" y="4381238"/>
            <a:ext cx="1289897" cy="19295"/>
          </a:xfrm>
          <a:prstGeom prst="line">
            <a:avLst/>
          </a:prstGeom>
          <a:ln/>
        </p:spPr>
        <p:style>
          <a:lnRef idx="2">
            <a:schemeClr val="accent2"/>
          </a:lnRef>
          <a:fillRef idx="0">
            <a:schemeClr val="accent2"/>
          </a:fillRef>
          <a:effectRef idx="1">
            <a:schemeClr val="accent2"/>
          </a:effectRef>
          <a:fontRef idx="minor">
            <a:schemeClr val="tx1"/>
          </a:fontRef>
        </p:style>
      </p:cxnSp>
      <p:pic>
        <p:nvPicPr>
          <p:cNvPr id="94" name="Picture 16" descr="PBX"/>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015893" y="4152082"/>
            <a:ext cx="564920" cy="568467"/>
          </a:xfrm>
          <a:prstGeom prst="rect">
            <a:avLst/>
          </a:prstGeom>
          <a:noFill/>
          <a:ln w="9525">
            <a:noFill/>
            <a:miter lim="800000"/>
            <a:headEnd/>
            <a:tailEnd/>
          </a:ln>
        </p:spPr>
      </p:pic>
      <p:pic>
        <p:nvPicPr>
          <p:cNvPr id="96" name="Picture 106" descr="server_0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55228" y="4183555"/>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12574439"/>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Enterprise Calling Features</a:t>
            </a:r>
            <a:endParaRPr lang="en-US" dirty="0"/>
          </a:p>
        </p:txBody>
      </p:sp>
      <p:sp>
        <p:nvSpPr>
          <p:cNvPr id="12" name="Rectangle 11"/>
          <p:cNvSpPr/>
          <p:nvPr/>
        </p:nvSpPr>
        <p:spPr bwMode="auto">
          <a:xfrm>
            <a:off x="2948148" y="1181496"/>
            <a:ext cx="9002141" cy="20559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Call Parking</a:t>
            </a:r>
          </a:p>
          <a:p>
            <a:pPr marL="460375" indent="-460375">
              <a:lnSpc>
                <a:spcPct val="90000"/>
              </a:lnSpc>
              <a:spcBef>
                <a:spcPct val="20000"/>
              </a:spcBef>
              <a:buSzPct val="90000"/>
              <a:buBlip>
                <a:blip r:embed="rId2"/>
              </a:buBlip>
            </a:pPr>
            <a:r>
              <a:rPr lang="en-US" sz="2800" dirty="0" smtClean="0">
                <a:solidFill>
                  <a:schemeClr val="bg1"/>
                </a:solidFill>
              </a:rPr>
              <a:t>Delegation &amp; Private Line</a:t>
            </a:r>
            <a:endParaRPr lang="en-US" sz="2800" dirty="0">
              <a:solidFill>
                <a:schemeClr val="bg1"/>
              </a:solidFill>
            </a:endParaRPr>
          </a:p>
          <a:p>
            <a:pPr marL="460375" indent="-460375">
              <a:lnSpc>
                <a:spcPct val="90000"/>
              </a:lnSpc>
              <a:spcBef>
                <a:spcPct val="20000"/>
              </a:spcBef>
              <a:buSzPct val="90000"/>
              <a:buBlip>
                <a:blip r:embed="rId2"/>
              </a:buBlip>
            </a:pPr>
            <a:r>
              <a:rPr lang="en-US" sz="2800" dirty="0">
                <a:solidFill>
                  <a:schemeClr val="bg1"/>
                </a:solidFill>
              </a:rPr>
              <a:t>Shared </a:t>
            </a:r>
            <a:r>
              <a:rPr lang="en-US" sz="2800" dirty="0" smtClean="0">
                <a:solidFill>
                  <a:schemeClr val="bg1"/>
                </a:solidFill>
              </a:rPr>
              <a:t>Lines &amp; Team Call</a:t>
            </a:r>
            <a:endParaRPr lang="en-US" sz="2800" dirty="0">
              <a:solidFill>
                <a:schemeClr val="bg1"/>
              </a:solidFill>
            </a:endParaRPr>
          </a:p>
          <a:p>
            <a:pPr marL="460375" indent="-460375">
              <a:lnSpc>
                <a:spcPct val="90000"/>
              </a:lnSpc>
              <a:spcBef>
                <a:spcPct val="20000"/>
              </a:spcBef>
              <a:buSzPct val="90000"/>
              <a:buBlip>
                <a:blip r:embed="rId2"/>
              </a:buBlip>
            </a:pPr>
            <a:r>
              <a:rPr lang="en-US" sz="2800" dirty="0">
                <a:solidFill>
                  <a:schemeClr val="bg1"/>
                </a:solidFill>
              </a:rPr>
              <a:t>Enterprise Calendar Call Routing</a:t>
            </a:r>
          </a:p>
        </p:txBody>
      </p:sp>
      <p:sp>
        <p:nvSpPr>
          <p:cNvPr id="13" name="Rectangle 12"/>
          <p:cNvSpPr/>
          <p:nvPr/>
        </p:nvSpPr>
        <p:spPr bwMode="auto">
          <a:xfrm>
            <a:off x="173415" y="1191943"/>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Advanced Call Handling</a:t>
            </a:r>
            <a:endParaRPr lang="en-US" sz="2800" dirty="0">
              <a:solidFill>
                <a:schemeClr val="bg1"/>
              </a:solidFill>
            </a:endParaRPr>
          </a:p>
        </p:txBody>
      </p:sp>
      <p:sp>
        <p:nvSpPr>
          <p:cNvPr id="7"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8"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39881"/>
          <a:stretch/>
        </p:blipFill>
        <p:spPr bwMode="auto">
          <a:xfrm>
            <a:off x="906510" y="3783230"/>
            <a:ext cx="4083276" cy="257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1358" y="3487564"/>
            <a:ext cx="5446997" cy="316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471898"/>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Call Park</a:t>
            </a:r>
            <a:endParaRPr lang="en-US" sz="3600" spc="-150" dirty="0">
              <a:gradFill>
                <a:gsLst>
                  <a:gs pos="0">
                    <a:schemeClr val="tx2"/>
                  </a:gs>
                  <a:gs pos="100000">
                    <a:schemeClr val="tx2"/>
                  </a:gs>
                </a:gsLst>
                <a:lin ang="5400000" scaled="0"/>
              </a:gradFill>
            </a:endParaRPr>
          </a:p>
        </p:txBody>
      </p:sp>
      <p:sp>
        <p:nvSpPr>
          <p:cNvPr id="3" name="Text Placeholder 2"/>
          <p:cNvSpPr>
            <a:spLocks noGrp="1"/>
          </p:cNvSpPr>
          <p:nvPr>
            <p:ph type="body" sz="quarter" idx="4294967295"/>
          </p:nvPr>
        </p:nvSpPr>
        <p:spPr>
          <a:xfrm>
            <a:off x="531811" y="990600"/>
            <a:ext cx="11657013" cy="5558445"/>
          </a:xfrm>
        </p:spPr>
        <p:txBody>
          <a:bodyPr/>
          <a:lstStyle/>
          <a:p>
            <a:pPr marL="460375" lvl="1" indent="-460375"/>
            <a:r>
              <a:rPr lang="en-US" sz="3200" dirty="0" smtClean="0"/>
              <a:t>Parking clients:</a:t>
            </a:r>
            <a:r>
              <a:rPr lang="en-US" dirty="0" smtClean="0"/>
              <a:t> Lync, Attendant</a:t>
            </a:r>
            <a:r>
              <a:rPr lang="en-US" dirty="0"/>
              <a:t>, </a:t>
            </a:r>
            <a:r>
              <a:rPr lang="en-US" dirty="0" smtClean="0"/>
              <a:t>Phone </a:t>
            </a:r>
            <a:r>
              <a:rPr lang="en-US" dirty="0"/>
              <a:t>Edition</a:t>
            </a:r>
          </a:p>
          <a:p>
            <a:pPr marL="460375" lvl="1" indent="-460375"/>
            <a:r>
              <a:rPr lang="en-US" sz="3200" dirty="0" smtClean="0"/>
              <a:t>Retrieving clients: </a:t>
            </a:r>
            <a:r>
              <a:rPr lang="en-US" dirty="0" smtClean="0"/>
              <a:t>Above </a:t>
            </a:r>
            <a:r>
              <a:rPr lang="en-US" dirty="0"/>
              <a:t>plus OCS 2007 </a:t>
            </a:r>
            <a:r>
              <a:rPr lang="en-US" dirty="0" smtClean="0"/>
              <a:t>R2</a:t>
            </a:r>
            <a:br>
              <a:rPr lang="en-US" dirty="0" smtClean="0"/>
            </a:br>
            <a:r>
              <a:rPr lang="en-US" dirty="0" smtClean="0"/>
              <a:t>Clients, Common </a:t>
            </a:r>
            <a:r>
              <a:rPr lang="en-US" dirty="0"/>
              <a:t>Area Phones, </a:t>
            </a:r>
            <a:r>
              <a:rPr lang="en-US" dirty="0" smtClean="0"/>
              <a:t>PBX Phones, etc.</a:t>
            </a:r>
            <a:endParaRPr lang="en-US" dirty="0"/>
          </a:p>
          <a:p>
            <a:r>
              <a:rPr lang="en-US" dirty="0" smtClean="0"/>
              <a:t>Orbit </a:t>
            </a:r>
            <a:r>
              <a:rPr lang="en-US" dirty="0"/>
              <a:t>Range</a:t>
            </a:r>
          </a:p>
          <a:p>
            <a:pPr marL="863600" lvl="2" indent="-460375"/>
            <a:r>
              <a:rPr lang="en-US" dirty="0"/>
              <a:t>Call Park uses </a:t>
            </a:r>
            <a:r>
              <a:rPr lang="en-US" dirty="0" smtClean="0"/>
              <a:t>orbits</a:t>
            </a:r>
            <a:r>
              <a:rPr lang="en-US" dirty="0"/>
              <a:t> for parking </a:t>
            </a:r>
            <a:r>
              <a:rPr lang="en-US" dirty="0" smtClean="0"/>
              <a:t>calls - internal </a:t>
            </a:r>
            <a:r>
              <a:rPr lang="en-US" dirty="0"/>
              <a:t>numbers not assigned to </a:t>
            </a:r>
            <a:r>
              <a:rPr lang="en-US" dirty="0" smtClean="0"/>
              <a:t>users</a:t>
            </a:r>
            <a:endParaRPr lang="en-US" dirty="0"/>
          </a:p>
          <a:p>
            <a:pPr marL="863600" lvl="2" indent="-460375"/>
            <a:r>
              <a:rPr lang="en-US" dirty="0"/>
              <a:t>Orbits are scoped at the pool level by assigning the range to the Call Park Service running </a:t>
            </a:r>
            <a:endParaRPr lang="en-US" dirty="0" smtClean="0"/>
          </a:p>
          <a:p>
            <a:pPr marL="863600" lvl="2" indent="-460375"/>
            <a:r>
              <a:rPr lang="en-US" dirty="0" smtClean="0"/>
              <a:t>Have </a:t>
            </a:r>
            <a:r>
              <a:rPr lang="en-US" dirty="0"/>
              <a:t>enough orbits so that any one orbit is not reused too quickly</a:t>
            </a:r>
          </a:p>
          <a:p>
            <a:r>
              <a:rPr lang="en-US" dirty="0" smtClean="0"/>
              <a:t>Comparison/Caveats</a:t>
            </a:r>
            <a:endParaRPr lang="en-US" dirty="0"/>
          </a:p>
          <a:p>
            <a:pPr marL="863600" lvl="2" indent="-460375"/>
            <a:r>
              <a:rPr lang="en-US" dirty="0"/>
              <a:t>No assigning DID numbers as orbit </a:t>
            </a:r>
            <a:r>
              <a:rPr lang="en-US" dirty="0" smtClean="0"/>
              <a:t>numbers</a:t>
            </a:r>
          </a:p>
          <a:p>
            <a:pPr marL="863600" lvl="2" indent="-460375"/>
            <a:r>
              <a:rPr lang="en-US" dirty="0"/>
              <a:t>No need to define an orbit range for every pool but must disable call park service on pools without defined </a:t>
            </a:r>
            <a:r>
              <a:rPr lang="en-US" dirty="0" smtClean="0"/>
              <a:t>ranges</a:t>
            </a:r>
            <a:endParaRPr lang="en-US" dirty="0"/>
          </a:p>
          <a:p>
            <a:pPr marL="863600" lvl="2" indent="-460375"/>
            <a:r>
              <a:rPr lang="en-US" dirty="0" smtClean="0"/>
              <a:t>No pickup possible </a:t>
            </a:r>
            <a:r>
              <a:rPr lang="en-US" dirty="0"/>
              <a:t>from any ringing </a:t>
            </a:r>
            <a:r>
              <a:rPr lang="en-US" dirty="0" smtClean="0"/>
              <a:t>extension</a:t>
            </a:r>
            <a:endParaRPr lang="en-US" dirty="0"/>
          </a:p>
        </p:txBody>
      </p:sp>
      <p:sp>
        <p:nvSpPr>
          <p:cNvPr id="4"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5"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7833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Private Line</a:t>
            </a:r>
            <a:endParaRPr lang="en-US" dirty="0"/>
          </a:p>
        </p:txBody>
      </p:sp>
      <p:sp>
        <p:nvSpPr>
          <p:cNvPr id="3" name="Text Placeholder 2"/>
          <p:cNvSpPr>
            <a:spLocks noGrp="1"/>
          </p:cNvSpPr>
          <p:nvPr>
            <p:ph idx="1"/>
          </p:nvPr>
        </p:nvSpPr>
        <p:spPr>
          <a:xfrm>
            <a:off x="519112" y="1071290"/>
            <a:ext cx="11149013" cy="5589222"/>
          </a:xfrm>
        </p:spPr>
        <p:txBody>
          <a:bodyPr/>
          <a:lstStyle/>
          <a:p>
            <a:r>
              <a:rPr lang="en-US" dirty="0" smtClean="0"/>
              <a:t>Single </a:t>
            </a:r>
            <a:r>
              <a:rPr lang="en-US" dirty="0"/>
              <a:t>SIP URI, single Exchange mailbox, </a:t>
            </a:r>
            <a:r>
              <a:rPr lang="en-US" dirty="0" smtClean="0"/>
              <a:t/>
            </a:r>
            <a:br>
              <a:rPr lang="en-US" dirty="0" smtClean="0"/>
            </a:br>
            <a:r>
              <a:rPr lang="en-US" dirty="0" smtClean="0"/>
              <a:t>single </a:t>
            </a:r>
            <a:r>
              <a:rPr lang="en-US" dirty="0"/>
              <a:t>presence </a:t>
            </a:r>
            <a:r>
              <a:rPr lang="en-US" dirty="0" smtClean="0"/>
              <a:t>source</a:t>
            </a:r>
          </a:p>
          <a:p>
            <a:pPr lvl="1"/>
            <a:r>
              <a:rPr lang="en-US" dirty="0" smtClean="0"/>
              <a:t>Receipt </a:t>
            </a:r>
            <a:r>
              <a:rPr lang="en-US" dirty="0"/>
              <a:t>of inbound calls on </a:t>
            </a:r>
            <a:r>
              <a:rPr lang="en-US" dirty="0" smtClean="0"/>
              <a:t>private DID to same SIP URI</a:t>
            </a:r>
          </a:p>
          <a:p>
            <a:r>
              <a:rPr lang="en-US" dirty="0"/>
              <a:t>Private lines carry many of the same features</a:t>
            </a:r>
          </a:p>
          <a:p>
            <a:pPr lvl="1"/>
            <a:r>
              <a:rPr lang="en-US" dirty="0"/>
              <a:t>Call pickup &amp; park work as expected</a:t>
            </a:r>
          </a:p>
          <a:p>
            <a:pPr lvl="1"/>
            <a:r>
              <a:rPr lang="en-US" dirty="0"/>
              <a:t>Simultaneous ringing </a:t>
            </a:r>
            <a:r>
              <a:rPr lang="en-US" dirty="0" smtClean="0"/>
              <a:t>&amp; call deflection on primary line carry to private line</a:t>
            </a:r>
            <a:endParaRPr lang="en-US" dirty="0"/>
          </a:p>
          <a:p>
            <a:r>
              <a:rPr lang="en-US" dirty="0" smtClean="0"/>
              <a:t>Private lines are different:</a:t>
            </a:r>
          </a:p>
          <a:p>
            <a:pPr lvl="1"/>
            <a:r>
              <a:rPr lang="en-US" dirty="0"/>
              <a:t>Available for inbound calls only</a:t>
            </a:r>
          </a:p>
          <a:p>
            <a:pPr lvl="1"/>
            <a:r>
              <a:rPr lang="en-US" dirty="0" smtClean="0"/>
              <a:t>Overrides delegation, call forwarding, do-not-disturb and other routing options – private calls are </a:t>
            </a:r>
            <a:r>
              <a:rPr lang="en-US" i="1" dirty="0" smtClean="0"/>
              <a:t>always</a:t>
            </a:r>
            <a:r>
              <a:rPr lang="en-US" dirty="0" smtClean="0"/>
              <a:t> going to go through</a:t>
            </a:r>
          </a:p>
          <a:p>
            <a:pPr lvl="1"/>
            <a:r>
              <a:rPr lang="en-US" dirty="0" smtClean="0"/>
              <a:t>Calls to a private line have a distinctive ring &amp; “toast” pop-up</a:t>
            </a:r>
          </a:p>
        </p:txBody>
      </p:sp>
      <p:sp>
        <p:nvSpPr>
          <p:cNvPr id="4"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5"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8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353427" y="3173650"/>
            <a:ext cx="5493431" cy="3179853"/>
          </a:xfrm>
          <a:prstGeom prst="rect">
            <a:avLst/>
          </a:prstGeom>
          <a:solidFill>
            <a:schemeClr val="tx1"/>
          </a:solidFill>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a:xfrm>
            <a:off x="507237" y="240475"/>
            <a:ext cx="11149013" cy="609398"/>
          </a:xfrm>
        </p:spPr>
        <p:txBody>
          <a:bodyPr/>
          <a:lstStyle/>
          <a:p>
            <a:r>
              <a:rPr lang="en-US" dirty="0" smtClean="0"/>
              <a:t>Enterprise Calling Features</a:t>
            </a:r>
            <a:endParaRPr lang="en-US" dirty="0"/>
          </a:p>
        </p:txBody>
      </p:sp>
      <p:sp>
        <p:nvSpPr>
          <p:cNvPr id="19" name="Rectangle 18"/>
          <p:cNvSpPr/>
          <p:nvPr/>
        </p:nvSpPr>
        <p:spPr bwMode="auto">
          <a:xfrm>
            <a:off x="169683" y="1202176"/>
            <a:ext cx="2585545" cy="160479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Essential Features for IW</a:t>
            </a:r>
            <a:endParaRPr lang="en-US" sz="2800" dirty="0">
              <a:solidFill>
                <a:schemeClr val="bg1"/>
              </a:solidFill>
            </a:endParaRPr>
          </a:p>
        </p:txBody>
      </p:sp>
      <p:sp>
        <p:nvSpPr>
          <p:cNvPr id="7"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8" name="Picture 2" descr="C:\Users\bjhaber\Documents\Lync - Screenshots\Lync Server - Attendent Conso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2960179" y="1175580"/>
            <a:ext cx="9002141" cy="16625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5"/>
              </a:buBlip>
            </a:pPr>
            <a:r>
              <a:rPr lang="en-US" sz="2800" dirty="0" smtClean="0">
                <a:solidFill>
                  <a:schemeClr val="bg1"/>
                </a:solidFill>
              </a:rPr>
              <a:t>Integrated Calendar, Voice Mail &amp; UM with Exchange</a:t>
            </a:r>
          </a:p>
          <a:p>
            <a:pPr marL="460375" indent="-460375">
              <a:lnSpc>
                <a:spcPct val="90000"/>
              </a:lnSpc>
              <a:spcBef>
                <a:spcPct val="20000"/>
              </a:spcBef>
              <a:buSzPct val="90000"/>
              <a:buBlip>
                <a:blip r:embed="rId5"/>
              </a:buBlip>
            </a:pPr>
            <a:r>
              <a:rPr lang="en-US" sz="2800" dirty="0">
                <a:solidFill>
                  <a:schemeClr val="bg1"/>
                </a:solidFill>
              </a:rPr>
              <a:t>Low-cost IP phones </a:t>
            </a:r>
            <a:r>
              <a:rPr lang="en-US" sz="2800" dirty="0" smtClean="0">
                <a:solidFill>
                  <a:schemeClr val="bg1"/>
                </a:solidFill>
              </a:rPr>
              <a:t>with </a:t>
            </a:r>
            <a:r>
              <a:rPr lang="en-US" sz="2800" dirty="0">
                <a:solidFill>
                  <a:schemeClr val="bg1"/>
                </a:solidFill>
              </a:rPr>
              <a:t>Aastra, Polycom &amp; </a:t>
            </a:r>
            <a:r>
              <a:rPr lang="en-US" sz="2800" dirty="0" smtClean="0">
                <a:solidFill>
                  <a:schemeClr val="bg1"/>
                </a:solidFill>
              </a:rPr>
              <a:t>SNOM</a:t>
            </a:r>
            <a:endParaRPr lang="en-US" sz="2800" dirty="0">
              <a:solidFill>
                <a:schemeClr val="bg1"/>
              </a:solidFill>
            </a:endParaRPr>
          </a:p>
          <a:p>
            <a:pPr marL="460375" indent="-460375">
              <a:lnSpc>
                <a:spcPct val="90000"/>
              </a:lnSpc>
              <a:spcBef>
                <a:spcPct val="20000"/>
              </a:spcBef>
              <a:buSzPct val="90000"/>
              <a:buBlip>
                <a:blip r:embed="rId5"/>
              </a:buBlip>
            </a:pPr>
            <a:r>
              <a:rPr lang="en-US" sz="2800" dirty="0" smtClean="0">
                <a:solidFill>
                  <a:schemeClr val="bg1"/>
                </a:solidFill>
              </a:rPr>
              <a:t>PIN-based </a:t>
            </a:r>
            <a:r>
              <a:rPr lang="en-US" sz="2800" dirty="0">
                <a:solidFill>
                  <a:schemeClr val="bg1"/>
                </a:solidFill>
              </a:rPr>
              <a:t>IP phone </a:t>
            </a:r>
            <a:r>
              <a:rPr lang="en-US" sz="2800" dirty="0" smtClean="0">
                <a:solidFill>
                  <a:schemeClr val="bg1"/>
                </a:solidFill>
              </a:rPr>
              <a:t>authentication</a:t>
            </a:r>
            <a:endParaRPr lang="en-US" sz="2800" dirty="0">
              <a:solidFill>
                <a:schemeClr val="bg1"/>
              </a:solidFill>
            </a:endParaRP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535" y="3187099"/>
            <a:ext cx="5247610" cy="316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Polycom CX600 IP Phone - VoIP 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9995" y="4572329"/>
            <a:ext cx="23812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nom 300 - VoIP pho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2323" y="3187099"/>
            <a:ext cx="23812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astra 6721ip - VoIP pho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6875" y="3187098"/>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47884"/>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62658"/>
            <a:ext cx="11173090" cy="575542"/>
          </a:xfrm>
        </p:spPr>
        <p:txBody>
          <a:bodyPr/>
          <a:lstStyle/>
          <a:p>
            <a:pPr>
              <a:lnSpc>
                <a:spcPct val="85000"/>
              </a:lnSpc>
            </a:pPr>
            <a:r>
              <a:rPr lang="en-US" dirty="0"/>
              <a:t>IP </a:t>
            </a:r>
            <a:r>
              <a:rPr lang="en-US" dirty="0" smtClean="0"/>
              <a:t>Phones “Optimized for Lync”</a:t>
            </a:r>
            <a:endParaRPr lang="en-US" dirty="0">
              <a:solidFill>
                <a:schemeClr val="accent5"/>
              </a:solidFill>
            </a:endParaRPr>
          </a:p>
        </p:txBody>
      </p:sp>
      <p:sp>
        <p:nvSpPr>
          <p:cNvPr id="3" name="Text Placeholder 2"/>
          <p:cNvSpPr>
            <a:spLocks noGrp="1"/>
          </p:cNvSpPr>
          <p:nvPr>
            <p:ph type="body" sz="quarter" idx="10"/>
          </p:nvPr>
        </p:nvSpPr>
        <p:spPr>
          <a:xfrm>
            <a:off x="507867" y="1196197"/>
            <a:ext cx="11680957" cy="4899803"/>
          </a:xfrm>
        </p:spPr>
        <p:txBody>
          <a:bodyPr>
            <a:noAutofit/>
          </a:bodyPr>
          <a:lstStyle/>
          <a:p>
            <a:pPr marL="463470" indent="-463470"/>
            <a:r>
              <a:rPr lang="en-US" dirty="0" smtClean="0"/>
              <a:t>Runs </a:t>
            </a:r>
            <a:r>
              <a:rPr lang="en-US" dirty="0"/>
              <a:t>Microsoft® Lync™ Phone Edition</a:t>
            </a:r>
          </a:p>
          <a:p>
            <a:pPr marL="858758" lvl="1" indent="-463470"/>
            <a:r>
              <a:rPr lang="en-US" dirty="0" smtClean="0"/>
              <a:t>Equivalent media stack as Lync Client</a:t>
            </a:r>
          </a:p>
          <a:p>
            <a:pPr marL="858758" lvl="1" indent="-463470"/>
            <a:endParaRPr lang="en-US" dirty="0" smtClean="0"/>
          </a:p>
          <a:p>
            <a:pPr marL="463470" indent="-463470"/>
            <a:r>
              <a:rPr lang="en-US" dirty="0" smtClean="0"/>
              <a:t>Great for Information Workers who want a </a:t>
            </a:r>
            <a:br>
              <a:rPr lang="en-US" dirty="0" smtClean="0"/>
            </a:br>
            <a:r>
              <a:rPr lang="en-US" dirty="0" smtClean="0"/>
              <a:t>very feature rich instrument </a:t>
            </a:r>
          </a:p>
          <a:p>
            <a:pPr marL="858758" lvl="1" indent="-463470"/>
            <a:r>
              <a:rPr lang="en-US" dirty="0" smtClean="0"/>
              <a:t>Rich </a:t>
            </a:r>
            <a:r>
              <a:rPr lang="en-US" dirty="0"/>
              <a:t>conferencing with click to join, </a:t>
            </a:r>
            <a:r>
              <a:rPr lang="en-US" dirty="0" smtClean="0"/>
              <a:t>roster </a:t>
            </a:r>
            <a:r>
              <a:rPr lang="en-US" dirty="0"/>
              <a:t>and leader </a:t>
            </a:r>
            <a:r>
              <a:rPr lang="en-US" dirty="0" smtClean="0"/>
              <a:t>controls</a:t>
            </a:r>
          </a:p>
          <a:p>
            <a:pPr marL="858758" lvl="1" indent="-463470"/>
            <a:r>
              <a:rPr lang="en-US" dirty="0" smtClean="0"/>
              <a:t>Provision the phone with domain </a:t>
            </a:r>
            <a:r>
              <a:rPr lang="en-US" dirty="0" err="1" smtClean="0"/>
              <a:t>creds</a:t>
            </a:r>
            <a:r>
              <a:rPr lang="en-US" dirty="0" smtClean="0"/>
              <a:t> for Exchange calendar, </a:t>
            </a:r>
          </a:p>
          <a:p>
            <a:pPr marL="858758" lvl="1" indent="-463470"/>
            <a:r>
              <a:rPr lang="en-US" dirty="0" smtClean="0"/>
              <a:t>View </a:t>
            </a:r>
            <a:r>
              <a:rPr lang="en-US" dirty="0"/>
              <a:t>Outlook, MSN, and federated </a:t>
            </a:r>
            <a:r>
              <a:rPr lang="en-US" dirty="0" smtClean="0"/>
              <a:t>contacts</a:t>
            </a:r>
          </a:p>
          <a:p>
            <a:pPr marL="858758" lvl="1" indent="-463470"/>
            <a:r>
              <a:rPr lang="en-US" dirty="0" smtClean="0"/>
              <a:t>Control </a:t>
            </a:r>
            <a:r>
              <a:rPr lang="en-US" dirty="0"/>
              <a:t>the call from the PC or </a:t>
            </a:r>
            <a:r>
              <a:rPr lang="en-US" dirty="0" smtClean="0"/>
              <a:t>phone</a:t>
            </a:r>
          </a:p>
          <a:p>
            <a:pPr marL="858758" lvl="1" indent="-463470"/>
            <a:r>
              <a:rPr lang="en-US" dirty="0" smtClean="0"/>
              <a:t>Share </a:t>
            </a:r>
            <a:r>
              <a:rPr lang="en-US" dirty="0"/>
              <a:t>desktop, add video, whiteboard while on a call or </a:t>
            </a:r>
            <a:r>
              <a:rPr lang="en-US" dirty="0" smtClean="0"/>
              <a:t>conference</a:t>
            </a:r>
          </a:p>
        </p:txBody>
      </p:sp>
      <p:sp>
        <p:nvSpPr>
          <p:cNvPr id="6"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7"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82285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62658"/>
            <a:ext cx="11173090" cy="575542"/>
          </a:xfrm>
        </p:spPr>
        <p:txBody>
          <a:bodyPr/>
          <a:lstStyle/>
          <a:p>
            <a:pPr>
              <a:lnSpc>
                <a:spcPct val="85000"/>
              </a:lnSpc>
            </a:pPr>
            <a:r>
              <a:rPr lang="en-US" dirty="0" smtClean="0"/>
              <a:t>IP Phones “Tested with Lync”</a:t>
            </a:r>
            <a:endParaRPr lang="en-US" dirty="0">
              <a:solidFill>
                <a:schemeClr val="accent5"/>
              </a:solidFill>
            </a:endParaRPr>
          </a:p>
        </p:txBody>
      </p:sp>
      <p:sp>
        <p:nvSpPr>
          <p:cNvPr id="3" name="Text Placeholder 2"/>
          <p:cNvSpPr>
            <a:spLocks noGrp="1"/>
          </p:cNvSpPr>
          <p:nvPr>
            <p:ph type="body" sz="quarter" idx="10"/>
          </p:nvPr>
        </p:nvSpPr>
        <p:spPr>
          <a:xfrm>
            <a:off x="507868" y="1196197"/>
            <a:ext cx="11173090" cy="4899803"/>
          </a:xfrm>
        </p:spPr>
        <p:txBody>
          <a:bodyPr>
            <a:noAutofit/>
          </a:bodyPr>
          <a:lstStyle/>
          <a:p>
            <a:pPr marL="463470" indent="-463470"/>
            <a:r>
              <a:rPr lang="en-US" dirty="0" smtClean="0"/>
              <a:t>Runs qualified firmware </a:t>
            </a:r>
            <a:r>
              <a:rPr lang="en-US" dirty="0"/>
              <a:t>from phone vendor</a:t>
            </a:r>
          </a:p>
          <a:p>
            <a:pPr marL="858758" lvl="1" indent="-463470"/>
            <a:r>
              <a:rPr lang="en-US" dirty="0" smtClean="0"/>
              <a:t>Typically supports standard “G dot” codecs</a:t>
            </a:r>
          </a:p>
          <a:p>
            <a:pPr marL="858758" lvl="1" indent="-463470"/>
            <a:r>
              <a:rPr lang="en-US" dirty="0" smtClean="0"/>
              <a:t>Offers great Lync experience with remote users, etc.</a:t>
            </a:r>
          </a:p>
          <a:p>
            <a:pPr marL="858758" lvl="1" indent="-463470"/>
            <a:r>
              <a:rPr lang="en-US" dirty="0" smtClean="0"/>
              <a:t>Large variety of features, functionality and price points</a:t>
            </a:r>
          </a:p>
          <a:p>
            <a:pPr marL="463470" indent="-463470"/>
            <a:endParaRPr lang="en-US" dirty="0" smtClean="0"/>
          </a:p>
        </p:txBody>
      </p:sp>
      <p:sp>
        <p:nvSpPr>
          <p:cNvPr id="6"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7" name="Picture 2" descr="C:\Users\bjhaber\Documents\Lync - Screenshots\Lync Server - Attendent Conso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453" y="4495799"/>
            <a:ext cx="12188822" cy="2348913"/>
          </a:xfrm>
          <a:prstGeom prst="roundRect">
            <a:avLst>
              <a:gd name="adj" fmla="val 290"/>
            </a:avLst>
          </a:prstGeom>
          <a:gradFill flip="none" rotWithShape="1">
            <a:gsLst>
              <a:gs pos="0">
                <a:srgbClr val="808DA9">
                  <a:lumMod val="60000"/>
                  <a:lumOff val="40000"/>
                  <a:tint val="66000"/>
                  <a:satMod val="160000"/>
                </a:srgbClr>
              </a:gs>
              <a:gs pos="50000">
                <a:srgbClr val="808DA9">
                  <a:lumMod val="60000"/>
                  <a:lumOff val="40000"/>
                  <a:tint val="44500"/>
                  <a:satMod val="160000"/>
                </a:srgbClr>
              </a:gs>
              <a:gs pos="100000">
                <a:srgbClr val="808DA9">
                  <a:lumMod val="60000"/>
                  <a:lumOff val="40000"/>
                  <a:tint val="23500"/>
                  <a:satMod val="160000"/>
                </a:srgbClr>
              </a:gs>
            </a:gsLst>
            <a:path path="circle">
              <a:fillToRect l="50000" t="50000" r="50000" b="50000"/>
            </a:path>
            <a:tileRect/>
          </a:gradFill>
          <a:ln>
            <a:noFill/>
            <a:headEnd type="none" w="med" len="med"/>
            <a:tailEnd type="none" w="med" len="med"/>
          </a:ln>
          <a:effectLst>
            <a:outerShdw blurRad="101600" dist="63500" dir="2700000" algn="tl" rotWithShape="0">
              <a:prstClr val="black">
                <a:alpha val="20000"/>
              </a:prstClr>
            </a:outerShdw>
          </a:effectLst>
          <a:scene3d>
            <a:camera prst="orthographicFront">
              <a:rot lat="0" lon="0" rev="0"/>
            </a:camera>
            <a:lightRig rig="threePt" dir="t">
              <a:rot lat="0" lon="0" rev="1200000"/>
            </a:lightRig>
          </a:scene3d>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000000"/>
                  </a:gs>
                  <a:gs pos="50000">
                    <a:srgbClr val="000000"/>
                  </a:gs>
                </a:gsLst>
                <a:lin ang="5400000" scaled="0"/>
              </a:gradFill>
              <a:effectLst/>
              <a:uLnTx/>
              <a:uFillTx/>
              <a:latin typeface="Segoe UI" pitchFamily="34" charset="0"/>
              <a:ea typeface="Segoe UI" pitchFamily="34" charset="0"/>
              <a:cs typeface="Segoe UI" pitchFamily="34" charset="0"/>
            </a:endParaRPr>
          </a:p>
        </p:txBody>
      </p:sp>
      <p:sp>
        <p:nvSpPr>
          <p:cNvPr id="13" name="TextBox 12"/>
          <p:cNvSpPr txBox="1"/>
          <p:nvPr/>
        </p:nvSpPr>
        <p:spPr>
          <a:xfrm>
            <a:off x="3808412" y="6200280"/>
            <a:ext cx="1968692" cy="303138"/>
          </a:xfrm>
          <a:prstGeom prst="rect">
            <a:avLst/>
          </a:prstGeom>
          <a:noFill/>
        </p:spPr>
        <p:txBody>
          <a:bodyPr wrap="square" lIns="121899" tIns="60949" rIns="121899" bIns="60949" rtlCol="0">
            <a:spAutoFit/>
          </a:bodyPr>
          <a:lstStyle/>
          <a:p>
            <a:pPr algn="ctr">
              <a:lnSpc>
                <a:spcPct val="90000"/>
              </a:lnSpc>
            </a:pPr>
            <a:r>
              <a:rPr lang="en-US" sz="1300" b="1" dirty="0" smtClean="0">
                <a:gradFill>
                  <a:gsLst>
                    <a:gs pos="0">
                      <a:schemeClr val="accent2"/>
                    </a:gs>
                    <a:gs pos="100000">
                      <a:schemeClr val="accent2"/>
                    </a:gs>
                  </a:gsLst>
                  <a:lin ang="5400000" scaled="0"/>
                </a:gradFill>
              </a:rPr>
              <a:t>Snom MeetingPoint</a:t>
            </a:r>
            <a:endParaRPr lang="en-US" sz="1300" b="1" dirty="0">
              <a:gradFill>
                <a:gsLst>
                  <a:gs pos="0">
                    <a:schemeClr val="accent2"/>
                  </a:gs>
                  <a:gs pos="100000">
                    <a:schemeClr val="accent2"/>
                  </a:gs>
                </a:gsLst>
                <a:lin ang="5400000" scaled="0"/>
              </a:gradFill>
            </a:endParaRPr>
          </a:p>
        </p:txBody>
      </p:sp>
      <p:pic>
        <p:nvPicPr>
          <p:cNvPr id="15" name="Picture 30" descr="C:\Users\V-degear\Documents\BUSINESS - UC\LYNC DEVICE PARTNERS\TECH NET\Device Images\NDA_Not Released\Polycom devices\SoundPoint_IP550_Front.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5298" y="4661938"/>
            <a:ext cx="1971237" cy="146304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649100" y="6004921"/>
            <a:ext cx="1967834" cy="492443"/>
          </a:xfrm>
          <a:prstGeom prst="rect">
            <a:avLst/>
          </a:prstGeom>
          <a:noFill/>
        </p:spPr>
        <p:txBody>
          <a:bodyPr wrap="square" lIns="121899" tIns="60949" rIns="121899" bIns="60949" rtlCol="0">
            <a:spAutoFit/>
          </a:bodyPr>
          <a:lstStyle/>
          <a:p>
            <a:pPr algn="ctr">
              <a:lnSpc>
                <a:spcPct val="90000"/>
              </a:lnSpc>
            </a:pPr>
            <a:r>
              <a:rPr lang="en-US" sz="1300" b="1" dirty="0">
                <a:gradFill>
                  <a:gsLst>
                    <a:gs pos="0">
                      <a:schemeClr val="accent2"/>
                    </a:gs>
                    <a:gs pos="100000">
                      <a:schemeClr val="accent2"/>
                    </a:gs>
                  </a:gsLst>
                  <a:lin ang="5400000" scaled="0"/>
                </a:gradFill>
              </a:rPr>
              <a:t>Polycom </a:t>
            </a:r>
            <a:br>
              <a:rPr lang="en-US" sz="1300" b="1" dirty="0">
                <a:gradFill>
                  <a:gsLst>
                    <a:gs pos="0">
                      <a:schemeClr val="accent2"/>
                    </a:gs>
                    <a:gs pos="100000">
                      <a:schemeClr val="accent2"/>
                    </a:gs>
                  </a:gsLst>
                  <a:lin ang="5400000" scaled="0"/>
                </a:gradFill>
              </a:rPr>
            </a:br>
            <a:r>
              <a:rPr lang="en-US" sz="1300" b="1" dirty="0">
                <a:gradFill>
                  <a:gsLst>
                    <a:gs pos="0">
                      <a:schemeClr val="accent2"/>
                    </a:gs>
                    <a:gs pos="100000">
                      <a:schemeClr val="accent2"/>
                    </a:gs>
                  </a:gsLst>
                  <a:lin ang="5400000" scaled="0"/>
                </a:gradFill>
              </a:rPr>
              <a:t>SoundPoint</a:t>
            </a:r>
          </a:p>
        </p:txBody>
      </p:sp>
      <p:sp>
        <p:nvSpPr>
          <p:cNvPr id="19" name="TextBox 18"/>
          <p:cNvSpPr txBox="1"/>
          <p:nvPr/>
        </p:nvSpPr>
        <p:spPr>
          <a:xfrm>
            <a:off x="10497474" y="6010975"/>
            <a:ext cx="1492042" cy="492443"/>
          </a:xfrm>
          <a:prstGeom prst="rect">
            <a:avLst/>
          </a:prstGeom>
          <a:noFill/>
        </p:spPr>
        <p:txBody>
          <a:bodyPr wrap="square" lIns="121899" tIns="60949" rIns="121899" bIns="60949" rtlCol="0">
            <a:spAutoFit/>
          </a:bodyPr>
          <a:lstStyle/>
          <a:p>
            <a:pPr algn="ctr">
              <a:lnSpc>
                <a:spcPct val="90000"/>
              </a:lnSpc>
            </a:pPr>
            <a:r>
              <a:rPr lang="en-US" sz="1300" b="1" dirty="0">
                <a:gradFill>
                  <a:gsLst>
                    <a:gs pos="0">
                      <a:schemeClr val="accent2"/>
                    </a:gs>
                    <a:gs pos="100000">
                      <a:schemeClr val="accent2"/>
                    </a:gs>
                  </a:gsLst>
                  <a:lin ang="5400000" scaled="0"/>
                </a:gradFill>
              </a:rPr>
              <a:t>SoundStation </a:t>
            </a:r>
            <a:br>
              <a:rPr lang="en-US" sz="1300" b="1" dirty="0">
                <a:gradFill>
                  <a:gsLst>
                    <a:gs pos="0">
                      <a:schemeClr val="accent2"/>
                    </a:gs>
                    <a:gs pos="100000">
                      <a:schemeClr val="accent2"/>
                    </a:gs>
                  </a:gsLst>
                  <a:lin ang="5400000" scaled="0"/>
                </a:gradFill>
              </a:rPr>
            </a:br>
            <a:r>
              <a:rPr lang="en-US" sz="1300" b="1" dirty="0">
                <a:gradFill>
                  <a:gsLst>
                    <a:gs pos="0">
                      <a:schemeClr val="accent2"/>
                    </a:gs>
                    <a:gs pos="100000">
                      <a:schemeClr val="accent2"/>
                    </a:gs>
                  </a:gsLst>
                  <a:lin ang="5400000" scaled="0"/>
                </a:gradFill>
              </a:rPr>
              <a:t>IP5000</a:t>
            </a:r>
          </a:p>
        </p:txBody>
      </p:sp>
      <p:pic>
        <p:nvPicPr>
          <p:cNvPr id="21" name="Picture 5" descr="67DA45D4173ED444B3392B93E23C51AA@snom"/>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61755" y="4225376"/>
            <a:ext cx="2977074" cy="22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a:xfrm>
            <a:off x="6093958" y="4495800"/>
            <a:ext cx="0" cy="2332210"/>
          </a:xfrm>
          <a:prstGeom prst="line">
            <a:avLst/>
          </a:prstGeom>
          <a:ln w="28575" cap="rnd">
            <a:solidFill>
              <a:srgbClr val="EE781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1554" y="6866204"/>
            <a:ext cx="12188824" cy="0"/>
          </a:xfrm>
          <a:prstGeom prst="line">
            <a:avLst/>
          </a:prstGeom>
          <a:ln w="19050">
            <a:gradFill flip="none" rotWithShape="1">
              <a:gsLst>
                <a:gs pos="0">
                  <a:srgbClr val="FFE708"/>
                </a:gs>
                <a:gs pos="50000">
                  <a:srgbClr val="FF8E01"/>
                </a:gs>
                <a:gs pos="100000">
                  <a:srgbClr val="FFE708"/>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612" y="4579934"/>
            <a:ext cx="2895601" cy="2180641"/>
          </a:xfrm>
          <a:prstGeom prst="rect">
            <a:avLst/>
          </a:prstGeom>
        </p:spPr>
      </p:pic>
      <p:sp>
        <p:nvSpPr>
          <p:cNvPr id="25" name="TextBox 24"/>
          <p:cNvSpPr txBox="1"/>
          <p:nvPr/>
        </p:nvSpPr>
        <p:spPr>
          <a:xfrm>
            <a:off x="455612" y="6477000"/>
            <a:ext cx="2200275" cy="200055"/>
          </a:xfrm>
          <a:prstGeom prst="rect">
            <a:avLst/>
          </a:prstGeom>
          <a:noFill/>
        </p:spPr>
        <p:txBody>
          <a:bodyPr wrap="square" lIns="0" tIns="0" rIns="0" bIns="0" rtlCol="0">
            <a:spAutoFit/>
          </a:bodyPr>
          <a:lstStyle/>
          <a:p>
            <a:r>
              <a:rPr lang="en-US" sz="1300" b="1" dirty="0">
                <a:gradFill>
                  <a:gsLst>
                    <a:gs pos="0">
                      <a:schemeClr val="accent2"/>
                    </a:gs>
                    <a:gs pos="100000">
                      <a:schemeClr val="accent2"/>
                    </a:gs>
                  </a:gsLst>
                  <a:lin ang="5400000" scaled="0"/>
                </a:gradFill>
              </a:rPr>
              <a:t>snom Expansion Module</a:t>
            </a:r>
          </a:p>
        </p:txBody>
      </p:sp>
      <p:grpSp>
        <p:nvGrpSpPr>
          <p:cNvPr id="27" name="Group 26"/>
          <p:cNvGrpSpPr/>
          <p:nvPr/>
        </p:nvGrpSpPr>
        <p:grpSpPr>
          <a:xfrm>
            <a:off x="8685363" y="4798208"/>
            <a:ext cx="1215295" cy="1836517"/>
            <a:chOff x="9206316" y="3398789"/>
            <a:chExt cx="1215295" cy="1836517"/>
          </a:xfrm>
        </p:grpSpPr>
        <p:sp>
          <p:nvSpPr>
            <p:cNvPr id="28" name="TextBox 27"/>
            <p:cNvSpPr txBox="1"/>
            <p:nvPr/>
          </p:nvSpPr>
          <p:spPr>
            <a:xfrm>
              <a:off x="9206316" y="4752119"/>
              <a:ext cx="1215295" cy="483187"/>
            </a:xfrm>
            <a:prstGeom prst="rect">
              <a:avLst/>
            </a:prstGeom>
            <a:noFill/>
          </p:spPr>
          <p:txBody>
            <a:bodyPr wrap="square" lIns="121899" tIns="60949" rIns="121899" bIns="60949" rtlCol="0">
              <a:spAutoFit/>
            </a:bodyPr>
            <a:lstStyle/>
            <a:p>
              <a:pPr algn="ctr">
                <a:lnSpc>
                  <a:spcPct val="90000"/>
                </a:lnSpc>
              </a:pPr>
              <a:r>
                <a:rPr lang="en-US" sz="1300" b="1" dirty="0">
                  <a:gradFill>
                    <a:gsLst>
                      <a:gs pos="0">
                        <a:schemeClr val="accent2"/>
                      </a:gs>
                      <a:gs pos="100000">
                        <a:schemeClr val="accent2"/>
                      </a:gs>
                    </a:gsLst>
                    <a:lin ang="5400000" scaled="0"/>
                  </a:gradFill>
                </a:rPr>
                <a:t>Polycom</a:t>
              </a:r>
            </a:p>
            <a:p>
              <a:pPr algn="ctr">
                <a:lnSpc>
                  <a:spcPct val="90000"/>
                </a:lnSpc>
              </a:pPr>
              <a:r>
                <a:rPr lang="en-US" sz="1300" b="1" dirty="0">
                  <a:gradFill>
                    <a:gsLst>
                      <a:gs pos="0">
                        <a:schemeClr val="accent2"/>
                      </a:gs>
                      <a:gs pos="100000">
                        <a:schemeClr val="accent2"/>
                      </a:gs>
                    </a:gsLst>
                    <a:lin ang="5400000" scaled="0"/>
                  </a:gradFill>
                </a:rPr>
                <a:t> Spectralink</a:t>
              </a:r>
            </a:p>
          </p:txBody>
        </p:sp>
        <p:grpSp>
          <p:nvGrpSpPr>
            <p:cNvPr id="29" name="Group 28"/>
            <p:cNvGrpSpPr/>
            <p:nvPr/>
          </p:nvGrpSpPr>
          <p:grpSpPr>
            <a:xfrm>
              <a:off x="9396396" y="3398789"/>
              <a:ext cx="911376" cy="1212767"/>
              <a:chOff x="5051024" y="3852328"/>
              <a:chExt cx="1837306" cy="2363243"/>
            </a:xfrm>
          </p:grpSpPr>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73928" y="3852328"/>
                <a:ext cx="914402" cy="2353061"/>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51024" y="3862510"/>
                <a:ext cx="914402" cy="2353061"/>
              </a:xfrm>
              <a:prstGeom prst="rect">
                <a:avLst/>
              </a:prstGeom>
            </p:spPr>
          </p:pic>
        </p:grpSp>
      </p:grpSp>
      <p:pic>
        <p:nvPicPr>
          <p:cNvPr id="32" name="Picture 31"/>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21452" y="4355644"/>
            <a:ext cx="2103120" cy="2103120"/>
          </a:xfrm>
          <a:prstGeom prst="rect">
            <a:avLst/>
          </a:prstGeom>
        </p:spPr>
      </p:pic>
    </p:spTree>
    <p:extLst>
      <p:ext uri="{BB962C8B-B14F-4D97-AF65-F5344CB8AC3E}">
        <p14:creationId xmlns:p14="http://schemas.microsoft.com/office/powerpoint/2010/main" val="20852529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Enterprise Calling Features</a:t>
            </a:r>
            <a:endParaRPr lang="en-US" dirty="0"/>
          </a:p>
        </p:txBody>
      </p:sp>
      <p:sp>
        <p:nvSpPr>
          <p:cNvPr id="16" name="Rectangle 15"/>
          <p:cNvSpPr/>
          <p:nvPr/>
        </p:nvSpPr>
        <p:spPr bwMode="auto">
          <a:xfrm>
            <a:off x="169683" y="1219201"/>
            <a:ext cx="2585545" cy="1604792"/>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Automated Call Distribution</a:t>
            </a:r>
            <a:endParaRPr lang="en-US" sz="2800" dirty="0">
              <a:solidFill>
                <a:schemeClr val="bg1"/>
              </a:solidFill>
            </a:endParaRPr>
          </a:p>
        </p:txBody>
      </p:sp>
      <p:sp>
        <p:nvSpPr>
          <p:cNvPr id="7"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8" name="Picture 2" descr="C:\Users\bjhaber\Documents\Lync - Screenshots\Lync Server - Attendent Conso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2944413" y="1192929"/>
            <a:ext cx="9002141" cy="16625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5"/>
              </a:buBlip>
            </a:pPr>
            <a:r>
              <a:rPr lang="en-US" sz="2800" dirty="0">
                <a:solidFill>
                  <a:schemeClr val="bg1"/>
                </a:solidFill>
              </a:rPr>
              <a:t>Unassigned Number Handling</a:t>
            </a:r>
          </a:p>
          <a:p>
            <a:pPr marL="460375" indent="-460375">
              <a:lnSpc>
                <a:spcPct val="90000"/>
              </a:lnSpc>
              <a:spcBef>
                <a:spcPct val="20000"/>
              </a:spcBef>
              <a:buSzPct val="90000"/>
              <a:buBlip>
                <a:blip r:embed="rId5"/>
              </a:buBlip>
            </a:pPr>
            <a:r>
              <a:rPr lang="en-US" sz="2800" dirty="0" smtClean="0">
                <a:solidFill>
                  <a:schemeClr val="bg1"/>
                </a:solidFill>
              </a:rPr>
              <a:t>Attendant </a:t>
            </a:r>
            <a:r>
              <a:rPr lang="en-US" sz="2800" dirty="0">
                <a:solidFill>
                  <a:schemeClr val="bg1"/>
                </a:solidFill>
              </a:rPr>
              <a:t>Console for high-volume applications</a:t>
            </a:r>
          </a:p>
          <a:p>
            <a:pPr marL="460375" indent="-460375">
              <a:lnSpc>
                <a:spcPct val="90000"/>
              </a:lnSpc>
              <a:spcBef>
                <a:spcPct val="20000"/>
              </a:spcBef>
              <a:buSzPct val="90000"/>
              <a:buBlip>
                <a:blip r:embed="rId5"/>
              </a:buBlip>
            </a:pPr>
            <a:r>
              <a:rPr lang="en-US" sz="2800" dirty="0">
                <a:solidFill>
                  <a:schemeClr val="bg1"/>
                </a:solidFill>
              </a:rPr>
              <a:t>Call Treatment, Queuing, Routing &amp; Agent </a:t>
            </a:r>
            <a:r>
              <a:rPr lang="en-US" sz="2800" dirty="0" smtClean="0">
                <a:solidFill>
                  <a:schemeClr val="bg1"/>
                </a:solidFill>
              </a:rPr>
              <a:t>support</a:t>
            </a:r>
            <a:endParaRPr lang="en-US" sz="2800" dirty="0">
              <a:solidFill>
                <a:schemeClr val="bg1"/>
              </a:solidFill>
            </a:endParaRPr>
          </a:p>
        </p:txBody>
      </p:sp>
      <p:pic>
        <p:nvPicPr>
          <p:cNvPr id="8194" name="Picture 2" descr="http://blogs.technet.com/resized-image.ashx/__size/550x0/__key/communityserver-blogs-components-weblogfiles/00-00-00-88-54/7120.CAA_2D00_9A.gif"/>
          <p:cNvPicPr>
            <a:picLocks noChangeAspect="1" noChangeArrowheads="1"/>
          </p:cNvPicPr>
          <p:nvPr/>
        </p:nvPicPr>
        <p:blipFill rotWithShape="1">
          <a:blip r:embed="rId6">
            <a:extLst>
              <a:ext uri="{28A0092B-C50C-407E-A947-70E740481C1C}">
                <a14:useLocalDpi xmlns:a14="http://schemas.microsoft.com/office/drawing/2010/main" val="0"/>
              </a:ext>
            </a:extLst>
          </a:blip>
          <a:srcRect r="18739"/>
          <a:stretch/>
        </p:blipFill>
        <p:spPr bwMode="auto">
          <a:xfrm>
            <a:off x="169683" y="3079641"/>
            <a:ext cx="7161283" cy="35891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nvPr>
        </p:nvGraphicFramePr>
        <p:xfrm>
          <a:off x="7735553" y="2937747"/>
          <a:ext cx="4321363" cy="3925824"/>
        </p:xfrm>
        <a:graphic>
          <a:graphicData uri="http://schemas.openxmlformats.org/drawingml/2006/table">
            <a:tbl>
              <a:tblPr>
                <a:tableStyleId>{9DCAF9ED-07DC-4A11-8D7F-57B35C25682E}</a:tableStyleId>
              </a:tblPr>
              <a:tblGrid>
                <a:gridCol w="2145721"/>
                <a:gridCol w="2175642"/>
              </a:tblGrid>
              <a:tr h="0">
                <a:tc gridSpan="2">
                  <a:txBody>
                    <a:bodyPr/>
                    <a:lstStyle/>
                    <a:p>
                      <a:pPr marL="0" marR="0" algn="ctr">
                        <a:lnSpc>
                          <a:spcPct val="115000"/>
                        </a:lnSpc>
                        <a:spcBef>
                          <a:spcPts val="0"/>
                        </a:spcBef>
                        <a:spcAft>
                          <a:spcPts val="0"/>
                        </a:spcAft>
                      </a:pPr>
                      <a:r>
                        <a:rPr lang="en-US" sz="1600" b="1" dirty="0" smtClean="0">
                          <a:effectLst/>
                          <a:latin typeface="Calibri"/>
                          <a:ea typeface="Calibri"/>
                          <a:cs typeface="Times New Roman"/>
                        </a:rPr>
                        <a:t>26 </a:t>
                      </a:r>
                      <a:r>
                        <a:rPr lang="en-US" sz="1600" b="1" baseline="0" dirty="0" smtClean="0">
                          <a:effectLst/>
                          <a:latin typeface="Calibri"/>
                          <a:ea typeface="Calibri"/>
                          <a:cs typeface="Times New Roman"/>
                        </a:rPr>
                        <a:t>Supported </a:t>
                      </a:r>
                      <a:r>
                        <a:rPr lang="en-US" sz="1600" b="1" dirty="0" smtClean="0">
                          <a:effectLst/>
                          <a:latin typeface="Calibri"/>
                          <a:ea typeface="Calibri"/>
                          <a:cs typeface="Times New Roman"/>
                        </a:rPr>
                        <a:t>Languages</a:t>
                      </a:r>
                      <a:r>
                        <a:rPr lang="en-US" sz="1600" b="1" baseline="0" dirty="0" smtClean="0">
                          <a:effectLst/>
                          <a:latin typeface="Calibri"/>
                          <a:ea typeface="Calibri"/>
                          <a:cs typeface="Times New Roman"/>
                        </a:rPr>
                        <a:t> for RGS</a:t>
                      </a:r>
                      <a:endParaRPr lang="en-US" sz="1600" b="1" dirty="0">
                        <a:effectLst/>
                        <a:latin typeface="Calibri"/>
                        <a:ea typeface="Calibri"/>
                        <a:cs typeface="Times New Roman"/>
                      </a:endParaRPr>
                    </a:p>
                  </a:txBody>
                  <a:tcPr marL="26377" marR="26377" marT="0" marB="0" anchor="ctr"/>
                </a:tc>
                <a:tc hMerge="1">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1600" dirty="0" smtClean="0">
                        <a:effectLst/>
                        <a:latin typeface="Calibri"/>
                        <a:ea typeface="Calibri"/>
                        <a:cs typeface="Times New Roman"/>
                      </a:endParaRPr>
                    </a:p>
                  </a:txBody>
                  <a:tcPr marL="26377" marR="26377" marT="0" marB="0" anchor="ctr"/>
                </a:tc>
              </a:tr>
              <a:tr h="0">
                <a:tc>
                  <a:txBody>
                    <a:bodyPr/>
                    <a:lstStyle/>
                    <a:p>
                      <a:pPr marL="0" marR="0">
                        <a:lnSpc>
                          <a:spcPct val="115000"/>
                        </a:lnSpc>
                        <a:spcBef>
                          <a:spcPts val="0"/>
                        </a:spcBef>
                        <a:spcAft>
                          <a:spcPts val="0"/>
                        </a:spcAft>
                      </a:pPr>
                      <a:r>
                        <a:rPr lang="en-US" sz="1600" dirty="0">
                          <a:effectLst/>
                        </a:rPr>
                        <a:t>Catalan</a:t>
                      </a:r>
                      <a:endParaRPr lang="en-US" sz="1600" dirty="0">
                        <a:effectLst/>
                        <a:latin typeface="Calibri"/>
                        <a:ea typeface="Calibri"/>
                        <a:cs typeface="Times New Roman"/>
                      </a:endParaRPr>
                    </a:p>
                  </a:txBody>
                  <a:tcPr marL="26377" marR="26377" marT="0" marB="0"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effectLst/>
                        </a:rPr>
                        <a:t>French - France</a:t>
                      </a:r>
                      <a:endParaRPr lang="en-US" sz="1600" dirty="0" smtClean="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Chinese - China</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German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Chinese - Hong Kong</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Italian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Chinese - Taiwan</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Japanese</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Danish</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Korean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Dutch</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Norwegian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English - Australia</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Polish</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English - Canada</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Portuguese - Brazilian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English - Great Britain</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Portuguese - Portugal</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English - US</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Russian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English - India</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Spanish - Mexico</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Finnish</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Spanish - Spain</a:t>
                      </a:r>
                      <a:endParaRPr lang="en-US" sz="1600" dirty="0">
                        <a:effectLst/>
                        <a:latin typeface="Calibri"/>
                        <a:ea typeface="Calibri"/>
                        <a:cs typeface="Times New Roman"/>
                      </a:endParaRPr>
                    </a:p>
                  </a:txBody>
                  <a:tcPr marL="26377" marR="26377" marT="0" marB="0" anchor="ctr"/>
                </a:tc>
              </a:tr>
              <a:tr h="132761">
                <a:tc>
                  <a:txBody>
                    <a:bodyPr/>
                    <a:lstStyle/>
                    <a:p>
                      <a:pPr marL="0" marR="0">
                        <a:lnSpc>
                          <a:spcPct val="115000"/>
                        </a:lnSpc>
                        <a:spcBef>
                          <a:spcPts val="0"/>
                        </a:spcBef>
                        <a:spcAft>
                          <a:spcPts val="0"/>
                        </a:spcAft>
                      </a:pPr>
                      <a:r>
                        <a:rPr lang="en-US" sz="1600" dirty="0">
                          <a:effectLst/>
                        </a:rPr>
                        <a:t>French - Canada</a:t>
                      </a:r>
                      <a:endParaRPr lang="en-US" sz="1600" dirty="0">
                        <a:effectLst/>
                        <a:latin typeface="Calibri"/>
                        <a:ea typeface="Calibri"/>
                        <a:cs typeface="Times New Roman"/>
                      </a:endParaRPr>
                    </a:p>
                  </a:txBody>
                  <a:tcPr marL="26377" marR="26377" marT="0" marB="0" anchor="ctr"/>
                </a:tc>
                <a:tc>
                  <a:txBody>
                    <a:bodyPr/>
                    <a:lstStyle/>
                    <a:p>
                      <a:pPr marL="0" marR="0">
                        <a:lnSpc>
                          <a:spcPct val="115000"/>
                        </a:lnSpc>
                        <a:spcBef>
                          <a:spcPts val="0"/>
                        </a:spcBef>
                        <a:spcAft>
                          <a:spcPts val="0"/>
                        </a:spcAft>
                      </a:pPr>
                      <a:r>
                        <a:rPr lang="en-US" sz="1600" dirty="0">
                          <a:effectLst/>
                        </a:rPr>
                        <a:t>Swedish</a:t>
                      </a:r>
                      <a:endParaRPr lang="en-US" sz="1600" dirty="0">
                        <a:effectLst/>
                        <a:latin typeface="Calibri"/>
                        <a:ea typeface="Calibri"/>
                        <a:cs typeface="Times New Roman"/>
                      </a:endParaRPr>
                    </a:p>
                  </a:txBody>
                  <a:tcPr marL="26377" marR="26377" marT="0" marB="0" anchor="ctr"/>
                </a:tc>
              </a:tr>
            </a:tbl>
          </a:graphicData>
        </a:graphic>
      </p:graphicFrame>
    </p:spTree>
    <p:extLst>
      <p:ext uri="{BB962C8B-B14F-4D97-AF65-F5344CB8AC3E}">
        <p14:creationId xmlns:p14="http://schemas.microsoft.com/office/powerpoint/2010/main" val="2387963148"/>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Groups</a:t>
            </a:r>
            <a:endParaRPr lang="en-US" dirty="0"/>
          </a:p>
        </p:txBody>
      </p:sp>
      <p:sp>
        <p:nvSpPr>
          <p:cNvPr id="3" name="Text Placeholder 2"/>
          <p:cNvSpPr>
            <a:spLocks noGrp="1"/>
          </p:cNvSpPr>
          <p:nvPr>
            <p:ph type="body" sz="quarter" idx="10"/>
          </p:nvPr>
        </p:nvSpPr>
        <p:spPr>
          <a:xfrm>
            <a:off x="422275" y="1501775"/>
            <a:ext cx="11398250" cy="4764381"/>
          </a:xfrm>
        </p:spPr>
        <p:txBody>
          <a:bodyPr/>
          <a:lstStyle/>
          <a:p>
            <a:r>
              <a:rPr lang="en-US" dirty="0" smtClean="0"/>
              <a:t>Media service allowing for automated call </a:t>
            </a:r>
            <a:br>
              <a:rPr lang="en-US" dirty="0" smtClean="0"/>
            </a:br>
            <a:r>
              <a:rPr lang="en-US" dirty="0" smtClean="0"/>
              <a:t>management for small hunt groups, basic call</a:t>
            </a:r>
            <a:br>
              <a:rPr lang="en-US" dirty="0" smtClean="0"/>
            </a:br>
            <a:r>
              <a:rPr lang="en-US" dirty="0" smtClean="0"/>
              <a:t>treatment, presence-enabled routing and </a:t>
            </a:r>
            <a:r>
              <a:rPr lang="en-US" dirty="0" err="1" smtClean="0"/>
              <a:t>queueing</a:t>
            </a:r>
            <a:r>
              <a:rPr lang="en-US" dirty="0" smtClean="0"/>
              <a:t> support</a:t>
            </a:r>
          </a:p>
          <a:p>
            <a:r>
              <a:rPr lang="en-US" dirty="0" smtClean="0"/>
              <a:t>Not a replacement for robust contact-center offerings.</a:t>
            </a:r>
            <a:endParaRPr lang="en-US" dirty="0"/>
          </a:p>
          <a:p>
            <a:pPr lvl="1"/>
            <a:r>
              <a:rPr lang="en-US" dirty="0" smtClean="0"/>
              <a:t>By default, no supervisor function, multi-media routing, etc.</a:t>
            </a:r>
            <a:endParaRPr lang="en-US" dirty="0"/>
          </a:p>
          <a:p>
            <a:r>
              <a:rPr lang="en-US" dirty="0" smtClean="0"/>
              <a:t>Client Support</a:t>
            </a:r>
          </a:p>
          <a:p>
            <a:pPr lvl="1"/>
            <a:r>
              <a:rPr lang="en-US" dirty="0" smtClean="0"/>
              <a:t>Lync rich client with Headset – best experience &amp; lowest cost.</a:t>
            </a:r>
          </a:p>
          <a:p>
            <a:pPr lvl="1"/>
            <a:r>
              <a:rPr lang="en-US" dirty="0" smtClean="0"/>
              <a:t>Tested IP Phones – optimized for fast transfer timing</a:t>
            </a:r>
          </a:p>
          <a:p>
            <a:pPr lvl="1"/>
            <a:r>
              <a:rPr lang="en-US" dirty="0" smtClean="0"/>
              <a:t>Lync Phone Edition clients – slower call connection time (4-6 seconds) best suited for casual agents.</a:t>
            </a:r>
          </a:p>
        </p:txBody>
      </p:sp>
      <p:sp>
        <p:nvSpPr>
          <p:cNvPr id="4" name="Freeform 6"/>
          <p:cNvSpPr>
            <a:spLocks/>
          </p:cNvSpPr>
          <p:nvPr/>
        </p:nvSpPr>
        <p:spPr bwMode="auto">
          <a:xfrm>
            <a:off x="9243845" y="359660"/>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5" name="Picture 2" descr="C:\Users\bjhaber\Documents\Lync - Screenshots\Lync Server - Attendent Conso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30017" y="1043629"/>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0017" y="452973"/>
            <a:ext cx="1322832" cy="833260"/>
          </a:xfrm>
          <a:prstGeom prst="rect">
            <a:avLst/>
          </a:prstGeom>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98189" y="754209"/>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270326"/>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On-site Networking</a:t>
            </a:r>
            <a:endParaRPr lang="en-US" dirty="0"/>
          </a:p>
        </p:txBody>
      </p:sp>
      <p:sp>
        <p:nvSpPr>
          <p:cNvPr id="11" name="Text Placeholder 2"/>
          <p:cNvSpPr txBox="1">
            <a:spLocks/>
          </p:cNvSpPr>
          <p:nvPr/>
        </p:nvSpPr>
        <p:spPr>
          <a:xfrm>
            <a:off x="519112" y="1447799"/>
            <a:ext cx="11149013" cy="506336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chemeClr val="bg1"/>
              </a:solidFill>
            </a:endParaRPr>
          </a:p>
        </p:txBody>
      </p:sp>
      <p:sp>
        <p:nvSpPr>
          <p:cNvPr id="12" name="Rectangle 11"/>
          <p:cNvSpPr/>
          <p:nvPr/>
        </p:nvSpPr>
        <p:spPr bwMode="auto">
          <a:xfrm>
            <a:off x="2948152" y="1455681"/>
            <a:ext cx="9002141" cy="159231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Data Center Failover</a:t>
            </a:r>
          </a:p>
          <a:p>
            <a:pPr marL="460375" indent="-460375">
              <a:lnSpc>
                <a:spcPct val="90000"/>
              </a:lnSpc>
              <a:spcBef>
                <a:spcPct val="20000"/>
              </a:spcBef>
              <a:buSzPct val="90000"/>
              <a:buBlip>
                <a:blip r:embed="rId3"/>
              </a:buBlip>
            </a:pPr>
            <a:r>
              <a:rPr lang="en-US" sz="2800" dirty="0">
                <a:solidFill>
                  <a:schemeClr val="bg1"/>
                </a:solidFill>
              </a:rPr>
              <a:t>Branch Office Survivability</a:t>
            </a:r>
          </a:p>
          <a:p>
            <a:pPr marL="460375" indent="-460375">
              <a:lnSpc>
                <a:spcPct val="90000"/>
              </a:lnSpc>
              <a:spcBef>
                <a:spcPct val="20000"/>
              </a:spcBef>
              <a:buSzPct val="90000"/>
              <a:buBlip>
                <a:blip r:embed="rId3"/>
              </a:buBlip>
            </a:pPr>
            <a:r>
              <a:rPr lang="en-US" sz="2800" dirty="0">
                <a:solidFill>
                  <a:schemeClr val="bg1"/>
                </a:solidFill>
              </a:rPr>
              <a:t>Call Admission </a:t>
            </a:r>
            <a:r>
              <a:rPr lang="en-US" sz="2800" dirty="0" smtClean="0">
                <a:solidFill>
                  <a:schemeClr val="bg1"/>
                </a:solidFill>
              </a:rPr>
              <a:t>Control &amp; DSCP Marking</a:t>
            </a:r>
            <a:endParaRPr lang="en-US" sz="2800" dirty="0">
              <a:solidFill>
                <a:schemeClr val="bg1"/>
              </a:solidFill>
            </a:endParaRPr>
          </a:p>
        </p:txBody>
      </p:sp>
      <p:sp>
        <p:nvSpPr>
          <p:cNvPr id="13" name="Text Placeholder 2"/>
          <p:cNvSpPr txBox="1">
            <a:spLocks/>
          </p:cNvSpPr>
          <p:nvPr/>
        </p:nvSpPr>
        <p:spPr>
          <a:xfrm>
            <a:off x="2948149" y="4912031"/>
            <a:ext cx="9002141" cy="160808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PowerShell-based </a:t>
            </a:r>
            <a:r>
              <a:rPr lang="en-US" sz="2800" dirty="0">
                <a:solidFill>
                  <a:schemeClr val="bg1"/>
                </a:solidFill>
              </a:rPr>
              <a:t>management</a:t>
            </a:r>
          </a:p>
          <a:p>
            <a:r>
              <a:rPr lang="en-US" sz="2800" dirty="0">
                <a:solidFill>
                  <a:schemeClr val="bg1"/>
                </a:solidFill>
              </a:rPr>
              <a:t>Role-based Admin Access Control</a:t>
            </a:r>
          </a:p>
          <a:p>
            <a:r>
              <a:rPr lang="en-US" sz="2800" dirty="0">
                <a:solidFill>
                  <a:schemeClr val="bg1"/>
                </a:solidFill>
              </a:rPr>
              <a:t>Advanced Quality Monitoring</a:t>
            </a:r>
          </a:p>
        </p:txBody>
      </p:sp>
      <p:sp>
        <p:nvSpPr>
          <p:cNvPr id="14" name="Rectangle 13"/>
          <p:cNvSpPr/>
          <p:nvPr/>
        </p:nvSpPr>
        <p:spPr bwMode="auto">
          <a:xfrm>
            <a:off x="2948152" y="3187827"/>
            <a:ext cx="9002141" cy="15901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Built-in Interoperability &amp; Integration </a:t>
            </a:r>
          </a:p>
          <a:p>
            <a:pPr marL="460375" indent="-460375">
              <a:lnSpc>
                <a:spcPct val="90000"/>
              </a:lnSpc>
              <a:spcBef>
                <a:spcPct val="20000"/>
              </a:spcBef>
              <a:buSzPct val="90000"/>
              <a:buBlip>
                <a:blip r:embed="rId3"/>
              </a:buBlip>
            </a:pPr>
            <a:r>
              <a:rPr lang="en-US" sz="2800" dirty="0">
                <a:solidFill>
                  <a:schemeClr val="bg1"/>
                </a:solidFill>
              </a:rPr>
              <a:t>Complete Virtualization Support</a:t>
            </a:r>
          </a:p>
          <a:p>
            <a:pPr marL="460375" indent="-460375">
              <a:lnSpc>
                <a:spcPct val="90000"/>
              </a:lnSpc>
              <a:spcBef>
                <a:spcPct val="20000"/>
              </a:spcBef>
              <a:buSzPct val="90000"/>
              <a:buBlip>
                <a:blip r:embed="rId3"/>
              </a:buBlip>
            </a:pPr>
            <a:r>
              <a:rPr lang="en-US" sz="2800" dirty="0">
                <a:solidFill>
                  <a:schemeClr val="bg1"/>
                </a:solidFill>
              </a:rPr>
              <a:t>Centralized Deployment </a:t>
            </a:r>
          </a:p>
        </p:txBody>
      </p:sp>
      <p:sp>
        <p:nvSpPr>
          <p:cNvPr id="15" name="Rectangle 14"/>
          <p:cNvSpPr/>
          <p:nvPr/>
        </p:nvSpPr>
        <p:spPr bwMode="auto">
          <a:xfrm>
            <a:off x="204952" y="4912031"/>
            <a:ext cx="2585545" cy="159912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Complete Administration</a:t>
            </a:r>
            <a:endParaRPr lang="en-US" sz="2800" dirty="0">
              <a:solidFill>
                <a:schemeClr val="bg1"/>
              </a:solidFill>
            </a:endParaRPr>
          </a:p>
        </p:txBody>
      </p:sp>
      <p:sp>
        <p:nvSpPr>
          <p:cNvPr id="16" name="Rectangle 15"/>
          <p:cNvSpPr/>
          <p:nvPr/>
        </p:nvSpPr>
        <p:spPr bwMode="auto">
          <a:xfrm>
            <a:off x="204952" y="1455681"/>
            <a:ext cx="2585545" cy="159231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Resilient</a:t>
            </a:r>
            <a:endParaRPr lang="en-US" sz="2800" dirty="0">
              <a:solidFill>
                <a:schemeClr val="bg1"/>
              </a:solidFill>
            </a:endParaRPr>
          </a:p>
        </p:txBody>
      </p:sp>
      <p:sp>
        <p:nvSpPr>
          <p:cNvPr id="17" name="Rectangle 16"/>
          <p:cNvSpPr/>
          <p:nvPr/>
        </p:nvSpPr>
        <p:spPr bwMode="auto">
          <a:xfrm>
            <a:off x="204952" y="3187827"/>
            <a:ext cx="2585545" cy="159019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Design for Interoperability</a:t>
            </a:r>
            <a:endParaRPr lang="en-US" sz="2800" dirty="0">
              <a:solidFill>
                <a:schemeClr val="bg1"/>
              </a:solidFill>
            </a:endParaRPr>
          </a:p>
        </p:txBody>
      </p:sp>
      <p:sp>
        <p:nvSpPr>
          <p:cNvPr id="7" name="Freeform 6"/>
          <p:cNvSpPr>
            <a:spLocks/>
          </p:cNvSpPr>
          <p:nvPr/>
        </p:nvSpPr>
        <p:spPr bwMode="auto">
          <a:xfrm>
            <a:off x="9230417" y="351163"/>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8" name="Straight Connector 7"/>
          <p:cNvCxnSpPr/>
          <p:nvPr/>
        </p:nvCxnSpPr>
        <p:spPr>
          <a:xfrm>
            <a:off x="9723466" y="997843"/>
            <a:ext cx="1359113"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9" name="Picture 16" descr="PB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49638" y="766066"/>
            <a:ext cx="564920" cy="568467"/>
          </a:xfrm>
          <a:prstGeom prst="rect">
            <a:avLst/>
          </a:prstGeom>
          <a:noFill/>
          <a:ln w="9525">
            <a:noFill/>
            <a:miter lim="800000"/>
            <a:headEnd/>
            <a:tailEnd/>
          </a:ln>
        </p:spPr>
      </p:pic>
      <p:pic>
        <p:nvPicPr>
          <p:cNvPr id="10" name="Picture 106" descr="server_0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88973" y="797539"/>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8237481"/>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On-site Networking</a:t>
            </a:r>
            <a:endParaRPr lang="en-US" dirty="0"/>
          </a:p>
        </p:txBody>
      </p:sp>
      <p:sp>
        <p:nvSpPr>
          <p:cNvPr id="11" name="Text Placeholder 2"/>
          <p:cNvSpPr txBox="1">
            <a:spLocks/>
          </p:cNvSpPr>
          <p:nvPr/>
        </p:nvSpPr>
        <p:spPr>
          <a:xfrm>
            <a:off x="519112" y="1447799"/>
            <a:ext cx="11149013" cy="506336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2" name="Rectangle 11"/>
          <p:cNvSpPr/>
          <p:nvPr/>
        </p:nvSpPr>
        <p:spPr bwMode="auto">
          <a:xfrm>
            <a:off x="2948152" y="1455681"/>
            <a:ext cx="9002141" cy="159231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Data Center Failover</a:t>
            </a:r>
          </a:p>
          <a:p>
            <a:pPr marL="460375" indent="-460375">
              <a:lnSpc>
                <a:spcPct val="90000"/>
              </a:lnSpc>
              <a:spcBef>
                <a:spcPct val="20000"/>
              </a:spcBef>
              <a:buSzPct val="90000"/>
              <a:buBlip>
                <a:blip r:embed="rId2"/>
              </a:buBlip>
            </a:pPr>
            <a:r>
              <a:rPr lang="en-US" sz="2800" dirty="0">
                <a:solidFill>
                  <a:schemeClr val="bg1"/>
                </a:solidFill>
              </a:rPr>
              <a:t>Branch Office Survivability</a:t>
            </a:r>
          </a:p>
          <a:p>
            <a:pPr marL="460375" indent="-460375">
              <a:lnSpc>
                <a:spcPct val="90000"/>
              </a:lnSpc>
              <a:spcBef>
                <a:spcPct val="20000"/>
              </a:spcBef>
              <a:buSzPct val="90000"/>
              <a:buBlip>
                <a:blip r:embed="rId2"/>
              </a:buBlip>
            </a:pPr>
            <a:r>
              <a:rPr lang="en-US" sz="2800" dirty="0">
                <a:solidFill>
                  <a:schemeClr val="bg1"/>
                </a:solidFill>
              </a:rPr>
              <a:t>Call Admission </a:t>
            </a:r>
            <a:r>
              <a:rPr lang="en-US" sz="2800" dirty="0" smtClean="0">
                <a:solidFill>
                  <a:schemeClr val="bg1"/>
                </a:solidFill>
              </a:rPr>
              <a:t>Control &amp; DSCP Marking</a:t>
            </a:r>
            <a:endParaRPr lang="en-US" sz="2800" dirty="0">
              <a:solidFill>
                <a:schemeClr val="bg1"/>
              </a:solidFill>
            </a:endParaRPr>
          </a:p>
        </p:txBody>
      </p:sp>
      <p:sp>
        <p:nvSpPr>
          <p:cNvPr id="16" name="Rectangle 15"/>
          <p:cNvSpPr/>
          <p:nvPr/>
        </p:nvSpPr>
        <p:spPr bwMode="auto">
          <a:xfrm>
            <a:off x="204952" y="1455681"/>
            <a:ext cx="2585545" cy="1592319"/>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Resilient</a:t>
            </a:r>
            <a:endParaRPr lang="en-US" sz="2800" dirty="0">
              <a:solidFill>
                <a:schemeClr val="bg1"/>
              </a:solidFill>
            </a:endParaRPr>
          </a:p>
        </p:txBody>
      </p:sp>
      <p:sp>
        <p:nvSpPr>
          <p:cNvPr id="7" name="Freeform 6"/>
          <p:cNvSpPr>
            <a:spLocks/>
          </p:cNvSpPr>
          <p:nvPr/>
        </p:nvSpPr>
        <p:spPr bwMode="auto">
          <a:xfrm>
            <a:off x="9230417" y="351163"/>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8" name="Straight Connector 7"/>
          <p:cNvCxnSpPr/>
          <p:nvPr/>
        </p:nvCxnSpPr>
        <p:spPr>
          <a:xfrm>
            <a:off x="9723466" y="997843"/>
            <a:ext cx="1359113"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9" name="Picture 16" descr="PB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9638" y="766066"/>
            <a:ext cx="564920" cy="568467"/>
          </a:xfrm>
          <a:prstGeom prst="rect">
            <a:avLst/>
          </a:prstGeom>
          <a:noFill/>
          <a:ln w="9525">
            <a:noFill/>
            <a:miter lim="800000"/>
            <a:headEnd/>
            <a:tailEnd/>
          </a:ln>
        </p:spPr>
      </p:pic>
      <p:pic>
        <p:nvPicPr>
          <p:cNvPr id="10" name="Picture 106" descr="server_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973" y="797539"/>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4" name="Group 3"/>
          <p:cNvGrpSpPr/>
          <p:nvPr/>
        </p:nvGrpSpPr>
        <p:grpSpPr>
          <a:xfrm>
            <a:off x="594144" y="3867602"/>
            <a:ext cx="4461641" cy="2223796"/>
            <a:chOff x="456050" y="3979479"/>
            <a:chExt cx="4461641" cy="2223796"/>
          </a:xfrm>
        </p:grpSpPr>
        <p:sp>
          <p:nvSpPr>
            <p:cNvPr id="3" name="Rectangle 2"/>
            <p:cNvSpPr/>
            <p:nvPr/>
          </p:nvSpPr>
          <p:spPr bwMode="auto">
            <a:xfrm>
              <a:off x="456050" y="3979479"/>
              <a:ext cx="4461641" cy="2223796"/>
            </a:xfrm>
            <a:prstGeom prst="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Rounded Rectangle 17"/>
            <p:cNvSpPr/>
            <p:nvPr/>
          </p:nvSpPr>
          <p:spPr>
            <a:xfrm>
              <a:off x="833296" y="4163238"/>
              <a:ext cx="3486875" cy="816262"/>
            </a:xfrm>
            <a:prstGeom prst="roundRect">
              <a:avLst>
                <a:gd name="adj" fmla="val 10000"/>
              </a:avLst>
            </a:prstGeom>
            <a:blipFill rotWithShape="0">
              <a:blip r:embed="rId5"/>
              <a:stretch>
                <a:fillRect/>
              </a:stretch>
            </a:blipFill>
            <a:ln>
              <a:noFill/>
            </a:ln>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9" name="Rounded Rectangle 18"/>
            <p:cNvSpPr/>
            <p:nvPr/>
          </p:nvSpPr>
          <p:spPr>
            <a:xfrm>
              <a:off x="705084" y="4775757"/>
              <a:ext cx="3953241" cy="559150"/>
            </a:xfrm>
            <a:prstGeom prst="roundRect">
              <a:avLst>
                <a:gd name="adj" fmla="val 10000"/>
              </a:avLst>
            </a:prstGeom>
            <a:blipFill rotWithShape="0">
              <a:blip r:embed="rId6"/>
              <a:stretch>
                <a:fillRect/>
              </a:stretch>
            </a:blipFill>
            <a:ln>
              <a:noFill/>
            </a:ln>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25" name="Rounded Rectangle 24"/>
            <p:cNvSpPr/>
            <p:nvPr/>
          </p:nvSpPr>
          <p:spPr>
            <a:xfrm>
              <a:off x="641581" y="5375287"/>
              <a:ext cx="4064483" cy="592027"/>
            </a:xfrm>
            <a:prstGeom prst="roundRect">
              <a:avLst>
                <a:gd name="adj" fmla="val 10000"/>
              </a:avLst>
            </a:prstGeom>
            <a:blipFill rotWithShape="0">
              <a:blip r:embed="rId7"/>
              <a:stretch>
                <a:fillRect/>
              </a:stretch>
            </a:blipFill>
            <a:ln>
              <a:noFill/>
            </a:ln>
          </p:spPr>
          <p:style>
            <a:lnRef idx="2">
              <a:schemeClr val="dk1">
                <a:shade val="80000"/>
                <a:hueOff val="0"/>
                <a:satOff val="0"/>
                <a:lumOff val="0"/>
                <a:alphaOff val="0"/>
              </a:schemeClr>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5612" y="3448069"/>
            <a:ext cx="5832513" cy="283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962144"/>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
          <p:cNvSpPr>
            <a:spLocks noGrp="1"/>
          </p:cNvSpPr>
          <p:nvPr>
            <p:ph type="title"/>
          </p:nvPr>
        </p:nvSpPr>
        <p:spPr>
          <a:xfrm>
            <a:off x="510406" y="234392"/>
            <a:ext cx="10961389" cy="941796"/>
          </a:xfrm>
        </p:spPr>
        <p:txBody>
          <a:bodyPr/>
          <a:lstStyle/>
          <a:p>
            <a:r>
              <a:rPr lang="en-US" sz="4000" dirty="0" smtClean="0">
                <a:gradFill flip="none" rotWithShape="1">
                  <a:gsLst>
                    <a:gs pos="0">
                      <a:srgbClr val="FFFFFF"/>
                    </a:gs>
                    <a:gs pos="86000">
                      <a:srgbClr val="FFFFFF"/>
                    </a:gs>
                  </a:gsLst>
                  <a:lin ang="5400000" scaled="0"/>
                  <a:tileRect/>
                </a:gradFill>
              </a:rPr>
              <a:t>Lync Voice and PBX</a:t>
            </a:r>
            <a:r>
              <a:rPr lang="en-US" dirty="0">
                <a:gradFill flip="none" rotWithShape="1">
                  <a:gsLst>
                    <a:gs pos="0">
                      <a:srgbClr val="FFFFFF"/>
                    </a:gs>
                    <a:gs pos="86000">
                      <a:srgbClr val="FFFFFF"/>
                    </a:gs>
                  </a:gsLst>
                  <a:lin ang="5400000" scaled="0"/>
                  <a:tileRect/>
                </a:gradFill>
              </a:rPr>
              <a:t/>
            </a:r>
            <a:br>
              <a:rPr lang="en-US" dirty="0">
                <a:gradFill flip="none" rotWithShape="1">
                  <a:gsLst>
                    <a:gs pos="0">
                      <a:srgbClr val="FFFFFF"/>
                    </a:gs>
                    <a:gs pos="86000">
                      <a:srgbClr val="FFFFFF"/>
                    </a:gs>
                  </a:gsLst>
                  <a:lin ang="5400000" scaled="0"/>
                  <a:tileRect/>
                </a:gradFill>
              </a:rPr>
            </a:br>
            <a:r>
              <a:rPr lang="en-US" sz="2800" dirty="0" smtClean="0">
                <a:gradFill>
                  <a:gsLst>
                    <a:gs pos="0">
                      <a:srgbClr val="3397D3"/>
                    </a:gs>
                    <a:gs pos="100000">
                      <a:srgbClr val="3397D3"/>
                    </a:gs>
                  </a:gsLst>
                  <a:lin ang="5400000" scaled="0"/>
                </a:gradFill>
              </a:rPr>
              <a:t>Eliminate the need for a separate PBX system </a:t>
            </a:r>
            <a:endParaRPr lang="en-US" sz="2800" dirty="0">
              <a:gradFill>
                <a:gsLst>
                  <a:gs pos="0">
                    <a:schemeClr val="tx2"/>
                  </a:gs>
                  <a:gs pos="100000">
                    <a:schemeClr val="tx2"/>
                  </a:gs>
                </a:gsLst>
                <a:lin ang="5400000" scaled="0"/>
              </a:gradFill>
            </a:endParaRPr>
          </a:p>
        </p:txBody>
      </p:sp>
      <p:sp>
        <p:nvSpPr>
          <p:cNvPr id="60" name="Content Placeholder 3"/>
          <p:cNvSpPr txBox="1">
            <a:spLocks/>
          </p:cNvSpPr>
          <p:nvPr/>
        </p:nvSpPr>
        <p:spPr>
          <a:xfrm>
            <a:off x="446871" y="1483984"/>
            <a:ext cx="11591141" cy="1982081"/>
          </a:xfrm>
          <a:prstGeom prst="rect">
            <a:avLst/>
          </a:prstGeom>
        </p:spPr>
        <p:txBody>
          <a:bodyPr vert="horz" wrap="square" lIns="0" tIns="0" rIns="0" bIns="0" rtlCol="0">
            <a:spAutoFit/>
          </a:bodyPr>
          <a:lstStyle>
            <a:lvl1pPr marL="290513" indent="-290513" algn="l" defTabSz="914363" rtl="0" eaLnBrk="1" latinLnBrk="0" hangingPunct="1">
              <a:lnSpc>
                <a:spcPct val="90000"/>
              </a:lnSpc>
              <a:spcBef>
                <a:spcPct val="20000"/>
              </a:spcBef>
              <a:buClr>
                <a:srgbClr val="F69F1E"/>
              </a:buClr>
              <a:buSzPct val="90000"/>
              <a:buFont typeface="Arial" pitchFamily="34" charset="0"/>
              <a:buChar char="•"/>
              <a:defRPr sz="2000" kern="1200">
                <a:solidFill>
                  <a:schemeClr val="tx2">
                    <a:alpha val="99000"/>
                  </a:schemeClr>
                </a:solidFill>
                <a:latin typeface="+mn-lt"/>
                <a:ea typeface="+mn-ea"/>
                <a:cs typeface="+mn-cs"/>
              </a:defRPr>
            </a:lvl1pPr>
            <a:lvl2pPr marL="568325" indent="-277813" algn="l" defTabSz="914363" rtl="0" eaLnBrk="1" latinLnBrk="0" hangingPunct="1">
              <a:lnSpc>
                <a:spcPct val="90000"/>
              </a:lnSpc>
              <a:spcBef>
                <a:spcPct val="20000"/>
              </a:spcBef>
              <a:buClr>
                <a:srgbClr val="F69F1E"/>
              </a:buClr>
              <a:buSzPct val="90000"/>
              <a:buFont typeface="Arial" pitchFamily="34" charset="0"/>
              <a:buChar char="•"/>
              <a:defRPr sz="1800" kern="1200">
                <a:solidFill>
                  <a:schemeClr val="tx2">
                    <a:alpha val="99000"/>
                  </a:schemeClr>
                </a:solidFill>
                <a:latin typeface="+mn-lt"/>
                <a:ea typeface="+mn-ea"/>
                <a:cs typeface="+mn-cs"/>
              </a:defRPr>
            </a:lvl2pPr>
            <a:lvl3pPr marL="858838" indent="-290513" algn="l" defTabSz="914363" rtl="0" eaLnBrk="1" latinLnBrk="0" hangingPunct="1">
              <a:lnSpc>
                <a:spcPct val="90000"/>
              </a:lnSpc>
              <a:spcBef>
                <a:spcPct val="20000"/>
              </a:spcBef>
              <a:buClr>
                <a:srgbClr val="F69F1E"/>
              </a:buClr>
              <a:buSzPct val="90000"/>
              <a:buFont typeface="Arial" pitchFamily="34" charset="0"/>
              <a:buChar char="•"/>
              <a:defRPr sz="1600" kern="1200">
                <a:solidFill>
                  <a:schemeClr val="tx2">
                    <a:alpha val="99000"/>
                  </a:schemeClr>
                </a:solidFill>
                <a:latin typeface="+mn-lt"/>
                <a:ea typeface="+mn-ea"/>
                <a:cs typeface="+mn-cs"/>
              </a:defRPr>
            </a:lvl3pPr>
            <a:lvl4pPr marL="1149350" indent="-290513" algn="l" defTabSz="914363" rtl="0" eaLnBrk="1" latinLnBrk="0" hangingPunct="1">
              <a:lnSpc>
                <a:spcPct val="90000"/>
              </a:lnSpc>
              <a:spcBef>
                <a:spcPct val="20000"/>
              </a:spcBef>
              <a:buClr>
                <a:srgbClr val="F69F1E"/>
              </a:buClr>
              <a:buSzPct val="90000"/>
              <a:buFont typeface="Arial" pitchFamily="34" charset="0"/>
              <a:buChar char="•"/>
              <a:defRPr sz="1400" kern="1200">
                <a:solidFill>
                  <a:schemeClr val="tx2">
                    <a:alpha val="99000"/>
                  </a:schemeClr>
                </a:solidFill>
                <a:latin typeface="+mn-lt"/>
                <a:ea typeface="+mn-ea"/>
                <a:cs typeface="+mn-cs"/>
              </a:defRPr>
            </a:lvl4pPr>
            <a:lvl5pPr marL="1427163" indent="-277813" algn="l" defTabSz="914363" rtl="0" eaLnBrk="1" latinLnBrk="0" hangingPunct="1">
              <a:lnSpc>
                <a:spcPct val="90000"/>
              </a:lnSpc>
              <a:spcBef>
                <a:spcPct val="20000"/>
              </a:spcBef>
              <a:buClr>
                <a:srgbClr val="F69F1E"/>
              </a:buClr>
              <a:buSzPct val="90000"/>
              <a:buFont typeface="Arial" pitchFamily="34" charset="0"/>
              <a:buChar char="•"/>
              <a:tabLst/>
              <a:defRPr sz="1400" kern="1200">
                <a:solidFill>
                  <a:schemeClr val="tx2">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Blip>
                <a:blip r:embed="rId4"/>
              </a:buBlip>
            </a:pPr>
            <a:r>
              <a:rPr lang="en-US" sz="2800" dirty="0" smtClean="0">
                <a:gradFill>
                  <a:gsLst>
                    <a:gs pos="0">
                      <a:schemeClr val="tx1"/>
                    </a:gs>
                    <a:gs pos="86000">
                      <a:schemeClr val="tx1"/>
                    </a:gs>
                  </a:gsLst>
                  <a:lin ang="5400000" scaled="0"/>
                </a:gradFill>
              </a:rPr>
              <a:t>Full set of critical IP-PBX features</a:t>
            </a:r>
          </a:p>
          <a:p>
            <a:pPr>
              <a:lnSpc>
                <a:spcPct val="100000"/>
              </a:lnSpc>
              <a:buBlip>
                <a:blip r:embed="rId4"/>
              </a:buBlip>
            </a:pPr>
            <a:r>
              <a:rPr lang="en-US" sz="2800" dirty="0" smtClean="0">
                <a:gradFill>
                  <a:gsLst>
                    <a:gs pos="0">
                      <a:schemeClr val="tx1"/>
                    </a:gs>
                    <a:gs pos="86000">
                      <a:schemeClr val="tx1"/>
                    </a:gs>
                  </a:gsLst>
                  <a:lin ang="5400000" scaled="0"/>
                </a:gradFill>
              </a:rPr>
              <a:t>Broad choice of cost effective 3</a:t>
            </a:r>
            <a:r>
              <a:rPr lang="en-US" sz="2800" baseline="30000" dirty="0" smtClean="0">
                <a:gradFill>
                  <a:gsLst>
                    <a:gs pos="0">
                      <a:schemeClr val="tx1"/>
                    </a:gs>
                    <a:gs pos="86000">
                      <a:schemeClr val="tx1"/>
                    </a:gs>
                  </a:gsLst>
                  <a:lin ang="5400000" scaled="0"/>
                </a:gradFill>
              </a:rPr>
              <a:t>rd</a:t>
            </a:r>
            <a:r>
              <a:rPr lang="en-US" sz="2800" dirty="0" smtClean="0">
                <a:gradFill>
                  <a:gsLst>
                    <a:gs pos="0">
                      <a:schemeClr val="tx1"/>
                    </a:gs>
                    <a:gs pos="86000">
                      <a:schemeClr val="tx1"/>
                    </a:gs>
                  </a:gsLst>
                  <a:lin ang="5400000" scaled="0"/>
                </a:gradFill>
              </a:rPr>
              <a:t> party phones</a:t>
            </a:r>
          </a:p>
          <a:p>
            <a:pPr>
              <a:lnSpc>
                <a:spcPct val="100000"/>
              </a:lnSpc>
              <a:buBlip>
                <a:blip r:embed="rId4"/>
              </a:buBlip>
            </a:pPr>
            <a:r>
              <a:rPr lang="en-US" sz="2800" dirty="0" smtClean="0">
                <a:gradFill>
                  <a:gsLst>
                    <a:gs pos="0">
                      <a:schemeClr val="tx1"/>
                    </a:gs>
                    <a:gs pos="86000">
                      <a:schemeClr val="tx1"/>
                    </a:gs>
                  </a:gsLst>
                  <a:lin ang="5400000" scaled="0"/>
                </a:gradFill>
              </a:rPr>
              <a:t>Designed for high availability</a:t>
            </a:r>
          </a:p>
          <a:p>
            <a:pPr>
              <a:lnSpc>
                <a:spcPct val="100000"/>
              </a:lnSpc>
              <a:buBlip>
                <a:blip r:embed="rId4"/>
              </a:buBlip>
            </a:pPr>
            <a:r>
              <a:rPr lang="en-US" sz="2800" dirty="0" smtClean="0">
                <a:gradFill>
                  <a:gsLst>
                    <a:gs pos="0">
                      <a:schemeClr val="tx1"/>
                    </a:gs>
                    <a:gs pos="86000">
                      <a:schemeClr val="tx1"/>
                    </a:gs>
                  </a:gsLst>
                  <a:lin ang="5400000" scaled="0"/>
                </a:gradFill>
              </a:rPr>
              <a:t>Leverages Active Directory, Exchange and other existing infrastructure</a:t>
            </a:r>
            <a:endParaRPr lang="en-US" sz="2800" dirty="0">
              <a:gradFill>
                <a:gsLst>
                  <a:gs pos="0">
                    <a:schemeClr val="tx1"/>
                  </a:gs>
                  <a:gs pos="86000">
                    <a:schemeClr val="tx1"/>
                  </a:gs>
                </a:gsLst>
                <a:lin ang="5400000" scaled="0"/>
              </a:gradFill>
            </a:endParaRPr>
          </a:p>
        </p:txBody>
      </p:sp>
    </p:spTree>
    <p:custDataLst>
      <p:tags r:id="rId1"/>
    </p:custDataLst>
    <p:extLst>
      <p:ext uri="{BB962C8B-B14F-4D97-AF65-F5344CB8AC3E}">
        <p14:creationId xmlns:p14="http://schemas.microsoft.com/office/powerpoint/2010/main" val="2621119240"/>
      </p:ext>
    </p:extLst>
  </p:cSld>
  <p:clrMapOvr>
    <a:masterClrMapping/>
  </p:clrMapOvr>
  <p:transition spd="slow">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204952" y="1469333"/>
            <a:ext cx="2585545" cy="1590193"/>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Design for Interoperability</a:t>
            </a:r>
            <a:endParaRPr lang="en-US" sz="2800" dirty="0">
              <a:solidFill>
                <a:schemeClr val="bg1"/>
              </a:solidFill>
            </a:endParaRPr>
          </a:p>
        </p:txBody>
      </p:sp>
      <p:sp>
        <p:nvSpPr>
          <p:cNvPr id="2" name="Title 1"/>
          <p:cNvSpPr>
            <a:spLocks noGrp="1"/>
          </p:cNvSpPr>
          <p:nvPr>
            <p:ph type="title"/>
          </p:nvPr>
        </p:nvSpPr>
        <p:spPr>
          <a:xfrm>
            <a:off x="507237" y="240475"/>
            <a:ext cx="11149013" cy="609398"/>
          </a:xfrm>
        </p:spPr>
        <p:txBody>
          <a:bodyPr/>
          <a:lstStyle/>
          <a:p>
            <a:r>
              <a:rPr lang="en-US" dirty="0" smtClean="0"/>
              <a:t>On-site Networking</a:t>
            </a:r>
            <a:endParaRPr lang="en-US" dirty="0"/>
          </a:p>
        </p:txBody>
      </p:sp>
      <p:sp>
        <p:nvSpPr>
          <p:cNvPr id="11" name="Text Placeholder 2"/>
          <p:cNvSpPr txBox="1">
            <a:spLocks/>
          </p:cNvSpPr>
          <p:nvPr/>
        </p:nvSpPr>
        <p:spPr>
          <a:xfrm>
            <a:off x="519112" y="1447799"/>
            <a:ext cx="11149013" cy="506336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Freeform 6"/>
          <p:cNvSpPr>
            <a:spLocks/>
          </p:cNvSpPr>
          <p:nvPr/>
        </p:nvSpPr>
        <p:spPr bwMode="auto">
          <a:xfrm>
            <a:off x="9230417" y="351163"/>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8" name="Straight Connector 7"/>
          <p:cNvCxnSpPr/>
          <p:nvPr/>
        </p:nvCxnSpPr>
        <p:spPr>
          <a:xfrm>
            <a:off x="9723466" y="997843"/>
            <a:ext cx="1359113"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9" name="Picture 16" descr="PB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9638" y="766066"/>
            <a:ext cx="564920" cy="568467"/>
          </a:xfrm>
          <a:prstGeom prst="rect">
            <a:avLst/>
          </a:prstGeom>
          <a:noFill/>
          <a:ln w="9525">
            <a:noFill/>
            <a:miter lim="800000"/>
            <a:headEnd/>
            <a:tailEnd/>
          </a:ln>
        </p:spPr>
      </p:pic>
      <p:pic>
        <p:nvPicPr>
          <p:cNvPr id="10" name="Picture 106" descr="server_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973" y="797539"/>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 name="Rectangle 13"/>
          <p:cNvSpPr/>
          <p:nvPr/>
        </p:nvSpPr>
        <p:spPr bwMode="auto">
          <a:xfrm>
            <a:off x="2948152" y="1469333"/>
            <a:ext cx="9002141" cy="159019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Built-in Interoperability &amp; Integration </a:t>
            </a:r>
          </a:p>
          <a:p>
            <a:pPr marL="460375" indent="-460375">
              <a:lnSpc>
                <a:spcPct val="90000"/>
              </a:lnSpc>
              <a:spcBef>
                <a:spcPct val="20000"/>
              </a:spcBef>
              <a:buSzPct val="90000"/>
              <a:buBlip>
                <a:blip r:embed="rId2"/>
              </a:buBlip>
            </a:pPr>
            <a:r>
              <a:rPr lang="en-US" sz="2800" dirty="0">
                <a:solidFill>
                  <a:schemeClr val="bg1"/>
                </a:solidFill>
              </a:rPr>
              <a:t>Complete Virtualization Support</a:t>
            </a:r>
          </a:p>
          <a:p>
            <a:pPr marL="460375" indent="-460375">
              <a:lnSpc>
                <a:spcPct val="90000"/>
              </a:lnSpc>
              <a:spcBef>
                <a:spcPct val="20000"/>
              </a:spcBef>
              <a:buSzPct val="90000"/>
              <a:buBlip>
                <a:blip r:embed="rId2"/>
              </a:buBlip>
            </a:pPr>
            <a:r>
              <a:rPr lang="en-US" sz="2800" dirty="0">
                <a:solidFill>
                  <a:schemeClr val="bg1"/>
                </a:solidFill>
              </a:rPr>
              <a:t>Centralized Deployment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576" y="3403193"/>
            <a:ext cx="1763576" cy="7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Rectangle 138"/>
          <p:cNvSpPr/>
          <p:nvPr/>
        </p:nvSpPr>
        <p:spPr bwMode="auto">
          <a:xfrm>
            <a:off x="4287022" y="3488176"/>
            <a:ext cx="3613191" cy="26159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6" rIns="91432" bIns="45716" numCol="1" rtlCol="0" anchor="ctr" anchorCtr="0" compatLnSpc="1">
            <a:prstTxWarp prst="textNoShape">
              <a:avLst/>
            </a:prstTxWarp>
          </a:bodyPr>
          <a:lstStyle/>
          <a:p>
            <a:pPr marL="0" marR="0" lvl="0" indent="0" algn="ctr" defTabSz="91406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Arial"/>
              <a:ea typeface="+mn-ea"/>
              <a:cs typeface="+mn-cs"/>
            </a:endParaRPr>
          </a:p>
        </p:txBody>
      </p:sp>
      <p:sp>
        <p:nvSpPr>
          <p:cNvPr id="141" name="Rounded Rectangle 140"/>
          <p:cNvSpPr/>
          <p:nvPr/>
        </p:nvSpPr>
        <p:spPr bwMode="auto">
          <a:xfrm>
            <a:off x="5550870" y="3593991"/>
            <a:ext cx="1093611" cy="1041943"/>
          </a:xfrm>
          <a:prstGeom prst="roundRect">
            <a:avLst/>
          </a:prstGeom>
          <a:gradFill rotWithShape="1">
            <a:gsLst>
              <a:gs pos="0">
                <a:srgbClr val="FF3300">
                  <a:tint val="70000"/>
                  <a:satMod val="180000"/>
                </a:srgbClr>
              </a:gs>
              <a:gs pos="62000">
                <a:srgbClr val="FF3300">
                  <a:tint val="30000"/>
                  <a:satMod val="180000"/>
                </a:srgbClr>
              </a:gs>
              <a:gs pos="100000">
                <a:srgbClr val="FF3300">
                  <a:tint val="22000"/>
                  <a:satMod val="180000"/>
                </a:srgbClr>
              </a:gs>
            </a:gsLst>
            <a:lin ang="16200000" scaled="0"/>
          </a:gradFill>
          <a:ln w="9525" cap="flat" cmpd="sng" algn="ctr">
            <a:solidFill>
              <a:srgbClr val="FF33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lIns="91436" tIns="45718" rIns="91436" bIns="45718"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Segoe" pitchFamily="34" charset="0"/>
              <a:ea typeface="+mn-ea"/>
              <a:cs typeface="+mn-cs"/>
            </a:endParaRPr>
          </a:p>
        </p:txBody>
      </p:sp>
      <p:sp>
        <p:nvSpPr>
          <p:cNvPr id="142" name="TextBox 141"/>
          <p:cNvSpPr txBox="1"/>
          <p:nvPr/>
        </p:nvSpPr>
        <p:spPr>
          <a:xfrm>
            <a:off x="5731522" y="4340729"/>
            <a:ext cx="714675" cy="369328"/>
          </a:xfrm>
          <a:prstGeom prst="rect">
            <a:avLst/>
          </a:prstGeom>
          <a:noFill/>
        </p:spPr>
        <p:txBody>
          <a:bodyPr wrap="none" lIns="91436" tIns="45718" rIns="91436" bIns="45718" rtlCol="0">
            <a:spAutoFit/>
          </a:bodyPr>
          <a:lstStyle/>
          <a:p>
            <a:pPr defTabSz="914362"/>
            <a:r>
              <a:rPr lang="en-US" b="1" dirty="0" smtClean="0">
                <a:solidFill>
                  <a:prstClr val="black"/>
                </a:solidFill>
                <a:ea typeface="ＭＳ Ｐゴシック" pitchFamily="-65" charset="-128"/>
              </a:rPr>
              <a:t>Lync</a:t>
            </a:r>
            <a:endParaRPr lang="en-US" b="1" dirty="0">
              <a:solidFill>
                <a:prstClr val="black"/>
              </a:solidFill>
              <a:ea typeface="ＭＳ Ｐゴシック" pitchFamily="-65" charset="-128"/>
            </a:endParaRPr>
          </a:p>
        </p:txBody>
      </p:sp>
      <p:grpSp>
        <p:nvGrpSpPr>
          <p:cNvPr id="152" name="Group 151"/>
          <p:cNvGrpSpPr/>
          <p:nvPr/>
        </p:nvGrpSpPr>
        <p:grpSpPr>
          <a:xfrm>
            <a:off x="6950170" y="3917507"/>
            <a:ext cx="796033" cy="804743"/>
            <a:chOff x="1479802" y="3871149"/>
            <a:chExt cx="1061101" cy="1072991"/>
          </a:xfrm>
        </p:grpSpPr>
        <p:sp>
          <p:nvSpPr>
            <p:cNvPr id="153" name="Rounded Rectangle 152"/>
            <p:cNvSpPr/>
            <p:nvPr/>
          </p:nvSpPr>
          <p:spPr bwMode="auto">
            <a:xfrm>
              <a:off x="1479802" y="3871149"/>
              <a:ext cx="1061101" cy="1072991"/>
            </a:xfrm>
            <a:prstGeom prst="roundRect">
              <a:avLst/>
            </a:prstGeom>
            <a:gradFill rotWithShape="1">
              <a:gsLst>
                <a:gs pos="0">
                  <a:srgbClr val="FF3300">
                    <a:tint val="70000"/>
                    <a:satMod val="180000"/>
                  </a:srgbClr>
                </a:gs>
                <a:gs pos="62000">
                  <a:srgbClr val="FF3300">
                    <a:tint val="30000"/>
                    <a:satMod val="180000"/>
                  </a:srgbClr>
                </a:gs>
                <a:gs pos="100000">
                  <a:srgbClr val="FF3300">
                    <a:tint val="22000"/>
                    <a:satMod val="180000"/>
                  </a:srgbClr>
                </a:gs>
              </a:gsLst>
              <a:lin ang="16200000" scaled="0"/>
            </a:gradFill>
            <a:ln w="9525" cap="flat" cmpd="sng" algn="ctr">
              <a:solidFill>
                <a:srgbClr val="FF3300">
                  <a:shade val="80000"/>
                </a:srgbClr>
              </a:solidFill>
              <a:prstDash val="solid"/>
              <a:headEnd type="none" w="med" len="med"/>
              <a:tailEnd type="none" w="med" len="med"/>
            </a:ln>
            <a:effectLst>
              <a:outerShdw blurRad="50800" dist="38100" dir="5400000" rotWithShape="0">
                <a:srgbClr val="000000">
                  <a:alpha val="43137"/>
                </a:srgbClr>
              </a:outerShdw>
            </a:effectLst>
          </p:spPr>
          <p:txBody>
            <a:bodyPr lIns="121899" tIns="60949" rIns="121899" bIns="6094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Segoe" pitchFamily="34" charset="0"/>
                <a:ea typeface="+mn-ea"/>
                <a:cs typeface="+mn-cs"/>
              </a:endParaRPr>
            </a:p>
          </p:txBody>
        </p:sp>
        <p:pic>
          <p:nvPicPr>
            <p:cNvPr id="154" name="Picture 5"/>
            <p:cNvPicPr>
              <a:picLocks noChangeAspect="1" noChangeArrowheads="1"/>
            </p:cNvPicPr>
            <p:nvPr/>
          </p:nvPicPr>
          <p:blipFill>
            <a:blip r:embed="rId6" cstate="print"/>
            <a:srcRect/>
            <a:stretch>
              <a:fillRect/>
            </a:stretch>
          </p:blipFill>
          <p:spPr bwMode="auto">
            <a:xfrm>
              <a:off x="1836832" y="3991810"/>
              <a:ext cx="347043" cy="342900"/>
            </a:xfrm>
            <a:prstGeom prst="rect">
              <a:avLst/>
            </a:prstGeom>
            <a:noFill/>
            <a:ln w="9525">
              <a:noFill/>
              <a:miter lim="800000"/>
              <a:headEnd/>
              <a:tailEnd/>
            </a:ln>
          </p:spPr>
        </p:pic>
        <p:sp>
          <p:nvSpPr>
            <p:cNvPr id="155" name="TextBox 154"/>
            <p:cNvSpPr txBox="1"/>
            <p:nvPr/>
          </p:nvSpPr>
          <p:spPr>
            <a:xfrm>
              <a:off x="1517214" y="4372182"/>
              <a:ext cx="986282" cy="533449"/>
            </a:xfrm>
            <a:prstGeom prst="rect">
              <a:avLst/>
            </a:prstGeom>
            <a:noFill/>
            <a:effectLst/>
          </p:spPr>
          <p:txBody>
            <a:bodyPr wrap="none" lIns="121899" tIns="60949" rIns="121899" bIns="60949">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Segoe" pitchFamily="34" charset="0"/>
                </a:rPr>
                <a:t>Lync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Segoe" pitchFamily="34" charset="0"/>
                </a:rPr>
                <a:t>Endpoint</a:t>
              </a:r>
            </a:p>
          </p:txBody>
        </p:sp>
      </p:grpSp>
      <p:cxnSp>
        <p:nvCxnSpPr>
          <p:cNvPr id="160" name="Elbow Connector 117"/>
          <p:cNvCxnSpPr>
            <a:endCxn id="162" idx="2"/>
          </p:cNvCxnSpPr>
          <p:nvPr/>
        </p:nvCxnSpPr>
        <p:spPr bwMode="auto">
          <a:xfrm flipV="1">
            <a:off x="4834098" y="4606813"/>
            <a:ext cx="27832" cy="923330"/>
          </a:xfrm>
          <a:prstGeom prst="straightConnector1">
            <a:avLst/>
          </a:prstGeom>
          <a:gradFill rotWithShape="0">
            <a:gsLst>
              <a:gs pos="0">
                <a:srgbClr val="66CC33">
                  <a:gamma/>
                  <a:shade val="63529"/>
                  <a:invGamma/>
                </a:srgbClr>
              </a:gs>
              <a:gs pos="50000">
                <a:srgbClr val="66CC33"/>
              </a:gs>
              <a:gs pos="100000">
                <a:srgbClr val="66CC33">
                  <a:gamma/>
                  <a:shade val="63529"/>
                  <a:invGamma/>
                </a:srgbClr>
              </a:gs>
            </a:gsLst>
            <a:lin ang="2700000" scaled="1"/>
          </a:gradFill>
          <a:ln w="57150" cap="flat" cmpd="sng" algn="ctr">
            <a:solidFill>
              <a:srgbClr val="000000"/>
            </a:solidFill>
            <a:prstDash val="solid"/>
            <a:round/>
            <a:headEnd type="none" w="med" len="med"/>
            <a:tailEnd type="none" w="med" len="med"/>
          </a:ln>
          <a:effectLst/>
        </p:spPr>
      </p:cxnSp>
      <p:grpSp>
        <p:nvGrpSpPr>
          <p:cNvPr id="161" name="Group 160"/>
          <p:cNvGrpSpPr/>
          <p:nvPr/>
        </p:nvGrpSpPr>
        <p:grpSpPr>
          <a:xfrm>
            <a:off x="4463913" y="3941440"/>
            <a:ext cx="796033" cy="665374"/>
            <a:chOff x="638225" y="3513548"/>
            <a:chExt cx="1061101" cy="887165"/>
          </a:xfrm>
        </p:grpSpPr>
        <p:sp>
          <p:nvSpPr>
            <p:cNvPr id="162" name="Rounded Rectangle 161"/>
            <p:cNvSpPr/>
            <p:nvPr/>
          </p:nvSpPr>
          <p:spPr bwMode="auto">
            <a:xfrm>
              <a:off x="638225" y="3513548"/>
              <a:ext cx="1061101" cy="887165"/>
            </a:xfrm>
            <a:prstGeom prst="roundRect">
              <a:avLst/>
            </a:prstGeom>
            <a:gradFill rotWithShape="1">
              <a:gsLst>
                <a:gs pos="0">
                  <a:srgbClr val="66CC33">
                    <a:tint val="70000"/>
                    <a:satMod val="180000"/>
                  </a:srgbClr>
                </a:gs>
                <a:gs pos="62000">
                  <a:srgbClr val="66CC33">
                    <a:tint val="30000"/>
                    <a:satMod val="180000"/>
                  </a:srgbClr>
                </a:gs>
                <a:gs pos="100000">
                  <a:srgbClr val="66CC33">
                    <a:tint val="22000"/>
                    <a:satMod val="180000"/>
                  </a:srgbClr>
                </a:gs>
              </a:gsLst>
              <a:lin ang="16200000" scaled="0"/>
            </a:gradFill>
            <a:ln w="9525" cap="flat" cmpd="sng" algn="ctr">
              <a:solidFill>
                <a:srgbClr val="66CC33">
                  <a:shade val="80000"/>
                </a:srgbClr>
              </a:solidFill>
              <a:prstDash val="solid"/>
              <a:headEnd type="none" w="med" len="med"/>
              <a:tailEnd type="none" w="med" len="med"/>
            </a:ln>
            <a:effectLst>
              <a:outerShdw blurRad="50800" dist="38100" dir="5400000" rotWithShape="0">
                <a:srgbClr val="000000">
                  <a:alpha val="43137"/>
                </a:srgbClr>
              </a:outerShdw>
            </a:effectLst>
          </p:spPr>
          <p:txBody>
            <a:bodyPr lIns="121899" tIns="60949" rIns="121899" bIns="60949"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0000"/>
                </a:solidFill>
                <a:effectLst/>
                <a:uLnTx/>
                <a:uFillTx/>
                <a:latin typeface="Segoe" pitchFamily="34" charset="0"/>
                <a:ea typeface="+mn-ea"/>
                <a:cs typeface="+mn-cs"/>
              </a:endParaRPr>
            </a:p>
          </p:txBody>
        </p:sp>
        <p:pic>
          <p:nvPicPr>
            <p:cNvPr id="163" name="Picture 16" descr="PBX"/>
            <p:cNvPicPr>
              <a:picLocks noChangeAspect="1" noChangeArrowheads="1"/>
            </p:cNvPicPr>
            <p:nvPr/>
          </p:nvPicPr>
          <p:blipFill>
            <a:blip r:embed="rId7" cstate="print"/>
            <a:srcRect/>
            <a:stretch>
              <a:fillRect/>
            </a:stretch>
          </p:blipFill>
          <p:spPr bwMode="auto">
            <a:xfrm>
              <a:off x="778564" y="3728195"/>
              <a:ext cx="780421" cy="672502"/>
            </a:xfrm>
            <a:prstGeom prst="rect">
              <a:avLst/>
            </a:prstGeom>
            <a:noFill/>
            <a:ln w="9525">
              <a:noFill/>
              <a:miter lim="800000"/>
              <a:headEnd/>
              <a:tailEnd/>
            </a:ln>
            <a:effectLst/>
          </p:spPr>
        </p:pic>
        <p:sp>
          <p:nvSpPr>
            <p:cNvPr id="164" name="TextBox 163"/>
            <p:cNvSpPr txBox="1"/>
            <p:nvPr/>
          </p:nvSpPr>
          <p:spPr>
            <a:xfrm>
              <a:off x="770411" y="3513548"/>
              <a:ext cx="826024" cy="348784"/>
            </a:xfrm>
            <a:prstGeom prst="rect">
              <a:avLst/>
            </a:prstGeom>
            <a:noFill/>
            <a:effectLst/>
          </p:spPr>
          <p:txBody>
            <a:bodyPr wrap="none" lIns="121899" tIns="60949" rIns="121899" bIns="60949">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Segoe" pitchFamily="34" charset="0"/>
                </a:rPr>
                <a:t>IP-PBX</a:t>
              </a:r>
            </a:p>
          </p:txBody>
        </p:sp>
      </p:grpSp>
      <p:sp>
        <p:nvSpPr>
          <p:cNvPr id="166" name="Freeform 165"/>
          <p:cNvSpPr/>
          <p:nvPr/>
        </p:nvSpPr>
        <p:spPr>
          <a:xfrm>
            <a:off x="5099574" y="4098682"/>
            <a:ext cx="2118438" cy="298188"/>
          </a:xfrm>
          <a:custGeom>
            <a:avLst/>
            <a:gdLst>
              <a:gd name="connsiteX0" fmla="*/ 3481471 w 3481471"/>
              <a:gd name="connsiteY0" fmla="*/ 48104 h 397584"/>
              <a:gd name="connsiteX1" fmla="*/ 1828883 w 3481471"/>
              <a:gd name="connsiteY1" fmla="*/ 24291 h 397584"/>
              <a:gd name="connsiteX2" fmla="*/ 219158 w 3481471"/>
              <a:gd name="connsiteY2" fmla="*/ 348141 h 397584"/>
              <a:gd name="connsiteX3" fmla="*/ 57233 w 3481471"/>
              <a:gd name="connsiteY3" fmla="*/ 391004 h 397584"/>
            </a:gdLst>
            <a:ahLst/>
            <a:cxnLst>
              <a:cxn ang="0">
                <a:pos x="connsiteX0" y="connsiteY0"/>
              </a:cxn>
              <a:cxn ang="0">
                <a:pos x="connsiteX1" y="connsiteY1"/>
              </a:cxn>
              <a:cxn ang="0">
                <a:pos x="connsiteX2" y="connsiteY2"/>
              </a:cxn>
              <a:cxn ang="0">
                <a:pos x="connsiteX3" y="connsiteY3"/>
              </a:cxn>
            </a:cxnLst>
            <a:rect l="l" t="t" r="r" b="b"/>
            <a:pathLst>
              <a:path w="3481471" h="397584">
                <a:moveTo>
                  <a:pt x="3481471" y="48104"/>
                </a:moveTo>
                <a:cubicBezTo>
                  <a:pt x="2927036" y="11194"/>
                  <a:pt x="2372602" y="-25715"/>
                  <a:pt x="1828883" y="24291"/>
                </a:cubicBezTo>
                <a:cubicBezTo>
                  <a:pt x="1285164" y="74297"/>
                  <a:pt x="514433" y="287022"/>
                  <a:pt x="219158" y="348141"/>
                </a:cubicBezTo>
                <a:cubicBezTo>
                  <a:pt x="-76117" y="409260"/>
                  <a:pt x="-9442" y="400132"/>
                  <a:pt x="57233" y="391004"/>
                </a:cubicBezTo>
              </a:path>
            </a:pathLst>
          </a:custGeom>
          <a:noFill/>
          <a:ln w="28575" cap="flat" cmpd="sng" algn="ctr">
            <a:solidFill>
              <a:srgbClr val="FF0000"/>
            </a:solid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pic>
        <p:nvPicPr>
          <p:cNvPr id="167"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6877" y="3674380"/>
            <a:ext cx="493047"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92882" y="3706279"/>
            <a:ext cx="493047"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0" name="Arc 169"/>
          <p:cNvSpPr/>
          <p:nvPr/>
        </p:nvSpPr>
        <p:spPr>
          <a:xfrm rot="9522880">
            <a:off x="4896844" y="2898394"/>
            <a:ext cx="4644404" cy="1876670"/>
          </a:xfrm>
          <a:prstGeom prst="arc">
            <a:avLst>
              <a:gd name="adj1" fmla="val 16741043"/>
              <a:gd name="adj2" fmla="val 102660"/>
            </a:avLst>
          </a:prstGeom>
          <a:noFill/>
          <a:ln w="38100" cap="flat" cmpd="sng" algn="ctr">
            <a:solidFill>
              <a:srgbClr val="000000"/>
            </a:solid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65" name="TextBox 164"/>
          <p:cNvSpPr txBox="1"/>
          <p:nvPr/>
        </p:nvSpPr>
        <p:spPr>
          <a:xfrm>
            <a:off x="5893000" y="4868617"/>
            <a:ext cx="592929" cy="276983"/>
          </a:xfrm>
          <a:prstGeom prst="rect">
            <a:avLst/>
          </a:prstGeom>
          <a:solidFill>
            <a:srgbClr val="FFFFFF"/>
          </a:solidFill>
          <a:ln w="38100" cap="flat" cmpd="sng" algn="ctr">
            <a:solidFill>
              <a:srgbClr val="0099FF"/>
            </a:solidFill>
            <a:prstDash val="solid"/>
          </a:ln>
          <a:effectLst/>
        </p:spPr>
        <p:txBody>
          <a:bodyPr wrap="none" lIns="91436" tIns="45718" rIns="91436"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Segoe" pitchFamily="34" charset="0"/>
                <a:ea typeface="+mn-ea"/>
                <a:cs typeface="+mn-cs"/>
              </a:rPr>
              <a:t>G.711</a:t>
            </a:r>
          </a:p>
        </p:txBody>
      </p:sp>
      <p:grpSp>
        <p:nvGrpSpPr>
          <p:cNvPr id="147" name="Group 146"/>
          <p:cNvGrpSpPr/>
          <p:nvPr/>
        </p:nvGrpSpPr>
        <p:grpSpPr>
          <a:xfrm>
            <a:off x="4435847" y="5144172"/>
            <a:ext cx="796033" cy="785138"/>
            <a:chOff x="-1813770" y="4514776"/>
            <a:chExt cx="1061101" cy="1046850"/>
          </a:xfrm>
        </p:grpSpPr>
        <p:sp>
          <p:nvSpPr>
            <p:cNvPr id="148" name="Rounded Rectangle 147"/>
            <p:cNvSpPr/>
            <p:nvPr/>
          </p:nvSpPr>
          <p:spPr bwMode="auto">
            <a:xfrm>
              <a:off x="-1813770" y="4514776"/>
              <a:ext cx="1061101" cy="1045066"/>
            </a:xfrm>
            <a:prstGeom prst="roundRect">
              <a:avLst/>
            </a:prstGeom>
            <a:gradFill rotWithShape="1">
              <a:gsLst>
                <a:gs pos="0">
                  <a:srgbClr val="66CC33">
                    <a:tint val="70000"/>
                    <a:satMod val="180000"/>
                  </a:srgbClr>
                </a:gs>
                <a:gs pos="62000">
                  <a:srgbClr val="66CC33">
                    <a:tint val="30000"/>
                    <a:satMod val="180000"/>
                  </a:srgbClr>
                </a:gs>
                <a:gs pos="100000">
                  <a:srgbClr val="66CC33">
                    <a:tint val="22000"/>
                    <a:satMod val="180000"/>
                  </a:srgbClr>
                </a:gs>
              </a:gsLst>
              <a:lin ang="16200000" scaled="0"/>
            </a:gradFill>
            <a:ln w="9525" cap="flat" cmpd="sng" algn="ctr">
              <a:solidFill>
                <a:srgbClr val="66CC33">
                  <a:shade val="80000"/>
                </a:srgbClr>
              </a:solidFill>
              <a:prstDash val="solid"/>
              <a:headEnd type="none" w="med" len="med"/>
              <a:tailEnd type="none" w="med" len="med"/>
            </a:ln>
            <a:effectLst>
              <a:outerShdw blurRad="50800" dist="38100" dir="5400000" rotWithShape="0">
                <a:srgbClr val="000000">
                  <a:alpha val="43137"/>
                </a:srgbClr>
              </a:outerShdw>
            </a:effectLst>
          </p:spPr>
          <p:txBody>
            <a:bodyPr lIns="121899" tIns="60949" rIns="121899" bIns="6094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Segoe" pitchFamily="34" charset="0"/>
                <a:ea typeface="+mn-ea"/>
                <a:cs typeface="+mn-cs"/>
              </a:endParaRPr>
            </a:p>
          </p:txBody>
        </p:sp>
        <p:grpSp>
          <p:nvGrpSpPr>
            <p:cNvPr id="149" name="Group 148"/>
            <p:cNvGrpSpPr/>
            <p:nvPr/>
          </p:nvGrpSpPr>
          <p:grpSpPr>
            <a:xfrm>
              <a:off x="-1776361" y="4575256"/>
              <a:ext cx="986282" cy="986370"/>
              <a:chOff x="487591" y="3327249"/>
              <a:chExt cx="986282" cy="986370"/>
            </a:xfrm>
          </p:grpSpPr>
          <p:pic>
            <p:nvPicPr>
              <p:cNvPr id="150" name="Picture 5"/>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954" y="3327249"/>
                <a:ext cx="633557" cy="48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1" name="TextBox 150"/>
              <p:cNvSpPr txBox="1"/>
              <p:nvPr/>
            </p:nvSpPr>
            <p:spPr>
              <a:xfrm>
                <a:off x="487591" y="3780170"/>
                <a:ext cx="986282" cy="533449"/>
              </a:xfrm>
              <a:prstGeom prst="rect">
                <a:avLst/>
              </a:prstGeom>
              <a:noFill/>
              <a:effectLst/>
            </p:spPr>
            <p:txBody>
              <a:bodyPr wrap="none" lIns="121899" tIns="60949" rIns="121899" bIns="60949">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Segoe" pitchFamily="34" charset="0"/>
                  </a:rPr>
                  <a:t>PBX</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Segoe" pitchFamily="34" charset="0"/>
                  </a:rPr>
                  <a:t>Endpoint</a:t>
                </a:r>
              </a:p>
            </p:txBody>
          </p:sp>
        </p:grpSp>
      </p:grpSp>
      <p:pic>
        <p:nvPicPr>
          <p:cNvPr id="10242" name="Picture 2" descr="http://blogs.technet.com/resized-image.ashx/__size/850x0/__key/CommunityServer-Blogs-Components-WeblogFiles/00-00-00-83-73/4657.SurvivableBranchAppliance_5F00_Figure4.jpg"/>
          <p:cNvPicPr>
            <a:picLocks noChangeAspect="1" noChangeArrowheads="1"/>
          </p:cNvPicPr>
          <p:nvPr/>
        </p:nvPicPr>
        <p:blipFill rotWithShape="1">
          <a:blip r:embed="rId10">
            <a:extLst>
              <a:ext uri="{28A0092B-C50C-407E-A947-70E740481C1C}">
                <a14:useLocalDpi xmlns:a14="http://schemas.microsoft.com/office/drawing/2010/main" val="0"/>
              </a:ext>
            </a:extLst>
          </a:blip>
          <a:srcRect r="74751" b="55349"/>
          <a:stretch/>
        </p:blipFill>
        <p:spPr bwMode="auto">
          <a:xfrm>
            <a:off x="8938084" y="2668453"/>
            <a:ext cx="2929875" cy="3900443"/>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706" y="4406367"/>
            <a:ext cx="2884152" cy="1934097"/>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02750"/>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txBox="1">
            <a:spLocks/>
          </p:cNvSpPr>
          <p:nvPr/>
        </p:nvSpPr>
        <p:spPr>
          <a:xfrm>
            <a:off x="2948149" y="1459277"/>
            <a:ext cx="9002141" cy="160808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PowerShell-based </a:t>
            </a:r>
            <a:r>
              <a:rPr lang="en-US" sz="2800" dirty="0">
                <a:solidFill>
                  <a:schemeClr val="bg1"/>
                </a:solidFill>
              </a:rPr>
              <a:t>management</a:t>
            </a:r>
          </a:p>
          <a:p>
            <a:r>
              <a:rPr lang="en-US" sz="2800" dirty="0">
                <a:solidFill>
                  <a:schemeClr val="bg1"/>
                </a:solidFill>
              </a:rPr>
              <a:t>Role-based Admin Access Control</a:t>
            </a:r>
          </a:p>
          <a:p>
            <a:r>
              <a:rPr lang="en-US" sz="2800" dirty="0">
                <a:solidFill>
                  <a:schemeClr val="bg1"/>
                </a:solidFill>
              </a:rPr>
              <a:t>Advanced Quality Monitoring</a:t>
            </a:r>
          </a:p>
        </p:txBody>
      </p:sp>
      <p:sp>
        <p:nvSpPr>
          <p:cNvPr id="2" name="Title 1"/>
          <p:cNvSpPr>
            <a:spLocks noGrp="1"/>
          </p:cNvSpPr>
          <p:nvPr>
            <p:ph type="title"/>
          </p:nvPr>
        </p:nvSpPr>
        <p:spPr>
          <a:xfrm>
            <a:off x="507237" y="240475"/>
            <a:ext cx="11149013" cy="609398"/>
          </a:xfrm>
        </p:spPr>
        <p:txBody>
          <a:bodyPr/>
          <a:lstStyle/>
          <a:p>
            <a:r>
              <a:rPr lang="en-US" dirty="0" smtClean="0"/>
              <a:t>On-site Networking</a:t>
            </a:r>
            <a:endParaRPr lang="en-US" dirty="0"/>
          </a:p>
        </p:txBody>
      </p:sp>
      <p:sp>
        <p:nvSpPr>
          <p:cNvPr id="11" name="Text Placeholder 2"/>
          <p:cNvSpPr txBox="1">
            <a:spLocks/>
          </p:cNvSpPr>
          <p:nvPr/>
        </p:nvSpPr>
        <p:spPr>
          <a:xfrm>
            <a:off x="519112" y="1447799"/>
            <a:ext cx="11149013" cy="5063360"/>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15" name="Rectangle 14"/>
          <p:cNvSpPr/>
          <p:nvPr/>
        </p:nvSpPr>
        <p:spPr bwMode="auto">
          <a:xfrm>
            <a:off x="204952" y="1459277"/>
            <a:ext cx="2585545" cy="1599128"/>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Complete Administration</a:t>
            </a:r>
            <a:endParaRPr lang="en-US" sz="2800" dirty="0">
              <a:solidFill>
                <a:schemeClr val="bg1"/>
              </a:solidFill>
            </a:endParaRPr>
          </a:p>
        </p:txBody>
      </p:sp>
      <p:sp>
        <p:nvSpPr>
          <p:cNvPr id="7" name="Freeform 6"/>
          <p:cNvSpPr>
            <a:spLocks/>
          </p:cNvSpPr>
          <p:nvPr/>
        </p:nvSpPr>
        <p:spPr bwMode="auto">
          <a:xfrm>
            <a:off x="9230417" y="351163"/>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8" name="Straight Connector 7"/>
          <p:cNvCxnSpPr/>
          <p:nvPr/>
        </p:nvCxnSpPr>
        <p:spPr>
          <a:xfrm>
            <a:off x="9723466" y="997843"/>
            <a:ext cx="1359113"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9" name="Picture 16" descr="PBX"/>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49638" y="766066"/>
            <a:ext cx="564920" cy="568467"/>
          </a:xfrm>
          <a:prstGeom prst="rect">
            <a:avLst/>
          </a:prstGeom>
          <a:noFill/>
          <a:ln w="9525">
            <a:noFill/>
            <a:miter lim="800000"/>
            <a:headEnd/>
            <a:tailEnd/>
          </a:ln>
        </p:spPr>
      </p:pic>
      <p:pic>
        <p:nvPicPr>
          <p:cNvPr id="10" name="Picture 106" descr="server_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88973" y="797539"/>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266" name="Picture 2" descr="http://blogs.technet.com/resized-image.ashx/__size/850x0/__key/CommunityServer-Blogs-Components-WeblogFiles/00-00-00-84-94/1031.Last.jpg"/>
          <p:cNvPicPr>
            <a:picLocks noChangeAspect="1" noChangeArrowheads="1"/>
          </p:cNvPicPr>
          <p:nvPr/>
        </p:nvPicPr>
        <p:blipFill rotWithShape="1">
          <a:blip r:embed="rId5">
            <a:extLst>
              <a:ext uri="{28A0092B-C50C-407E-A947-70E740481C1C}">
                <a14:useLocalDpi xmlns:a14="http://schemas.microsoft.com/office/drawing/2010/main" val="0"/>
              </a:ext>
            </a:extLst>
          </a:blip>
          <a:srcRect b="52398"/>
          <a:stretch/>
        </p:blipFill>
        <p:spPr bwMode="auto">
          <a:xfrm>
            <a:off x="110362" y="3274028"/>
            <a:ext cx="11957893" cy="344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254"/>
      </p:ext>
    </p:extLst>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61606"/>
            <a:ext cx="11398251" cy="609398"/>
          </a:xfrm>
        </p:spPr>
        <p:txBody>
          <a:bodyPr/>
          <a:lstStyle/>
          <a:p>
            <a:r>
              <a:rPr lang="en-US" dirty="0" smtClean="0"/>
              <a:t>Lync Telephony Deployment </a:t>
            </a:r>
            <a:endParaRPr lang="en-US" dirty="0"/>
          </a:p>
        </p:txBody>
      </p:sp>
      <p:sp>
        <p:nvSpPr>
          <p:cNvPr id="15" name="TextBox 14"/>
          <p:cNvSpPr txBox="1"/>
          <p:nvPr/>
        </p:nvSpPr>
        <p:spPr>
          <a:xfrm>
            <a:off x="601715" y="1340068"/>
            <a:ext cx="6826469" cy="984885"/>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“We’re sold – our goal is Enterprise Wide UC as soon as practical”</a:t>
            </a:r>
          </a:p>
        </p:txBody>
      </p:sp>
      <p:sp>
        <p:nvSpPr>
          <p:cNvPr id="16" name="TextBox 15"/>
          <p:cNvSpPr txBox="1"/>
          <p:nvPr/>
        </p:nvSpPr>
        <p:spPr>
          <a:xfrm>
            <a:off x="5391831" y="3375342"/>
            <a:ext cx="5328746" cy="984885"/>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“We love Lync, but I can’t replace everything yet….”</a:t>
            </a:r>
          </a:p>
        </p:txBody>
      </p:sp>
      <p:sp>
        <p:nvSpPr>
          <p:cNvPr id="17" name="TextBox 16"/>
          <p:cNvSpPr txBox="1"/>
          <p:nvPr/>
        </p:nvSpPr>
        <p:spPr>
          <a:xfrm>
            <a:off x="404647" y="5273776"/>
            <a:ext cx="6826469" cy="984885"/>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“Lync is our presence platform, but all telephony will remain on the PBX”</a:t>
            </a:r>
          </a:p>
        </p:txBody>
      </p:sp>
      <p:sp>
        <p:nvSpPr>
          <p:cNvPr id="18" name="Rounded Rectangle 17"/>
          <p:cNvSpPr/>
          <p:nvPr/>
        </p:nvSpPr>
        <p:spPr bwMode="auto">
          <a:xfrm>
            <a:off x="7614744" y="1176926"/>
            <a:ext cx="3815255" cy="131116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Replace the PBX</a:t>
            </a:r>
          </a:p>
        </p:txBody>
      </p:sp>
      <p:sp>
        <p:nvSpPr>
          <p:cNvPr id="19" name="Rounded Rectangle 18"/>
          <p:cNvSpPr/>
          <p:nvPr/>
        </p:nvSpPr>
        <p:spPr bwMode="auto">
          <a:xfrm>
            <a:off x="1192947" y="3212202"/>
            <a:ext cx="3815255" cy="131116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Connect with the PBX</a:t>
            </a:r>
          </a:p>
        </p:txBody>
      </p:sp>
      <p:sp>
        <p:nvSpPr>
          <p:cNvPr id="20" name="Rounded Rectangle 19"/>
          <p:cNvSpPr/>
          <p:nvPr/>
        </p:nvSpPr>
        <p:spPr bwMode="auto">
          <a:xfrm>
            <a:off x="7767143" y="5110636"/>
            <a:ext cx="3815255" cy="13111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Retain the PBX</a:t>
            </a:r>
          </a:p>
        </p:txBody>
      </p:sp>
    </p:spTree>
    <p:extLst>
      <p:ext uri="{BB962C8B-B14F-4D97-AF65-F5344CB8AC3E}">
        <p14:creationId xmlns:p14="http://schemas.microsoft.com/office/powerpoint/2010/main" val="4156827349"/>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61606"/>
            <a:ext cx="11398251" cy="609398"/>
          </a:xfrm>
        </p:spPr>
        <p:txBody>
          <a:bodyPr/>
          <a:lstStyle/>
          <a:p>
            <a:r>
              <a:rPr lang="en-US" dirty="0"/>
              <a:t>Lync Telephony Deployment </a:t>
            </a:r>
          </a:p>
        </p:txBody>
      </p:sp>
      <p:sp>
        <p:nvSpPr>
          <p:cNvPr id="3" name="Rounded Rectangle 2"/>
          <p:cNvSpPr/>
          <p:nvPr/>
        </p:nvSpPr>
        <p:spPr bwMode="auto">
          <a:xfrm>
            <a:off x="4240923" y="2075813"/>
            <a:ext cx="3815255" cy="59436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SIP Trunking</a:t>
            </a:r>
          </a:p>
        </p:txBody>
      </p:sp>
      <p:sp>
        <p:nvSpPr>
          <p:cNvPr id="4" name="Rounded Rectangle 3"/>
          <p:cNvSpPr/>
          <p:nvPr/>
        </p:nvSpPr>
        <p:spPr bwMode="auto">
          <a:xfrm>
            <a:off x="199695" y="2075813"/>
            <a:ext cx="3815255" cy="131116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Replace the PBX</a:t>
            </a:r>
          </a:p>
        </p:txBody>
      </p:sp>
      <p:sp>
        <p:nvSpPr>
          <p:cNvPr id="5" name="Rounded Rectangle 4"/>
          <p:cNvSpPr/>
          <p:nvPr/>
        </p:nvSpPr>
        <p:spPr bwMode="auto">
          <a:xfrm>
            <a:off x="4240912" y="3547247"/>
            <a:ext cx="3815255" cy="59436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Direct SIP to IP-PBX</a:t>
            </a:r>
          </a:p>
        </p:txBody>
      </p:sp>
      <p:sp>
        <p:nvSpPr>
          <p:cNvPr id="6" name="Rounded Rectangle 5"/>
          <p:cNvSpPr/>
          <p:nvPr/>
        </p:nvSpPr>
        <p:spPr bwMode="auto">
          <a:xfrm>
            <a:off x="4240923" y="4264054"/>
            <a:ext cx="3815255" cy="59436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Gateway to TDM PBX </a:t>
            </a:r>
          </a:p>
        </p:txBody>
      </p:sp>
      <p:sp>
        <p:nvSpPr>
          <p:cNvPr id="7" name="Rounded Rectangle 6"/>
          <p:cNvSpPr/>
          <p:nvPr/>
        </p:nvSpPr>
        <p:spPr bwMode="auto">
          <a:xfrm>
            <a:off x="4240923" y="2795772"/>
            <a:ext cx="3815255" cy="59120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Gateway to PSTN</a:t>
            </a:r>
          </a:p>
        </p:txBody>
      </p:sp>
      <p:sp>
        <p:nvSpPr>
          <p:cNvPr id="8" name="Rounded Rectangle 7"/>
          <p:cNvSpPr/>
          <p:nvPr/>
        </p:nvSpPr>
        <p:spPr bwMode="auto">
          <a:xfrm>
            <a:off x="199694" y="3547247"/>
            <a:ext cx="3815255" cy="1311167"/>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a:gradFill>
                  <a:gsLst>
                    <a:gs pos="0">
                      <a:srgbClr val="FFFFFF"/>
                    </a:gs>
                    <a:gs pos="100000">
                      <a:srgbClr val="FFFFFF"/>
                    </a:gs>
                  </a:gsLst>
                  <a:lin ang="5400000" scaled="0"/>
                </a:gradFill>
              </a:rPr>
              <a:t>C</a:t>
            </a:r>
            <a:r>
              <a:rPr lang="en-US" sz="2800" dirty="0" smtClean="0">
                <a:gradFill>
                  <a:gsLst>
                    <a:gs pos="0">
                      <a:srgbClr val="FFFFFF"/>
                    </a:gs>
                    <a:gs pos="100000">
                      <a:srgbClr val="FFFFFF"/>
                    </a:gs>
                  </a:gsLst>
                  <a:lin ang="5400000" scaled="0"/>
                </a:gradFill>
              </a:rPr>
              <a:t>onnect with the PBX</a:t>
            </a:r>
          </a:p>
        </p:txBody>
      </p:sp>
      <p:sp>
        <p:nvSpPr>
          <p:cNvPr id="9" name="Rounded Rectangle 8"/>
          <p:cNvSpPr/>
          <p:nvPr/>
        </p:nvSpPr>
        <p:spPr bwMode="auto">
          <a:xfrm>
            <a:off x="199695" y="5021318"/>
            <a:ext cx="3815255" cy="13111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Retain the PBX</a:t>
            </a:r>
          </a:p>
        </p:txBody>
      </p:sp>
      <p:sp>
        <p:nvSpPr>
          <p:cNvPr id="12" name="Rounded Rectangle 11"/>
          <p:cNvSpPr/>
          <p:nvPr/>
        </p:nvSpPr>
        <p:spPr bwMode="auto">
          <a:xfrm>
            <a:off x="8247441" y="5021317"/>
            <a:ext cx="3815255" cy="124994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a:gradFill>
                  <a:gsLst>
                    <a:gs pos="0">
                      <a:srgbClr val="FFFFFF"/>
                    </a:gs>
                    <a:gs pos="100000">
                      <a:srgbClr val="FFFFFF"/>
                    </a:gs>
                  </a:gsLst>
                  <a:lin ang="5400000" scaled="0"/>
                </a:gradFill>
              </a:rPr>
              <a:t>More </a:t>
            </a:r>
            <a:r>
              <a:rPr lang="en-US" sz="2800" dirty="0" smtClean="0">
                <a:gradFill>
                  <a:gsLst>
                    <a:gs pos="0">
                      <a:srgbClr val="FFFFFF"/>
                    </a:gs>
                    <a:gs pos="100000">
                      <a:srgbClr val="FFFFFF"/>
                    </a:gs>
                  </a:gsLst>
                  <a:lin ang="5400000" scaled="0"/>
                </a:gradFill>
              </a:rPr>
              <a:t>Costly with Suboptimal UEX</a:t>
            </a:r>
          </a:p>
        </p:txBody>
      </p:sp>
      <p:sp>
        <p:nvSpPr>
          <p:cNvPr id="13" name="Rounded Rectangle 12"/>
          <p:cNvSpPr/>
          <p:nvPr/>
        </p:nvSpPr>
        <p:spPr bwMode="auto">
          <a:xfrm>
            <a:off x="8247441" y="3502566"/>
            <a:ext cx="3815255" cy="132195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Using Lync Voice where practical for the business</a:t>
            </a:r>
          </a:p>
        </p:txBody>
      </p:sp>
      <p:sp>
        <p:nvSpPr>
          <p:cNvPr id="14" name="Rounded Rectangle 13"/>
          <p:cNvSpPr/>
          <p:nvPr/>
        </p:nvSpPr>
        <p:spPr bwMode="auto">
          <a:xfrm>
            <a:off x="8247440" y="2075813"/>
            <a:ext cx="3815255" cy="1311167"/>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Lync Everywhere</a:t>
            </a:r>
          </a:p>
        </p:txBody>
      </p:sp>
      <p:sp>
        <p:nvSpPr>
          <p:cNvPr id="15" name="Rectangle 14"/>
          <p:cNvSpPr/>
          <p:nvPr/>
        </p:nvSpPr>
        <p:spPr>
          <a:xfrm>
            <a:off x="1533285" y="1342373"/>
            <a:ext cx="1148071" cy="584775"/>
          </a:xfrm>
          <a:prstGeom prst="rect">
            <a:avLst/>
          </a:prstGeom>
        </p:spPr>
        <p:txBody>
          <a:bodyPr wrap="none">
            <a:spAutoFit/>
          </a:bodyPr>
          <a:lstStyle/>
          <a:p>
            <a:r>
              <a:rPr lang="en-US" sz="3200" dirty="0" smtClean="0"/>
              <a:t>What</a:t>
            </a:r>
            <a:endParaRPr lang="en-US" sz="3200" dirty="0"/>
          </a:p>
        </p:txBody>
      </p:sp>
      <p:sp>
        <p:nvSpPr>
          <p:cNvPr id="16" name="Rectangle 15"/>
          <p:cNvSpPr/>
          <p:nvPr/>
        </p:nvSpPr>
        <p:spPr>
          <a:xfrm>
            <a:off x="5651740" y="1342372"/>
            <a:ext cx="1013419" cy="584775"/>
          </a:xfrm>
          <a:prstGeom prst="rect">
            <a:avLst/>
          </a:prstGeom>
        </p:spPr>
        <p:txBody>
          <a:bodyPr wrap="none">
            <a:spAutoFit/>
          </a:bodyPr>
          <a:lstStyle/>
          <a:p>
            <a:r>
              <a:rPr lang="en-US" sz="3200" dirty="0" smtClean="0"/>
              <a:t>How</a:t>
            </a:r>
            <a:endParaRPr lang="en-US" sz="3200" dirty="0"/>
          </a:p>
        </p:txBody>
      </p:sp>
      <p:sp>
        <p:nvSpPr>
          <p:cNvPr id="17" name="Rectangle 16"/>
          <p:cNvSpPr/>
          <p:nvPr/>
        </p:nvSpPr>
        <p:spPr>
          <a:xfrm>
            <a:off x="8247442" y="1342371"/>
            <a:ext cx="3815254" cy="584775"/>
          </a:xfrm>
          <a:prstGeom prst="rect">
            <a:avLst/>
          </a:prstGeom>
        </p:spPr>
        <p:txBody>
          <a:bodyPr wrap="square">
            <a:spAutoFit/>
          </a:bodyPr>
          <a:lstStyle/>
          <a:p>
            <a:pPr algn="ctr"/>
            <a:r>
              <a:rPr lang="en-US" sz="3200" dirty="0"/>
              <a:t>I</a:t>
            </a:r>
            <a:r>
              <a:rPr lang="en-US" sz="3200" dirty="0" smtClean="0"/>
              <a:t>mplications</a:t>
            </a:r>
            <a:endParaRPr lang="en-US" sz="3200" dirty="0"/>
          </a:p>
        </p:txBody>
      </p:sp>
      <p:sp>
        <p:nvSpPr>
          <p:cNvPr id="22" name="Rounded Rectangle 21"/>
          <p:cNvSpPr/>
          <p:nvPr/>
        </p:nvSpPr>
        <p:spPr bwMode="auto">
          <a:xfrm>
            <a:off x="4250823" y="5021318"/>
            <a:ext cx="3815255" cy="126366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Separate Servers &amp; Vendors for UC</a:t>
            </a:r>
          </a:p>
        </p:txBody>
      </p:sp>
    </p:spTree>
    <p:extLst>
      <p:ext uri="{BB962C8B-B14F-4D97-AF65-F5344CB8AC3E}">
        <p14:creationId xmlns:p14="http://schemas.microsoft.com/office/powerpoint/2010/main" val="24100036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2" grpId="0" animBg="1"/>
      <p:bldP spid="13" grpId="0" animBg="1"/>
      <p:bldP spid="14"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21265"/>
            <a:ext cx="11398251" cy="609398"/>
          </a:xfrm>
        </p:spPr>
        <p:txBody>
          <a:bodyPr/>
          <a:lstStyle/>
          <a:p>
            <a:r>
              <a:rPr lang="en-US" dirty="0" smtClean="0"/>
              <a:t>Retain the PBX</a:t>
            </a:r>
            <a:endParaRPr lang="en-US" dirty="0"/>
          </a:p>
        </p:txBody>
      </p:sp>
      <p:sp>
        <p:nvSpPr>
          <p:cNvPr id="7" name="Text Placeholder 4"/>
          <p:cNvSpPr txBox="1">
            <a:spLocks/>
          </p:cNvSpPr>
          <p:nvPr/>
        </p:nvSpPr>
        <p:spPr>
          <a:xfrm>
            <a:off x="519111" y="1239452"/>
            <a:ext cx="11149013" cy="561854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Remote call control</a:t>
            </a:r>
          </a:p>
          <a:p>
            <a:pPr lvl="1"/>
            <a:r>
              <a:rPr lang="en-US" sz="2400" dirty="0" smtClean="0"/>
              <a:t>Lync controls the PBX endpoint &amp; provides binary presence status</a:t>
            </a:r>
          </a:p>
          <a:p>
            <a:pPr lvl="1"/>
            <a:r>
              <a:rPr lang="en-US" sz="2400" dirty="0" smtClean="0"/>
              <a:t>Loses media capabilities of Lync</a:t>
            </a:r>
          </a:p>
          <a:p>
            <a:pPr lvl="1"/>
            <a:r>
              <a:rPr lang="en-US" sz="2400" dirty="0" smtClean="0"/>
              <a:t>Requires licensing of PCAL</a:t>
            </a:r>
          </a:p>
          <a:p>
            <a:r>
              <a:rPr lang="en-US" sz="2800" dirty="0" smtClean="0"/>
              <a:t>PBX plugins to Lync</a:t>
            </a:r>
          </a:p>
          <a:p>
            <a:pPr lvl="1"/>
            <a:r>
              <a:rPr lang="en-US" sz="2400" dirty="0" smtClean="0"/>
              <a:t>Lync client becomes the host to headless PBX client</a:t>
            </a:r>
          </a:p>
          <a:p>
            <a:pPr lvl="1"/>
            <a:r>
              <a:rPr lang="en-US" sz="2400" dirty="0" smtClean="0"/>
              <a:t>Call control still remains on PBX</a:t>
            </a:r>
          </a:p>
          <a:p>
            <a:pPr lvl="1"/>
            <a:r>
              <a:rPr lang="en-US" sz="2400" dirty="0" smtClean="0"/>
              <a:t>Does not require PCAL</a:t>
            </a:r>
          </a:p>
          <a:p>
            <a:r>
              <a:rPr lang="en-US" sz="2800" dirty="0" smtClean="0"/>
              <a:t>These options are not recommended; only if PBX must be retained</a:t>
            </a:r>
          </a:p>
        </p:txBody>
      </p:sp>
      <p:sp>
        <p:nvSpPr>
          <p:cNvPr id="8" name="Rounded Rectangle 7"/>
          <p:cNvSpPr/>
          <p:nvPr/>
        </p:nvSpPr>
        <p:spPr bwMode="auto">
          <a:xfrm>
            <a:off x="8056178" y="223889"/>
            <a:ext cx="3815255" cy="594360"/>
          </a:xfrm>
          <a:prstGeom prst="roundRect">
            <a:avLst/>
          </a:prstGeom>
          <a:gradFill>
            <a:gsLst>
              <a:gs pos="0">
                <a:srgbClr val="C00000"/>
              </a:gs>
              <a:gs pos="80000">
                <a:schemeClr val="accent6">
                  <a:shade val="93000"/>
                  <a:satMod val="130000"/>
                </a:schemeClr>
              </a:gs>
              <a:gs pos="100000">
                <a:schemeClr val="accent6">
                  <a:shade val="94000"/>
                  <a:satMod val="13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Remote Call Control</a:t>
            </a:r>
            <a:endParaRPr lang="en-US" sz="2800" dirty="0">
              <a:gradFill>
                <a:gsLst>
                  <a:gs pos="0">
                    <a:srgbClr val="FFFFFF"/>
                  </a:gs>
                  <a:gs pos="100000">
                    <a:srgbClr val="FFFFFF"/>
                  </a:gs>
                </a:gsLst>
                <a:lin ang="5400000" scaled="0"/>
              </a:gradFill>
            </a:endParaRPr>
          </a:p>
        </p:txBody>
      </p:sp>
      <p:sp>
        <p:nvSpPr>
          <p:cNvPr id="10" name="Rounded Rectangle 9"/>
          <p:cNvSpPr/>
          <p:nvPr/>
        </p:nvSpPr>
        <p:spPr bwMode="auto">
          <a:xfrm>
            <a:off x="8056178" y="943848"/>
            <a:ext cx="3815255" cy="591208"/>
          </a:xfrm>
          <a:prstGeom prst="roundRect">
            <a:avLst/>
          </a:prstGeom>
          <a:gradFill>
            <a:gsLst>
              <a:gs pos="0">
                <a:srgbClr val="C00000"/>
              </a:gs>
              <a:gs pos="80000">
                <a:schemeClr val="accent6">
                  <a:shade val="93000"/>
                  <a:satMod val="130000"/>
                </a:schemeClr>
              </a:gs>
              <a:gs pos="100000">
                <a:schemeClr val="accent6">
                  <a:shade val="94000"/>
                  <a:satMod val="135000"/>
                </a:schemeClr>
              </a:gs>
            </a:gsLs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PBX plugins to Lync</a:t>
            </a:r>
            <a:endParaRPr lang="en-US" sz="28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64981538"/>
      </p:ext>
    </p:extLst>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21265"/>
            <a:ext cx="11398251" cy="609398"/>
          </a:xfrm>
        </p:spPr>
        <p:txBody>
          <a:bodyPr/>
          <a:lstStyle/>
          <a:p>
            <a:r>
              <a:rPr lang="en-US" dirty="0" smtClean="0"/>
              <a:t>Replace the PBX</a:t>
            </a:r>
            <a:endParaRPr lang="en-US" dirty="0"/>
          </a:p>
        </p:txBody>
      </p:sp>
      <p:sp>
        <p:nvSpPr>
          <p:cNvPr id="7" name="Text Placeholder 4"/>
          <p:cNvSpPr txBox="1">
            <a:spLocks/>
          </p:cNvSpPr>
          <p:nvPr/>
        </p:nvSpPr>
        <p:spPr>
          <a:xfrm>
            <a:off x="519111" y="1239452"/>
            <a:ext cx="11149013" cy="561854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PBX becomes obviated</a:t>
            </a:r>
          </a:p>
          <a:p>
            <a:pPr lvl="1"/>
            <a:r>
              <a:rPr lang="en-US" sz="2400" dirty="0" smtClean="0"/>
              <a:t>Intra-company calls route through PSTN</a:t>
            </a:r>
          </a:p>
          <a:p>
            <a:pPr lvl="1"/>
            <a:r>
              <a:rPr lang="en-US" sz="2400" dirty="0" smtClean="0"/>
              <a:t>Sensible for right combination of internal politics, </a:t>
            </a:r>
            <a:r>
              <a:rPr lang="el-GR" sz="2400" dirty="0" smtClean="0"/>
              <a:t>Δ</a:t>
            </a:r>
            <a:r>
              <a:rPr lang="en-US" sz="2400" dirty="0" smtClean="0"/>
              <a:t> over time.</a:t>
            </a:r>
          </a:p>
          <a:p>
            <a:r>
              <a:rPr lang="en-US" sz="2800" dirty="0" smtClean="0"/>
              <a:t>DIDs &amp; Numbering</a:t>
            </a:r>
          </a:p>
          <a:p>
            <a:pPr lvl="1"/>
            <a:r>
              <a:rPr lang="en-US" sz="2400" dirty="0" smtClean="0"/>
              <a:t>Move the numbers: Lots of carrier hassle</a:t>
            </a:r>
          </a:p>
          <a:p>
            <a:pPr lvl="1"/>
            <a:r>
              <a:rPr lang="en-US" sz="2400" dirty="0" smtClean="0"/>
              <a:t>Get new numbers</a:t>
            </a:r>
            <a:r>
              <a:rPr lang="en-US" sz="2400" dirty="0"/>
              <a:t>;</a:t>
            </a:r>
            <a:endParaRPr lang="en-US" sz="2400" dirty="0" smtClean="0"/>
          </a:p>
          <a:p>
            <a:r>
              <a:rPr lang="en-US" sz="2800" dirty="0" smtClean="0"/>
              <a:t>SIP Trunking </a:t>
            </a:r>
          </a:p>
          <a:p>
            <a:pPr lvl="1"/>
            <a:r>
              <a:rPr lang="en-US" sz="2400" dirty="0" smtClean="0"/>
              <a:t>Fastest way to future proof solution</a:t>
            </a:r>
          </a:p>
          <a:p>
            <a:pPr lvl="1"/>
            <a:r>
              <a:rPr lang="en-US" sz="2400" dirty="0"/>
              <a:t>Regional availability </a:t>
            </a:r>
            <a:r>
              <a:rPr lang="en-US" sz="2400" dirty="0" smtClean="0"/>
              <a:t>may be an issue</a:t>
            </a:r>
          </a:p>
          <a:p>
            <a:r>
              <a:rPr lang="en-US" sz="2800" dirty="0" smtClean="0"/>
              <a:t>Gateway </a:t>
            </a:r>
          </a:p>
          <a:p>
            <a:pPr lvl="1"/>
            <a:r>
              <a:rPr lang="en-US" sz="2400" dirty="0" smtClean="0"/>
              <a:t>Is scale &amp; quantity of Mediation a concern with SIP Trunking.</a:t>
            </a:r>
          </a:p>
          <a:p>
            <a:pPr lvl="1"/>
            <a:r>
              <a:rPr lang="en-US" sz="2400" dirty="0"/>
              <a:t>Consider deploying behind </a:t>
            </a:r>
            <a:r>
              <a:rPr lang="en-US" sz="2400" dirty="0" smtClean="0"/>
              <a:t>PBX’s Gateway</a:t>
            </a:r>
            <a:endParaRPr lang="en-US" sz="2800" dirty="0"/>
          </a:p>
        </p:txBody>
      </p:sp>
      <p:sp>
        <p:nvSpPr>
          <p:cNvPr id="8" name="Rounded Rectangle 7"/>
          <p:cNvSpPr/>
          <p:nvPr/>
        </p:nvSpPr>
        <p:spPr bwMode="auto">
          <a:xfrm>
            <a:off x="8056178" y="223889"/>
            <a:ext cx="3815255" cy="59436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SIP Trunking</a:t>
            </a:r>
          </a:p>
        </p:txBody>
      </p:sp>
      <p:sp>
        <p:nvSpPr>
          <p:cNvPr id="10" name="Rounded Rectangle 9"/>
          <p:cNvSpPr/>
          <p:nvPr/>
        </p:nvSpPr>
        <p:spPr bwMode="auto">
          <a:xfrm>
            <a:off x="8056178" y="943848"/>
            <a:ext cx="3815255" cy="59120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Gateway to PSTN</a:t>
            </a:r>
          </a:p>
        </p:txBody>
      </p:sp>
    </p:spTree>
    <p:extLst>
      <p:ext uri="{BB962C8B-B14F-4D97-AF65-F5344CB8AC3E}">
        <p14:creationId xmlns:p14="http://schemas.microsoft.com/office/powerpoint/2010/main" val="1624661771"/>
      </p:ext>
    </p:extLst>
  </p:cSld>
  <p:clrMapOvr>
    <a:masterClrMapping/>
  </p:clrMapOvr>
  <p:transition spd="slow">
    <p:pu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4" y="221265"/>
            <a:ext cx="11398251" cy="609398"/>
          </a:xfrm>
        </p:spPr>
        <p:txBody>
          <a:bodyPr/>
          <a:lstStyle/>
          <a:p>
            <a:r>
              <a:rPr lang="en-US" dirty="0" smtClean="0"/>
              <a:t>Connect with the PBX</a:t>
            </a:r>
            <a:endParaRPr lang="en-US" dirty="0"/>
          </a:p>
        </p:txBody>
      </p:sp>
      <p:sp>
        <p:nvSpPr>
          <p:cNvPr id="7" name="Text Placeholder 4"/>
          <p:cNvSpPr txBox="1">
            <a:spLocks/>
          </p:cNvSpPr>
          <p:nvPr/>
        </p:nvSpPr>
        <p:spPr>
          <a:xfrm>
            <a:off x="519111" y="1234713"/>
            <a:ext cx="11669714" cy="5607521"/>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Who moves?</a:t>
            </a:r>
          </a:p>
          <a:p>
            <a:pPr lvl="1"/>
            <a:r>
              <a:rPr lang="en-US" dirty="0" smtClean="0"/>
              <a:t>Locations: Main site first, may make numbering easier.</a:t>
            </a:r>
          </a:p>
          <a:p>
            <a:pPr lvl="1"/>
            <a:r>
              <a:rPr lang="en-US" dirty="0" smtClean="0"/>
              <a:t>Job functions: Those that can best prove out the ROI </a:t>
            </a:r>
          </a:p>
          <a:p>
            <a:pPr lvl="1"/>
            <a:r>
              <a:rPr lang="en-US" dirty="0" smtClean="0"/>
              <a:t>Depreciation: Old equipment / stations go first, new ones later.</a:t>
            </a:r>
          </a:p>
          <a:p>
            <a:r>
              <a:rPr lang="en-US" dirty="0" smtClean="0"/>
              <a:t>PBX stays resident</a:t>
            </a:r>
          </a:p>
          <a:p>
            <a:pPr lvl="1"/>
            <a:r>
              <a:rPr lang="en-US" dirty="0" smtClean="0"/>
              <a:t>Does it make sense to reconfigure or replace the shop floor?  Emergency campus phones?  Garage phones?</a:t>
            </a:r>
          </a:p>
          <a:p>
            <a:r>
              <a:rPr lang="en-US" dirty="0" smtClean="0"/>
              <a:t>Direct SIP</a:t>
            </a:r>
          </a:p>
          <a:p>
            <a:pPr lvl="1"/>
            <a:r>
              <a:rPr lang="en-US" dirty="0" smtClean="0"/>
              <a:t>Available for most older IP-PBX </a:t>
            </a:r>
            <a:r>
              <a:rPr lang="en-US" dirty="0"/>
              <a:t>releases  </a:t>
            </a:r>
            <a:endParaRPr lang="en-US" dirty="0" smtClean="0"/>
          </a:p>
          <a:p>
            <a:pPr lvl="1"/>
            <a:r>
              <a:rPr lang="en-US" dirty="0" smtClean="0"/>
              <a:t>Blocking interop to aid in compete against Lync.</a:t>
            </a:r>
            <a:endParaRPr lang="en-US" dirty="0"/>
          </a:p>
        </p:txBody>
      </p:sp>
      <p:sp>
        <p:nvSpPr>
          <p:cNvPr id="12" name="Rounded Rectangle 11"/>
          <p:cNvSpPr/>
          <p:nvPr/>
        </p:nvSpPr>
        <p:spPr bwMode="auto">
          <a:xfrm>
            <a:off x="8048542" y="236492"/>
            <a:ext cx="3815255" cy="59436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Direct SIP to IP-PBX</a:t>
            </a:r>
          </a:p>
        </p:txBody>
      </p:sp>
      <p:sp>
        <p:nvSpPr>
          <p:cNvPr id="13" name="Rounded Rectangle 12"/>
          <p:cNvSpPr/>
          <p:nvPr/>
        </p:nvSpPr>
        <p:spPr bwMode="auto">
          <a:xfrm>
            <a:off x="8048553" y="953299"/>
            <a:ext cx="3815255" cy="59436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rPr>
              <a:t>Gateway to TDM PBX </a:t>
            </a:r>
          </a:p>
        </p:txBody>
      </p:sp>
    </p:spTree>
    <p:extLst>
      <p:ext uri="{BB962C8B-B14F-4D97-AF65-F5344CB8AC3E}">
        <p14:creationId xmlns:p14="http://schemas.microsoft.com/office/powerpoint/2010/main" val="2406508176"/>
      </p:ext>
    </p:extLst>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8962858" y="1932779"/>
            <a:ext cx="2181428" cy="1116419"/>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2" name="Freeform 6"/>
          <p:cNvSpPr>
            <a:spLocks/>
          </p:cNvSpPr>
          <p:nvPr/>
        </p:nvSpPr>
        <p:spPr bwMode="auto">
          <a:xfrm>
            <a:off x="413765" y="4762762"/>
            <a:ext cx="2573256" cy="1664567"/>
          </a:xfrm>
          <a:prstGeom prst="rect">
            <a:avLst/>
          </a:prstGeom>
          <a:ln/>
        </p:spPr>
        <p:style>
          <a:lnRef idx="1">
            <a:schemeClr val="accent1"/>
          </a:lnRef>
          <a:fillRef idx="2">
            <a:schemeClr val="accent1"/>
          </a:fillRef>
          <a:effectRef idx="1">
            <a:schemeClr val="accent1"/>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sp>
        <p:nvSpPr>
          <p:cNvPr id="63" name="Freeform 6"/>
          <p:cNvSpPr>
            <a:spLocks/>
          </p:cNvSpPr>
          <p:nvPr/>
        </p:nvSpPr>
        <p:spPr bwMode="auto">
          <a:xfrm>
            <a:off x="3500224" y="4762762"/>
            <a:ext cx="2574321" cy="1664567"/>
          </a:xfrm>
          <a:prstGeom prst="rect">
            <a:avLst/>
          </a:prstGeom>
          <a:ln/>
        </p:spPr>
        <p:style>
          <a:lnRef idx="1">
            <a:schemeClr val="accent6"/>
          </a:lnRef>
          <a:fillRef idx="2">
            <a:schemeClr val="accent6"/>
          </a:fillRef>
          <a:effectRef idx="1">
            <a:schemeClr val="accent6"/>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Phone calling</a:t>
            </a:r>
          </a:p>
        </p:txBody>
      </p:sp>
      <p:pic>
        <p:nvPicPr>
          <p:cNvPr id="68"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528182" y="5225977"/>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3672927" y="524342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Straight Connector 97"/>
          <p:cNvCxnSpPr>
            <a:stCxn id="75" idx="3"/>
          </p:cNvCxnSpPr>
          <p:nvPr/>
        </p:nvCxnSpPr>
        <p:spPr>
          <a:xfrm flipV="1">
            <a:off x="4196875" y="5514683"/>
            <a:ext cx="1289897" cy="19295"/>
          </a:xfrm>
          <a:prstGeom prst="line">
            <a:avLst/>
          </a:prstGeom>
          <a:ln/>
        </p:spPr>
        <p:style>
          <a:lnRef idx="2">
            <a:schemeClr val="accent2"/>
          </a:lnRef>
          <a:fillRef idx="0">
            <a:schemeClr val="accent2"/>
          </a:fillRef>
          <a:effectRef idx="1">
            <a:schemeClr val="accent2"/>
          </a:effectRef>
          <a:fontRef idx="minor">
            <a:schemeClr val="tx1"/>
          </a:fontRef>
        </p:style>
      </p:cxnSp>
      <p:sp>
        <p:nvSpPr>
          <p:cNvPr id="85" name="Freeform 6"/>
          <p:cNvSpPr>
            <a:spLocks/>
          </p:cNvSpPr>
          <p:nvPr/>
        </p:nvSpPr>
        <p:spPr bwMode="auto">
          <a:xfrm>
            <a:off x="9396672" y="4766141"/>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95" name="Straight Connector 94"/>
          <p:cNvCxnSpPr/>
          <p:nvPr/>
        </p:nvCxnSpPr>
        <p:spPr>
          <a:xfrm>
            <a:off x="9889721" y="5412821"/>
            <a:ext cx="1359113"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9" name="Title 3"/>
          <p:cNvSpPr>
            <a:spLocks noGrp="1"/>
          </p:cNvSpPr>
          <p:nvPr>
            <p:ph type="title"/>
          </p:nvPr>
        </p:nvSpPr>
        <p:spPr>
          <a:xfrm>
            <a:off x="510406" y="234392"/>
            <a:ext cx="10961389" cy="941796"/>
          </a:xfrm>
        </p:spPr>
        <p:txBody>
          <a:bodyPr/>
          <a:lstStyle/>
          <a:p>
            <a:r>
              <a:rPr lang="en-US" sz="4000" dirty="0"/>
              <a:t>Lync Voice &amp; PBX</a:t>
            </a:r>
            <a:r>
              <a:rPr lang="en-US" dirty="0"/>
              <a:t/>
            </a:r>
            <a:br>
              <a:rPr lang="en-US" dirty="0"/>
            </a:br>
            <a:r>
              <a:rPr lang="en-US" sz="2800" dirty="0">
                <a:gradFill>
                  <a:gsLst>
                    <a:gs pos="0">
                      <a:schemeClr val="tx2"/>
                    </a:gs>
                    <a:gs pos="100000">
                      <a:schemeClr val="tx2"/>
                    </a:gs>
                  </a:gsLst>
                  <a:lin ang="5400000" scaled="0"/>
                </a:gradFill>
              </a:rPr>
              <a:t>Eliminate the need for separate PBX systems</a:t>
            </a:r>
          </a:p>
        </p:txBody>
      </p:sp>
      <p:cxnSp>
        <p:nvCxnSpPr>
          <p:cNvPr id="37" name="Straight Connector 36"/>
          <p:cNvCxnSpPr>
            <a:endCxn id="2" idx="2"/>
          </p:cNvCxnSpPr>
          <p:nvPr/>
        </p:nvCxnSpPr>
        <p:spPr>
          <a:xfrm flipV="1">
            <a:off x="6268562" y="3049198"/>
            <a:ext cx="3785010" cy="1716943"/>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flipV="1">
            <a:off x="2066008" y="3049198"/>
            <a:ext cx="7330664" cy="1713564"/>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2" name="Straight Connector 41"/>
          <p:cNvCxnSpPr>
            <a:stCxn id="85" idx="0"/>
          </p:cNvCxnSpPr>
          <p:nvPr/>
        </p:nvCxnSpPr>
        <p:spPr>
          <a:xfrm flipH="1" flipV="1">
            <a:off x="10342179" y="3049198"/>
            <a:ext cx="306748" cy="1716943"/>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44" name="Rectangle 43"/>
          <p:cNvSpPr/>
          <p:nvPr/>
        </p:nvSpPr>
        <p:spPr bwMode="auto">
          <a:xfrm>
            <a:off x="324365" y="4115110"/>
            <a:ext cx="11622228" cy="4572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914400"/>
            <a:endParaRPr lang="en-US" sz="1400" b="1" kern="0" dirty="0">
              <a:ln>
                <a:solidFill>
                  <a:schemeClr val="bg1">
                    <a:alpha val="0"/>
                  </a:schemeClr>
                </a:solidFill>
              </a:ln>
              <a:solidFill>
                <a:schemeClr val="bg1"/>
              </a:solidFill>
            </a:endParaRPr>
          </a:p>
        </p:txBody>
      </p:sp>
      <p:sp>
        <p:nvSpPr>
          <p:cNvPr id="45" name="Rectangle 44"/>
          <p:cNvSpPr/>
          <p:nvPr/>
        </p:nvSpPr>
        <p:spPr>
          <a:xfrm>
            <a:off x="2940304" y="4246761"/>
            <a:ext cx="1014700"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PSTN Calling</a:t>
            </a:r>
            <a:endParaRPr lang="en-US" sz="1400" dirty="0">
              <a:ln>
                <a:solidFill>
                  <a:schemeClr val="bg1">
                    <a:alpha val="0"/>
                  </a:schemeClr>
                </a:solidFill>
              </a:ln>
              <a:solidFill>
                <a:schemeClr val="bg1"/>
              </a:solidFill>
            </a:endParaRPr>
          </a:p>
        </p:txBody>
      </p:sp>
      <p:cxnSp>
        <p:nvCxnSpPr>
          <p:cNvPr id="49" name="Straight Connector 48"/>
          <p:cNvCxnSpPr/>
          <p:nvPr/>
        </p:nvCxnSpPr>
        <p:spPr>
          <a:xfrm>
            <a:off x="2014610" y="4196720"/>
            <a:ext cx="0" cy="293980"/>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204574" y="4246761"/>
            <a:ext cx="355802"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VoIP</a:t>
            </a:r>
            <a:endParaRPr lang="en-US" sz="1400" dirty="0">
              <a:ln>
                <a:solidFill>
                  <a:schemeClr val="bg1">
                    <a:alpha val="0"/>
                  </a:schemeClr>
                </a:solidFill>
              </a:ln>
              <a:solidFill>
                <a:schemeClr val="bg1"/>
              </a:solidFill>
            </a:endParaRPr>
          </a:p>
        </p:txBody>
      </p:sp>
      <p:sp>
        <p:nvSpPr>
          <p:cNvPr id="55" name="Rectangle 54"/>
          <p:cNvSpPr/>
          <p:nvPr/>
        </p:nvSpPr>
        <p:spPr>
          <a:xfrm>
            <a:off x="9263953" y="4246761"/>
            <a:ext cx="2486771"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PBX &amp; Network Interoperability</a:t>
            </a:r>
            <a:endParaRPr lang="en-US" sz="1400" dirty="0">
              <a:ln>
                <a:solidFill>
                  <a:schemeClr val="bg1">
                    <a:alpha val="0"/>
                  </a:schemeClr>
                </a:solidFill>
              </a:ln>
              <a:solidFill>
                <a:schemeClr val="bg1"/>
              </a:solidFill>
            </a:endParaRPr>
          </a:p>
        </p:txBody>
      </p:sp>
      <p:cxnSp>
        <p:nvCxnSpPr>
          <p:cNvPr id="56" name="Straight Connector 55"/>
          <p:cNvCxnSpPr/>
          <p:nvPr/>
        </p:nvCxnSpPr>
        <p:spPr>
          <a:xfrm>
            <a:off x="2750340" y="4196720"/>
            <a:ext cx="0" cy="29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44968" y="4196720"/>
            <a:ext cx="0" cy="29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79696" y="4196720"/>
            <a:ext cx="0" cy="293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073992" y="4196720"/>
            <a:ext cx="0" cy="293980"/>
          </a:xfrm>
          <a:prstGeom prst="line">
            <a:avLst/>
          </a:prstGeom>
        </p:spPr>
        <p:style>
          <a:lnRef idx="1">
            <a:schemeClr val="accent1"/>
          </a:lnRef>
          <a:fillRef idx="0">
            <a:schemeClr val="accent1"/>
          </a:fillRef>
          <a:effectRef idx="0">
            <a:schemeClr val="accent1"/>
          </a:effectRef>
          <a:fontRef idx="minor">
            <a:schemeClr val="tx1"/>
          </a:fontRef>
        </p:style>
      </p:cxnSp>
      <p:sp>
        <p:nvSpPr>
          <p:cNvPr id="60" name="Content Placeholder 3"/>
          <p:cNvSpPr txBox="1">
            <a:spLocks/>
          </p:cNvSpPr>
          <p:nvPr/>
        </p:nvSpPr>
        <p:spPr>
          <a:xfrm>
            <a:off x="446871" y="1483984"/>
            <a:ext cx="8515987" cy="2385268"/>
          </a:xfrm>
          <a:prstGeom prst="rect">
            <a:avLst/>
          </a:prstGeom>
        </p:spPr>
        <p:txBody>
          <a:bodyPr vert="horz" wrap="square" lIns="0" tIns="0" rIns="0" bIns="0" rtlCol="0">
            <a:spAutoFit/>
          </a:bodyPr>
          <a:lstStyle>
            <a:lvl1pPr marL="290513" indent="-290513" algn="l" defTabSz="914363" rtl="0" eaLnBrk="1" latinLnBrk="0" hangingPunct="1">
              <a:lnSpc>
                <a:spcPct val="90000"/>
              </a:lnSpc>
              <a:spcBef>
                <a:spcPct val="20000"/>
              </a:spcBef>
              <a:buClr>
                <a:srgbClr val="F69F1E"/>
              </a:buClr>
              <a:buSzPct val="90000"/>
              <a:buFont typeface="Arial" pitchFamily="34" charset="0"/>
              <a:buChar char="•"/>
              <a:defRPr sz="2000" kern="1200">
                <a:solidFill>
                  <a:schemeClr val="tx2">
                    <a:alpha val="99000"/>
                  </a:schemeClr>
                </a:solidFill>
                <a:latin typeface="+mn-lt"/>
                <a:ea typeface="+mn-ea"/>
                <a:cs typeface="+mn-cs"/>
              </a:defRPr>
            </a:lvl1pPr>
            <a:lvl2pPr marL="568325" indent="-277813" algn="l" defTabSz="914363" rtl="0" eaLnBrk="1" latinLnBrk="0" hangingPunct="1">
              <a:lnSpc>
                <a:spcPct val="90000"/>
              </a:lnSpc>
              <a:spcBef>
                <a:spcPct val="20000"/>
              </a:spcBef>
              <a:buClr>
                <a:srgbClr val="F69F1E"/>
              </a:buClr>
              <a:buSzPct val="90000"/>
              <a:buFont typeface="Arial" pitchFamily="34" charset="0"/>
              <a:buChar char="•"/>
              <a:defRPr sz="1800" kern="1200">
                <a:solidFill>
                  <a:schemeClr val="tx2">
                    <a:alpha val="99000"/>
                  </a:schemeClr>
                </a:solidFill>
                <a:latin typeface="+mn-lt"/>
                <a:ea typeface="+mn-ea"/>
                <a:cs typeface="+mn-cs"/>
              </a:defRPr>
            </a:lvl2pPr>
            <a:lvl3pPr marL="858838" indent="-290513" algn="l" defTabSz="914363" rtl="0" eaLnBrk="1" latinLnBrk="0" hangingPunct="1">
              <a:lnSpc>
                <a:spcPct val="90000"/>
              </a:lnSpc>
              <a:spcBef>
                <a:spcPct val="20000"/>
              </a:spcBef>
              <a:buClr>
                <a:srgbClr val="F69F1E"/>
              </a:buClr>
              <a:buSzPct val="90000"/>
              <a:buFont typeface="Arial" pitchFamily="34" charset="0"/>
              <a:buChar char="•"/>
              <a:defRPr sz="1600" kern="1200">
                <a:solidFill>
                  <a:schemeClr val="tx2">
                    <a:alpha val="99000"/>
                  </a:schemeClr>
                </a:solidFill>
                <a:latin typeface="+mn-lt"/>
                <a:ea typeface="+mn-ea"/>
                <a:cs typeface="+mn-cs"/>
              </a:defRPr>
            </a:lvl3pPr>
            <a:lvl4pPr marL="1149350" indent="-290513" algn="l" defTabSz="914363" rtl="0" eaLnBrk="1" latinLnBrk="0" hangingPunct="1">
              <a:lnSpc>
                <a:spcPct val="90000"/>
              </a:lnSpc>
              <a:spcBef>
                <a:spcPct val="20000"/>
              </a:spcBef>
              <a:buClr>
                <a:srgbClr val="F69F1E"/>
              </a:buClr>
              <a:buSzPct val="90000"/>
              <a:buFont typeface="Arial" pitchFamily="34" charset="0"/>
              <a:buChar char="•"/>
              <a:defRPr sz="1400" kern="1200">
                <a:solidFill>
                  <a:schemeClr val="tx2">
                    <a:alpha val="99000"/>
                  </a:schemeClr>
                </a:solidFill>
                <a:latin typeface="+mn-lt"/>
                <a:ea typeface="+mn-ea"/>
                <a:cs typeface="+mn-cs"/>
              </a:defRPr>
            </a:lvl4pPr>
            <a:lvl5pPr marL="1427163" indent="-277813" algn="l" defTabSz="914363" rtl="0" eaLnBrk="1" latinLnBrk="0" hangingPunct="1">
              <a:lnSpc>
                <a:spcPct val="90000"/>
              </a:lnSpc>
              <a:spcBef>
                <a:spcPct val="20000"/>
              </a:spcBef>
              <a:buClr>
                <a:srgbClr val="F69F1E"/>
              </a:buClr>
              <a:buSzPct val="90000"/>
              <a:buFont typeface="Arial" pitchFamily="34" charset="0"/>
              <a:buChar char="•"/>
              <a:tabLst/>
              <a:defRPr sz="1400" kern="1200">
                <a:solidFill>
                  <a:schemeClr val="tx2">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499" indent="-290499" defTabSz="914318">
              <a:lnSpc>
                <a:spcPct val="100000"/>
              </a:lnSpc>
              <a:spcBef>
                <a:spcPts val="600"/>
              </a:spcBef>
            </a:pPr>
            <a:r>
              <a:rPr lang="en-US" sz="2800" dirty="0" smtClean="0">
                <a:solidFill>
                  <a:schemeClr val="tx1">
                    <a:alpha val="99000"/>
                  </a:schemeClr>
                </a:solidFill>
              </a:rPr>
              <a:t>Full set of critical IP-PBX features</a:t>
            </a:r>
          </a:p>
          <a:p>
            <a:pPr marL="290499" indent="-290499" defTabSz="914318">
              <a:lnSpc>
                <a:spcPct val="100000"/>
              </a:lnSpc>
              <a:spcBef>
                <a:spcPts val="600"/>
              </a:spcBef>
            </a:pPr>
            <a:r>
              <a:rPr lang="en-US" sz="2800" dirty="0" smtClean="0">
                <a:solidFill>
                  <a:schemeClr val="tx1">
                    <a:alpha val="99000"/>
                  </a:schemeClr>
                </a:solidFill>
              </a:rPr>
              <a:t>Broad choice of cost effective 3</a:t>
            </a:r>
            <a:r>
              <a:rPr lang="en-US" sz="2800" baseline="30000" dirty="0" smtClean="0">
                <a:solidFill>
                  <a:schemeClr val="tx1">
                    <a:alpha val="99000"/>
                  </a:schemeClr>
                </a:solidFill>
              </a:rPr>
              <a:t>rd</a:t>
            </a:r>
            <a:r>
              <a:rPr lang="en-US" sz="2800" dirty="0" smtClean="0">
                <a:solidFill>
                  <a:schemeClr val="tx1">
                    <a:alpha val="99000"/>
                  </a:schemeClr>
                </a:solidFill>
              </a:rPr>
              <a:t> party phones</a:t>
            </a:r>
          </a:p>
          <a:p>
            <a:pPr marL="290499" indent="-290499" defTabSz="914318">
              <a:lnSpc>
                <a:spcPct val="100000"/>
              </a:lnSpc>
              <a:spcBef>
                <a:spcPts val="600"/>
              </a:spcBef>
            </a:pPr>
            <a:r>
              <a:rPr lang="en-US" sz="2800" dirty="0" smtClean="0">
                <a:solidFill>
                  <a:schemeClr val="tx1">
                    <a:alpha val="99000"/>
                  </a:schemeClr>
                </a:solidFill>
              </a:rPr>
              <a:t>Designed for high availability </a:t>
            </a:r>
          </a:p>
          <a:p>
            <a:pPr marL="290499" indent="-290499" defTabSz="914318">
              <a:lnSpc>
                <a:spcPct val="100000"/>
              </a:lnSpc>
              <a:spcBef>
                <a:spcPts val="600"/>
              </a:spcBef>
            </a:pPr>
            <a:r>
              <a:rPr lang="en-US" sz="2800" dirty="0" smtClean="0">
                <a:solidFill>
                  <a:schemeClr val="tx1">
                    <a:alpha val="99000"/>
                  </a:schemeClr>
                </a:solidFill>
              </a:rPr>
              <a:t>Leverages Active Directory, Exchange, </a:t>
            </a:r>
            <a:br>
              <a:rPr lang="en-US" sz="2800" dirty="0" smtClean="0">
                <a:solidFill>
                  <a:schemeClr val="tx1">
                    <a:alpha val="99000"/>
                  </a:schemeClr>
                </a:solidFill>
              </a:rPr>
            </a:br>
            <a:r>
              <a:rPr lang="en-US" sz="2800" dirty="0" smtClean="0">
                <a:solidFill>
                  <a:schemeClr val="tx1">
                    <a:alpha val="99000"/>
                  </a:schemeClr>
                </a:solidFill>
              </a:rPr>
              <a:t>and other existing infrastructure</a:t>
            </a:r>
          </a:p>
        </p:txBody>
      </p:sp>
      <p:sp>
        <p:nvSpPr>
          <p:cNvPr id="88" name="Rectangle 87"/>
          <p:cNvSpPr/>
          <p:nvPr/>
        </p:nvSpPr>
        <p:spPr>
          <a:xfrm>
            <a:off x="461259" y="4246761"/>
            <a:ext cx="1363387"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Anywhere Access</a:t>
            </a:r>
            <a:endParaRPr lang="en-US" sz="1400" dirty="0">
              <a:ln>
                <a:solidFill>
                  <a:schemeClr val="bg1">
                    <a:alpha val="0"/>
                  </a:schemeClr>
                </a:solidFill>
              </a:ln>
              <a:solidFill>
                <a:schemeClr val="bg1"/>
              </a:solidFill>
            </a:endParaRPr>
          </a:p>
        </p:txBody>
      </p:sp>
      <p:sp>
        <p:nvSpPr>
          <p:cNvPr id="89" name="Rectangle 88"/>
          <p:cNvSpPr/>
          <p:nvPr/>
        </p:nvSpPr>
        <p:spPr>
          <a:xfrm>
            <a:off x="4334932" y="4247270"/>
            <a:ext cx="1854800" cy="192880"/>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Departmental Features</a:t>
            </a:r>
            <a:endParaRPr lang="en-US" sz="1400" dirty="0">
              <a:ln>
                <a:solidFill>
                  <a:schemeClr val="bg1">
                    <a:alpha val="0"/>
                  </a:schemeClr>
                </a:solidFill>
              </a:ln>
              <a:solidFill>
                <a:schemeClr val="bg1"/>
              </a:solidFill>
            </a:endParaRPr>
          </a:p>
        </p:txBody>
      </p:sp>
      <p:sp>
        <p:nvSpPr>
          <p:cNvPr id="90" name="Rectangle 89"/>
          <p:cNvSpPr/>
          <p:nvPr/>
        </p:nvSpPr>
        <p:spPr>
          <a:xfrm>
            <a:off x="6569660" y="4246761"/>
            <a:ext cx="452047"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E-911</a:t>
            </a:r>
            <a:endParaRPr lang="en-US" sz="1400" dirty="0">
              <a:ln>
                <a:solidFill>
                  <a:schemeClr val="bg1">
                    <a:alpha val="0"/>
                  </a:schemeClr>
                </a:solidFill>
              </a:ln>
              <a:solidFill>
                <a:schemeClr val="bg1"/>
              </a:solidFill>
            </a:endParaRPr>
          </a:p>
        </p:txBody>
      </p:sp>
      <p:cxnSp>
        <p:nvCxnSpPr>
          <p:cNvPr id="91" name="Straight Connector 90"/>
          <p:cNvCxnSpPr/>
          <p:nvPr/>
        </p:nvCxnSpPr>
        <p:spPr>
          <a:xfrm>
            <a:off x="7211671" y="4196720"/>
            <a:ext cx="0" cy="293980"/>
          </a:xfrm>
          <a:prstGeom prst="line">
            <a:avLst/>
          </a:prstGeom>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401635" y="4246761"/>
            <a:ext cx="1482393" cy="193899"/>
          </a:xfrm>
          <a:prstGeom prst="rect">
            <a:avLst/>
          </a:prstGeom>
          <a:noFill/>
          <a:ln>
            <a:noFill/>
          </a:ln>
          <a:effectLst/>
          <a:scene3d>
            <a:camera prst="orthographicFront"/>
            <a:lightRig rig="flat" dir="t"/>
          </a:scene3d>
          <a:sp3d/>
        </p:spPr>
        <p:txBody>
          <a:bodyPr spcFirstLastPara="0" vert="horz" wrap="square" lIns="0" tIns="0" rIns="0" bIns="0" numCol="1" spcCol="1270" anchor="ctr" anchorCtr="0">
            <a:spAutoFit/>
          </a:bodyPr>
          <a:lstStyle/>
          <a:p>
            <a:pPr algn="ctr" defTabSz="1040130">
              <a:lnSpc>
                <a:spcPct val="90000"/>
              </a:lnSpc>
              <a:spcBef>
                <a:spcPct val="0"/>
              </a:spcBef>
              <a:spcAft>
                <a:spcPct val="35000"/>
              </a:spcAft>
              <a:defRPr/>
            </a:pPr>
            <a:r>
              <a:rPr lang="en-US" sz="1400" dirty="0" smtClean="0">
                <a:ln>
                  <a:solidFill>
                    <a:schemeClr val="bg1">
                      <a:alpha val="0"/>
                    </a:schemeClr>
                  </a:solidFill>
                </a:ln>
                <a:solidFill>
                  <a:schemeClr val="bg1"/>
                </a:solidFill>
              </a:rPr>
              <a:t>Least Cost Routing</a:t>
            </a:r>
            <a:endParaRPr lang="en-US" sz="1400" dirty="0">
              <a:ln>
                <a:solidFill>
                  <a:schemeClr val="bg1">
                    <a:alpha val="0"/>
                  </a:schemeClr>
                </a:solidFill>
              </a:ln>
              <a:solidFill>
                <a:schemeClr val="bg1"/>
              </a:solidFill>
            </a:endParaRPr>
          </a:p>
        </p:txBody>
      </p:sp>
      <p:pic>
        <p:nvPicPr>
          <p:cNvPr id="93" name="Picture 9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2822" y="2086120"/>
            <a:ext cx="1781424" cy="809738"/>
          </a:xfrm>
          <a:prstGeom prst="rect">
            <a:avLst/>
          </a:prstGeom>
          <a:noFill/>
          <a:ln>
            <a:noFill/>
          </a:ln>
        </p:spPr>
      </p:pic>
      <p:pic>
        <p:nvPicPr>
          <p:cNvPr id="94" name="Picture 16" descr="PB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15893" y="5181044"/>
            <a:ext cx="564920" cy="568467"/>
          </a:xfrm>
          <a:prstGeom prst="rect">
            <a:avLst/>
          </a:prstGeom>
          <a:noFill/>
          <a:ln w="9525">
            <a:noFill/>
            <a:miter lim="800000"/>
            <a:headEnd/>
            <a:tailEnd/>
          </a:ln>
        </p:spPr>
      </p:pic>
      <p:pic>
        <p:nvPicPr>
          <p:cNvPr id="96" name="Picture 106" descr="server_0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555228" y="5212517"/>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97" name="Straight Connector 96"/>
          <p:cNvCxnSpPr>
            <a:stCxn id="68" idx="3"/>
          </p:cNvCxnSpPr>
          <p:nvPr/>
        </p:nvCxnSpPr>
        <p:spPr>
          <a:xfrm flipV="1">
            <a:off x="1052130" y="5496895"/>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70" name="Picture 1" descr="image001"/>
          <p:cNvPicPr>
            <a:picLocks noChangeAspect="1" noChangeArrowheads="1"/>
          </p:cNvPicPr>
          <p:nvPr/>
        </p:nvPicPr>
        <p:blipFill>
          <a:blip r:embed="rId4"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2066008" y="5225220"/>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Freeform 29"/>
          <p:cNvSpPr>
            <a:spLocks/>
          </p:cNvSpPr>
          <p:nvPr/>
        </p:nvSpPr>
        <p:spPr bwMode="auto">
          <a:xfrm>
            <a:off x="5379193" y="5314753"/>
            <a:ext cx="444835" cy="434759"/>
          </a:xfrm>
          <a:custGeom>
            <a:avLst/>
            <a:gdLst>
              <a:gd name="T0" fmla="*/ 0 w 1184"/>
              <a:gd name="T1" fmla="*/ 792 h 1108"/>
              <a:gd name="T2" fmla="*/ 112 w 1184"/>
              <a:gd name="T3" fmla="*/ 1080 h 1108"/>
              <a:gd name="T4" fmla="*/ 532 w 1184"/>
              <a:gd name="T5" fmla="*/ 860 h 1108"/>
              <a:gd name="T6" fmla="*/ 444 w 1184"/>
              <a:gd name="T7" fmla="*/ 668 h 1108"/>
              <a:gd name="T8" fmla="*/ 840 w 1184"/>
              <a:gd name="T9" fmla="*/ 348 h 1108"/>
              <a:gd name="T10" fmla="*/ 940 w 1184"/>
              <a:gd name="T11" fmla="*/ 444 h 1108"/>
              <a:gd name="T12" fmla="*/ 1184 w 1184"/>
              <a:gd name="T13" fmla="*/ 180 h 1108"/>
              <a:gd name="T14" fmla="*/ 972 w 1184"/>
              <a:gd name="T15" fmla="*/ 0 h 1108"/>
              <a:gd name="T16" fmla="*/ 0 w 1184"/>
              <a:gd name="T17" fmla="*/ 79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4" h="1108">
                <a:moveTo>
                  <a:pt x="0" y="792"/>
                </a:moveTo>
                <a:cubicBezTo>
                  <a:pt x="112" y="1080"/>
                  <a:pt x="112" y="1080"/>
                  <a:pt x="112" y="1080"/>
                </a:cubicBezTo>
                <a:cubicBezTo>
                  <a:pt x="112" y="1080"/>
                  <a:pt x="468" y="1108"/>
                  <a:pt x="532" y="860"/>
                </a:cubicBezTo>
                <a:cubicBezTo>
                  <a:pt x="444" y="668"/>
                  <a:pt x="444" y="668"/>
                  <a:pt x="444" y="668"/>
                </a:cubicBezTo>
                <a:cubicBezTo>
                  <a:pt x="444" y="668"/>
                  <a:pt x="520" y="392"/>
                  <a:pt x="840" y="348"/>
                </a:cubicBezTo>
                <a:cubicBezTo>
                  <a:pt x="940" y="444"/>
                  <a:pt x="940" y="444"/>
                  <a:pt x="940" y="444"/>
                </a:cubicBezTo>
                <a:cubicBezTo>
                  <a:pt x="940" y="444"/>
                  <a:pt x="1148" y="392"/>
                  <a:pt x="1184" y="180"/>
                </a:cubicBezTo>
                <a:cubicBezTo>
                  <a:pt x="972" y="0"/>
                  <a:pt x="972" y="0"/>
                  <a:pt x="972" y="0"/>
                </a:cubicBezTo>
                <a:cubicBezTo>
                  <a:pt x="972" y="0"/>
                  <a:pt x="400" y="52"/>
                  <a:pt x="0" y="792"/>
                </a:cubicBezTo>
                <a:close/>
              </a:path>
            </a:pathLst>
          </a:custGeom>
          <a:solidFill>
            <a:srgbClr val="6BBD46"/>
          </a:solidFill>
          <a:ln w="9525">
            <a:noFill/>
            <a:round/>
            <a:headEnd/>
            <a:tailEnd/>
          </a:ln>
          <a:extLst/>
        </p:spPr>
        <p:txBody>
          <a:bodyPr vert="horz" wrap="square" lIns="91435" tIns="45718" rIns="91435" bIns="45718" numCol="1" anchor="t" anchorCtr="0" compatLnSpc="1">
            <a:prstTxWarp prst="textNoShape">
              <a:avLst/>
            </a:prstTxWarp>
          </a:bodyPr>
          <a:lstStyle/>
          <a:p>
            <a:endParaRPr lang="en-US" sz="1600" kern="0">
              <a:solidFill>
                <a:srgbClr val="7F7F7F"/>
              </a:solidFill>
            </a:endParaRPr>
          </a:p>
        </p:txBody>
      </p:sp>
      <p:sp>
        <p:nvSpPr>
          <p:cNvPr id="48" name="Freeform 6"/>
          <p:cNvSpPr>
            <a:spLocks/>
          </p:cNvSpPr>
          <p:nvPr/>
        </p:nvSpPr>
        <p:spPr bwMode="auto">
          <a:xfrm>
            <a:off x="6492656" y="4766141"/>
            <a:ext cx="2504510" cy="1664567"/>
          </a:xfrm>
          <a:prstGeom prst="rect">
            <a:avLst/>
          </a:prstGeom>
          <a:ln/>
        </p:spPr>
        <p:style>
          <a:lnRef idx="1">
            <a:schemeClr val="accent4"/>
          </a:lnRef>
          <a:fillRef idx="2">
            <a:schemeClr val="accent4"/>
          </a:fillRef>
          <a:effectRef idx="1">
            <a:schemeClr val="accent4"/>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Enterprise </a:t>
            </a:r>
            <a:r>
              <a:rPr lang="en-US" sz="1400" dirty="0" smtClean="0">
                <a:solidFill>
                  <a:schemeClr val="bg1"/>
                </a:solidFill>
              </a:rPr>
              <a:t>Calling Features</a:t>
            </a:r>
            <a:endParaRPr lang="en-US" sz="1400" dirty="0">
              <a:solidFill>
                <a:schemeClr val="bg1"/>
              </a:solidFill>
            </a:endParaRPr>
          </a:p>
        </p:txBody>
      </p:sp>
      <p:pic>
        <p:nvPicPr>
          <p:cNvPr id="51" name="Picture 2" descr="C:\Users\bjhaber\Documents\Lync - Screenshots\Lync Server - Attendent Console.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78828" y="5450110"/>
            <a:ext cx="1226878" cy="62388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78828" y="4859454"/>
            <a:ext cx="1322832" cy="833260"/>
          </a:xfrm>
          <a:prstGeom prst="rect">
            <a:avLst/>
          </a:prstGeom>
        </p:spPr>
      </p:pic>
      <p:pic>
        <p:nvPicPr>
          <p:cNvPr id="53"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47000" y="5160690"/>
            <a:ext cx="1097911" cy="58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29413062"/>
      </p:ext>
    </p:extLst>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 – </a:t>
            </a:r>
            <a:r>
              <a:rPr lang="en-US" i="1" u="sng" dirty="0" smtClean="0"/>
              <a:t>all in S330A</a:t>
            </a:r>
            <a:endParaRPr lang="en-US" i="1" u="sng" dirty="0"/>
          </a:p>
        </p:txBody>
      </p:sp>
      <p:sp>
        <p:nvSpPr>
          <p:cNvPr id="3" name="Text Placeholder 2"/>
          <p:cNvSpPr>
            <a:spLocks noGrp="1"/>
          </p:cNvSpPr>
          <p:nvPr>
            <p:ph type="body" sz="quarter" idx="10"/>
          </p:nvPr>
        </p:nvSpPr>
        <p:spPr>
          <a:xfrm>
            <a:off x="422275" y="1501775"/>
            <a:ext cx="11398250" cy="4825937"/>
          </a:xfrm>
        </p:spPr>
        <p:txBody>
          <a:bodyPr/>
          <a:lstStyle/>
          <a:p>
            <a:r>
              <a:rPr lang="en-US" dirty="0" smtClean="0"/>
              <a:t>EXL314 – Lync Deep Dive</a:t>
            </a:r>
            <a:r>
              <a:rPr lang="en-US" dirty="0"/>
              <a:t>: Dial Plans</a:t>
            </a:r>
            <a:br>
              <a:rPr lang="en-US" dirty="0"/>
            </a:br>
            <a:r>
              <a:rPr lang="en-US" dirty="0"/>
              <a:t>Monday, June 11 at 1:15 PM - 2:30 </a:t>
            </a:r>
            <a:r>
              <a:rPr lang="en-US" dirty="0" smtClean="0"/>
              <a:t>PM</a:t>
            </a:r>
            <a:endParaRPr lang="en-US" dirty="0"/>
          </a:p>
          <a:p>
            <a:r>
              <a:rPr lang="en-US" dirty="0" smtClean="0"/>
              <a:t>EXL412 – Lync Deep Dive: Edge </a:t>
            </a:r>
            <a:r>
              <a:rPr lang="en-US" dirty="0"/>
              <a:t>Media Connectivity</a:t>
            </a:r>
            <a:br>
              <a:rPr lang="en-US" dirty="0"/>
            </a:br>
            <a:r>
              <a:rPr lang="en-US" dirty="0"/>
              <a:t>Monday, June 11 at 3:00 PM - 4:15 </a:t>
            </a:r>
            <a:r>
              <a:rPr lang="en-US" dirty="0" smtClean="0"/>
              <a:t>PM</a:t>
            </a:r>
          </a:p>
          <a:p>
            <a:r>
              <a:rPr lang="en-US" dirty="0"/>
              <a:t>EXL317 – Lync and the Enterprise Network</a:t>
            </a:r>
            <a:br>
              <a:rPr lang="en-US" dirty="0"/>
            </a:br>
            <a:r>
              <a:rPr lang="en-US" dirty="0"/>
              <a:t>Tuesday, June 12 at 1:30 PM - 2:45 </a:t>
            </a:r>
            <a:r>
              <a:rPr lang="en-US" dirty="0" smtClean="0"/>
              <a:t>PM</a:t>
            </a:r>
          </a:p>
          <a:p>
            <a:r>
              <a:rPr lang="en-US" dirty="0" smtClean="0"/>
              <a:t>EXL316 – Lync Availability, Recovery, Resiliency</a:t>
            </a:r>
            <a:br>
              <a:rPr lang="en-US" dirty="0" smtClean="0"/>
            </a:br>
            <a:r>
              <a:rPr lang="en-US" dirty="0"/>
              <a:t>Thursday, June 14 at 1:00 PM - 2:15 PM </a:t>
            </a:r>
          </a:p>
          <a:p>
            <a:r>
              <a:rPr lang="en-US" dirty="0" smtClean="0"/>
              <a:t>EXL 410 – Lync 2010 – Planning Voice Deployments</a:t>
            </a:r>
            <a:br>
              <a:rPr lang="en-US" dirty="0" smtClean="0"/>
            </a:br>
            <a:r>
              <a:rPr lang="en-US" dirty="0" smtClean="0"/>
              <a:t>Thursday</a:t>
            </a:r>
            <a:r>
              <a:rPr lang="en-US" dirty="0"/>
              <a:t>, June 14 at 2:45 PM - 4:00 </a:t>
            </a:r>
            <a:r>
              <a:rPr lang="en-US" dirty="0" smtClean="0"/>
              <a:t>PM</a:t>
            </a:r>
          </a:p>
        </p:txBody>
      </p:sp>
      <p:sp>
        <p:nvSpPr>
          <p:cNvPr id="4" name="Freeform 6"/>
          <p:cNvSpPr>
            <a:spLocks/>
          </p:cNvSpPr>
          <p:nvPr/>
        </p:nvSpPr>
        <p:spPr bwMode="auto">
          <a:xfrm>
            <a:off x="9230417" y="351163"/>
            <a:ext cx="2504510" cy="1664567"/>
          </a:xfrm>
          <a:prstGeom prst="rect">
            <a:avLst/>
          </a:prstGeom>
          <a:ln/>
        </p:spPr>
        <p:style>
          <a:lnRef idx="1">
            <a:schemeClr val="accent5"/>
          </a:lnRef>
          <a:fillRef idx="2">
            <a:schemeClr val="accent5"/>
          </a:fillRef>
          <a:effectRef idx="1">
            <a:schemeClr val="accent5"/>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On Site Networking</a:t>
            </a:r>
          </a:p>
        </p:txBody>
      </p:sp>
      <p:cxnSp>
        <p:nvCxnSpPr>
          <p:cNvPr id="5" name="Straight Connector 4"/>
          <p:cNvCxnSpPr/>
          <p:nvPr/>
        </p:nvCxnSpPr>
        <p:spPr>
          <a:xfrm>
            <a:off x="9723466" y="997843"/>
            <a:ext cx="1359113"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6" name="Picture 16" descr="PBX"/>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49638" y="766066"/>
            <a:ext cx="564920" cy="568467"/>
          </a:xfrm>
          <a:prstGeom prst="rect">
            <a:avLst/>
          </a:prstGeom>
          <a:noFill/>
          <a:ln w="9525">
            <a:noFill/>
            <a:miter lim="800000"/>
            <a:headEnd/>
            <a:tailEnd/>
          </a:ln>
        </p:spPr>
      </p:pic>
      <p:pic>
        <p:nvPicPr>
          <p:cNvPr id="7" name="Picture 106" descr="server_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8973" y="797539"/>
            <a:ext cx="499007" cy="418288"/>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40082839"/>
      </p:ext>
    </p:extLst>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15815" y="1407549"/>
            <a:ext cx="11173090" cy="609398"/>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6" name="Rectangle 5"/>
          <p:cNvSpPr/>
          <p:nvPr/>
        </p:nvSpPr>
        <p:spPr bwMode="auto">
          <a:xfrm>
            <a:off x="507868" y="387383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513732"/>
            <a:ext cx="11582400" cy="3970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200" dirty="0" smtClean="0">
                <a:solidFill>
                  <a:schemeClr val="tx1">
                    <a:alpha val="99000"/>
                  </a:schemeClr>
                </a:solidFill>
              </a:rPr>
              <a:t>Lync </a:t>
            </a:r>
            <a:r>
              <a:rPr lang="en-US" sz="2200" dirty="0">
                <a:solidFill>
                  <a:schemeClr val="tx1">
                    <a:alpha val="99000"/>
                  </a:schemeClr>
                </a:solidFill>
              </a:rPr>
              <a:t>Team </a:t>
            </a:r>
            <a:r>
              <a:rPr lang="en-US" sz="2200" dirty="0" smtClean="0">
                <a:solidFill>
                  <a:schemeClr val="tx1">
                    <a:alpha val="99000"/>
                  </a:schemeClr>
                </a:solidFill>
              </a:rPr>
              <a:t>Blog</a:t>
            </a:r>
            <a:r>
              <a:rPr lang="en-US" sz="2200" dirty="0">
                <a:solidFill>
                  <a:schemeClr val="tx1">
                    <a:alpha val="99000"/>
                  </a:schemeClr>
                </a:solidFill>
              </a:rPr>
              <a:t>: </a:t>
            </a:r>
            <a:r>
              <a:rPr lang="en-US" sz="2200" dirty="0">
                <a:solidFill>
                  <a:schemeClr val="tx1">
                    <a:alpha val="99000"/>
                  </a:schemeClr>
                </a:solidFill>
                <a:hlinkClick r:id="rId5"/>
              </a:rPr>
              <a:t>http://blogs.technet.com/b/uc</a:t>
            </a:r>
            <a:r>
              <a:rPr lang="en-US" sz="2200" dirty="0" smtClean="0">
                <a:solidFill>
                  <a:schemeClr val="tx1">
                    <a:alpha val="99000"/>
                  </a:schemeClr>
                </a:solidFill>
                <a:hlinkClick r:id="rId5"/>
              </a:rPr>
              <a:t>/</a:t>
            </a:r>
            <a:endParaRPr lang="en-US" sz="2200" dirty="0" smtClean="0">
              <a:solidFill>
                <a:schemeClr val="tx1">
                  <a:alpha val="99000"/>
                </a:schemeClr>
              </a:solidFill>
            </a:endParaRPr>
          </a:p>
        </p:txBody>
      </p:sp>
      <p:sp>
        <p:nvSpPr>
          <p:cNvPr id="8" name="Rectangle 7"/>
          <p:cNvSpPr/>
          <p:nvPr/>
        </p:nvSpPr>
        <p:spPr>
          <a:xfrm>
            <a:off x="667870" y="2316067"/>
            <a:ext cx="11013088" cy="3970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200" dirty="0" smtClean="0">
                <a:solidFill>
                  <a:schemeClr val="tx1">
                    <a:alpha val="99000"/>
                  </a:schemeClr>
                </a:solidFill>
              </a:rPr>
              <a:t>Lync Facebook</a:t>
            </a:r>
            <a:r>
              <a:rPr lang="en-US" sz="2200" dirty="0">
                <a:solidFill>
                  <a:schemeClr val="tx1">
                    <a:alpha val="99000"/>
                  </a:schemeClr>
                </a:solidFill>
              </a:rPr>
              <a:t>: </a:t>
            </a:r>
            <a:r>
              <a:rPr lang="en-US" sz="2200" dirty="0" smtClean="0">
                <a:solidFill>
                  <a:schemeClr val="tx1">
                    <a:alpha val="99000"/>
                  </a:schemeClr>
                </a:solidFill>
                <a:hlinkClick r:id="rId6"/>
              </a:rPr>
              <a:t>http</a:t>
            </a:r>
            <a:r>
              <a:rPr lang="en-US" sz="2200" dirty="0">
                <a:solidFill>
                  <a:schemeClr val="tx1">
                    <a:alpha val="99000"/>
                  </a:schemeClr>
                </a:solidFill>
                <a:hlinkClick r:id="rId6"/>
              </a:rPr>
              <a:t>://</a:t>
            </a:r>
            <a:r>
              <a:rPr lang="en-US" sz="2200" dirty="0" smtClean="0">
                <a:solidFill>
                  <a:schemeClr val="tx1">
                    <a:alpha val="99000"/>
                  </a:schemeClr>
                </a:solidFill>
                <a:hlinkClick r:id="rId6"/>
              </a:rPr>
              <a:t>www.facebook.com/MicrosoftOfficeCommunicator</a:t>
            </a:r>
            <a:endParaRPr lang="en-US" sz="2200" dirty="0">
              <a:solidFill>
                <a:schemeClr val="tx1">
                  <a:alpha val="99000"/>
                </a:schemeClr>
              </a:solidFill>
            </a:endParaRPr>
          </a:p>
        </p:txBody>
      </p:sp>
      <p:sp>
        <p:nvSpPr>
          <p:cNvPr id="10" name="Rectangle 9"/>
          <p:cNvSpPr/>
          <p:nvPr/>
        </p:nvSpPr>
        <p:spPr>
          <a:xfrm>
            <a:off x="667870" y="3995355"/>
            <a:ext cx="11013088" cy="3970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200" dirty="0">
                <a:solidFill>
                  <a:schemeClr val="tx1">
                    <a:alpha val="99000"/>
                  </a:schemeClr>
                </a:solidFill>
              </a:rPr>
              <a:t>Lync Website: </a:t>
            </a:r>
            <a:r>
              <a:rPr lang="en-US" sz="2200" dirty="0">
                <a:solidFill>
                  <a:schemeClr val="tx1">
                    <a:alpha val="99000"/>
                  </a:schemeClr>
                </a:solidFill>
                <a:hlinkClick r:id="rId7"/>
              </a:rPr>
              <a:t>http://</a:t>
            </a:r>
            <a:r>
              <a:rPr lang="en-US" sz="2200" dirty="0" smtClean="0">
                <a:solidFill>
                  <a:schemeClr val="tx1">
                    <a:alpha val="99000"/>
                  </a:schemeClr>
                </a:solidFill>
                <a:hlinkClick r:id="rId7"/>
              </a:rPr>
              <a:t>lync.microsoft.com/en-us/Pages/unified-communications.aspx</a:t>
            </a:r>
            <a:endParaRPr lang="en-US" sz="2200" dirty="0" smtClean="0">
              <a:solidFill>
                <a:schemeClr val="tx1">
                  <a:alpha val="99000"/>
                </a:schemeClr>
              </a:solidFill>
            </a:endParaRPr>
          </a:p>
        </p:txBody>
      </p:sp>
      <p:pic>
        <p:nvPicPr>
          <p:cNvPr id="13"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67870" y="3162636"/>
            <a:ext cx="11582400" cy="3970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200" dirty="0" smtClean="0">
                <a:solidFill>
                  <a:schemeClr val="tx1">
                    <a:alpha val="99000"/>
                  </a:schemeClr>
                </a:solidFill>
              </a:rPr>
              <a:t>Lync Server Blog</a:t>
            </a:r>
            <a:r>
              <a:rPr lang="en-US" sz="2200" dirty="0">
                <a:solidFill>
                  <a:schemeClr val="tx1">
                    <a:alpha val="99000"/>
                  </a:schemeClr>
                </a:solidFill>
              </a:rPr>
              <a:t>: </a:t>
            </a:r>
            <a:r>
              <a:rPr lang="en-US" sz="2200" dirty="0">
                <a:solidFill>
                  <a:schemeClr val="tx1">
                    <a:alpha val="99000"/>
                  </a:schemeClr>
                </a:solidFill>
                <a:hlinkClick r:id="rId9"/>
              </a:rPr>
              <a:t>http://blogs.technet.com/b/nexthop</a:t>
            </a:r>
            <a:r>
              <a:rPr lang="en-US" sz="2200" dirty="0" smtClean="0">
                <a:solidFill>
                  <a:schemeClr val="tx1">
                    <a:alpha val="99000"/>
                  </a:schemeClr>
                </a:solidFill>
                <a:hlinkClick r:id="rId9"/>
              </a:rPr>
              <a:t>/</a:t>
            </a:r>
            <a:endParaRPr lang="en-US" sz="2200" dirty="0" smtClean="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37090962"/>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75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4"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948152" y="1223270"/>
            <a:ext cx="9002141" cy="20559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Anywhere access without a VPN</a:t>
            </a:r>
          </a:p>
          <a:p>
            <a:pPr marL="460375" indent="-460375">
              <a:lnSpc>
                <a:spcPct val="90000"/>
              </a:lnSpc>
              <a:spcBef>
                <a:spcPct val="20000"/>
              </a:spcBef>
              <a:buSzPct val="90000"/>
              <a:buBlip>
                <a:blip r:embed="rId2"/>
              </a:buBlip>
            </a:pPr>
            <a:r>
              <a:rPr lang="en-US" sz="2800" dirty="0">
                <a:solidFill>
                  <a:schemeClr val="bg1"/>
                </a:solidFill>
              </a:rPr>
              <a:t>Camp-on / Tagging with Presence</a:t>
            </a:r>
          </a:p>
          <a:p>
            <a:pPr marL="460375" indent="-460375">
              <a:lnSpc>
                <a:spcPct val="90000"/>
              </a:lnSpc>
              <a:spcBef>
                <a:spcPct val="20000"/>
              </a:spcBef>
              <a:buSzPct val="90000"/>
              <a:buBlip>
                <a:blip r:embed="rId2"/>
              </a:buBlip>
            </a:pPr>
            <a:r>
              <a:rPr lang="en-US" sz="2800" dirty="0">
                <a:solidFill>
                  <a:schemeClr val="bg1"/>
                </a:solidFill>
              </a:rPr>
              <a:t>Fast Redial &amp; Recent Conversations</a:t>
            </a:r>
          </a:p>
          <a:p>
            <a:pPr marL="460375" indent="-460375">
              <a:lnSpc>
                <a:spcPct val="90000"/>
              </a:lnSpc>
              <a:spcBef>
                <a:spcPct val="20000"/>
              </a:spcBef>
              <a:buSzPct val="90000"/>
              <a:buBlip>
                <a:blip r:embed="rId2"/>
              </a:buBlip>
            </a:pPr>
            <a:r>
              <a:rPr lang="en-US" sz="2800" dirty="0">
                <a:solidFill>
                  <a:schemeClr val="bg1"/>
                </a:solidFill>
              </a:rPr>
              <a:t>Music On Hold</a:t>
            </a:r>
          </a:p>
        </p:txBody>
      </p:sp>
      <p:sp>
        <p:nvSpPr>
          <p:cNvPr id="2" name="Title 1"/>
          <p:cNvSpPr>
            <a:spLocks noGrp="1"/>
          </p:cNvSpPr>
          <p:nvPr>
            <p:ph type="title"/>
          </p:nvPr>
        </p:nvSpPr>
        <p:spPr>
          <a:xfrm>
            <a:off x="507237" y="240475"/>
            <a:ext cx="11149013" cy="609398"/>
          </a:xfrm>
        </p:spPr>
        <p:txBody>
          <a:bodyPr/>
          <a:lstStyle/>
          <a:p>
            <a:r>
              <a:rPr lang="en-US" sz="4400" dirty="0" smtClean="0"/>
              <a:t>Lync to Lync calling</a:t>
            </a:r>
            <a:endParaRPr lang="en-US" sz="4400" dirty="0"/>
          </a:p>
        </p:txBody>
      </p:sp>
      <p:sp>
        <p:nvSpPr>
          <p:cNvPr id="3"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4"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4"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6"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2948151" y="4696810"/>
            <a:ext cx="9002141" cy="2035066"/>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rPr>
              <a:t>USB Device Switching &amp; Optimization</a:t>
            </a:r>
          </a:p>
          <a:p>
            <a:r>
              <a:rPr lang="en-US" sz="2800" dirty="0">
                <a:solidFill>
                  <a:schemeClr val="bg1"/>
                </a:solidFill>
              </a:rPr>
              <a:t>Optimized Media – Wideband Audio &amp; HD Video</a:t>
            </a:r>
          </a:p>
          <a:p>
            <a:r>
              <a:rPr lang="en-US" sz="2800" dirty="0">
                <a:solidFill>
                  <a:schemeClr val="bg1"/>
                </a:solidFill>
              </a:rPr>
              <a:t>Call quality application &amp; real-time quality indicator</a:t>
            </a:r>
          </a:p>
          <a:p>
            <a:r>
              <a:rPr lang="en-US" sz="2800" dirty="0">
                <a:solidFill>
                  <a:schemeClr val="bg1"/>
                </a:solidFill>
              </a:rPr>
              <a:t>Network Health </a:t>
            </a:r>
            <a:r>
              <a:rPr lang="en-US" sz="2800" dirty="0" smtClean="0">
                <a:solidFill>
                  <a:schemeClr val="bg1"/>
                </a:solidFill>
              </a:rPr>
              <a:t>indicator</a:t>
            </a:r>
            <a:endParaRPr lang="en-US" sz="2800" dirty="0">
              <a:solidFill>
                <a:schemeClr val="bg1"/>
              </a:solidFill>
            </a:endParaRPr>
          </a:p>
        </p:txBody>
      </p:sp>
      <p:sp>
        <p:nvSpPr>
          <p:cNvPr id="12" name="Rectangle 11"/>
          <p:cNvSpPr/>
          <p:nvPr/>
        </p:nvSpPr>
        <p:spPr bwMode="auto">
          <a:xfrm>
            <a:off x="2948152" y="3433078"/>
            <a:ext cx="9002141" cy="113892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a:solidFill>
                  <a:schemeClr val="bg1"/>
                </a:solidFill>
              </a:rPr>
              <a:t>Federated </a:t>
            </a:r>
            <a:r>
              <a:rPr lang="en-US" sz="2800" dirty="0" smtClean="0">
                <a:solidFill>
                  <a:schemeClr val="bg1"/>
                </a:solidFill>
              </a:rPr>
              <a:t>Calls between </a:t>
            </a:r>
            <a:r>
              <a:rPr lang="en-US" sz="2800" dirty="0">
                <a:solidFill>
                  <a:schemeClr val="bg1"/>
                </a:solidFill>
              </a:rPr>
              <a:t>Lync deployments</a:t>
            </a:r>
          </a:p>
          <a:p>
            <a:pPr marL="460375" indent="-460375">
              <a:lnSpc>
                <a:spcPct val="90000"/>
              </a:lnSpc>
              <a:spcBef>
                <a:spcPct val="20000"/>
              </a:spcBef>
              <a:buSzPct val="90000"/>
              <a:buBlip>
                <a:blip r:embed="rId2"/>
              </a:buBlip>
            </a:pPr>
            <a:r>
              <a:rPr lang="en-US" sz="2800" dirty="0">
                <a:solidFill>
                  <a:schemeClr val="bg1"/>
                </a:solidFill>
              </a:rPr>
              <a:t>Video Calling to Windows Live Messenger</a:t>
            </a:r>
          </a:p>
        </p:txBody>
      </p:sp>
      <p:sp>
        <p:nvSpPr>
          <p:cNvPr id="13" name="Rectangle 12"/>
          <p:cNvSpPr/>
          <p:nvPr/>
        </p:nvSpPr>
        <p:spPr bwMode="auto">
          <a:xfrm>
            <a:off x="173421" y="4696810"/>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a:solidFill>
                  <a:schemeClr val="bg1"/>
                </a:solidFill>
              </a:rPr>
              <a:t>Superior Audio and Video Experience</a:t>
            </a:r>
          </a:p>
        </p:txBody>
      </p:sp>
      <p:sp>
        <p:nvSpPr>
          <p:cNvPr id="14" name="Rectangle 13"/>
          <p:cNvSpPr/>
          <p:nvPr/>
        </p:nvSpPr>
        <p:spPr bwMode="auto">
          <a:xfrm>
            <a:off x="173421" y="1233717"/>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Easy to use Features</a:t>
            </a:r>
            <a:endParaRPr lang="en-US" sz="2800" dirty="0">
              <a:solidFill>
                <a:schemeClr val="bg1"/>
              </a:solidFill>
            </a:endParaRPr>
          </a:p>
        </p:txBody>
      </p:sp>
      <p:sp>
        <p:nvSpPr>
          <p:cNvPr id="15" name="Rectangle 14"/>
          <p:cNvSpPr/>
          <p:nvPr/>
        </p:nvSpPr>
        <p:spPr bwMode="auto">
          <a:xfrm>
            <a:off x="173421" y="3421182"/>
            <a:ext cx="2585545" cy="1150821"/>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a:solidFill>
                  <a:schemeClr val="bg1"/>
                </a:solidFill>
              </a:rPr>
              <a:t>Connecting Everywhere</a:t>
            </a:r>
          </a:p>
        </p:txBody>
      </p:sp>
    </p:spTree>
    <p:extLst>
      <p:ext uri="{BB962C8B-B14F-4D97-AF65-F5344CB8AC3E}">
        <p14:creationId xmlns:p14="http://schemas.microsoft.com/office/powerpoint/2010/main" val="2339392972"/>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948152" y="1223270"/>
            <a:ext cx="9002141" cy="20559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2"/>
              </a:buBlip>
            </a:pPr>
            <a:r>
              <a:rPr lang="en-US" sz="2800" dirty="0" smtClean="0">
                <a:solidFill>
                  <a:schemeClr val="bg1"/>
                </a:solidFill>
              </a:rPr>
              <a:t>Anywhere access without a VPN</a:t>
            </a:r>
          </a:p>
          <a:p>
            <a:pPr marL="460375" indent="-460375">
              <a:lnSpc>
                <a:spcPct val="90000"/>
              </a:lnSpc>
              <a:spcBef>
                <a:spcPct val="20000"/>
              </a:spcBef>
              <a:buSzPct val="90000"/>
              <a:buBlip>
                <a:blip r:embed="rId2"/>
              </a:buBlip>
            </a:pPr>
            <a:r>
              <a:rPr lang="en-US" sz="2800" dirty="0" smtClean="0">
                <a:solidFill>
                  <a:schemeClr val="bg1"/>
                </a:solidFill>
              </a:rPr>
              <a:t>Camp-on / Tagging with Presence</a:t>
            </a:r>
          </a:p>
          <a:p>
            <a:pPr marL="460375" indent="-460375">
              <a:lnSpc>
                <a:spcPct val="90000"/>
              </a:lnSpc>
              <a:spcBef>
                <a:spcPct val="20000"/>
              </a:spcBef>
              <a:buSzPct val="90000"/>
              <a:buBlip>
                <a:blip r:embed="rId2"/>
              </a:buBlip>
            </a:pPr>
            <a:r>
              <a:rPr lang="en-US" sz="2800" dirty="0" smtClean="0">
                <a:solidFill>
                  <a:schemeClr val="bg1"/>
                </a:solidFill>
              </a:rPr>
              <a:t>Fast Redial &amp; Recent Conversations</a:t>
            </a:r>
          </a:p>
          <a:p>
            <a:pPr marL="460375" indent="-460375">
              <a:lnSpc>
                <a:spcPct val="90000"/>
              </a:lnSpc>
              <a:spcBef>
                <a:spcPct val="20000"/>
              </a:spcBef>
              <a:buSzPct val="90000"/>
              <a:buBlip>
                <a:blip r:embed="rId2"/>
              </a:buBlip>
            </a:pPr>
            <a:r>
              <a:rPr lang="en-US" sz="2800" dirty="0" smtClean="0">
                <a:solidFill>
                  <a:schemeClr val="bg1"/>
                </a:solidFill>
              </a:rPr>
              <a:t>Music On Hold</a:t>
            </a:r>
            <a:endParaRPr lang="en-US" sz="2800" dirty="0">
              <a:solidFill>
                <a:schemeClr val="bg1"/>
              </a:solidFill>
            </a:endParaRPr>
          </a:p>
        </p:txBody>
      </p:sp>
      <p:sp>
        <p:nvSpPr>
          <p:cNvPr id="2" name="Title 1"/>
          <p:cNvSpPr>
            <a:spLocks noGrp="1"/>
          </p:cNvSpPr>
          <p:nvPr>
            <p:ph type="title"/>
          </p:nvPr>
        </p:nvSpPr>
        <p:spPr>
          <a:xfrm>
            <a:off x="507237" y="240475"/>
            <a:ext cx="4900335" cy="609398"/>
          </a:xfrm>
        </p:spPr>
        <p:txBody>
          <a:bodyPr/>
          <a:lstStyle/>
          <a:p>
            <a:r>
              <a:rPr lang="en-US" dirty="0" smtClean="0"/>
              <a:t>Lync to Lync calling</a:t>
            </a:r>
            <a:endParaRPr lang="en-US" dirty="0"/>
          </a:p>
        </p:txBody>
      </p:sp>
      <p:sp>
        <p:nvSpPr>
          <p:cNvPr id="3"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4"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4"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6"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bwMode="auto">
          <a:xfrm>
            <a:off x="173421" y="1233717"/>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a:solidFill>
                  <a:schemeClr val="bg1"/>
                </a:solidFill>
              </a:rPr>
              <a:t>Easy to use Features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661" y="2983296"/>
            <a:ext cx="3203998" cy="329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56" y="3574831"/>
            <a:ext cx="5801453" cy="269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71649"/>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17"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stCxn id="17"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19"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07237" y="240475"/>
            <a:ext cx="11149013" cy="609398"/>
          </a:xfrm>
        </p:spPr>
        <p:txBody>
          <a:bodyPr/>
          <a:lstStyle/>
          <a:p>
            <a:r>
              <a:rPr lang="en-US" dirty="0" smtClean="0"/>
              <a:t>Lync to Lync calling</a:t>
            </a:r>
            <a:endParaRPr lang="en-US" dirty="0"/>
          </a:p>
        </p:txBody>
      </p:sp>
      <p:sp>
        <p:nvSpPr>
          <p:cNvPr id="12" name="Rectangle 11"/>
          <p:cNvSpPr/>
          <p:nvPr/>
        </p:nvSpPr>
        <p:spPr bwMode="auto">
          <a:xfrm>
            <a:off x="2948152" y="1241604"/>
            <a:ext cx="9002141" cy="1138925"/>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marL="460375" indent="-460375">
              <a:lnSpc>
                <a:spcPct val="90000"/>
              </a:lnSpc>
              <a:spcBef>
                <a:spcPct val="20000"/>
              </a:spcBef>
              <a:buSzPct val="90000"/>
              <a:buBlip>
                <a:blip r:embed="rId3"/>
              </a:buBlip>
            </a:pPr>
            <a:r>
              <a:rPr lang="en-US" sz="2800" dirty="0">
                <a:solidFill>
                  <a:schemeClr val="bg1"/>
                </a:solidFill>
              </a:rPr>
              <a:t>Federated </a:t>
            </a:r>
            <a:r>
              <a:rPr lang="en-US" sz="2800" dirty="0" smtClean="0">
                <a:solidFill>
                  <a:schemeClr val="bg1"/>
                </a:solidFill>
              </a:rPr>
              <a:t>Calls between </a:t>
            </a:r>
            <a:r>
              <a:rPr lang="en-US" sz="2800" dirty="0">
                <a:solidFill>
                  <a:schemeClr val="bg1"/>
                </a:solidFill>
              </a:rPr>
              <a:t>Lync deployments</a:t>
            </a:r>
          </a:p>
          <a:p>
            <a:pPr marL="460375" indent="-460375">
              <a:lnSpc>
                <a:spcPct val="90000"/>
              </a:lnSpc>
              <a:spcBef>
                <a:spcPct val="20000"/>
              </a:spcBef>
              <a:buSzPct val="90000"/>
              <a:buBlip>
                <a:blip r:embed="rId3"/>
              </a:buBlip>
            </a:pPr>
            <a:r>
              <a:rPr lang="en-US" sz="2800" dirty="0" smtClean="0">
                <a:solidFill>
                  <a:schemeClr val="bg1"/>
                </a:solidFill>
              </a:rPr>
              <a:t>HD Video </a:t>
            </a:r>
            <a:r>
              <a:rPr lang="en-US" sz="2800" dirty="0">
                <a:solidFill>
                  <a:schemeClr val="bg1"/>
                </a:solidFill>
              </a:rPr>
              <a:t>Calling </a:t>
            </a:r>
            <a:r>
              <a:rPr lang="en-US" sz="2800" dirty="0" smtClean="0">
                <a:solidFill>
                  <a:schemeClr val="bg1"/>
                </a:solidFill>
              </a:rPr>
              <a:t>with Windows </a:t>
            </a:r>
            <a:r>
              <a:rPr lang="en-US" sz="2800" dirty="0">
                <a:solidFill>
                  <a:schemeClr val="bg1"/>
                </a:solidFill>
              </a:rPr>
              <a:t>Live Messenger</a:t>
            </a:r>
          </a:p>
        </p:txBody>
      </p:sp>
      <p:sp>
        <p:nvSpPr>
          <p:cNvPr id="15" name="Rectangle 14"/>
          <p:cNvSpPr/>
          <p:nvPr/>
        </p:nvSpPr>
        <p:spPr bwMode="auto">
          <a:xfrm>
            <a:off x="173421" y="1229708"/>
            <a:ext cx="2585545" cy="1150821"/>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Connecting Everywhere</a:t>
            </a:r>
            <a:endParaRPr lang="en-US" sz="2800" dirty="0">
              <a:solidFill>
                <a:schemeClr val="bg1"/>
              </a:solidFill>
            </a:endParaRPr>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7803" y="2961067"/>
            <a:ext cx="4533673" cy="330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251" y="2585440"/>
            <a:ext cx="3480026"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bwMode="auto">
          <a:xfrm>
            <a:off x="5975131" y="4330907"/>
            <a:ext cx="1290326" cy="56755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2" name="Right Arrow 21"/>
          <p:cNvSpPr/>
          <p:nvPr/>
        </p:nvSpPr>
        <p:spPr bwMode="auto">
          <a:xfrm rot="10800000">
            <a:off x="3765859" y="4352571"/>
            <a:ext cx="1042624" cy="56755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3" name="Cloud 22"/>
          <p:cNvSpPr/>
          <p:nvPr/>
        </p:nvSpPr>
        <p:spPr>
          <a:xfrm>
            <a:off x="4237193" y="3864565"/>
            <a:ext cx="2556930" cy="1543574"/>
          </a:xfrm>
          <a:prstGeom prst="cloud">
            <a:avLst/>
          </a:prstGeom>
          <a:ln/>
        </p:spPr>
        <p:style>
          <a:lnRef idx="1">
            <a:schemeClr val="accent6"/>
          </a:lnRef>
          <a:fillRef idx="2">
            <a:schemeClr val="accent6"/>
          </a:fillRef>
          <a:effectRef idx="1">
            <a:schemeClr val="accent6"/>
          </a:effectRef>
          <a:fontRef idx="minor">
            <a:schemeClr val="dk1"/>
          </a:fontRef>
        </p:style>
        <p:txBody>
          <a:bodyPr lIns="121899" tIns="60949" rIns="121899" bIns="60949" anchor="ctr"/>
          <a:lstStyle/>
          <a:p>
            <a:pPr algn="ctr"/>
            <a:endParaRPr lang="en-US" dirty="0">
              <a:solidFill>
                <a:schemeClr val="bg1"/>
              </a:solidFill>
            </a:endParaRPr>
          </a:p>
        </p:txBody>
      </p:sp>
    </p:spTree>
    <p:extLst>
      <p:ext uri="{BB962C8B-B14F-4D97-AF65-F5344CB8AC3E}">
        <p14:creationId xmlns:p14="http://schemas.microsoft.com/office/powerpoint/2010/main" val="5941064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1398251" cy="609398"/>
          </a:xfrm>
        </p:spPr>
        <p:txBody>
          <a:bodyPr/>
          <a:lstStyle/>
          <a:p>
            <a:r>
              <a:rPr lang="en-US" dirty="0" smtClean="0"/>
              <a:t>Federation Capability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686563"/>
              </p:ext>
            </p:extLst>
          </p:nvPr>
        </p:nvGraphicFramePr>
        <p:xfrm>
          <a:off x="1598612" y="2438400"/>
          <a:ext cx="8991600" cy="3962400"/>
        </p:xfrm>
        <a:graphic>
          <a:graphicData uri="http://schemas.openxmlformats.org/drawingml/2006/table">
            <a:tbl>
              <a:tblPr firstRow="1" firstCol="1" bandRow="1">
                <a:tableStyleId>{F5AB1C69-6EDB-4FF4-983F-18BD219EF322}</a:tableStyleId>
              </a:tblPr>
              <a:tblGrid>
                <a:gridCol w="2247900"/>
                <a:gridCol w="2247900"/>
                <a:gridCol w="2247900"/>
                <a:gridCol w="2247900"/>
              </a:tblGrid>
              <a:tr h="660400">
                <a:tc>
                  <a:txBody>
                    <a:bodyPr/>
                    <a:lstStyle/>
                    <a:p>
                      <a:pPr algn="ctr"/>
                      <a:endParaRPr lang="en-US" dirty="0"/>
                    </a:p>
                  </a:txBody>
                  <a:tcPr anchor="ctr"/>
                </a:tc>
                <a:tc>
                  <a:txBody>
                    <a:bodyPr/>
                    <a:lstStyle/>
                    <a:p>
                      <a:pPr algn="ctr"/>
                      <a:r>
                        <a:rPr lang="en-US" dirty="0" smtClean="0"/>
                        <a:t>Collaboration</a:t>
                      </a:r>
                      <a:endParaRPr lang="en-US" dirty="0"/>
                    </a:p>
                  </a:txBody>
                  <a:tcPr anchor="ctr"/>
                </a:tc>
                <a:tc>
                  <a:txBody>
                    <a:bodyPr/>
                    <a:lstStyle/>
                    <a:p>
                      <a:pPr algn="ctr"/>
                      <a:r>
                        <a:rPr lang="en-US" dirty="0" smtClean="0"/>
                        <a:t>Audio &amp; Video</a:t>
                      </a:r>
                      <a:endParaRPr lang="en-US" dirty="0"/>
                    </a:p>
                  </a:txBody>
                  <a:tcPr anchor="ctr"/>
                </a:tc>
                <a:tc>
                  <a:txBody>
                    <a:bodyPr/>
                    <a:lstStyle/>
                    <a:p>
                      <a:pPr algn="ctr"/>
                      <a:r>
                        <a:rPr lang="en-US" dirty="0" smtClean="0"/>
                        <a:t>IM &amp; Presence</a:t>
                      </a:r>
                      <a:endParaRPr lang="en-US" dirty="0"/>
                    </a:p>
                  </a:txBody>
                  <a:tcPr anchor="ctr"/>
                </a:tc>
              </a:tr>
              <a:tr h="660400">
                <a:tc>
                  <a:txBody>
                    <a:bodyPr/>
                    <a:lstStyle/>
                    <a:p>
                      <a:pPr algn="ctr"/>
                      <a:r>
                        <a:rPr lang="en-US" dirty="0" smtClean="0"/>
                        <a:t>Lync Deployment</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r>
              <a:tr h="660400">
                <a:tc>
                  <a:txBody>
                    <a:bodyPr/>
                    <a:lstStyle/>
                    <a:p>
                      <a:pPr algn="ctr"/>
                      <a:r>
                        <a:rPr lang="en-US" dirty="0" smtClean="0"/>
                        <a:t>Office 365</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r>
              <a:tr h="660400">
                <a:tc>
                  <a:txBody>
                    <a:bodyPr/>
                    <a:lstStyle/>
                    <a:p>
                      <a:pPr algn="ctr"/>
                      <a:r>
                        <a:rPr lang="en-US" dirty="0" smtClean="0"/>
                        <a:t>Windows</a:t>
                      </a:r>
                      <a:r>
                        <a:rPr lang="en-US" baseline="0" dirty="0" smtClean="0"/>
                        <a:t> Live</a:t>
                      </a:r>
                      <a:endParaRPr lang="en-US" dirty="0"/>
                    </a:p>
                  </a:txBody>
                  <a:tcPr anchor="ctr"/>
                </a:tc>
                <a:tc>
                  <a:txBody>
                    <a:bodyPr/>
                    <a:lstStyle/>
                    <a:p>
                      <a:pPr algn="ctr"/>
                      <a:endParaRPr lang="en-US" dirty="0"/>
                    </a:p>
                  </a:txBody>
                  <a:tcPr anchor="ctr"/>
                </a:tc>
                <a:tc>
                  <a:txBody>
                    <a:bodyPr/>
                    <a:lstStyle/>
                    <a:p>
                      <a:pPr algn="ctr"/>
                      <a:r>
                        <a:rPr lang="en-US" dirty="0" smtClean="0"/>
                        <a:t>Yes</a:t>
                      </a:r>
                      <a:endParaRPr lang="en-US" dirty="0"/>
                    </a:p>
                  </a:txBody>
                  <a:tcPr anchor="ctr"/>
                </a:tc>
                <a:tc>
                  <a:txBody>
                    <a:bodyPr/>
                    <a:lstStyle/>
                    <a:p>
                      <a:pPr algn="ctr"/>
                      <a:r>
                        <a:rPr lang="en-US" dirty="0" smtClean="0"/>
                        <a:t>Yes</a:t>
                      </a:r>
                      <a:endParaRPr lang="en-US" dirty="0"/>
                    </a:p>
                  </a:txBody>
                  <a:tcPr anchor="ctr"/>
                </a:tc>
              </a:tr>
              <a:tr h="660400">
                <a:tc>
                  <a:txBody>
                    <a:bodyPr/>
                    <a:lstStyle/>
                    <a:p>
                      <a:pPr algn="ctr"/>
                      <a:r>
                        <a:rPr lang="en-US" dirty="0" smtClean="0"/>
                        <a:t>AOL</a:t>
                      </a:r>
                      <a:r>
                        <a:rPr lang="en-US" baseline="0" dirty="0" smtClean="0"/>
                        <a:t> &amp; Yahoo</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Yes</a:t>
                      </a:r>
                      <a:endParaRPr lang="en-US" dirty="0"/>
                    </a:p>
                  </a:txBody>
                  <a:tcPr anchor="ctr"/>
                </a:tc>
              </a:tr>
              <a:tr h="660400">
                <a:tc>
                  <a:txBody>
                    <a:bodyPr/>
                    <a:lstStyle/>
                    <a:p>
                      <a:pPr algn="ctr"/>
                      <a:r>
                        <a:rPr lang="en-US" dirty="0" smtClean="0"/>
                        <a:t>XMPP</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r>
                        <a:rPr lang="en-US" dirty="0" smtClean="0"/>
                        <a:t>Yes</a:t>
                      </a:r>
                      <a:endParaRPr lang="en-US" dirty="0"/>
                    </a:p>
                  </a:txBody>
                  <a:tcPr anchor="ctr"/>
                </a:tc>
              </a:tr>
            </a:tbl>
          </a:graphicData>
        </a:graphic>
      </p:graphicFrame>
      <p:sp>
        <p:nvSpPr>
          <p:cNvPr id="5"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6"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stCxn id="6"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8"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300052"/>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37" y="240475"/>
            <a:ext cx="11149013" cy="609398"/>
          </a:xfrm>
        </p:spPr>
        <p:txBody>
          <a:bodyPr/>
          <a:lstStyle/>
          <a:p>
            <a:r>
              <a:rPr lang="en-US" dirty="0" smtClean="0"/>
              <a:t>Lync to Lync calling</a:t>
            </a:r>
            <a:endParaRPr lang="en-US" dirty="0"/>
          </a:p>
        </p:txBody>
      </p:sp>
      <p:sp>
        <p:nvSpPr>
          <p:cNvPr id="3"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4"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stCxn id="4"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6" name="Picture 1" descr="image001"/>
          <p:cNvPicPr>
            <a:picLocks noChangeAspect="1" noChangeArrowheads="1"/>
          </p:cNvPicPr>
          <p:nvPr/>
        </p:nvPicPr>
        <p:blipFill>
          <a:blip r:embed="rId2"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2948151" y="1228290"/>
            <a:ext cx="9002141" cy="2035066"/>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bg1"/>
                </a:solidFill>
              </a:rPr>
              <a:t>USB Device Switching &amp; Optimization</a:t>
            </a:r>
          </a:p>
          <a:p>
            <a:r>
              <a:rPr lang="en-US" sz="2800" dirty="0">
                <a:solidFill>
                  <a:schemeClr val="bg1"/>
                </a:solidFill>
              </a:rPr>
              <a:t>Optimized Media – Wideband Audio &amp; HD Video</a:t>
            </a:r>
          </a:p>
          <a:p>
            <a:r>
              <a:rPr lang="en-US" sz="2800" dirty="0">
                <a:solidFill>
                  <a:schemeClr val="bg1"/>
                </a:solidFill>
              </a:rPr>
              <a:t>Call quality application &amp; real-time quality </a:t>
            </a:r>
            <a:r>
              <a:rPr lang="en-US" sz="2800" dirty="0" smtClean="0">
                <a:solidFill>
                  <a:schemeClr val="bg1"/>
                </a:solidFill>
              </a:rPr>
              <a:t>indicator</a:t>
            </a:r>
            <a:endParaRPr lang="en-US" sz="2800" dirty="0">
              <a:solidFill>
                <a:schemeClr val="bg1"/>
              </a:solidFill>
            </a:endParaRPr>
          </a:p>
          <a:p>
            <a:r>
              <a:rPr lang="en-US" sz="2800" dirty="0">
                <a:solidFill>
                  <a:schemeClr val="bg1"/>
                </a:solidFill>
              </a:rPr>
              <a:t>Network Health </a:t>
            </a:r>
            <a:r>
              <a:rPr lang="en-US" sz="2800" dirty="0" smtClean="0">
                <a:solidFill>
                  <a:schemeClr val="bg1"/>
                </a:solidFill>
              </a:rPr>
              <a:t>indicator</a:t>
            </a:r>
            <a:endParaRPr lang="en-US" sz="2800" dirty="0">
              <a:solidFill>
                <a:schemeClr val="bg1"/>
              </a:solidFill>
            </a:endParaRPr>
          </a:p>
        </p:txBody>
      </p:sp>
      <p:sp>
        <p:nvSpPr>
          <p:cNvPr id="13" name="Rectangle 12"/>
          <p:cNvSpPr/>
          <p:nvPr/>
        </p:nvSpPr>
        <p:spPr bwMode="auto">
          <a:xfrm>
            <a:off x="173421" y="1228290"/>
            <a:ext cx="2585545" cy="203506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nSpc>
                <a:spcPct val="90000"/>
              </a:lnSpc>
              <a:spcBef>
                <a:spcPct val="20000"/>
              </a:spcBef>
              <a:buSzPct val="90000"/>
            </a:pPr>
            <a:r>
              <a:rPr lang="en-US" sz="2800" dirty="0" smtClean="0">
                <a:solidFill>
                  <a:schemeClr val="bg1"/>
                </a:solidFill>
              </a:rPr>
              <a:t>Superior Audio and Video Experience</a:t>
            </a:r>
            <a:endParaRPr lang="en-US" sz="2800" dirty="0">
              <a:solidFill>
                <a:schemeClr val="bg1"/>
              </a:solidFill>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570" b="22746"/>
          <a:stretch/>
        </p:blipFill>
        <p:spPr bwMode="auto">
          <a:xfrm>
            <a:off x="78582" y="3484180"/>
            <a:ext cx="8575950" cy="19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a:off x="1355834" y="4209393"/>
            <a:ext cx="772511" cy="599090"/>
          </a:xfrm>
          <a:prstGeom prst="ellips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6" name="Oval 15"/>
          <p:cNvSpPr/>
          <p:nvPr/>
        </p:nvSpPr>
        <p:spPr bwMode="auto">
          <a:xfrm>
            <a:off x="6915806" y="4235669"/>
            <a:ext cx="772511" cy="599090"/>
          </a:xfrm>
          <a:prstGeom prst="ellips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Oval 16"/>
          <p:cNvSpPr/>
          <p:nvPr/>
        </p:nvSpPr>
        <p:spPr bwMode="auto">
          <a:xfrm>
            <a:off x="2372710" y="3484180"/>
            <a:ext cx="4543096" cy="599090"/>
          </a:xfrm>
          <a:prstGeom prst="ellips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 name="Rectangle 9"/>
          <p:cNvSpPr/>
          <p:nvPr/>
        </p:nvSpPr>
        <p:spPr>
          <a:xfrm>
            <a:off x="8982499" y="3791149"/>
            <a:ext cx="2839624" cy="523220"/>
          </a:xfrm>
          <a:prstGeom prst="rect">
            <a:avLst/>
          </a:prstGeom>
        </p:spPr>
        <p:txBody>
          <a:bodyPr wrap="none">
            <a:spAutoFit/>
          </a:bodyPr>
          <a:lstStyle/>
          <a:p>
            <a:r>
              <a:rPr lang="en-US" sz="2800" dirty="0" smtClean="0"/>
              <a:t>Activity Indicator</a:t>
            </a:r>
            <a:endParaRPr lang="en-US" sz="2800" dirty="0"/>
          </a:p>
        </p:txBody>
      </p:sp>
      <p:sp>
        <p:nvSpPr>
          <p:cNvPr id="18" name="Rectangle 17"/>
          <p:cNvSpPr/>
          <p:nvPr/>
        </p:nvSpPr>
        <p:spPr>
          <a:xfrm>
            <a:off x="8886031" y="5407573"/>
            <a:ext cx="2669898" cy="523220"/>
          </a:xfrm>
          <a:prstGeom prst="rect">
            <a:avLst/>
          </a:prstGeom>
        </p:spPr>
        <p:txBody>
          <a:bodyPr wrap="none">
            <a:spAutoFit/>
          </a:bodyPr>
          <a:lstStyle/>
          <a:p>
            <a:r>
              <a:rPr lang="en-US" sz="2800" dirty="0" smtClean="0"/>
              <a:t>Network Health</a:t>
            </a:r>
            <a:endParaRPr lang="en-US" sz="2800" dirty="0"/>
          </a:p>
        </p:txBody>
      </p:sp>
      <p:sp>
        <p:nvSpPr>
          <p:cNvPr id="19" name="Rectangle 18"/>
          <p:cNvSpPr/>
          <p:nvPr/>
        </p:nvSpPr>
        <p:spPr>
          <a:xfrm>
            <a:off x="812985" y="5758878"/>
            <a:ext cx="4621393" cy="523220"/>
          </a:xfrm>
          <a:prstGeom prst="rect">
            <a:avLst/>
          </a:prstGeom>
        </p:spPr>
        <p:txBody>
          <a:bodyPr wrap="none">
            <a:spAutoFit/>
          </a:bodyPr>
          <a:lstStyle/>
          <a:p>
            <a:r>
              <a:rPr lang="en-US" sz="2800" dirty="0" smtClean="0"/>
              <a:t>Fast in-call Device Switching</a:t>
            </a:r>
            <a:endParaRPr lang="en-US" sz="2800" dirty="0"/>
          </a:p>
        </p:txBody>
      </p:sp>
      <p:cxnSp>
        <p:nvCxnSpPr>
          <p:cNvPr id="20" name="Straight Connector 19"/>
          <p:cNvCxnSpPr>
            <a:stCxn id="17" idx="6"/>
          </p:cNvCxnSpPr>
          <p:nvPr/>
        </p:nvCxnSpPr>
        <p:spPr>
          <a:xfrm>
            <a:off x="6915806" y="3783725"/>
            <a:ext cx="2066693" cy="157654"/>
          </a:xfrm>
          <a:prstGeom prst="lin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22" name="Straight Connector 21"/>
          <p:cNvCxnSpPr/>
          <p:nvPr/>
        </p:nvCxnSpPr>
        <p:spPr>
          <a:xfrm>
            <a:off x="7621185" y="4755932"/>
            <a:ext cx="1264846" cy="777765"/>
          </a:xfrm>
          <a:prstGeom prst="lin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24" name="Straight Connector 23"/>
          <p:cNvCxnSpPr>
            <a:stCxn id="9" idx="5"/>
          </p:cNvCxnSpPr>
          <p:nvPr/>
        </p:nvCxnSpPr>
        <p:spPr>
          <a:xfrm>
            <a:off x="2015213" y="4720748"/>
            <a:ext cx="1108468" cy="948435"/>
          </a:xfrm>
          <a:prstGeom prst="line">
            <a:avLst/>
          </a:prstGeom>
          <a:noFill/>
          <a:ln w="57150">
            <a:headEnd type="none" w="med" len="med"/>
            <a:tailEnd type="none" w="med" len="med"/>
          </a:ln>
        </p:spPr>
        <p:style>
          <a:lnRef idx="2">
            <a:schemeClr val="accent2"/>
          </a:lnRef>
          <a:fillRef idx="1">
            <a:schemeClr val="lt1"/>
          </a:fillRef>
          <a:effectRef idx="0">
            <a:schemeClr val="accent2"/>
          </a:effectRef>
          <a:fontRef idx="minor">
            <a:schemeClr val="dk1"/>
          </a:fontRef>
        </p:style>
      </p:cxnSp>
    </p:spTree>
    <p:extLst>
      <p:ext uri="{BB962C8B-B14F-4D97-AF65-F5344CB8AC3E}">
        <p14:creationId xmlns:p14="http://schemas.microsoft.com/office/powerpoint/2010/main" val="2791970018"/>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Headsets, </a:t>
            </a:r>
            <a:r>
              <a:rPr lang="en-US" dirty="0" smtClean="0"/>
              <a:t>Handsets, USB </a:t>
            </a:r>
            <a:r>
              <a:rPr lang="en-US" dirty="0"/>
              <a:t>Phones</a:t>
            </a:r>
          </a:p>
        </p:txBody>
      </p:sp>
      <p:sp>
        <p:nvSpPr>
          <p:cNvPr id="3" name="Content Placeholder 2"/>
          <p:cNvSpPr>
            <a:spLocks noGrp="1"/>
          </p:cNvSpPr>
          <p:nvPr>
            <p:ph idx="1"/>
          </p:nvPr>
        </p:nvSpPr>
        <p:spPr>
          <a:xfrm>
            <a:off x="422275" y="1652552"/>
            <a:ext cx="11398249" cy="4672048"/>
          </a:xfrm>
        </p:spPr>
        <p:txBody>
          <a:bodyPr/>
          <a:lstStyle/>
          <a:p>
            <a:r>
              <a:rPr lang="en-US" sz="2800" dirty="0" smtClean="0"/>
              <a:t>End User </a:t>
            </a:r>
            <a:r>
              <a:rPr lang="en-US" sz="2800" dirty="0"/>
              <a:t>E</a:t>
            </a:r>
            <a:r>
              <a:rPr lang="en-US" sz="2800" dirty="0" smtClean="0"/>
              <a:t>xperience</a:t>
            </a:r>
          </a:p>
          <a:p>
            <a:pPr marL="741189" lvl="1" indent="-463470">
              <a:lnSpc>
                <a:spcPct val="85000"/>
              </a:lnSpc>
            </a:pPr>
            <a:r>
              <a:rPr lang="en-US" sz="2400" dirty="0"/>
              <a:t>Plug and </a:t>
            </a:r>
            <a:r>
              <a:rPr lang="en-US" sz="2400" dirty="0" smtClean="0"/>
              <a:t>play with awesome first </a:t>
            </a:r>
            <a:r>
              <a:rPr lang="en-US" sz="2400" dirty="0"/>
              <a:t>run </a:t>
            </a:r>
            <a:r>
              <a:rPr lang="en-US" sz="2400" dirty="0" smtClean="0"/>
              <a:t>experience</a:t>
            </a:r>
          </a:p>
          <a:p>
            <a:pPr marL="741189" lvl="1" indent="-463470">
              <a:lnSpc>
                <a:spcPct val="85000"/>
              </a:lnSpc>
            </a:pPr>
            <a:r>
              <a:rPr lang="en-US" sz="2400" dirty="0" smtClean="0"/>
              <a:t>Superior audio </a:t>
            </a:r>
            <a:r>
              <a:rPr lang="en-US" sz="2400" dirty="0"/>
              <a:t>quality </a:t>
            </a:r>
            <a:r>
              <a:rPr lang="en-US" sz="2400" dirty="0" smtClean="0"/>
              <a:t>embedded </a:t>
            </a:r>
            <a:r>
              <a:rPr lang="en-US" sz="2400" dirty="0"/>
              <a:t>in the </a:t>
            </a:r>
            <a:r>
              <a:rPr lang="en-US" sz="2400" dirty="0" smtClean="0"/>
              <a:t>device.</a:t>
            </a:r>
            <a:br>
              <a:rPr lang="en-US" sz="2400" dirty="0" smtClean="0"/>
            </a:br>
            <a:endParaRPr lang="en-US" sz="2400" dirty="0" smtClean="0"/>
          </a:p>
          <a:p>
            <a:pPr marL="463470" indent="-463470">
              <a:lnSpc>
                <a:spcPct val="85000"/>
              </a:lnSpc>
            </a:pPr>
            <a:r>
              <a:rPr lang="en-US" sz="2800" dirty="0" smtClean="0"/>
              <a:t>Administrator Experience</a:t>
            </a:r>
          </a:p>
          <a:p>
            <a:pPr marL="741189" lvl="1" indent="-463470">
              <a:lnSpc>
                <a:spcPct val="85000"/>
              </a:lnSpc>
            </a:pPr>
            <a:r>
              <a:rPr lang="en-US" sz="2400" dirty="0" smtClean="0"/>
              <a:t>Common </a:t>
            </a:r>
            <a:r>
              <a:rPr lang="en-US" sz="2400" dirty="0"/>
              <a:t>support infrastructure </a:t>
            </a:r>
            <a:r>
              <a:rPr lang="en-US" sz="2400" dirty="0" smtClean="0"/>
              <a:t>with </a:t>
            </a:r>
            <a:r>
              <a:rPr lang="en-US" sz="2400" dirty="0" err="1" smtClean="0"/>
              <a:t>TSANet</a:t>
            </a:r>
            <a:r>
              <a:rPr lang="en-US" sz="2400" dirty="0" smtClean="0"/>
              <a:t> </a:t>
            </a:r>
          </a:p>
          <a:p>
            <a:pPr marL="741189" lvl="1" indent="-463470">
              <a:lnSpc>
                <a:spcPct val="85000"/>
              </a:lnSpc>
            </a:pPr>
            <a:r>
              <a:rPr lang="en-US" sz="2400" dirty="0" smtClean="0"/>
              <a:t>Firmware </a:t>
            </a:r>
            <a:r>
              <a:rPr lang="en-US" sz="2400" dirty="0"/>
              <a:t>and fixes remote software update </a:t>
            </a:r>
            <a:endParaRPr lang="en-US" sz="2400" dirty="0" smtClean="0"/>
          </a:p>
          <a:p>
            <a:pPr marL="741189" lvl="1" indent="-463470">
              <a:lnSpc>
                <a:spcPct val="85000"/>
              </a:lnSpc>
            </a:pPr>
            <a:r>
              <a:rPr lang="en-US" sz="2400" dirty="0" smtClean="0"/>
              <a:t>Contractual </a:t>
            </a:r>
            <a:r>
              <a:rPr lang="en-US" sz="2400" dirty="0"/>
              <a:t>SLA for hardware </a:t>
            </a:r>
            <a:r>
              <a:rPr lang="en-US" sz="2400" dirty="0" smtClean="0"/>
              <a:t>updates</a:t>
            </a:r>
            <a:br>
              <a:rPr lang="en-US" sz="2400" dirty="0" smtClean="0"/>
            </a:br>
            <a:endParaRPr lang="en-US" sz="2400" dirty="0" smtClean="0"/>
          </a:p>
          <a:p>
            <a:pPr marL="463470" indent="-463470">
              <a:lnSpc>
                <a:spcPct val="85000"/>
              </a:lnSpc>
            </a:pPr>
            <a:r>
              <a:rPr lang="en-US" sz="2800" dirty="0" smtClean="0"/>
              <a:t>Portfolio</a:t>
            </a:r>
            <a:endParaRPr lang="en-US" sz="2800" dirty="0"/>
          </a:p>
          <a:p>
            <a:pPr lvl="1"/>
            <a:r>
              <a:rPr lang="en-US" sz="2400" dirty="0" smtClean="0"/>
              <a:t>Joint </a:t>
            </a:r>
            <a:r>
              <a:rPr lang="en-US" sz="2400" dirty="0"/>
              <a:t>development to enable more scenarios </a:t>
            </a:r>
            <a:endParaRPr lang="en-US" sz="2400" dirty="0" smtClean="0"/>
          </a:p>
          <a:p>
            <a:pPr lvl="1"/>
            <a:r>
              <a:rPr lang="en-US" sz="2400" dirty="0" smtClean="0"/>
              <a:t>Mobile </a:t>
            </a:r>
            <a:r>
              <a:rPr lang="en-US" sz="2400" dirty="0"/>
              <a:t>pairing, hoteling and </a:t>
            </a:r>
            <a:r>
              <a:rPr lang="en-US" sz="2400" dirty="0" smtClean="0"/>
              <a:t>hot-desking</a:t>
            </a:r>
            <a:endParaRPr lang="en-US" sz="2400" dirty="0"/>
          </a:p>
        </p:txBody>
      </p:sp>
      <p:sp>
        <p:nvSpPr>
          <p:cNvPr id="4" name="Title 1"/>
          <p:cNvSpPr txBox="1">
            <a:spLocks/>
          </p:cNvSpPr>
          <p:nvPr/>
        </p:nvSpPr>
        <p:spPr>
          <a:xfrm>
            <a:off x="460243" y="869220"/>
            <a:ext cx="11173090" cy="366254"/>
          </a:xfrm>
          <a:prstGeom prst="rect">
            <a:avLst/>
          </a:prstGeom>
        </p:spPr>
        <p:txBody>
          <a:bodyPr vert="horz" wrap="square" lIns="0" tIns="0" rIns="0" bIns="0" rtlCol="0" anchor="t">
            <a:spAutoFit/>
          </a:bodyPr>
          <a:lstStyle>
            <a:lvl1pPr algn="l" defTabSz="914052" rtl="0" eaLnBrk="1" latinLnBrk="0" hangingPunct="1">
              <a:lnSpc>
                <a:spcPct val="90000"/>
              </a:lnSpc>
              <a:spcBef>
                <a:spcPct val="0"/>
              </a:spcBef>
              <a:buNone/>
              <a:defRPr lang="en-US" sz="3200" b="0" kern="1200" cap="none" spc="-100" baseline="0" dirty="0" smtClean="0">
                <a:ln w="3175">
                  <a:noFill/>
                </a:ln>
                <a:solidFill>
                  <a:srgbClr val="EE7816">
                    <a:alpha val="99000"/>
                  </a:srgbClr>
                </a:solidFill>
                <a:effectLst/>
                <a:latin typeface="+mj-lt"/>
                <a:ea typeface="+mn-ea"/>
                <a:cs typeface="Arial" charset="0"/>
              </a:defRPr>
            </a:lvl1pPr>
          </a:lstStyle>
          <a:p>
            <a:pPr>
              <a:lnSpc>
                <a:spcPct val="85000"/>
              </a:lnSpc>
            </a:pPr>
            <a:r>
              <a:rPr lang="en-US" sz="2800" i="1" dirty="0">
                <a:solidFill>
                  <a:schemeClr val="accent5"/>
                </a:solidFill>
              </a:rPr>
              <a:t>Integrated </a:t>
            </a:r>
            <a:r>
              <a:rPr lang="en-US" sz="2800" i="1" dirty="0" smtClean="0">
                <a:solidFill>
                  <a:schemeClr val="accent5"/>
                </a:solidFill>
              </a:rPr>
              <a:t>UX, </a:t>
            </a:r>
            <a:r>
              <a:rPr lang="en-US" sz="2800" i="1" dirty="0">
                <a:solidFill>
                  <a:schemeClr val="accent5"/>
                </a:solidFill>
              </a:rPr>
              <a:t>centralized management and security</a:t>
            </a:r>
          </a:p>
        </p:txBody>
      </p:sp>
      <p:sp>
        <p:nvSpPr>
          <p:cNvPr id="10" name="Freeform 6"/>
          <p:cNvSpPr>
            <a:spLocks/>
          </p:cNvSpPr>
          <p:nvPr/>
        </p:nvSpPr>
        <p:spPr bwMode="auto">
          <a:xfrm>
            <a:off x="9188249" y="359140"/>
            <a:ext cx="2573256" cy="1664567"/>
          </a:xfrm>
          <a:prstGeom prst="rect">
            <a:avLst/>
          </a:prstGeom>
          <a:ln/>
        </p:spPr>
        <p:style>
          <a:lnRef idx="1">
            <a:schemeClr val="accent2"/>
          </a:lnRef>
          <a:fillRef idx="2">
            <a:schemeClr val="accent2"/>
          </a:fillRef>
          <a:effectRef idx="1">
            <a:schemeClr val="accent2"/>
          </a:effectRef>
          <a:fontRef idx="minor">
            <a:schemeClr val="dk1"/>
          </a:fontRef>
        </p:style>
        <p:txBody>
          <a:bodyPr lIns="91440" tIns="182880" rIns="91440" bIns="91440" rtlCol="0" anchor="b" anchorCtr="0"/>
          <a:lstStyle/>
          <a:p>
            <a:pPr algn="ctr" defTabSz="1228907" fontAlgn="base">
              <a:spcBef>
                <a:spcPct val="0"/>
              </a:spcBef>
              <a:spcAft>
                <a:spcPct val="0"/>
              </a:spcAft>
            </a:pPr>
            <a:r>
              <a:rPr lang="en-US" sz="1400" dirty="0">
                <a:solidFill>
                  <a:schemeClr val="bg1"/>
                </a:solidFill>
              </a:rPr>
              <a:t>Lync to Lync calling</a:t>
            </a:r>
          </a:p>
        </p:txBody>
      </p:sp>
      <p:pic>
        <p:nvPicPr>
          <p:cNvPr id="11"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9302666" y="822355"/>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a:stCxn id="11" idx="3"/>
          </p:cNvCxnSpPr>
          <p:nvPr/>
        </p:nvCxnSpPr>
        <p:spPr>
          <a:xfrm flipV="1">
            <a:off x="9826614" y="1093273"/>
            <a:ext cx="1307140" cy="19635"/>
          </a:xfrm>
          <a:prstGeom prst="line">
            <a:avLst/>
          </a:prstGeom>
          <a:ln/>
        </p:spPr>
        <p:style>
          <a:lnRef idx="2">
            <a:schemeClr val="accent2"/>
          </a:lnRef>
          <a:fillRef idx="0">
            <a:schemeClr val="accent2"/>
          </a:fillRef>
          <a:effectRef idx="1">
            <a:schemeClr val="accent2"/>
          </a:effectRef>
          <a:fontRef idx="minor">
            <a:schemeClr val="tx1"/>
          </a:fontRef>
        </p:style>
      </p:cxnSp>
      <p:pic>
        <p:nvPicPr>
          <p:cNvPr id="13" name="Picture 1" descr="image001"/>
          <p:cNvPicPr>
            <a:picLocks noChangeAspect="1" noChangeArrowheads="1"/>
          </p:cNvPicPr>
          <p:nvPr/>
        </p:nvPicPr>
        <p:blipFill>
          <a:blip r:embed="rId3" cstate="email">
            <a:clrChange>
              <a:clrFrom>
                <a:srgbClr val="FCFCFC"/>
              </a:clrFrom>
              <a:clrTo>
                <a:srgbClr val="FCFCFC">
                  <a:alpha val="0"/>
                </a:srgbClr>
              </a:clrTo>
            </a:clrChange>
            <a:extLst>
              <a:ext uri="{28A0092B-C50C-407E-A947-70E740481C1C}">
                <a14:useLocalDpi xmlns:a14="http://schemas.microsoft.com/office/drawing/2010/main"/>
              </a:ext>
            </a:extLst>
          </a:blip>
          <a:stretch>
            <a:fillRect/>
          </a:stretch>
        </p:blipFill>
        <p:spPr bwMode="auto">
          <a:xfrm>
            <a:off x="10840492" y="821598"/>
            <a:ext cx="523948" cy="58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09732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FLAGDIALOG" val="Finish"/>
</p:tagLst>
</file>

<file path=ppt/tags/tag2.xml><?xml version="1.0" encoding="utf-8"?>
<p:tagLst xmlns:a="http://schemas.openxmlformats.org/drawingml/2006/main" xmlns:r="http://schemas.openxmlformats.org/officeDocument/2006/relationships" xmlns:p="http://schemas.openxmlformats.org/presentationml/2006/main">
  <p:tag name="SHOWFLAGDIALOG" val="Finish"/>
</p:tagLst>
</file>

<file path=ppt/tags/tag3.xml><?xml version="1.0" encoding="utf-8"?>
<p:tagLst xmlns:a="http://schemas.openxmlformats.org/drawingml/2006/main" xmlns:r="http://schemas.openxmlformats.org/officeDocument/2006/relationships" xmlns:p="http://schemas.openxmlformats.org/presentationml/2006/main">
  <p:tag name="SHOWFLAGDIALOG" val="Finish"/>
</p:tagLst>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Subbu Chandrasekaran</External_x0020_Speaker>
    <Session_x0020_Code xmlns="2295e2e7-0eeb-498e-8716-217bb2ee6ee3">EXL319</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2295e2e7-0eeb-498e-8716-217bb2ee6ee3"/>
    <ds:schemaRef ds:uri="http://schemas.microsoft.com/office/infopath/2007/PartnerControls"/>
    <ds:schemaRef ds:uri="http://schemas.microsoft.com/office/2006/documentManagement/types"/>
    <ds:schemaRef ds:uri="http://purl.org/dc/elements/1.1/"/>
    <ds:schemaRef ds:uri="8b529f77-48ab-4581-b468-93f09345b8aa"/>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TechEd_2012_VoiceFeatures [Autosaved]</Template>
  <TotalTime>5095</TotalTime>
  <Words>2255</Words>
  <Application>Microsoft Office PowerPoint</Application>
  <PresentationFormat>Custom</PresentationFormat>
  <Paragraphs>496</Paragraphs>
  <Slides>44</Slides>
  <Notes>20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TechEd 2012 16-9 template</vt:lpstr>
      <vt:lpstr>White with Consolas font for code slides</vt:lpstr>
      <vt:lpstr>Lync 2010:Planning Voice Features </vt:lpstr>
      <vt:lpstr>Agenda A Survey of Voice Features of Microsoft Lync</vt:lpstr>
      <vt:lpstr>Lync Voice and PBX Eliminate the need for a separate PBX system </vt:lpstr>
      <vt:lpstr>Lync to Lync calling</vt:lpstr>
      <vt:lpstr>Lync to Lync calling</vt:lpstr>
      <vt:lpstr>Lync to Lync calling</vt:lpstr>
      <vt:lpstr>Federation Capability</vt:lpstr>
      <vt:lpstr>Lync to Lync calling</vt:lpstr>
      <vt:lpstr>Headsets, Handsets, USB Phones</vt:lpstr>
      <vt:lpstr>PowerPoint Presentation</vt:lpstr>
      <vt:lpstr>Lync to Phone calling</vt:lpstr>
      <vt:lpstr>Lync to Phone calling</vt:lpstr>
      <vt:lpstr>Lync to Phone calling</vt:lpstr>
      <vt:lpstr>Voice Policy</vt:lpstr>
      <vt:lpstr>Common Area IP Phone Settings</vt:lpstr>
      <vt:lpstr>Lync to Phone calling</vt:lpstr>
      <vt:lpstr>Emergency Dialing and Locations</vt:lpstr>
      <vt:lpstr>Malicious Call Trace </vt:lpstr>
      <vt:lpstr>Enterprise Calling Features</vt:lpstr>
      <vt:lpstr>Enterprise Calling Features</vt:lpstr>
      <vt:lpstr>Call Park</vt:lpstr>
      <vt:lpstr>Private Line</vt:lpstr>
      <vt:lpstr>Enterprise Calling Features</vt:lpstr>
      <vt:lpstr>IP Phones “Optimized for Lync”</vt:lpstr>
      <vt:lpstr>IP Phones “Tested with Lync”</vt:lpstr>
      <vt:lpstr>Enterprise Calling Features</vt:lpstr>
      <vt:lpstr>Response Groups</vt:lpstr>
      <vt:lpstr>On-site Networking</vt:lpstr>
      <vt:lpstr>On-site Networking</vt:lpstr>
      <vt:lpstr>On-site Networking</vt:lpstr>
      <vt:lpstr>On-site Networking</vt:lpstr>
      <vt:lpstr>Lync Telephony Deployment </vt:lpstr>
      <vt:lpstr>Lync Telephony Deployment </vt:lpstr>
      <vt:lpstr>Retain the PBX</vt:lpstr>
      <vt:lpstr>Replace the PBX</vt:lpstr>
      <vt:lpstr>Connect with the PBX</vt:lpstr>
      <vt:lpstr>Lync Voice &amp; PBX Eliminate the need for separate PBX systems</vt:lpstr>
      <vt:lpstr>Related Sessions – all in S330A</vt:lpstr>
      <vt:lpstr>Track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Lync 2010:Planning Voice Features</dc:title>
  <dc:subject>TechEd 2012</dc:subject>
  <dc:creator>Jamie Stark</dc:creator>
  <cp:keywords>TechEd 2012</cp:keywords>
  <dc:description>Template: Jordan Cayabyab, Artitudes Design
Formatting:
Event Date: June 11-14, 2012
Event Location: Orlando, FL
Audience Type: IT Pros, Developers</dc:description>
  <cp:lastModifiedBy>Shows</cp:lastModifiedBy>
  <cp:revision>35</cp:revision>
  <cp:lastPrinted>2010-05-11T05:02:34Z</cp:lastPrinted>
  <dcterms:created xsi:type="dcterms:W3CDTF">2012-06-05T15:00:31Z</dcterms:created>
  <dcterms:modified xsi:type="dcterms:W3CDTF">2012-06-12T23:15:55Z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