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43"/>
  </p:notesMasterIdLst>
  <p:handoutMasterIdLst>
    <p:handoutMasterId r:id="rId44"/>
  </p:handoutMasterIdLst>
  <p:sldIdLst>
    <p:sldId id="257" r:id="rId6"/>
    <p:sldId id="326" r:id="rId7"/>
    <p:sldId id="327" r:id="rId8"/>
    <p:sldId id="324" r:id="rId9"/>
    <p:sldId id="338" r:id="rId10"/>
    <p:sldId id="328" r:id="rId11"/>
    <p:sldId id="335" r:id="rId12"/>
    <p:sldId id="336" r:id="rId13"/>
    <p:sldId id="337" r:id="rId14"/>
    <p:sldId id="270" r:id="rId15"/>
    <p:sldId id="325" r:id="rId16"/>
    <p:sldId id="321" r:id="rId17"/>
    <p:sldId id="322" r:id="rId18"/>
    <p:sldId id="323" r:id="rId19"/>
    <p:sldId id="266" r:id="rId20"/>
    <p:sldId id="307" r:id="rId21"/>
    <p:sldId id="343" r:id="rId22"/>
    <p:sldId id="334" r:id="rId23"/>
    <p:sldId id="329" r:id="rId24"/>
    <p:sldId id="330" r:id="rId25"/>
    <p:sldId id="331" r:id="rId26"/>
    <p:sldId id="267" r:id="rId27"/>
    <p:sldId id="319" r:id="rId28"/>
    <p:sldId id="332" r:id="rId29"/>
    <p:sldId id="320" r:id="rId30"/>
    <p:sldId id="333" r:id="rId31"/>
    <p:sldId id="344" r:id="rId32"/>
    <p:sldId id="345" r:id="rId33"/>
    <p:sldId id="346" r:id="rId34"/>
    <p:sldId id="347" r:id="rId35"/>
    <p:sldId id="348" r:id="rId36"/>
    <p:sldId id="349" r:id="rId37"/>
    <p:sldId id="313" r:id="rId38"/>
    <p:sldId id="314" r:id="rId39"/>
    <p:sldId id="350" r:id="rId40"/>
    <p:sldId id="271" r:id="rId41"/>
    <p:sldId id="256" r:id="rId42"/>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9D01E"/>
    <a:srgbClr val="FFFFFF"/>
    <a:srgbClr val="000000"/>
    <a:srgbClr val="429A16"/>
    <a:srgbClr val="F8F57B"/>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4" autoAdjust="0"/>
    <p:restoredTop sz="94633" autoAdjust="0"/>
  </p:normalViewPr>
  <p:slideViewPr>
    <p:cSldViewPr>
      <p:cViewPr>
        <p:scale>
          <a:sx n="80" d="100"/>
          <a:sy n="80" d="100"/>
        </p:scale>
        <p:origin x="-1902" y="-83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924"/>
    </p:cViewPr>
  </p:outlineViewPr>
  <p:notesTextViewPr>
    <p:cViewPr>
      <p:scale>
        <a:sx n="100" d="100"/>
        <a:sy n="100" d="100"/>
      </p:scale>
      <p:origin x="0" y="0"/>
    </p:cViewPr>
  </p:notesTextViewPr>
  <p:sorterViewPr>
    <p:cViewPr>
      <p:scale>
        <a:sx n="60" d="100"/>
        <a:sy n="60" d="100"/>
      </p:scale>
      <p:origin x="0" y="0"/>
    </p:cViewPr>
  </p:sorterViewPr>
  <p:notesViewPr>
    <p:cSldViewPr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6/13/2012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6/13/2012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95966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85070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3443836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378276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err="1" smtClean="0"/>
              <a:t>TechEd</a:t>
            </a:r>
            <a:r>
              <a:rPr lang="en-US" dirty="0" smtClean="0"/>
              <a:t> 2012</a:t>
            </a:r>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25178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325178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3251787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6/13/2012 3:56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icrosoft.com/en-us/download/details.aspx?id=6797"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lyncsecurityfilter.com/" TargetMode="Externa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WithAudio.avi"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docs/MB/WithAudio.av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hyperlink" Target="http://technet.microsoft.com/en-us/library/gg520952.aspx"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about.me/rmaximo" TargetMode="External"/><Relationship Id="rId2" Type="http://schemas.openxmlformats.org/officeDocument/2006/relationships/hyperlink" Target="mailto:rui@maximo.ws" TargetMode="External"/><Relationship Id="rId1" Type="http://schemas.openxmlformats.org/officeDocument/2006/relationships/slideLayout" Target="../slideLayouts/slideLayout8.xml"/><Relationship Id="rId4" Type="http://schemas.openxmlformats.org/officeDocument/2006/relationships/hyperlink" Target="http://nexthop.info/"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hyperlink" Target="http://lync.microsoft.com/en-us/Pages/unified-communications.aspx"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www.facebook.com/MicrosoftOfficeCommunicator" TargetMode="External"/><Relationship Id="rId5" Type="http://schemas.openxmlformats.org/officeDocument/2006/relationships/hyperlink" Target="http://blogs.technet.com/b/uc/" TargetMode="External"/><Relationship Id="rId4" Type="http://schemas.openxmlformats.org/officeDocument/2006/relationships/image" Target="../media/image22.png"/><Relationship Id="rId9" Type="http://schemas.openxmlformats.org/officeDocument/2006/relationships/hyperlink" Target="http://blogs.technet.com/b/nexthop/"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hyperlink" Target="http://microsoft.com/msd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4.emf"/><Relationship Id="rId11" Type="http://schemas.microsoft.com/office/2007/relationships/hdphoto" Target="../media/hdphoto3.wdp"/><Relationship Id="rId5" Type="http://schemas.openxmlformats.org/officeDocument/2006/relationships/hyperlink" Target="http://northamerica.msteched.com/" TargetMode="External"/><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hyperlink" Target="http://microsoft.com/technet"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icrosoft.com/en-us/download/details.aspx?id=6797"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Lync</a:t>
            </a:r>
            <a:r>
              <a:rPr lang="en-US" dirty="0" smtClean="0"/>
              <a:t> Server 2010 Security</a:t>
            </a:r>
            <a:endParaRPr lang="en-US" dirty="0"/>
          </a:p>
        </p:txBody>
      </p:sp>
      <p:sp>
        <p:nvSpPr>
          <p:cNvPr id="3" name="Subtitle 2"/>
          <p:cNvSpPr>
            <a:spLocks noGrp="1"/>
          </p:cNvSpPr>
          <p:nvPr>
            <p:ph type="subTitle" idx="1"/>
          </p:nvPr>
        </p:nvSpPr>
        <p:spPr/>
        <p:txBody>
          <a:bodyPr/>
          <a:lstStyle/>
          <a:p>
            <a:r>
              <a:rPr lang="en-US" dirty="0" smtClean="0"/>
              <a:t>Rui Maximo</a:t>
            </a:r>
          </a:p>
          <a:p>
            <a:r>
              <a:rPr lang="en-US" dirty="0" smtClean="0"/>
              <a:t>Principal Engineer</a:t>
            </a:r>
          </a:p>
        </p:txBody>
      </p:sp>
      <p:sp useBgFill="1">
        <p:nvSpPr>
          <p:cNvPr id="4"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Rectangle 4"/>
          <p:cNvSpPr/>
          <p:nvPr/>
        </p:nvSpPr>
        <p:spPr>
          <a:xfrm>
            <a:off x="483878" y="228600"/>
            <a:ext cx="922945" cy="369332"/>
          </a:xfrm>
          <a:prstGeom prst="rect">
            <a:avLst/>
          </a:prstGeom>
        </p:spPr>
        <p:txBody>
          <a:bodyPr wrap="none">
            <a:spAutoFit/>
          </a:bodyPr>
          <a:lstStyle/>
          <a:p>
            <a:r>
              <a:rPr lang="en-US" dirty="0" smtClean="0">
                <a:gradFill>
                  <a:gsLst>
                    <a:gs pos="0">
                      <a:schemeClr val="tx1"/>
                    </a:gs>
                    <a:gs pos="100000">
                      <a:schemeClr val="tx1"/>
                    </a:gs>
                  </a:gsLst>
                  <a:lin ang="5400000" scaled="0"/>
                </a:gradFill>
              </a:rPr>
              <a:t>EXL411</a:t>
            </a:r>
            <a:endParaRPr lang="en-US" dirty="0">
              <a:gradFill>
                <a:gsLst>
                  <a:gs pos="0">
                    <a:schemeClr val="tx1"/>
                  </a:gs>
                  <a:gs pos="100000">
                    <a:schemeClr val="tx1"/>
                  </a:gs>
                </a:gsLst>
                <a:lin ang="5400000" scaled="0"/>
              </a:gradFi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announcing</a:t>
            </a:r>
            <a:endParaRPr lang="en-US" dirty="0"/>
          </a:p>
        </p:txBody>
      </p:sp>
      <p:sp>
        <p:nvSpPr>
          <p:cNvPr id="3" name="Subtitle 2"/>
          <p:cNvSpPr>
            <a:spLocks noGrp="1"/>
          </p:cNvSpPr>
          <p:nvPr>
            <p:ph type="subTitle" idx="1"/>
          </p:nvPr>
        </p:nvSpPr>
        <p:spPr/>
        <p:txBody>
          <a:bodyPr/>
          <a:lstStyle/>
          <a:p>
            <a:r>
              <a:rPr lang="en-US" dirty="0" smtClean="0"/>
              <a:t>Version 12 update now available on </a:t>
            </a:r>
            <a:r>
              <a:rPr lang="en-US" dirty="0" smtClean="0">
                <a:hlinkClick r:id="rId3"/>
              </a:rPr>
              <a:t>TechNet Download Center</a:t>
            </a:r>
            <a:endParaRPr lang="en-US" dirty="0"/>
          </a:p>
        </p:txBody>
      </p:sp>
      <p:sp>
        <p:nvSpPr>
          <p:cNvPr id="2" name="Title 1"/>
          <p:cNvSpPr>
            <a:spLocks noGrp="1"/>
          </p:cNvSpPr>
          <p:nvPr>
            <p:ph type="ctrTitle"/>
          </p:nvPr>
        </p:nvSpPr>
        <p:spPr/>
        <p:txBody>
          <a:bodyPr/>
          <a:lstStyle/>
          <a:p>
            <a:r>
              <a:rPr dirty="0" err="1" smtClean="0"/>
              <a:t>Lync</a:t>
            </a:r>
            <a:r>
              <a:rPr dirty="0" smtClean="0"/>
              <a:t> Server 2010 Protocol Poster</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94603901"/>
              </p:ext>
            </p:extLst>
          </p:nvPr>
        </p:nvGraphicFramePr>
        <p:xfrm>
          <a:off x="-3594708" y="-76200"/>
          <a:ext cx="15794166" cy="6955466"/>
        </p:xfrm>
        <a:graphic>
          <a:graphicData uri="http://schemas.openxmlformats.org/presentationml/2006/ole">
            <mc:AlternateContent xmlns:mc="http://schemas.openxmlformats.org/markup-compatibility/2006">
              <mc:Choice xmlns:v="urn:schemas-microsoft-com:vml" Requires="v">
                <p:oleObj spid="_x0000_s4150" name="Visio" r:id="rId3" imgW="42757452" imgH="22030591" progId="Visio.Drawing.11">
                  <p:embed/>
                </p:oleObj>
              </mc:Choice>
              <mc:Fallback>
                <p:oleObj name="Visio" r:id="rId3" imgW="42757452" imgH="22030591"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708" y="-76200"/>
                        <a:ext cx="15794166" cy="6955466"/>
                      </a:xfrm>
                      <a:prstGeom prst="rect">
                        <a:avLst/>
                      </a:prstGeom>
                      <a:noFill/>
                      <a:ln>
                        <a:noFill/>
                      </a:ln>
                      <a:effectLst/>
                    </p:spPr>
                  </p:pic>
                </p:oleObj>
              </mc:Fallback>
            </mc:AlternateContent>
          </a:graphicData>
        </a:graphic>
      </p:graphicFrame>
      <p:sp>
        <p:nvSpPr>
          <p:cNvPr id="3" name="Rectangle 2"/>
          <p:cNvSpPr/>
          <p:nvPr/>
        </p:nvSpPr>
        <p:spPr bwMode="auto">
          <a:xfrm>
            <a:off x="76200" y="6072250"/>
            <a:ext cx="2970212" cy="709550"/>
          </a:xfrm>
          <a:prstGeom prst="rect">
            <a:avLst/>
          </a:prstGeom>
          <a:noFill/>
          <a:ln w="38100">
            <a:solidFill>
              <a:srgbClr val="FF006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 name="Rectangle 3"/>
          <p:cNvSpPr/>
          <p:nvPr/>
        </p:nvSpPr>
        <p:spPr bwMode="auto">
          <a:xfrm>
            <a:off x="3960811" y="5638800"/>
            <a:ext cx="8153401" cy="1090550"/>
          </a:xfrm>
          <a:prstGeom prst="rect">
            <a:avLst/>
          </a:prstGeom>
          <a:noFill/>
          <a:ln w="38100">
            <a:solidFill>
              <a:srgbClr val="FF006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54401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Server 2010 Topology</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901260524"/>
              </p:ext>
            </p:extLst>
          </p:nvPr>
        </p:nvGraphicFramePr>
        <p:xfrm>
          <a:off x="115887" y="990600"/>
          <a:ext cx="11922125" cy="5667375"/>
        </p:xfrm>
        <a:graphic>
          <a:graphicData uri="http://schemas.openxmlformats.org/presentationml/2006/ole">
            <mc:AlternateContent xmlns:mc="http://schemas.openxmlformats.org/markup-compatibility/2006">
              <mc:Choice xmlns:v="urn:schemas-microsoft-com:vml" Requires="v">
                <p:oleObj spid="_x0000_s1087" name="Visio" r:id="rId4" imgW="11921355" imgH="5667465" progId="Visio.Drawing.11">
                  <p:embed/>
                </p:oleObj>
              </mc:Choice>
              <mc:Fallback>
                <p:oleObj name="Visio" r:id="rId4" imgW="11921355" imgH="5667465" progId="Visio.Drawing.11">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7" y="990600"/>
                        <a:ext cx="119221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ounded Rectangle 7"/>
          <p:cNvSpPr/>
          <p:nvPr/>
        </p:nvSpPr>
        <p:spPr bwMode="auto">
          <a:xfrm>
            <a:off x="10437812" y="1600200"/>
            <a:ext cx="1676400" cy="2743200"/>
          </a:xfrm>
          <a:prstGeom prst="roundRect">
            <a:avLst/>
          </a:prstGeom>
          <a:noFill/>
          <a:ln>
            <a:solidFill>
              <a:schemeClr val="accent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TextBox 8"/>
          <p:cNvSpPr txBox="1"/>
          <p:nvPr/>
        </p:nvSpPr>
        <p:spPr>
          <a:xfrm>
            <a:off x="10437812" y="1143000"/>
            <a:ext cx="1654812" cy="461665"/>
          </a:xfrm>
          <a:prstGeom prst="rect">
            <a:avLst/>
          </a:prstGeom>
          <a:noFill/>
        </p:spPr>
        <p:txBody>
          <a:bodyPr wrap="none" lIns="91440" tIns="91440" rIns="91440" bIns="91440" rtlCol="0">
            <a:spAutoFit/>
          </a:bodyPr>
          <a:lstStyle/>
          <a:p>
            <a:pPr>
              <a:lnSpc>
                <a:spcPct val="90000"/>
              </a:lnSpc>
              <a:spcBef>
                <a:spcPct val="20000"/>
              </a:spcBef>
              <a:buSzPct val="90000"/>
            </a:pPr>
            <a:r>
              <a:rPr lang="en-US" sz="2000" dirty="0" smtClean="0">
                <a:solidFill>
                  <a:schemeClr val="accent3">
                    <a:alpha val="99000"/>
                  </a:schemeClr>
                </a:solidFill>
              </a:rPr>
              <a:t>Branch office</a:t>
            </a:r>
          </a:p>
        </p:txBody>
      </p:sp>
      <p:sp>
        <p:nvSpPr>
          <p:cNvPr id="3" name="TextBox 2"/>
          <p:cNvSpPr txBox="1"/>
          <p:nvPr/>
        </p:nvSpPr>
        <p:spPr>
          <a:xfrm>
            <a:off x="8509062" y="1219200"/>
            <a:ext cx="1295400"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Active Directory</a:t>
            </a:r>
            <a:endParaRPr lang="en-US" sz="2000" dirty="0" smtClean="0">
              <a:solidFill>
                <a:schemeClr val="tx1">
                  <a:alpha val="99000"/>
                </a:schemeClr>
              </a:solidFill>
            </a:endParaRPr>
          </a:p>
        </p:txBody>
      </p:sp>
      <p:sp>
        <p:nvSpPr>
          <p:cNvPr id="7" name="TextBox 6"/>
          <p:cNvSpPr txBox="1"/>
          <p:nvPr/>
        </p:nvSpPr>
        <p:spPr>
          <a:xfrm>
            <a:off x="5484812" y="2514600"/>
            <a:ext cx="2667000"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A/V Conferencing Server</a:t>
            </a:r>
            <a:endParaRPr lang="en-US" sz="2000" dirty="0" smtClean="0">
              <a:solidFill>
                <a:schemeClr val="tx1">
                  <a:alpha val="99000"/>
                </a:schemeClr>
              </a:solidFill>
            </a:endParaRPr>
          </a:p>
        </p:txBody>
      </p:sp>
      <p:sp>
        <p:nvSpPr>
          <p:cNvPr id="10" name="TextBox 9"/>
          <p:cNvSpPr txBox="1"/>
          <p:nvPr/>
        </p:nvSpPr>
        <p:spPr>
          <a:xfrm>
            <a:off x="6094412" y="4041136"/>
            <a:ext cx="1295400"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Front End Pool</a:t>
            </a:r>
            <a:endParaRPr lang="en-US" sz="2000" dirty="0" smtClean="0">
              <a:solidFill>
                <a:schemeClr val="tx1">
                  <a:alpha val="99000"/>
                </a:schemeClr>
              </a:solidFill>
            </a:endParaRPr>
          </a:p>
        </p:txBody>
      </p:sp>
      <p:sp>
        <p:nvSpPr>
          <p:cNvPr id="11" name="TextBox 10"/>
          <p:cNvSpPr txBox="1"/>
          <p:nvPr/>
        </p:nvSpPr>
        <p:spPr>
          <a:xfrm>
            <a:off x="8981497" y="4076761"/>
            <a:ext cx="1295400"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Front End Pool</a:t>
            </a:r>
            <a:endParaRPr lang="en-US" sz="2000" dirty="0" smtClean="0">
              <a:solidFill>
                <a:schemeClr val="tx1">
                  <a:alpha val="99000"/>
                </a:schemeClr>
              </a:solidFill>
            </a:endParaRPr>
          </a:p>
        </p:txBody>
      </p:sp>
      <p:sp>
        <p:nvSpPr>
          <p:cNvPr id="12" name="TextBox 11"/>
          <p:cNvSpPr txBox="1"/>
          <p:nvPr/>
        </p:nvSpPr>
        <p:spPr>
          <a:xfrm>
            <a:off x="9218612" y="5181600"/>
            <a:ext cx="2286000"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Monitoring Server</a:t>
            </a:r>
            <a:endParaRPr lang="en-US" sz="2000" dirty="0" smtClean="0">
              <a:solidFill>
                <a:schemeClr val="tx1">
                  <a:alpha val="99000"/>
                </a:schemeClr>
              </a:solidFill>
            </a:endParaRPr>
          </a:p>
        </p:txBody>
      </p:sp>
      <p:sp>
        <p:nvSpPr>
          <p:cNvPr id="13" name="TextBox 12"/>
          <p:cNvSpPr txBox="1"/>
          <p:nvPr/>
        </p:nvSpPr>
        <p:spPr>
          <a:xfrm>
            <a:off x="9371012" y="6096000"/>
            <a:ext cx="1894206"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Archiving Server</a:t>
            </a:r>
            <a:endParaRPr lang="en-US" sz="2000" dirty="0" smtClean="0">
              <a:solidFill>
                <a:schemeClr val="tx1">
                  <a:alpha val="99000"/>
                </a:schemeClr>
              </a:solidFill>
            </a:endParaRPr>
          </a:p>
        </p:txBody>
      </p:sp>
      <p:sp>
        <p:nvSpPr>
          <p:cNvPr id="14" name="TextBox 13"/>
          <p:cNvSpPr txBox="1"/>
          <p:nvPr/>
        </p:nvSpPr>
        <p:spPr>
          <a:xfrm>
            <a:off x="11199812" y="4014850"/>
            <a:ext cx="704809"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SBA</a:t>
            </a:r>
            <a:endParaRPr lang="en-US" sz="2000" dirty="0" smtClean="0">
              <a:solidFill>
                <a:schemeClr val="tx1">
                  <a:alpha val="99000"/>
                </a:schemeClr>
              </a:solidFill>
            </a:endParaRPr>
          </a:p>
        </p:txBody>
      </p:sp>
      <p:sp>
        <p:nvSpPr>
          <p:cNvPr id="15" name="TextBox 14"/>
          <p:cNvSpPr txBox="1"/>
          <p:nvPr/>
        </p:nvSpPr>
        <p:spPr>
          <a:xfrm>
            <a:off x="4265612" y="6260533"/>
            <a:ext cx="2286000"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Mediation Server</a:t>
            </a:r>
            <a:endParaRPr lang="en-US" sz="2000" dirty="0" smtClean="0">
              <a:solidFill>
                <a:schemeClr val="tx1">
                  <a:alpha val="99000"/>
                </a:schemeClr>
              </a:solidFill>
            </a:endParaRPr>
          </a:p>
        </p:txBody>
      </p:sp>
      <p:sp>
        <p:nvSpPr>
          <p:cNvPr id="16" name="TextBox 15"/>
          <p:cNvSpPr txBox="1"/>
          <p:nvPr/>
        </p:nvSpPr>
        <p:spPr>
          <a:xfrm>
            <a:off x="4113212" y="4321112"/>
            <a:ext cx="1225736"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Exchange Server</a:t>
            </a:r>
            <a:endParaRPr lang="en-US" sz="2000" dirty="0" smtClean="0">
              <a:solidFill>
                <a:schemeClr val="tx1">
                  <a:alpha val="99000"/>
                </a:schemeClr>
              </a:solidFill>
            </a:endParaRPr>
          </a:p>
        </p:txBody>
      </p:sp>
      <p:sp>
        <p:nvSpPr>
          <p:cNvPr id="17" name="TextBox 16"/>
          <p:cNvSpPr txBox="1"/>
          <p:nvPr/>
        </p:nvSpPr>
        <p:spPr>
          <a:xfrm>
            <a:off x="3339337" y="2971800"/>
            <a:ext cx="1225736"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Directors</a:t>
            </a:r>
            <a:endParaRPr lang="en-US" sz="2000" dirty="0" smtClean="0">
              <a:solidFill>
                <a:schemeClr val="tx1">
                  <a:alpha val="99000"/>
                </a:schemeClr>
              </a:solidFill>
            </a:endParaRPr>
          </a:p>
        </p:txBody>
      </p:sp>
      <p:sp>
        <p:nvSpPr>
          <p:cNvPr id="18" name="TextBox 17"/>
          <p:cNvSpPr txBox="1"/>
          <p:nvPr/>
        </p:nvSpPr>
        <p:spPr>
          <a:xfrm>
            <a:off x="760412" y="3833750"/>
            <a:ext cx="1524000"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Edge Servers</a:t>
            </a:r>
            <a:endParaRPr lang="en-US" sz="2000" dirty="0" smtClean="0">
              <a:solidFill>
                <a:schemeClr val="tx1">
                  <a:alpha val="99000"/>
                </a:schemeClr>
              </a:solidFill>
            </a:endParaRPr>
          </a:p>
        </p:txBody>
      </p:sp>
      <p:sp>
        <p:nvSpPr>
          <p:cNvPr id="20" name="TextBox 19"/>
          <p:cNvSpPr txBox="1"/>
          <p:nvPr/>
        </p:nvSpPr>
        <p:spPr>
          <a:xfrm>
            <a:off x="707962" y="2171423"/>
            <a:ext cx="1592674" cy="4339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Reverse proxy</a:t>
            </a:r>
            <a:endParaRPr lang="en-US" sz="2000" dirty="0" smtClean="0">
              <a:solidFill>
                <a:schemeClr val="tx1">
                  <a:alpha val="99000"/>
                </a:schemeClr>
              </a:solidFill>
            </a:endParaRPr>
          </a:p>
        </p:txBody>
      </p:sp>
      <p:sp>
        <p:nvSpPr>
          <p:cNvPr id="21" name="TextBox 20"/>
          <p:cNvSpPr txBox="1"/>
          <p:nvPr/>
        </p:nvSpPr>
        <p:spPr>
          <a:xfrm>
            <a:off x="745360" y="4843627"/>
            <a:ext cx="1524000"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XMPP gateway</a:t>
            </a:r>
            <a:endParaRPr lang="en-US" sz="2000" dirty="0" smtClean="0">
              <a:solidFill>
                <a:schemeClr val="tx1">
                  <a:alpha val="99000"/>
                </a:schemeClr>
              </a:solidFill>
            </a:endParaRPr>
          </a:p>
        </p:txBody>
      </p:sp>
      <p:sp>
        <p:nvSpPr>
          <p:cNvPr id="22" name="TextBox 21"/>
          <p:cNvSpPr txBox="1"/>
          <p:nvPr/>
        </p:nvSpPr>
        <p:spPr>
          <a:xfrm>
            <a:off x="5677787" y="4912425"/>
            <a:ext cx="1447800" cy="6832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dirty="0" smtClean="0">
                <a:solidFill>
                  <a:schemeClr val="tx1">
                    <a:alpha val="99000"/>
                  </a:schemeClr>
                </a:solidFill>
              </a:rPr>
              <a:t>Persistent Chat Server</a:t>
            </a:r>
            <a:endParaRPr lang="en-US" sz="2000" dirty="0" smtClean="0">
              <a:solidFill>
                <a:schemeClr val="tx1">
                  <a:alpha val="99000"/>
                </a:schemeClr>
              </a:solidFill>
            </a:endParaRPr>
          </a:p>
        </p:txBody>
      </p:sp>
    </p:spTree>
    <p:extLst>
      <p:ext uri="{BB962C8B-B14F-4D97-AF65-F5344CB8AC3E}">
        <p14:creationId xmlns:p14="http://schemas.microsoft.com/office/powerpoint/2010/main" val="24153858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Server 2010 Topology</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21381095"/>
              </p:ext>
            </p:extLst>
          </p:nvPr>
        </p:nvGraphicFramePr>
        <p:xfrm>
          <a:off x="115887" y="990600"/>
          <a:ext cx="11922125" cy="5667375"/>
        </p:xfrm>
        <a:graphic>
          <a:graphicData uri="http://schemas.openxmlformats.org/presentationml/2006/ole">
            <mc:AlternateContent xmlns:mc="http://schemas.openxmlformats.org/markup-compatibility/2006">
              <mc:Choice xmlns:v="urn:schemas-microsoft-com:vml" Requires="v">
                <p:oleObj spid="_x0000_s2108" name="Visio" r:id="rId4" imgW="11921355" imgH="5667465" progId="Visio.Drawing.11">
                  <p:embed/>
                </p:oleObj>
              </mc:Choice>
              <mc:Fallback>
                <p:oleObj name="Visio" r:id="rId4" imgW="11921355" imgH="566746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7" y="990600"/>
                        <a:ext cx="119221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ounded Rectangle 7"/>
          <p:cNvSpPr/>
          <p:nvPr/>
        </p:nvSpPr>
        <p:spPr bwMode="auto">
          <a:xfrm>
            <a:off x="10437812" y="1600200"/>
            <a:ext cx="1676400" cy="2743200"/>
          </a:xfrm>
          <a:prstGeom prst="roundRect">
            <a:avLst/>
          </a:prstGeom>
          <a:noFill/>
          <a:ln w="19050">
            <a:solidFill>
              <a:schemeClr val="accent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TextBox 8"/>
          <p:cNvSpPr txBox="1"/>
          <p:nvPr/>
        </p:nvSpPr>
        <p:spPr>
          <a:xfrm>
            <a:off x="10437812" y="1143000"/>
            <a:ext cx="1654812" cy="461665"/>
          </a:xfrm>
          <a:prstGeom prst="rect">
            <a:avLst/>
          </a:prstGeom>
          <a:noFill/>
          <a:ln w="19050">
            <a:noFill/>
          </a:ln>
        </p:spPr>
        <p:txBody>
          <a:bodyPr wrap="none" lIns="91440" tIns="91440" rIns="91440" bIns="91440" rtlCol="0">
            <a:spAutoFit/>
          </a:bodyPr>
          <a:lstStyle/>
          <a:p>
            <a:pPr>
              <a:lnSpc>
                <a:spcPct val="90000"/>
              </a:lnSpc>
              <a:spcBef>
                <a:spcPct val="20000"/>
              </a:spcBef>
              <a:buSzPct val="90000"/>
            </a:pPr>
            <a:r>
              <a:rPr lang="en-US" sz="2000" dirty="0" smtClean="0">
                <a:solidFill>
                  <a:schemeClr val="accent3">
                    <a:alpha val="99000"/>
                  </a:schemeClr>
                </a:solidFill>
              </a:rPr>
              <a:t>Branch office</a:t>
            </a:r>
          </a:p>
        </p:txBody>
      </p:sp>
      <p:cxnSp>
        <p:nvCxnSpPr>
          <p:cNvPr id="4" name="Straight Connector 3"/>
          <p:cNvCxnSpPr/>
          <p:nvPr/>
        </p:nvCxnSpPr>
        <p:spPr>
          <a:xfrm flipH="1">
            <a:off x="1827212" y="3505200"/>
            <a:ext cx="43434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341812" y="2743200"/>
            <a:ext cx="18288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827212" y="2743200"/>
            <a:ext cx="1752600" cy="533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6212" y="3886200"/>
            <a:ext cx="0"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04012" y="2590800"/>
            <a:ext cx="0" cy="34513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56212" y="1600200"/>
            <a:ext cx="11430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998912" y="1604665"/>
            <a:ext cx="1104900" cy="6051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56212" y="1604665"/>
            <a:ext cx="990600" cy="14433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998912" y="1604665"/>
            <a:ext cx="1104900" cy="26625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56212" y="1600200"/>
            <a:ext cx="152400" cy="3886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161212" y="1907232"/>
            <a:ext cx="914400" cy="13693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61212" y="3533900"/>
            <a:ext cx="1905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89412" y="3657600"/>
            <a:ext cx="1981200" cy="685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827212" y="3657600"/>
            <a:ext cx="17526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979612" y="1752600"/>
            <a:ext cx="4191000" cy="1447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13612" y="3962400"/>
            <a:ext cx="1295400" cy="990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685212" y="4000500"/>
            <a:ext cx="609600" cy="9525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61212" y="4000500"/>
            <a:ext cx="1524000" cy="18669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9066212" y="4114800"/>
            <a:ext cx="609600" cy="1752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61212" y="5486400"/>
            <a:ext cx="0" cy="533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589712" y="4000500"/>
            <a:ext cx="571500" cy="93345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27012" y="45720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27012" y="35052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227012" y="17526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265218" y="2476500"/>
            <a:ext cx="10794" cy="8001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9904412" y="3543300"/>
            <a:ext cx="1219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13712" y="1905000"/>
            <a:ext cx="1104900" cy="1295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637212" y="3886200"/>
            <a:ext cx="762000" cy="1600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341812" y="59436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9752012" y="2476500"/>
            <a:ext cx="1371600" cy="7239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170612" y="1373832"/>
            <a:ext cx="1600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189412" y="3886200"/>
            <a:ext cx="4800600" cy="685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4612" y="5855525"/>
            <a:ext cx="32004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35276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Lync</a:t>
            </a:r>
            <a:r>
              <a:rPr lang="en-US" dirty="0" smtClean="0"/>
              <a:t> Server 2010 Topology</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16134274"/>
              </p:ext>
            </p:extLst>
          </p:nvPr>
        </p:nvGraphicFramePr>
        <p:xfrm>
          <a:off x="115887" y="990600"/>
          <a:ext cx="11922125" cy="5667375"/>
        </p:xfrm>
        <a:graphic>
          <a:graphicData uri="http://schemas.openxmlformats.org/presentationml/2006/ole">
            <mc:AlternateContent xmlns:mc="http://schemas.openxmlformats.org/markup-compatibility/2006">
              <mc:Choice xmlns:v="urn:schemas-microsoft-com:vml" Requires="v">
                <p:oleObj spid="_x0000_s3133" name="Visio" r:id="rId4" imgW="11921355" imgH="5667465" progId="Visio.Drawing.11">
                  <p:embed/>
                </p:oleObj>
              </mc:Choice>
              <mc:Fallback>
                <p:oleObj name="Visio" r:id="rId4" imgW="11921355" imgH="566746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7" y="990600"/>
                        <a:ext cx="119221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ounded Rectangle 7"/>
          <p:cNvSpPr/>
          <p:nvPr/>
        </p:nvSpPr>
        <p:spPr bwMode="auto">
          <a:xfrm>
            <a:off x="10437812" y="1600200"/>
            <a:ext cx="1676400" cy="2743200"/>
          </a:xfrm>
          <a:prstGeom prst="roundRect">
            <a:avLst/>
          </a:prstGeom>
          <a:noFill/>
          <a:ln w="19050">
            <a:solidFill>
              <a:schemeClr val="accent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TextBox 8"/>
          <p:cNvSpPr txBox="1"/>
          <p:nvPr/>
        </p:nvSpPr>
        <p:spPr>
          <a:xfrm>
            <a:off x="10437812" y="1143000"/>
            <a:ext cx="1654812" cy="461665"/>
          </a:xfrm>
          <a:prstGeom prst="rect">
            <a:avLst/>
          </a:prstGeom>
          <a:noFill/>
          <a:ln w="19050">
            <a:noFill/>
          </a:ln>
        </p:spPr>
        <p:txBody>
          <a:bodyPr wrap="none" lIns="91440" tIns="91440" rIns="91440" bIns="91440" rtlCol="0">
            <a:spAutoFit/>
          </a:bodyPr>
          <a:lstStyle/>
          <a:p>
            <a:pPr>
              <a:lnSpc>
                <a:spcPct val="90000"/>
              </a:lnSpc>
              <a:spcBef>
                <a:spcPct val="20000"/>
              </a:spcBef>
              <a:buSzPct val="90000"/>
            </a:pPr>
            <a:r>
              <a:rPr lang="en-US" sz="2000" dirty="0" smtClean="0">
                <a:solidFill>
                  <a:schemeClr val="accent3">
                    <a:alpha val="99000"/>
                  </a:schemeClr>
                </a:solidFill>
              </a:rPr>
              <a:t>Branch office</a:t>
            </a:r>
          </a:p>
        </p:txBody>
      </p:sp>
      <p:cxnSp>
        <p:nvCxnSpPr>
          <p:cNvPr id="4" name="Straight Connector 3"/>
          <p:cNvCxnSpPr/>
          <p:nvPr/>
        </p:nvCxnSpPr>
        <p:spPr>
          <a:xfrm flipH="1">
            <a:off x="1827212" y="3505200"/>
            <a:ext cx="43434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341812" y="2743200"/>
            <a:ext cx="18288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827212" y="2743200"/>
            <a:ext cx="1752600" cy="533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6212" y="3886200"/>
            <a:ext cx="0" cy="457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04012" y="2590800"/>
            <a:ext cx="0" cy="34513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56212" y="1600200"/>
            <a:ext cx="11430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998912" y="1604665"/>
            <a:ext cx="1104900" cy="6051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56212" y="1604665"/>
            <a:ext cx="990600" cy="14433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998912" y="1604665"/>
            <a:ext cx="1104900" cy="266253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56212" y="1600200"/>
            <a:ext cx="152400" cy="3886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161212" y="1907232"/>
            <a:ext cx="914400" cy="13693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61212" y="3533900"/>
            <a:ext cx="1905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89412" y="3657600"/>
            <a:ext cx="1981200" cy="685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827212" y="3657600"/>
            <a:ext cx="1752600" cy="60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979612" y="1752600"/>
            <a:ext cx="4191000" cy="1447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13612" y="3962400"/>
            <a:ext cx="1295400" cy="990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685212" y="4000500"/>
            <a:ext cx="609600" cy="9525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61212" y="4000500"/>
            <a:ext cx="1524000" cy="18669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9066212" y="4114800"/>
            <a:ext cx="609600" cy="1752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61212" y="5486400"/>
            <a:ext cx="0" cy="533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589712" y="4000500"/>
            <a:ext cx="571500" cy="93345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27012" y="45720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27012" y="35052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227012" y="17526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265218" y="2476500"/>
            <a:ext cx="10794" cy="8001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9904412" y="3543300"/>
            <a:ext cx="1219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13712" y="1905000"/>
            <a:ext cx="1104900" cy="1295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637212" y="3886200"/>
            <a:ext cx="762000" cy="16002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341812" y="5943600"/>
            <a:ext cx="838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9752012" y="2476500"/>
            <a:ext cx="1371600" cy="7239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170612" y="1373832"/>
            <a:ext cx="16002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189412" y="3886200"/>
            <a:ext cx="4800600" cy="6858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081"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363" y="1524000"/>
            <a:ext cx="1262856" cy="4460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768">
            <a:off x="7619285" y="2013778"/>
            <a:ext cx="1067206" cy="44608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8212" y="2590800"/>
            <a:ext cx="228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2" y="817602"/>
            <a:ext cx="168533" cy="10111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768">
            <a:off x="5090631" y="4985578"/>
            <a:ext cx="1067206" cy="4460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61162">
            <a:off x="3712557" y="3973361"/>
            <a:ext cx="1262856" cy="44608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9" descr="C:\Users\rmaximo\AppData\Local\Microsoft\Windows\Temporary Internet Files\Content.IE5\BXCDFABF\MC90043162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77983">
            <a:off x="9427893" y="3014082"/>
            <a:ext cx="1262856" cy="44608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p:cNvCxnSpPr/>
          <p:nvPr/>
        </p:nvCxnSpPr>
        <p:spPr>
          <a:xfrm flipH="1">
            <a:off x="74612" y="5855525"/>
            <a:ext cx="32004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89073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Rui Maximo</a:t>
            </a:r>
          </a:p>
          <a:p>
            <a:r>
              <a:rPr lang="en-US" dirty="0"/>
              <a:t>Developer</a:t>
            </a:r>
          </a:p>
        </p:txBody>
      </p:sp>
      <p:sp>
        <p:nvSpPr>
          <p:cNvPr id="2" name="Title 1"/>
          <p:cNvSpPr>
            <a:spLocks noGrp="1"/>
          </p:cNvSpPr>
          <p:nvPr>
            <p:ph type="ctrTitle"/>
          </p:nvPr>
        </p:nvSpPr>
        <p:spPr/>
        <p:txBody>
          <a:bodyPr/>
          <a:lstStyle/>
          <a:p>
            <a:r>
              <a:rPr lang="en-US" dirty="0" err="1" smtClean="0"/>
              <a:t>Lync</a:t>
            </a:r>
            <a:r>
              <a:rPr lang="en-US" dirty="0" smtClean="0"/>
              <a:t> Firewall App</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err="1" smtClean="0"/>
              <a:t>Lync</a:t>
            </a:r>
            <a:r>
              <a:rPr dirty="0" smtClean="0"/>
              <a:t> Security</a:t>
            </a:r>
            <a:endParaRPr lang="en-US" dirty="0"/>
          </a:p>
        </p:txBody>
      </p:sp>
      <p:sp>
        <p:nvSpPr>
          <p:cNvPr id="7" name="Subtitle 6"/>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dirty="0" smtClean="0"/>
              <a:t>Protecting External Communications</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21466614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uim.NTDEV\AppData\Local\Microsoft\Windows\Temporary Internet Files\Content.IE5\BTJWGULE\MP9004441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 y="0"/>
            <a:ext cx="12183486" cy="81079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3" y="228600"/>
            <a:ext cx="9918700" cy="1218795"/>
          </a:xfrm>
        </p:spPr>
        <p:txBody>
          <a:bodyPr/>
          <a:lstStyle/>
          <a:p>
            <a:r>
              <a:rPr lang="en-US" dirty="0" smtClean="0"/>
              <a:t>Afraid your Firewall will end up looking like this?</a:t>
            </a:r>
            <a:endParaRPr lang="en-US" dirty="0"/>
          </a:p>
        </p:txBody>
      </p:sp>
    </p:spTree>
    <p:extLst>
      <p:ext uri="{BB962C8B-B14F-4D97-AF65-F5344CB8AC3E}">
        <p14:creationId xmlns:p14="http://schemas.microsoft.com/office/powerpoint/2010/main" val="31613349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955646"/>
          </a:xfrm>
        </p:spPr>
        <p:txBody>
          <a:bodyPr/>
          <a:lstStyle/>
          <a:p>
            <a:pPr marL="457200" indent="-457200">
              <a:buFont typeface="+mj-lt"/>
              <a:buAutoNum type="arabicPeriod"/>
            </a:pPr>
            <a:r>
              <a:rPr lang="en-US" dirty="0" smtClean="0"/>
              <a:t>Does your organization need to communicate with other trusted organization?</a:t>
            </a: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3210110"/>
          </a:xfrm>
        </p:spPr>
        <p:txBody>
          <a:bodyPr/>
          <a:lstStyle/>
          <a:p>
            <a:r>
              <a:rPr lang="en-US" dirty="0" smtClean="0"/>
              <a:t>If yes, deploy Edge pool.</a:t>
            </a:r>
          </a:p>
          <a:p>
            <a:r>
              <a:rPr lang="en-US" dirty="0" smtClean="0"/>
              <a:t>Configure Federation type:</a:t>
            </a:r>
          </a:p>
          <a:p>
            <a:pPr lvl="1"/>
            <a:r>
              <a:rPr lang="en-US" dirty="0" smtClean="0"/>
              <a:t>Closed Federation</a:t>
            </a:r>
          </a:p>
          <a:p>
            <a:pPr lvl="1"/>
            <a:r>
              <a:rPr lang="en-US" dirty="0" smtClean="0"/>
              <a:t>DNS Federation</a:t>
            </a:r>
          </a:p>
          <a:p>
            <a:pPr lvl="1"/>
            <a:r>
              <a:rPr lang="en-US" dirty="0" smtClean="0"/>
              <a:t>Open Federation</a:t>
            </a:r>
          </a:p>
          <a:p>
            <a:r>
              <a:rPr lang="en-US" dirty="0" smtClean="0"/>
              <a:t>Configure public certificates.</a:t>
            </a:r>
          </a:p>
          <a:p>
            <a:r>
              <a:rPr lang="en-US" dirty="0" smtClean="0"/>
              <a:t>Configure external DNS.</a:t>
            </a:r>
          </a:p>
          <a:p>
            <a:r>
              <a:rPr lang="en-US" dirty="0" smtClean="0"/>
              <a:t>All communications are encrypted by default.</a:t>
            </a:r>
          </a:p>
        </p:txBody>
      </p:sp>
      <p:cxnSp>
        <p:nvCxnSpPr>
          <p:cNvPr id="14" name="Straight Connector 13"/>
          <p:cNvCxnSpPr>
            <a:stCxn id="60" idx="16"/>
          </p:cNvCxnSpPr>
          <p:nvPr/>
        </p:nvCxnSpPr>
        <p:spPr>
          <a:xfrm flipV="1">
            <a:off x="8727313" y="747763"/>
            <a:ext cx="567499" cy="281065"/>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16" name="Straight Connector 15"/>
          <p:cNvCxnSpPr/>
          <p:nvPr/>
        </p:nvCxnSpPr>
        <p:spPr>
          <a:xfrm>
            <a:off x="8760524" y="376723"/>
            <a:ext cx="666321" cy="371040"/>
          </a:xfrm>
          <a:prstGeom prst="line">
            <a:avLst/>
          </a:prstGeom>
          <a:ln/>
        </p:spPr>
        <p:style>
          <a:lnRef idx="1">
            <a:schemeClr val="accent3"/>
          </a:lnRef>
          <a:fillRef idx="3">
            <a:schemeClr val="accent3"/>
          </a:fillRef>
          <a:effectRef idx="2">
            <a:schemeClr val="accent3"/>
          </a:effectRef>
          <a:fontRef idx="minor">
            <a:schemeClr val="lt1"/>
          </a:fontRef>
        </p:style>
      </p:cxnSp>
      <p:sp>
        <p:nvSpPr>
          <p:cNvPr id="57"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44"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sers\rmaximo\AppData\Local\Microsoft\Windows\Temporary Internet Files\Content.IE5\BXCDFABF\MC9004316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sp>
        <p:nvSpPr>
          <p:cNvPr id="59" name="Freeform 77"/>
          <p:cNvSpPr>
            <a:spLocks noEditPoints="1"/>
          </p:cNvSpPr>
          <p:nvPr/>
        </p:nvSpPr>
        <p:spPr bwMode="auto">
          <a:xfrm>
            <a:off x="7847012" y="101872"/>
            <a:ext cx="914400" cy="445527"/>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7"/>
          <p:cNvSpPr>
            <a:spLocks noEditPoints="1"/>
          </p:cNvSpPr>
          <p:nvPr/>
        </p:nvSpPr>
        <p:spPr bwMode="auto">
          <a:xfrm>
            <a:off x="7846124" y="699799"/>
            <a:ext cx="914400" cy="445527"/>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1073360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1663532"/>
          </a:xfrm>
        </p:spPr>
        <p:txBody>
          <a:bodyPr/>
          <a:lstStyle/>
          <a:p>
            <a:pPr marL="457200" indent="-457200">
              <a:buFont typeface="+mj-lt"/>
              <a:buAutoNum type="arabicPeriod"/>
            </a:pPr>
            <a:r>
              <a:rPr lang="en-US" dirty="0" smtClean="0"/>
              <a:t>Does your organization need to communicate with other trusted organization?</a:t>
            </a:r>
          </a:p>
          <a:p>
            <a:pPr marL="457200" indent="-457200">
              <a:buFont typeface="+mj-lt"/>
              <a:buAutoNum type="arabicPeriod"/>
            </a:pPr>
            <a:r>
              <a:rPr lang="en-US" dirty="0" smtClean="0">
                <a:solidFill>
                  <a:srgbClr val="59D01E"/>
                </a:solidFill>
              </a:rPr>
              <a:t>Do your users need external access to </a:t>
            </a:r>
            <a:r>
              <a:rPr lang="en-US" dirty="0" err="1" smtClean="0">
                <a:solidFill>
                  <a:srgbClr val="59D01E"/>
                </a:solidFill>
              </a:rPr>
              <a:t>Lync</a:t>
            </a:r>
            <a:r>
              <a:rPr lang="en-US" dirty="0" smtClean="0">
                <a:solidFill>
                  <a:srgbClr val="59D01E"/>
                </a:solidFill>
              </a:rPr>
              <a:t>?</a:t>
            </a: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4276555"/>
          </a:xfrm>
        </p:spPr>
        <p:txBody>
          <a:bodyPr/>
          <a:lstStyle/>
          <a:p>
            <a:r>
              <a:rPr lang="en-US" dirty="0" smtClean="0"/>
              <a:t>If yes, deploy Edge pool.</a:t>
            </a:r>
          </a:p>
          <a:p>
            <a:r>
              <a:rPr lang="en-US" dirty="0" smtClean="0"/>
              <a:t>Determine which workloads are needed:</a:t>
            </a:r>
          </a:p>
          <a:p>
            <a:pPr lvl="1"/>
            <a:r>
              <a:rPr lang="en-US" dirty="0" smtClean="0"/>
              <a:t>IM</a:t>
            </a:r>
          </a:p>
          <a:p>
            <a:pPr lvl="1"/>
            <a:r>
              <a:rPr lang="en-US" dirty="0" smtClean="0"/>
              <a:t>Conferencing </a:t>
            </a:r>
          </a:p>
          <a:p>
            <a:pPr lvl="1"/>
            <a:r>
              <a:rPr lang="en-US" dirty="0" smtClean="0"/>
              <a:t>Enterprise Voice</a:t>
            </a:r>
          </a:p>
          <a:p>
            <a:r>
              <a:rPr lang="en-US" dirty="0" smtClean="0"/>
              <a:t>Deploy reverse proxy.</a:t>
            </a:r>
          </a:p>
          <a:p>
            <a:r>
              <a:rPr lang="en-US" dirty="0" smtClean="0"/>
              <a:t>Deploy XMPP gateway if </a:t>
            </a:r>
            <a:r>
              <a:rPr lang="en-US" dirty="0" err="1" smtClean="0"/>
              <a:t>interop</a:t>
            </a:r>
            <a:r>
              <a:rPr lang="en-US" dirty="0" smtClean="0"/>
              <a:t> with XMPP networks (</a:t>
            </a:r>
            <a:r>
              <a:rPr lang="en-US" dirty="0" err="1" smtClean="0"/>
              <a:t>gmail</a:t>
            </a:r>
            <a:r>
              <a:rPr lang="en-US" dirty="0" smtClean="0"/>
              <a:t>) is needed.</a:t>
            </a:r>
          </a:p>
          <a:p>
            <a:r>
              <a:rPr lang="en-US" dirty="0" smtClean="0"/>
              <a:t>Configure </a:t>
            </a:r>
            <a:r>
              <a:rPr lang="en-US" dirty="0"/>
              <a:t>public </a:t>
            </a:r>
            <a:r>
              <a:rPr lang="en-US" dirty="0" smtClean="0"/>
              <a:t>certificates:</a:t>
            </a:r>
          </a:p>
          <a:p>
            <a:pPr lvl="1"/>
            <a:r>
              <a:rPr lang="en-US" dirty="0" smtClean="0"/>
              <a:t>Server authentication</a:t>
            </a:r>
          </a:p>
          <a:p>
            <a:pPr lvl="1"/>
            <a:r>
              <a:rPr lang="en-US" dirty="0" smtClean="0"/>
              <a:t>Encrypted communication channel</a:t>
            </a:r>
            <a:endParaRPr lang="en-US" dirty="0"/>
          </a:p>
          <a:p>
            <a:r>
              <a:rPr lang="en-US" dirty="0"/>
              <a:t>Configure external </a:t>
            </a:r>
            <a:r>
              <a:rPr lang="en-US" dirty="0" smtClean="0"/>
              <a:t>DNS.</a:t>
            </a:r>
          </a:p>
        </p:txBody>
      </p:sp>
      <p:cxnSp>
        <p:nvCxnSpPr>
          <p:cNvPr id="12" name="Straight Connector 11"/>
          <p:cNvCxnSpPr>
            <a:stCxn id="16" idx="3"/>
          </p:cNvCxnSpPr>
          <p:nvPr/>
        </p:nvCxnSpPr>
        <p:spPr>
          <a:xfrm flipV="1">
            <a:off x="8715270" y="793488"/>
            <a:ext cx="691059" cy="421132"/>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13" name="Straight Connector 12"/>
          <p:cNvCxnSpPr>
            <a:stCxn id="17" idx="3"/>
          </p:cNvCxnSpPr>
          <p:nvPr/>
        </p:nvCxnSpPr>
        <p:spPr>
          <a:xfrm>
            <a:off x="8722977" y="317606"/>
            <a:ext cx="769755" cy="493268"/>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14" name="Straight Connector 13"/>
          <p:cNvCxnSpPr>
            <a:stCxn id="15" idx="3"/>
          </p:cNvCxnSpPr>
          <p:nvPr/>
        </p:nvCxnSpPr>
        <p:spPr>
          <a:xfrm>
            <a:off x="8722977" y="788225"/>
            <a:ext cx="873850" cy="10526"/>
          </a:xfrm>
          <a:prstGeom prst="line">
            <a:avLst/>
          </a:prstGeom>
          <a:ln/>
        </p:spPr>
        <p:style>
          <a:lnRef idx="1">
            <a:schemeClr val="accent3"/>
          </a:lnRef>
          <a:fillRef idx="3">
            <a:schemeClr val="accent3"/>
          </a:fillRef>
          <a:effectRef idx="2">
            <a:schemeClr val="accent3"/>
          </a:effectRef>
          <a:fontRef idx="minor">
            <a:schemeClr val="lt1"/>
          </a:fontRef>
        </p:style>
      </p:cxnSp>
      <p:sp>
        <p:nvSpPr>
          <p:cNvPr id="15" name="Rectangle 14"/>
          <p:cNvSpPr/>
          <p:nvPr/>
        </p:nvSpPr>
        <p:spPr bwMode="auto">
          <a:xfrm>
            <a:off x="8570577" y="750125"/>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6" name="Rectangle 15"/>
          <p:cNvSpPr/>
          <p:nvPr/>
        </p:nvSpPr>
        <p:spPr bwMode="auto">
          <a:xfrm>
            <a:off x="8562870" y="117652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7" name="Rectangle 16"/>
          <p:cNvSpPr/>
          <p:nvPr/>
        </p:nvSpPr>
        <p:spPr bwMode="auto">
          <a:xfrm>
            <a:off x="8570577" y="279506"/>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3"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24"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rmaximo\AppData\Local\Microsoft\Windows\Temporary Internet Files\Content.IE5\BXCDFABF\MC9004316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3710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dirty="0" smtClean="0"/>
              <a:t>Agenda</a:t>
            </a:r>
            <a:endParaRPr lang="en-US" dirty="0">
              <a:solidFill>
                <a:schemeClr val="accent1"/>
              </a:solidFill>
            </a:endParaRPr>
          </a:p>
        </p:txBody>
      </p:sp>
      <p:sp>
        <p:nvSpPr>
          <p:cNvPr id="3" name="Text Placeholder 2"/>
          <p:cNvSpPr>
            <a:spLocks noGrp="1"/>
          </p:cNvSpPr>
          <p:nvPr>
            <p:ph type="body" sz="quarter" idx="4294967295"/>
          </p:nvPr>
        </p:nvSpPr>
        <p:spPr>
          <a:xfrm>
            <a:off x="507868" y="1905000"/>
            <a:ext cx="11173090" cy="2542234"/>
          </a:xfrm>
        </p:spPr>
        <p:txBody>
          <a:bodyPr/>
          <a:lstStyle/>
          <a:p>
            <a:r>
              <a:rPr lang="en-US" dirty="0" smtClean="0">
                <a:gradFill>
                  <a:gsLst>
                    <a:gs pos="0">
                      <a:schemeClr val="tx1"/>
                    </a:gs>
                    <a:gs pos="100000">
                      <a:schemeClr val="tx1"/>
                    </a:gs>
                  </a:gsLst>
                  <a:lin ang="5400000" scaled="0"/>
                </a:gradFill>
              </a:rPr>
              <a:t>Examine security protection </a:t>
            </a:r>
            <a:r>
              <a:rPr lang="en-US" dirty="0" err="1" smtClean="0">
                <a:gradFill>
                  <a:gsLst>
                    <a:gs pos="0">
                      <a:schemeClr val="tx1"/>
                    </a:gs>
                    <a:gs pos="100000">
                      <a:schemeClr val="tx1"/>
                    </a:gs>
                  </a:gsLst>
                  <a:lin ang="5400000" scaled="0"/>
                </a:gradFill>
              </a:rPr>
              <a:t>Lync</a:t>
            </a:r>
            <a:r>
              <a:rPr lang="en-US" dirty="0" smtClean="0">
                <a:gradFill>
                  <a:gsLst>
                    <a:gs pos="0">
                      <a:schemeClr val="tx1"/>
                    </a:gs>
                    <a:gs pos="100000">
                      <a:schemeClr val="tx1"/>
                    </a:gs>
                  </a:gsLst>
                  <a:lin ang="5400000" scaled="0"/>
                </a:gradFill>
              </a:rPr>
              <a:t> Server provides</a:t>
            </a:r>
          </a:p>
          <a:p>
            <a:pPr lvl="0"/>
            <a:r>
              <a:rPr lang="en-US" dirty="0" smtClean="0">
                <a:gradFill>
                  <a:gsLst>
                    <a:gs pos="0">
                      <a:srgbClr val="FFFFFF"/>
                    </a:gs>
                    <a:gs pos="100000">
                      <a:srgbClr val="FFFFFF"/>
                    </a:gs>
                  </a:gsLst>
                  <a:lin ang="5400000" scaled="0"/>
                </a:gradFill>
              </a:rPr>
              <a:t>Identify potential security gaps </a:t>
            </a:r>
          </a:p>
          <a:p>
            <a:pPr lvl="0"/>
            <a:r>
              <a:rPr lang="en-US" dirty="0" smtClean="0">
                <a:gradFill>
                  <a:gsLst>
                    <a:gs pos="0">
                      <a:srgbClr val="FFFFFF"/>
                    </a:gs>
                    <a:gs pos="100000">
                      <a:srgbClr val="FFFFFF"/>
                    </a:gs>
                  </a:gsLst>
                  <a:lin ang="5400000" scaled="0"/>
                </a:gradFill>
              </a:rPr>
              <a:t>Examine external user authentication</a:t>
            </a:r>
          </a:p>
          <a:p>
            <a:pPr lvl="0"/>
            <a:r>
              <a:rPr lang="en-US" dirty="0" smtClean="0">
                <a:gradFill>
                  <a:gsLst>
                    <a:gs pos="0">
                      <a:srgbClr val="FFFFFF"/>
                    </a:gs>
                    <a:gs pos="100000">
                      <a:srgbClr val="FFFFFF"/>
                    </a:gs>
                  </a:gsLst>
                  <a:lin ang="5400000" scaled="0"/>
                </a:gradFill>
              </a:rPr>
              <a:t>Best practice recommendation</a:t>
            </a:r>
            <a:endParaRPr lang="en-US" dirty="0" smtClean="0">
              <a:gradFill>
                <a:gsLst>
                  <a:gs pos="0">
                    <a:srgbClr val="FFFFFF"/>
                  </a:gs>
                  <a:gs pos="86000">
                    <a:srgbClr val="FFFFFF"/>
                  </a:gs>
                </a:gsLst>
                <a:lin ang="5400000" scaled="0"/>
              </a:gradFill>
            </a:endParaRPr>
          </a:p>
          <a:p>
            <a:pPr lvl="1"/>
            <a:endParaRPr lang="en-US" dirty="0" smtClean="0">
              <a:gradFill>
                <a:gsLst>
                  <a:gs pos="0">
                    <a:schemeClr val="tx1"/>
                  </a:gs>
                  <a:gs pos="100000">
                    <a:schemeClr val="tx1"/>
                  </a:gs>
                </a:gsLst>
                <a:lin ang="5400000" scaled="0"/>
              </a:gradFill>
            </a:endParaRPr>
          </a:p>
        </p:txBody>
      </p:sp>
      <p:pic>
        <p:nvPicPr>
          <p:cNvPr id="6" name="Picture 2" descr="C:\Users\Jordan\Desktop\TechEd_2012\TechEd-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310242"/>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2371418"/>
          </a:xfrm>
        </p:spPr>
        <p:txBody>
          <a:bodyPr/>
          <a:lstStyle/>
          <a:p>
            <a:pPr marL="457200" indent="-457200">
              <a:buFont typeface="+mj-lt"/>
              <a:buAutoNum type="arabicPeriod"/>
            </a:pPr>
            <a:r>
              <a:rPr lang="en-US" dirty="0" smtClean="0"/>
              <a:t>Does your organization need to communicate with other trusted organization?</a:t>
            </a:r>
          </a:p>
          <a:p>
            <a:pPr marL="457200" indent="-457200">
              <a:buFont typeface="+mj-lt"/>
              <a:buAutoNum type="arabicPeriod"/>
            </a:pPr>
            <a:r>
              <a:rPr lang="en-US" dirty="0" smtClean="0"/>
              <a:t>Do your users need external access to </a:t>
            </a:r>
            <a:r>
              <a:rPr lang="en-US" dirty="0" err="1" smtClean="0"/>
              <a:t>Lync</a:t>
            </a:r>
            <a:r>
              <a:rPr lang="en-US" dirty="0" smtClean="0"/>
              <a:t>?</a:t>
            </a:r>
          </a:p>
          <a:p>
            <a:pPr marL="457200" indent="-457200">
              <a:buFont typeface="+mj-lt"/>
              <a:buAutoNum type="arabicPeriod"/>
            </a:pPr>
            <a:r>
              <a:rPr lang="en-US" dirty="0" smtClean="0">
                <a:solidFill>
                  <a:srgbClr val="59D01E"/>
                </a:solidFill>
              </a:rPr>
              <a:t>Do your users need to invite external participants to web conference?</a:t>
            </a:r>
            <a:endParaRPr lang="en-US" dirty="0">
              <a:solidFill>
                <a:srgbClr val="59D01E"/>
              </a:solidFill>
            </a:endParaRP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318549"/>
          </a:xfrm>
        </p:spPr>
        <p:txBody>
          <a:bodyPr/>
          <a:lstStyle/>
          <a:p>
            <a:r>
              <a:rPr lang="en-US" dirty="0" smtClean="0"/>
              <a:t>If not, block Anonymous Access.</a:t>
            </a:r>
          </a:p>
        </p:txBody>
      </p:sp>
      <p:cxnSp>
        <p:nvCxnSpPr>
          <p:cNvPr id="22" name="Straight Connector 21"/>
          <p:cNvCxnSpPr>
            <a:stCxn id="26" idx="3"/>
          </p:cNvCxnSpPr>
          <p:nvPr/>
        </p:nvCxnSpPr>
        <p:spPr>
          <a:xfrm flipV="1">
            <a:off x="8715270" y="793488"/>
            <a:ext cx="691059" cy="421132"/>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3" name="Straight Connector 22"/>
          <p:cNvCxnSpPr>
            <a:stCxn id="27" idx="3"/>
          </p:cNvCxnSpPr>
          <p:nvPr/>
        </p:nvCxnSpPr>
        <p:spPr>
          <a:xfrm>
            <a:off x="8722977" y="317606"/>
            <a:ext cx="769755" cy="493268"/>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4" name="Straight Connector 23"/>
          <p:cNvCxnSpPr>
            <a:stCxn id="25" idx="3"/>
          </p:cNvCxnSpPr>
          <p:nvPr/>
        </p:nvCxnSpPr>
        <p:spPr>
          <a:xfrm>
            <a:off x="8722977" y="788225"/>
            <a:ext cx="873850" cy="10526"/>
          </a:xfrm>
          <a:prstGeom prst="line">
            <a:avLst/>
          </a:prstGeom>
          <a:ln/>
        </p:spPr>
        <p:style>
          <a:lnRef idx="1">
            <a:schemeClr val="accent3"/>
          </a:lnRef>
          <a:fillRef idx="3">
            <a:schemeClr val="accent3"/>
          </a:fillRef>
          <a:effectRef idx="2">
            <a:schemeClr val="accent3"/>
          </a:effectRef>
          <a:fontRef idx="minor">
            <a:schemeClr val="lt1"/>
          </a:fontRef>
        </p:style>
      </p:cxnSp>
      <p:sp>
        <p:nvSpPr>
          <p:cNvPr id="25" name="Rectangle 24"/>
          <p:cNvSpPr/>
          <p:nvPr/>
        </p:nvSpPr>
        <p:spPr bwMode="auto">
          <a:xfrm>
            <a:off x="8570577" y="750125"/>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6" name="Rectangle 25"/>
          <p:cNvSpPr/>
          <p:nvPr/>
        </p:nvSpPr>
        <p:spPr bwMode="auto">
          <a:xfrm>
            <a:off x="8562870" y="117652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7" name="Rectangle 26"/>
          <p:cNvSpPr/>
          <p:nvPr/>
        </p:nvSpPr>
        <p:spPr bwMode="auto">
          <a:xfrm>
            <a:off x="8570577" y="279506"/>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8"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29"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rmaximo\AppData\Local\Microsoft\Windows\Temporary Internet Files\Content.IE5\BXCDFABF\MC9004316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ch1prd0710.outlook.com/owa/attachment.ashx?id=RgAAAACfSrOMjaZfRr8TYaboh6y9BwDbS0Thqh16Rq0yaNCb8qc5AAAAM%2fIsAADbS0Thqh16Rq0yaNCb8qc5AAAFEILOAAAJ&amp;attcnt=1&amp;attid0=BAAAAAAA&amp;attcid0=image001.png%4001CD473E.9360EE00"/>
          <p:cNvSpPr>
            <a:spLocks noChangeAspect="1" noChangeArrowheads="1"/>
          </p:cNvSpPr>
          <p:nvPr/>
        </p:nvSpPr>
        <p:spPr bwMode="auto">
          <a:xfrm>
            <a:off x="155575" y="-1233488"/>
            <a:ext cx="39624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203" y="2895600"/>
            <a:ext cx="6692053" cy="4343400"/>
          </a:xfrm>
          <a:prstGeom prst="rect">
            <a:avLst/>
          </a:prstGeom>
        </p:spPr>
      </p:pic>
      <p:sp>
        <p:nvSpPr>
          <p:cNvPr id="4" name="Rectangle 3"/>
          <p:cNvSpPr/>
          <p:nvPr/>
        </p:nvSpPr>
        <p:spPr bwMode="auto">
          <a:xfrm>
            <a:off x="6780212" y="5791200"/>
            <a:ext cx="4724400" cy="533400"/>
          </a:xfrm>
          <a:prstGeom prst="rect">
            <a:avLst/>
          </a:prstGeom>
          <a:noFill/>
          <a:ln w="38100">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no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0193710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3397853"/>
          </a:xfrm>
        </p:spPr>
        <p:txBody>
          <a:bodyPr/>
          <a:lstStyle/>
          <a:p>
            <a:pPr marL="457200" indent="-457200">
              <a:buFont typeface="+mj-lt"/>
              <a:buAutoNum type="arabicPeriod"/>
            </a:pPr>
            <a:r>
              <a:rPr lang="en-US" dirty="0" smtClean="0"/>
              <a:t>Does your organization need to communicate with other trusted organization?</a:t>
            </a:r>
          </a:p>
          <a:p>
            <a:pPr marL="457200" indent="-457200">
              <a:buFont typeface="+mj-lt"/>
              <a:buAutoNum type="arabicPeriod"/>
            </a:pPr>
            <a:r>
              <a:rPr lang="en-US" dirty="0" smtClean="0"/>
              <a:t>Do your users need external access to </a:t>
            </a:r>
            <a:r>
              <a:rPr lang="en-US" dirty="0" err="1" smtClean="0"/>
              <a:t>Lync</a:t>
            </a:r>
            <a:r>
              <a:rPr lang="en-US" dirty="0" smtClean="0"/>
              <a:t>?</a:t>
            </a:r>
          </a:p>
          <a:p>
            <a:pPr marL="457200" indent="-457200">
              <a:buFont typeface="+mj-lt"/>
              <a:buAutoNum type="arabicPeriod"/>
            </a:pPr>
            <a:r>
              <a:rPr lang="en-US" dirty="0" smtClean="0"/>
              <a:t>Do your users need to invite external participants to web conference?</a:t>
            </a:r>
          </a:p>
          <a:p>
            <a:pPr marL="457200" indent="-457200">
              <a:buFont typeface="+mj-lt"/>
              <a:buAutoNum type="arabicPeriod"/>
            </a:pPr>
            <a:r>
              <a:rPr lang="en-US" dirty="0" smtClean="0">
                <a:solidFill>
                  <a:srgbClr val="59D01E"/>
                </a:solidFill>
              </a:rPr>
              <a:t>Is defending against </a:t>
            </a:r>
            <a:r>
              <a:rPr lang="en-US" dirty="0" err="1" smtClean="0">
                <a:solidFill>
                  <a:srgbClr val="59D01E"/>
                </a:solidFill>
              </a:rPr>
              <a:t>DoS</a:t>
            </a:r>
            <a:r>
              <a:rPr lang="en-US" dirty="0" smtClean="0">
                <a:solidFill>
                  <a:srgbClr val="59D01E"/>
                </a:solidFill>
              </a:rPr>
              <a:t> attacks and password brute force attacks a priority?</a:t>
            </a:r>
            <a:endParaRPr lang="en-US" dirty="0">
              <a:solidFill>
                <a:srgbClr val="59D01E"/>
              </a:solidFill>
            </a:endParaRP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1026435"/>
          </a:xfrm>
        </p:spPr>
        <p:txBody>
          <a:bodyPr/>
          <a:lstStyle/>
          <a:p>
            <a:r>
              <a:rPr lang="en-US" dirty="0" smtClean="0"/>
              <a:t>Install Security Filter on Edge pool*.</a:t>
            </a:r>
          </a:p>
          <a:p>
            <a:r>
              <a:rPr lang="en-US" dirty="0" smtClean="0"/>
              <a:t>Install </a:t>
            </a:r>
            <a:r>
              <a:rPr lang="en-US" dirty="0"/>
              <a:t>Security Web </a:t>
            </a:r>
            <a:r>
              <a:rPr lang="en-US" dirty="0" smtClean="0"/>
              <a:t>Filter on Forefront TMG*.</a:t>
            </a:r>
            <a:endParaRPr lang="en-US" dirty="0"/>
          </a:p>
        </p:txBody>
      </p:sp>
      <p:sp>
        <p:nvSpPr>
          <p:cNvPr id="2" name="TextBox 1"/>
          <p:cNvSpPr txBox="1"/>
          <p:nvPr/>
        </p:nvSpPr>
        <p:spPr>
          <a:xfrm>
            <a:off x="6704012" y="6248400"/>
            <a:ext cx="5334000" cy="433965"/>
          </a:xfrm>
          <a:prstGeom prst="rect">
            <a:avLst/>
          </a:prstGeom>
          <a:noFill/>
        </p:spPr>
        <p:txBody>
          <a:bodyPr wrap="square" lIns="91440" tIns="91440" rIns="91440" bIns="91440" rtlCol="0">
            <a:spAutoFit/>
          </a:bodyPr>
          <a:lstStyle/>
          <a:p>
            <a:pPr algn="r">
              <a:lnSpc>
                <a:spcPct val="90000"/>
              </a:lnSpc>
              <a:spcBef>
                <a:spcPct val="20000"/>
              </a:spcBef>
              <a:buSzPct val="90000"/>
            </a:pPr>
            <a:r>
              <a:rPr lang="en-US" dirty="0">
                <a:solidFill>
                  <a:schemeClr val="tx1">
                    <a:alpha val="99000"/>
                  </a:schemeClr>
                </a:solidFill>
              </a:rPr>
              <a:t>D</a:t>
            </a:r>
            <a:r>
              <a:rPr lang="en-US" dirty="0" smtClean="0">
                <a:solidFill>
                  <a:schemeClr val="tx1">
                    <a:alpha val="99000"/>
                  </a:schemeClr>
                </a:solidFill>
              </a:rPr>
              <a:t>ownload trial from </a:t>
            </a:r>
            <a:r>
              <a:rPr lang="en-US" dirty="0" smtClean="0">
                <a:solidFill>
                  <a:schemeClr val="tx1">
                    <a:alpha val="99000"/>
                  </a:schemeClr>
                </a:solidFill>
                <a:hlinkClick r:id="rId2"/>
              </a:rPr>
              <a:t>http://LyncSecurityFilter.com</a:t>
            </a:r>
            <a:endParaRPr lang="en-US" dirty="0" smtClean="0">
              <a:solidFill>
                <a:schemeClr val="tx1">
                  <a:alpha val="99000"/>
                </a:schemeClr>
              </a:solidFill>
            </a:endParaRPr>
          </a:p>
        </p:txBody>
      </p:sp>
      <p:cxnSp>
        <p:nvCxnSpPr>
          <p:cNvPr id="19" name="Straight Connector 18"/>
          <p:cNvCxnSpPr>
            <a:stCxn id="23" idx="3"/>
          </p:cNvCxnSpPr>
          <p:nvPr/>
        </p:nvCxnSpPr>
        <p:spPr>
          <a:xfrm flipV="1">
            <a:off x="8715270" y="793488"/>
            <a:ext cx="691059" cy="421132"/>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0" name="Straight Connector 19"/>
          <p:cNvCxnSpPr>
            <a:stCxn id="24" idx="3"/>
          </p:cNvCxnSpPr>
          <p:nvPr/>
        </p:nvCxnSpPr>
        <p:spPr>
          <a:xfrm>
            <a:off x="8722977" y="317606"/>
            <a:ext cx="769755" cy="493268"/>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1" name="Straight Connector 20"/>
          <p:cNvCxnSpPr>
            <a:stCxn id="22" idx="3"/>
          </p:cNvCxnSpPr>
          <p:nvPr/>
        </p:nvCxnSpPr>
        <p:spPr>
          <a:xfrm>
            <a:off x="8722977" y="788225"/>
            <a:ext cx="873850" cy="10526"/>
          </a:xfrm>
          <a:prstGeom prst="line">
            <a:avLst/>
          </a:prstGeom>
          <a:ln/>
        </p:spPr>
        <p:style>
          <a:lnRef idx="1">
            <a:schemeClr val="accent3"/>
          </a:lnRef>
          <a:fillRef idx="3">
            <a:schemeClr val="accent3"/>
          </a:fillRef>
          <a:effectRef idx="2">
            <a:schemeClr val="accent3"/>
          </a:effectRef>
          <a:fontRef idx="minor">
            <a:schemeClr val="lt1"/>
          </a:fontRef>
        </p:style>
      </p:cxnSp>
      <p:sp>
        <p:nvSpPr>
          <p:cNvPr id="22" name="Rectangle 21"/>
          <p:cNvSpPr/>
          <p:nvPr/>
        </p:nvSpPr>
        <p:spPr bwMode="auto">
          <a:xfrm>
            <a:off x="8570577" y="750125"/>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3" name="Rectangle 22"/>
          <p:cNvSpPr/>
          <p:nvPr/>
        </p:nvSpPr>
        <p:spPr bwMode="auto">
          <a:xfrm>
            <a:off x="8562870" y="117652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4" name="Rectangle 23"/>
          <p:cNvSpPr/>
          <p:nvPr/>
        </p:nvSpPr>
        <p:spPr bwMode="auto">
          <a:xfrm>
            <a:off x="8570577" y="279506"/>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5"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26" name="Picture 2" descr="C:\Users\ruim\Documents\docs\NextHop\MS-Lync-Logo-grid-rgb_184x1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rmaximo\AppData\Local\Microsoft\Windows\Temporary Internet Files\Content.IE5\BXCDFABF\MC90043162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3710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mtClean="0"/>
              <a:t>video</a:t>
            </a:r>
            <a:endParaRPr lang="en-US" dirty="0"/>
          </a:p>
        </p:txBody>
      </p:sp>
      <p:sp>
        <p:nvSpPr>
          <p:cNvPr id="3" name="Subtitle 2"/>
          <p:cNvSpPr>
            <a:spLocks noGrp="1"/>
          </p:cNvSpPr>
          <p:nvPr>
            <p:ph type="subTitle" idx="1"/>
          </p:nvPr>
        </p:nvSpPr>
        <p:spPr/>
        <p:txBody>
          <a:bodyPr/>
          <a:lstStyle/>
          <a:p>
            <a:r>
              <a:rPr lang="en-US" sz="2400" b="1" dirty="0" smtClean="0"/>
              <a:t>By Fabian Kunz (</a:t>
            </a:r>
            <a:r>
              <a:rPr lang="en-US" sz="2400" b="1" dirty="0" err="1" smtClean="0"/>
              <a:t>Connectis</a:t>
            </a:r>
            <a:r>
              <a:rPr lang="en-US" sz="2400" b="1" dirty="0" smtClean="0"/>
              <a:t>)</a:t>
            </a:r>
            <a:endParaRPr lang="en-US" sz="2400" b="1" dirty="0"/>
          </a:p>
        </p:txBody>
      </p:sp>
      <p:sp>
        <p:nvSpPr>
          <p:cNvPr id="2" name="Title 1"/>
          <p:cNvSpPr>
            <a:spLocks noGrp="1"/>
          </p:cNvSpPr>
          <p:nvPr>
            <p:ph type="ctrTitle"/>
          </p:nvPr>
        </p:nvSpPr>
        <p:spPr/>
        <p:txBody>
          <a:bodyPr/>
          <a:lstStyle/>
          <a:p>
            <a:r>
              <a:rPr dirty="0" smtClean="0">
                <a:hlinkClick r:id="rId3" action="ppaction://hlinkfile"/>
              </a:rPr>
              <a:t>Security Filter in action</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Rui Maximo</a:t>
            </a:r>
          </a:p>
          <a:p>
            <a:r>
              <a:rPr lang="en-US" dirty="0" smtClean="0"/>
              <a:t>Developer</a:t>
            </a:r>
          </a:p>
        </p:txBody>
      </p:sp>
      <p:sp>
        <p:nvSpPr>
          <p:cNvPr id="2" name="Title 1"/>
          <p:cNvSpPr>
            <a:spLocks noGrp="1"/>
          </p:cNvSpPr>
          <p:nvPr>
            <p:ph type="ctrTitle"/>
          </p:nvPr>
        </p:nvSpPr>
        <p:spPr/>
        <p:txBody>
          <a:bodyPr/>
          <a:lstStyle/>
          <a:p>
            <a:r>
              <a:rPr lang="en-US" dirty="0" smtClean="0"/>
              <a:t>Security Filter</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6212" y="3276600"/>
            <a:ext cx="1905000" cy="2642197"/>
          </a:xfrm>
          <a:prstGeom prst="rect">
            <a:avLst/>
          </a:prstGeom>
        </p:spPr>
      </p:pic>
    </p:spTree>
    <p:extLst>
      <p:ext uri="{BB962C8B-B14F-4D97-AF65-F5344CB8AC3E}">
        <p14:creationId xmlns:p14="http://schemas.microsoft.com/office/powerpoint/2010/main" val="315943298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4105739"/>
          </a:xfrm>
        </p:spPr>
        <p:txBody>
          <a:bodyPr/>
          <a:lstStyle/>
          <a:p>
            <a:pPr marL="457200" indent="-457200">
              <a:buFont typeface="+mj-lt"/>
              <a:buAutoNum type="arabicPeriod"/>
            </a:pPr>
            <a:r>
              <a:rPr lang="en-US" dirty="0" smtClean="0"/>
              <a:t>Does your organization need to communicate with other trusted organization?</a:t>
            </a:r>
          </a:p>
          <a:p>
            <a:pPr marL="457200" indent="-457200">
              <a:buFont typeface="+mj-lt"/>
              <a:buAutoNum type="arabicPeriod"/>
            </a:pPr>
            <a:r>
              <a:rPr lang="en-US" dirty="0" smtClean="0"/>
              <a:t>Do your users need external access to </a:t>
            </a:r>
            <a:r>
              <a:rPr lang="en-US" dirty="0" err="1" smtClean="0"/>
              <a:t>Lync</a:t>
            </a:r>
            <a:r>
              <a:rPr lang="en-US" dirty="0" smtClean="0"/>
              <a:t>?</a:t>
            </a:r>
          </a:p>
          <a:p>
            <a:pPr marL="457200" indent="-457200">
              <a:buFont typeface="+mj-lt"/>
              <a:buAutoNum type="arabicPeriod"/>
            </a:pPr>
            <a:r>
              <a:rPr lang="en-US" dirty="0" smtClean="0"/>
              <a:t>Do your users need to invite external participants to web conference?</a:t>
            </a:r>
          </a:p>
          <a:p>
            <a:pPr marL="457200" indent="-457200">
              <a:buFont typeface="+mj-lt"/>
              <a:buAutoNum type="arabicPeriod"/>
            </a:pPr>
            <a:r>
              <a:rPr lang="en-US" dirty="0" smtClean="0"/>
              <a:t>Is defending against </a:t>
            </a:r>
            <a:r>
              <a:rPr lang="en-US" dirty="0" err="1" smtClean="0"/>
              <a:t>DoS</a:t>
            </a:r>
            <a:r>
              <a:rPr lang="en-US" dirty="0" smtClean="0"/>
              <a:t> attacks and password brute force attacks a priority?</a:t>
            </a:r>
          </a:p>
          <a:p>
            <a:pPr marL="457200" indent="-457200">
              <a:buFont typeface="+mj-lt"/>
              <a:buAutoNum type="arabicPeriod"/>
            </a:pPr>
            <a:r>
              <a:rPr lang="en-US" dirty="0" smtClean="0">
                <a:solidFill>
                  <a:srgbClr val="59D01E"/>
                </a:solidFill>
              </a:rPr>
              <a:t>Do you need to restrict remote access to corporate issued devices?</a:t>
            </a:r>
            <a:endParaRPr lang="en-US" dirty="0">
              <a:solidFill>
                <a:srgbClr val="59D01E"/>
              </a:solidFill>
            </a:endParaRP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1344984"/>
          </a:xfrm>
        </p:spPr>
        <p:txBody>
          <a:bodyPr/>
          <a:lstStyle/>
          <a:p>
            <a:r>
              <a:rPr lang="en-US" dirty="0" smtClean="0"/>
              <a:t>Enforce </a:t>
            </a:r>
            <a:r>
              <a:rPr lang="en-US" dirty="0" err="1" smtClean="0"/>
              <a:t>BitLocker</a:t>
            </a:r>
            <a:r>
              <a:rPr lang="en-US" dirty="0" smtClean="0"/>
              <a:t> on corporate issued laptops </a:t>
            </a:r>
          </a:p>
          <a:p>
            <a:r>
              <a:rPr lang="en-US" dirty="0" smtClean="0"/>
              <a:t>Install Security Filter </a:t>
            </a:r>
            <a:r>
              <a:rPr lang="en-US" dirty="0"/>
              <a:t>on Edge </a:t>
            </a:r>
            <a:r>
              <a:rPr lang="en-US" dirty="0" smtClean="0"/>
              <a:t>pool to block NTLM authentication</a:t>
            </a:r>
          </a:p>
        </p:txBody>
      </p:sp>
      <p:cxnSp>
        <p:nvCxnSpPr>
          <p:cNvPr id="19" name="Straight Connector 18"/>
          <p:cNvCxnSpPr>
            <a:stCxn id="23" idx="3"/>
          </p:cNvCxnSpPr>
          <p:nvPr/>
        </p:nvCxnSpPr>
        <p:spPr>
          <a:xfrm flipV="1">
            <a:off x="8715270" y="793488"/>
            <a:ext cx="691059" cy="421132"/>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0" name="Straight Connector 19"/>
          <p:cNvCxnSpPr>
            <a:stCxn id="24" idx="3"/>
          </p:cNvCxnSpPr>
          <p:nvPr/>
        </p:nvCxnSpPr>
        <p:spPr>
          <a:xfrm>
            <a:off x="8722977" y="317606"/>
            <a:ext cx="769755" cy="493268"/>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1" name="Straight Connector 20"/>
          <p:cNvCxnSpPr>
            <a:stCxn id="22" idx="3"/>
          </p:cNvCxnSpPr>
          <p:nvPr/>
        </p:nvCxnSpPr>
        <p:spPr>
          <a:xfrm>
            <a:off x="8722977" y="788225"/>
            <a:ext cx="873850" cy="10526"/>
          </a:xfrm>
          <a:prstGeom prst="line">
            <a:avLst/>
          </a:prstGeom>
          <a:ln/>
        </p:spPr>
        <p:style>
          <a:lnRef idx="1">
            <a:schemeClr val="accent3"/>
          </a:lnRef>
          <a:fillRef idx="3">
            <a:schemeClr val="accent3"/>
          </a:fillRef>
          <a:effectRef idx="2">
            <a:schemeClr val="accent3"/>
          </a:effectRef>
          <a:fontRef idx="minor">
            <a:schemeClr val="lt1"/>
          </a:fontRef>
        </p:style>
      </p:cxnSp>
      <p:sp>
        <p:nvSpPr>
          <p:cNvPr id="22" name="Rectangle 21"/>
          <p:cNvSpPr/>
          <p:nvPr/>
        </p:nvSpPr>
        <p:spPr bwMode="auto">
          <a:xfrm>
            <a:off x="8570577" y="750125"/>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3" name="Rectangle 22"/>
          <p:cNvSpPr/>
          <p:nvPr/>
        </p:nvSpPr>
        <p:spPr bwMode="auto">
          <a:xfrm>
            <a:off x="8562870" y="117652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4" name="Rectangle 23"/>
          <p:cNvSpPr/>
          <p:nvPr/>
        </p:nvSpPr>
        <p:spPr bwMode="auto">
          <a:xfrm>
            <a:off x="8570577" y="279506"/>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5"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26"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rmaximo\AppData\Local\Microsoft\Windows\Temporary Internet Files\Content.IE5\BXCDFABF\MC9004316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beqiraj.net/pics/tools/windows-bitlock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412" y="4330765"/>
            <a:ext cx="3064945" cy="252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371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3" name="Subtitle 2"/>
          <p:cNvSpPr>
            <a:spLocks noGrp="1"/>
          </p:cNvSpPr>
          <p:nvPr>
            <p:ph type="subTitle" idx="1"/>
          </p:nvPr>
        </p:nvSpPr>
        <p:spPr/>
        <p:txBody>
          <a:bodyPr/>
          <a:lstStyle/>
          <a:p>
            <a:r>
              <a:rPr lang="en-US" dirty="0" smtClean="0"/>
              <a:t>Rui Maximo</a:t>
            </a:r>
          </a:p>
          <a:p>
            <a:r>
              <a:rPr lang="en-US" dirty="0"/>
              <a:t>Developer</a:t>
            </a:r>
          </a:p>
        </p:txBody>
      </p:sp>
      <p:sp>
        <p:nvSpPr>
          <p:cNvPr id="2" name="Title 1"/>
          <p:cNvSpPr>
            <a:spLocks noGrp="1"/>
          </p:cNvSpPr>
          <p:nvPr>
            <p:ph type="ctrTitle"/>
          </p:nvPr>
        </p:nvSpPr>
        <p:spPr/>
        <p:txBody>
          <a:bodyPr/>
          <a:lstStyle/>
          <a:p>
            <a:r>
              <a:rPr lang="en-US" dirty="0" smtClean="0"/>
              <a:t>Security Web Filter</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918" y="3252851"/>
            <a:ext cx="1795294" cy="2666999"/>
          </a:xfrm>
          <a:prstGeom prst="rect">
            <a:avLst/>
          </a:prstGeom>
        </p:spPr>
      </p:pic>
    </p:spTree>
    <p:extLst>
      <p:ext uri="{BB962C8B-B14F-4D97-AF65-F5344CB8AC3E}">
        <p14:creationId xmlns:p14="http://schemas.microsoft.com/office/powerpoint/2010/main" val="299490724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057400"/>
            <a:ext cx="5484971" cy="4495077"/>
          </a:xfrm>
        </p:spPr>
        <p:txBody>
          <a:bodyPr/>
          <a:lstStyle/>
          <a:p>
            <a:pPr marL="457200" indent="-457200">
              <a:buFont typeface="+mj-lt"/>
              <a:buAutoNum type="arabicPeriod"/>
            </a:pPr>
            <a:r>
              <a:rPr lang="en-US" dirty="0" smtClean="0"/>
              <a:t>Does your organization need to communicate with other trusted organization?</a:t>
            </a:r>
          </a:p>
          <a:p>
            <a:pPr marL="457200" indent="-457200">
              <a:buFont typeface="+mj-lt"/>
              <a:buAutoNum type="arabicPeriod"/>
            </a:pPr>
            <a:r>
              <a:rPr lang="en-US" dirty="0" smtClean="0"/>
              <a:t>Do your users need external access to </a:t>
            </a:r>
            <a:r>
              <a:rPr lang="en-US" dirty="0" err="1" smtClean="0"/>
              <a:t>Lync</a:t>
            </a:r>
            <a:r>
              <a:rPr lang="en-US" dirty="0" smtClean="0"/>
              <a:t>?</a:t>
            </a:r>
          </a:p>
          <a:p>
            <a:pPr marL="457200" indent="-457200">
              <a:buFont typeface="+mj-lt"/>
              <a:buAutoNum type="arabicPeriod"/>
            </a:pPr>
            <a:r>
              <a:rPr lang="en-US" dirty="0" smtClean="0"/>
              <a:t>Do your users need to invite external participants to web conference?</a:t>
            </a:r>
          </a:p>
          <a:p>
            <a:pPr marL="457200" indent="-457200">
              <a:buFont typeface="+mj-lt"/>
              <a:buAutoNum type="arabicPeriod"/>
            </a:pPr>
            <a:r>
              <a:rPr lang="en-US" dirty="0" smtClean="0"/>
              <a:t>Is defending against </a:t>
            </a:r>
            <a:r>
              <a:rPr lang="en-US" dirty="0" err="1" smtClean="0"/>
              <a:t>DoS</a:t>
            </a:r>
            <a:r>
              <a:rPr lang="en-US" dirty="0" smtClean="0"/>
              <a:t> attacks and password brute force attacks a priority?</a:t>
            </a:r>
          </a:p>
          <a:p>
            <a:pPr marL="457200" indent="-457200">
              <a:buFont typeface="+mj-lt"/>
              <a:buAutoNum type="arabicPeriod"/>
            </a:pPr>
            <a:r>
              <a:rPr lang="en-US" dirty="0" smtClean="0"/>
              <a:t>Do you need to restrict remote access to corporate issued devices?</a:t>
            </a:r>
          </a:p>
          <a:p>
            <a:pPr marL="457200" indent="-457200">
              <a:buFont typeface="+mj-lt"/>
              <a:buAutoNum type="arabicPeriod"/>
            </a:pPr>
            <a:r>
              <a:rPr lang="en-US" dirty="0" smtClean="0">
                <a:solidFill>
                  <a:srgbClr val="59D01E"/>
                </a:solidFill>
              </a:rPr>
              <a:t>Do you need to restrict clickable links?</a:t>
            </a:r>
            <a:endParaRPr lang="en-US" dirty="0">
              <a:solidFill>
                <a:srgbClr val="59D01E"/>
              </a:solidFill>
            </a:endParaRP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318549"/>
          </a:xfrm>
        </p:spPr>
        <p:txBody>
          <a:bodyPr/>
          <a:lstStyle/>
          <a:p>
            <a:r>
              <a:rPr lang="en-US" dirty="0" smtClean="0"/>
              <a:t>Enable </a:t>
            </a:r>
            <a:r>
              <a:rPr lang="en-US" dirty="0" err="1" smtClean="0"/>
              <a:t>IIMFilter</a:t>
            </a:r>
            <a:r>
              <a:rPr lang="en-US" baseline="30000" dirty="0" smtClean="0"/>
              <a:t>*</a:t>
            </a:r>
            <a:r>
              <a:rPr lang="en-US" dirty="0" smtClean="0"/>
              <a:t> on Edge pool</a:t>
            </a:r>
            <a:endParaRPr lang="en-US" dirty="0"/>
          </a:p>
        </p:txBody>
      </p:sp>
      <p:cxnSp>
        <p:nvCxnSpPr>
          <p:cNvPr id="19" name="Straight Connector 18"/>
          <p:cNvCxnSpPr>
            <a:stCxn id="23" idx="3"/>
          </p:cNvCxnSpPr>
          <p:nvPr/>
        </p:nvCxnSpPr>
        <p:spPr>
          <a:xfrm flipV="1">
            <a:off x="8715270" y="793488"/>
            <a:ext cx="691059" cy="421132"/>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0" name="Straight Connector 19"/>
          <p:cNvCxnSpPr>
            <a:stCxn id="24" idx="3"/>
          </p:cNvCxnSpPr>
          <p:nvPr/>
        </p:nvCxnSpPr>
        <p:spPr>
          <a:xfrm>
            <a:off x="8722977" y="317606"/>
            <a:ext cx="769755" cy="493268"/>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1" name="Straight Connector 20"/>
          <p:cNvCxnSpPr>
            <a:stCxn id="22" idx="3"/>
          </p:cNvCxnSpPr>
          <p:nvPr/>
        </p:nvCxnSpPr>
        <p:spPr>
          <a:xfrm>
            <a:off x="8722977" y="788225"/>
            <a:ext cx="873850" cy="10526"/>
          </a:xfrm>
          <a:prstGeom prst="line">
            <a:avLst/>
          </a:prstGeom>
          <a:ln/>
        </p:spPr>
        <p:style>
          <a:lnRef idx="1">
            <a:schemeClr val="accent3"/>
          </a:lnRef>
          <a:fillRef idx="3">
            <a:schemeClr val="accent3"/>
          </a:fillRef>
          <a:effectRef idx="2">
            <a:schemeClr val="accent3"/>
          </a:effectRef>
          <a:fontRef idx="minor">
            <a:schemeClr val="lt1"/>
          </a:fontRef>
        </p:style>
      </p:cxnSp>
      <p:sp>
        <p:nvSpPr>
          <p:cNvPr id="22" name="Rectangle 21"/>
          <p:cNvSpPr/>
          <p:nvPr/>
        </p:nvSpPr>
        <p:spPr bwMode="auto">
          <a:xfrm>
            <a:off x="8570577" y="750125"/>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3" name="Rectangle 22"/>
          <p:cNvSpPr/>
          <p:nvPr/>
        </p:nvSpPr>
        <p:spPr bwMode="auto">
          <a:xfrm>
            <a:off x="8562870" y="117652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4" name="Rectangle 23"/>
          <p:cNvSpPr/>
          <p:nvPr/>
        </p:nvSpPr>
        <p:spPr bwMode="auto">
          <a:xfrm>
            <a:off x="8570577" y="279506"/>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5" name="Freeform 77"/>
          <p:cNvSpPr>
            <a:spLocks noEditPoints="1"/>
          </p:cNvSpPr>
          <p:nvPr/>
        </p:nvSpPr>
        <p:spPr bwMode="auto">
          <a:xfrm>
            <a:off x="9241578" y="120650"/>
            <a:ext cx="2796433"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26"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rmaximo\AppData\Local\Microsoft\Windows\Temporary Internet Files\Content.IE5\BXCDFABF\MC9004316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86511">
            <a:off x="8730492" y="572284"/>
            <a:ext cx="1262856" cy="3710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51612" y="5966936"/>
            <a:ext cx="5486400" cy="677108"/>
          </a:xfrm>
          <a:prstGeom prst="rect">
            <a:avLst/>
          </a:prstGeom>
          <a:noFill/>
        </p:spPr>
        <p:txBody>
          <a:bodyPr wrap="square" lIns="91440" tIns="91440" rIns="91440" bIns="91440" rtlCol="0">
            <a:spAutoFit/>
          </a:bodyPr>
          <a:lstStyle/>
          <a:p>
            <a:pPr>
              <a:lnSpc>
                <a:spcPct val="90000"/>
              </a:lnSpc>
              <a:spcBef>
                <a:spcPct val="20000"/>
              </a:spcBef>
              <a:buSzPct val="90000"/>
            </a:pPr>
            <a:r>
              <a:rPr lang="en-US" sz="1600" baseline="30000" dirty="0" smtClean="0">
                <a:solidFill>
                  <a:schemeClr val="tx1">
                    <a:alpha val="99000"/>
                  </a:schemeClr>
                </a:solidFill>
              </a:rPr>
              <a:t>*</a:t>
            </a:r>
            <a:r>
              <a:rPr lang="en-US" sz="1600" dirty="0" smtClean="0">
                <a:solidFill>
                  <a:schemeClr val="tx1">
                    <a:alpha val="99000"/>
                  </a:schemeClr>
                </a:solidFill>
              </a:rPr>
              <a:t>Documentation:</a:t>
            </a:r>
          </a:p>
          <a:p>
            <a:pPr>
              <a:lnSpc>
                <a:spcPct val="90000"/>
              </a:lnSpc>
              <a:spcBef>
                <a:spcPct val="20000"/>
              </a:spcBef>
              <a:buSzPct val="90000"/>
            </a:pPr>
            <a:r>
              <a:rPr lang="en-US" sz="1600" dirty="0" smtClean="0">
                <a:solidFill>
                  <a:schemeClr val="tx1">
                    <a:alpha val="99000"/>
                  </a:schemeClr>
                </a:solidFill>
                <a:hlinkClick r:id="rId4"/>
              </a:rPr>
              <a:t>http</a:t>
            </a:r>
            <a:r>
              <a:rPr lang="en-US" sz="1600" dirty="0">
                <a:solidFill>
                  <a:schemeClr val="tx1">
                    <a:alpha val="99000"/>
                  </a:schemeClr>
                </a:solidFill>
                <a:hlinkClick r:id="rId4"/>
              </a:rPr>
              <a:t>://</a:t>
            </a:r>
            <a:r>
              <a:rPr lang="en-US" sz="1600" dirty="0" smtClean="0">
                <a:solidFill>
                  <a:schemeClr val="tx1">
                    <a:alpha val="99000"/>
                  </a:schemeClr>
                </a:solidFill>
                <a:hlinkClick r:id="rId4"/>
              </a:rPr>
              <a:t>technet.microsoft.com/en-us/library/gg520952.aspx</a:t>
            </a:r>
            <a:endParaRPr lang="en-US" sz="1600" dirty="0" smtClean="0">
              <a:solidFill>
                <a:schemeClr val="tx1">
                  <a:alpha val="99000"/>
                </a:schemeClr>
              </a:solidFill>
            </a:endParaRPr>
          </a:p>
        </p:txBody>
      </p:sp>
    </p:spTree>
    <p:extLst>
      <p:ext uri="{BB962C8B-B14F-4D97-AF65-F5344CB8AC3E}">
        <p14:creationId xmlns:p14="http://schemas.microsoft.com/office/powerpoint/2010/main" val="10019371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err="1" smtClean="0"/>
              <a:t>Lync</a:t>
            </a:r>
            <a:r>
              <a:rPr dirty="0" smtClean="0"/>
              <a:t> Security</a:t>
            </a:r>
            <a:endParaRPr lang="en-US" dirty="0"/>
          </a:p>
        </p:txBody>
      </p:sp>
      <p:sp>
        <p:nvSpPr>
          <p:cNvPr id="7" name="Subtitle 6"/>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Client Authentication</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6101809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Client Authentication</a:t>
            </a:r>
            <a:endParaRPr lang="en-US" dirty="0"/>
          </a:p>
        </p:txBody>
      </p:sp>
      <p:sp>
        <p:nvSpPr>
          <p:cNvPr id="6" name="Text Placeholder 5"/>
          <p:cNvSpPr>
            <a:spLocks noGrp="1"/>
          </p:cNvSpPr>
          <p:nvPr>
            <p:ph type="body" idx="1"/>
          </p:nvPr>
        </p:nvSpPr>
        <p:spPr>
          <a:xfrm>
            <a:off x="519113" y="1411553"/>
            <a:ext cx="5486400" cy="346249"/>
          </a:xfrm>
        </p:spPr>
        <p:txBody>
          <a:bodyPr/>
          <a:lstStyle/>
          <a:p>
            <a:r>
              <a:rPr lang="en-US" dirty="0" smtClean="0"/>
              <a:t>Process</a:t>
            </a:r>
            <a:endParaRPr lang="en-US" dirty="0"/>
          </a:p>
        </p:txBody>
      </p:sp>
      <p:sp>
        <p:nvSpPr>
          <p:cNvPr id="7" name="Content Placeholder 6"/>
          <p:cNvSpPr>
            <a:spLocks noGrp="1"/>
          </p:cNvSpPr>
          <p:nvPr>
            <p:ph sz="half" idx="2"/>
          </p:nvPr>
        </p:nvSpPr>
        <p:spPr>
          <a:xfrm>
            <a:off x="507867" y="2133600"/>
            <a:ext cx="5484971" cy="3397853"/>
          </a:xfrm>
        </p:spPr>
        <p:txBody>
          <a:bodyPr/>
          <a:lstStyle/>
          <a:p>
            <a:pPr marL="457200" indent="-457200">
              <a:buFont typeface="+mj-lt"/>
              <a:buAutoNum type="arabicPeriod"/>
            </a:pPr>
            <a:r>
              <a:rPr lang="en-US" dirty="0" err="1" smtClean="0"/>
              <a:t>Lync</a:t>
            </a:r>
            <a:r>
              <a:rPr lang="en-US" dirty="0" smtClean="0"/>
              <a:t> authenticates user using NTLM over SIP (via Edge Server)</a:t>
            </a:r>
          </a:p>
          <a:p>
            <a:pPr marL="457200" indent="-457200">
              <a:buFont typeface="+mj-lt"/>
              <a:buAutoNum type="arabicPeriod"/>
            </a:pPr>
            <a:r>
              <a:rPr lang="en-US" dirty="0" err="1" smtClean="0"/>
              <a:t>Lync</a:t>
            </a:r>
            <a:r>
              <a:rPr lang="en-US" dirty="0" smtClean="0"/>
              <a:t> authenticates user using NTLM over HTTPS (via reverse proxy)</a:t>
            </a:r>
          </a:p>
          <a:p>
            <a:pPr marL="457200" indent="-457200">
              <a:buFont typeface="+mj-lt"/>
              <a:buAutoNum type="arabicPeriod"/>
            </a:pPr>
            <a:r>
              <a:rPr lang="en-US" dirty="0" err="1" smtClean="0"/>
              <a:t>Lync</a:t>
            </a:r>
            <a:r>
              <a:rPr lang="en-US" dirty="0" smtClean="0"/>
              <a:t> requests self-signed certificate from </a:t>
            </a:r>
            <a:r>
              <a:rPr lang="en-US" dirty="0" err="1" smtClean="0"/>
              <a:t>Lync</a:t>
            </a:r>
            <a:r>
              <a:rPr lang="en-US" dirty="0" smtClean="0"/>
              <a:t> Server over HTTPS (via reverse proxy)</a:t>
            </a:r>
          </a:p>
          <a:p>
            <a:pPr marL="457200" indent="-457200">
              <a:buFont typeface="+mj-lt"/>
              <a:buAutoNum type="arabicPeriod"/>
            </a:pPr>
            <a:r>
              <a:rPr lang="en-US" dirty="0" err="1" smtClean="0"/>
              <a:t>Lync</a:t>
            </a:r>
            <a:r>
              <a:rPr lang="en-US" dirty="0" smtClean="0"/>
              <a:t> stores certificate in user’s Personal store and credentials in Credential Manager.</a:t>
            </a:r>
            <a:endParaRPr lang="en-US" dirty="0"/>
          </a:p>
        </p:txBody>
      </p:sp>
      <p:sp>
        <p:nvSpPr>
          <p:cNvPr id="8" name="Text Placeholder 7"/>
          <p:cNvSpPr>
            <a:spLocks noGrp="1"/>
          </p:cNvSpPr>
          <p:nvPr>
            <p:ph type="body" sz="quarter" idx="3"/>
          </p:nvPr>
        </p:nvSpPr>
        <p:spPr>
          <a:xfrm>
            <a:off x="6181725" y="1411553"/>
            <a:ext cx="5486400" cy="346249"/>
          </a:xfrm>
        </p:spPr>
        <p:txBody>
          <a:bodyPr/>
          <a:lstStyle/>
          <a:p>
            <a:r>
              <a:rPr lang="en-US" dirty="0" err="1" smtClean="0"/>
              <a:t>Lync</a:t>
            </a:r>
            <a:r>
              <a:rPr lang="en-US" dirty="0" smtClean="0"/>
              <a:t> Client</a:t>
            </a:r>
            <a:endParaRPr lang="en-US" dirty="0"/>
          </a:p>
        </p:txBody>
      </p:sp>
      <p:pic>
        <p:nvPicPr>
          <p:cNvPr id="5122" name="Picture 2" descr="http://3.bp.blogspot.com/-1FMWRa7iUeY/Td7MX0zXsYI/AAAAAAAABAo/8_TyscM5eLU/s1600/radvision-Lync_Clien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2" y="1828800"/>
            <a:ext cx="2905506" cy="47244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78"/>
          <p:cNvSpPr>
            <a:spLocks noEditPoints="1"/>
          </p:cNvSpPr>
          <p:nvPr/>
        </p:nvSpPr>
        <p:spPr bwMode="auto">
          <a:xfrm>
            <a:off x="11123612" y="228600"/>
            <a:ext cx="546086" cy="546086"/>
          </a:xfrm>
          <a:custGeom>
            <a:avLst/>
            <a:gdLst>
              <a:gd name="T0" fmla="*/ 174 w 347"/>
              <a:gd name="T1" fmla="*/ 0 h 347"/>
              <a:gd name="T2" fmla="*/ 0 w 347"/>
              <a:gd name="T3" fmla="*/ 174 h 347"/>
              <a:gd name="T4" fmla="*/ 174 w 347"/>
              <a:gd name="T5" fmla="*/ 347 h 347"/>
              <a:gd name="T6" fmla="*/ 347 w 347"/>
              <a:gd name="T7" fmla="*/ 174 h 347"/>
              <a:gd name="T8" fmla="*/ 174 w 347"/>
              <a:gd name="T9" fmla="*/ 0 h 347"/>
              <a:gd name="T10" fmla="*/ 332 w 347"/>
              <a:gd name="T11" fmla="*/ 166 h 347"/>
              <a:gd name="T12" fmla="*/ 283 w 347"/>
              <a:gd name="T13" fmla="*/ 166 h 347"/>
              <a:gd name="T14" fmla="*/ 231 w 347"/>
              <a:gd name="T15" fmla="*/ 26 h 347"/>
              <a:gd name="T16" fmla="*/ 332 w 347"/>
              <a:gd name="T17" fmla="*/ 166 h 347"/>
              <a:gd name="T18" fmla="*/ 174 w 347"/>
              <a:gd name="T19" fmla="*/ 332 h 347"/>
              <a:gd name="T20" fmla="*/ 147 w 347"/>
              <a:gd name="T21" fmla="*/ 181 h 347"/>
              <a:gd name="T22" fmla="*/ 200 w 347"/>
              <a:gd name="T23" fmla="*/ 181 h 347"/>
              <a:gd name="T24" fmla="*/ 174 w 347"/>
              <a:gd name="T25" fmla="*/ 332 h 347"/>
              <a:gd name="T26" fmla="*/ 147 w 347"/>
              <a:gd name="T27" fmla="*/ 166 h 347"/>
              <a:gd name="T28" fmla="*/ 174 w 347"/>
              <a:gd name="T29" fmla="*/ 15 h 347"/>
              <a:gd name="T30" fmla="*/ 174 w 347"/>
              <a:gd name="T31" fmla="*/ 15 h 347"/>
              <a:gd name="T32" fmla="*/ 200 w 347"/>
              <a:gd name="T33" fmla="*/ 166 h 347"/>
              <a:gd name="T34" fmla="*/ 147 w 347"/>
              <a:gd name="T35" fmla="*/ 166 h 347"/>
              <a:gd name="T36" fmla="*/ 153 w 347"/>
              <a:gd name="T37" fmla="*/ 19 h 347"/>
              <a:gd name="T38" fmla="*/ 133 w 347"/>
              <a:gd name="T39" fmla="*/ 166 h 347"/>
              <a:gd name="T40" fmla="*/ 79 w 347"/>
              <a:gd name="T41" fmla="*/ 166 h 347"/>
              <a:gd name="T42" fmla="*/ 153 w 347"/>
              <a:gd name="T43" fmla="*/ 19 h 347"/>
              <a:gd name="T44" fmla="*/ 133 w 347"/>
              <a:gd name="T45" fmla="*/ 181 h 347"/>
              <a:gd name="T46" fmla="*/ 153 w 347"/>
              <a:gd name="T47" fmla="*/ 329 h 347"/>
              <a:gd name="T48" fmla="*/ 79 w 347"/>
              <a:gd name="T49" fmla="*/ 181 h 347"/>
              <a:gd name="T50" fmla="*/ 133 w 347"/>
              <a:gd name="T51" fmla="*/ 181 h 347"/>
              <a:gd name="T52" fmla="*/ 194 w 347"/>
              <a:gd name="T53" fmla="*/ 329 h 347"/>
              <a:gd name="T54" fmla="*/ 215 w 347"/>
              <a:gd name="T55" fmla="*/ 181 h 347"/>
              <a:gd name="T56" fmla="*/ 268 w 347"/>
              <a:gd name="T57" fmla="*/ 181 h 347"/>
              <a:gd name="T58" fmla="*/ 194 w 347"/>
              <a:gd name="T59" fmla="*/ 329 h 347"/>
              <a:gd name="T60" fmla="*/ 215 w 347"/>
              <a:gd name="T61" fmla="*/ 166 h 347"/>
              <a:gd name="T62" fmla="*/ 194 w 347"/>
              <a:gd name="T63" fmla="*/ 19 h 347"/>
              <a:gd name="T64" fmla="*/ 268 w 347"/>
              <a:gd name="T65" fmla="*/ 166 h 347"/>
              <a:gd name="T66" fmla="*/ 215 w 347"/>
              <a:gd name="T67" fmla="*/ 166 h 347"/>
              <a:gd name="T68" fmla="*/ 117 w 347"/>
              <a:gd name="T69" fmla="*/ 26 h 347"/>
              <a:gd name="T70" fmla="*/ 64 w 347"/>
              <a:gd name="T71" fmla="*/ 166 h 347"/>
              <a:gd name="T72" fmla="*/ 15 w 347"/>
              <a:gd name="T73" fmla="*/ 166 h 347"/>
              <a:gd name="T74" fmla="*/ 117 w 347"/>
              <a:gd name="T75" fmla="*/ 26 h 347"/>
              <a:gd name="T76" fmla="*/ 15 w 347"/>
              <a:gd name="T77" fmla="*/ 181 h 347"/>
              <a:gd name="T78" fmla="*/ 64 w 347"/>
              <a:gd name="T79" fmla="*/ 181 h 347"/>
              <a:gd name="T80" fmla="*/ 117 w 347"/>
              <a:gd name="T81" fmla="*/ 322 h 347"/>
              <a:gd name="T82" fmla="*/ 15 w 347"/>
              <a:gd name="T83" fmla="*/ 181 h 347"/>
              <a:gd name="T84" fmla="*/ 231 w 347"/>
              <a:gd name="T85" fmla="*/ 322 h 347"/>
              <a:gd name="T86" fmla="*/ 283 w 347"/>
              <a:gd name="T87" fmla="*/ 181 h 347"/>
              <a:gd name="T88" fmla="*/ 332 w 347"/>
              <a:gd name="T89" fmla="*/ 181 h 347"/>
              <a:gd name="T90" fmla="*/ 231 w 347"/>
              <a:gd name="T91" fmla="*/ 32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7" h="347">
                <a:moveTo>
                  <a:pt x="174" y="0"/>
                </a:moveTo>
                <a:cubicBezTo>
                  <a:pt x="78" y="0"/>
                  <a:pt x="0" y="78"/>
                  <a:pt x="0" y="174"/>
                </a:cubicBezTo>
                <a:cubicBezTo>
                  <a:pt x="0" y="269"/>
                  <a:pt x="78" y="347"/>
                  <a:pt x="174" y="347"/>
                </a:cubicBezTo>
                <a:cubicBezTo>
                  <a:pt x="269" y="347"/>
                  <a:pt x="347" y="269"/>
                  <a:pt x="347" y="174"/>
                </a:cubicBezTo>
                <a:cubicBezTo>
                  <a:pt x="347" y="78"/>
                  <a:pt x="269" y="0"/>
                  <a:pt x="174" y="0"/>
                </a:cubicBezTo>
                <a:close/>
                <a:moveTo>
                  <a:pt x="332" y="166"/>
                </a:moveTo>
                <a:cubicBezTo>
                  <a:pt x="283" y="166"/>
                  <a:pt x="283" y="166"/>
                  <a:pt x="283" y="166"/>
                </a:cubicBezTo>
                <a:cubicBezTo>
                  <a:pt x="281" y="107"/>
                  <a:pt x="261" y="55"/>
                  <a:pt x="231" y="26"/>
                </a:cubicBezTo>
                <a:cubicBezTo>
                  <a:pt x="288" y="48"/>
                  <a:pt x="329" y="102"/>
                  <a:pt x="332" y="166"/>
                </a:cubicBezTo>
                <a:close/>
                <a:moveTo>
                  <a:pt x="174" y="332"/>
                </a:moveTo>
                <a:cubicBezTo>
                  <a:pt x="165" y="330"/>
                  <a:pt x="148" y="277"/>
                  <a:pt x="147" y="181"/>
                </a:cubicBezTo>
                <a:cubicBezTo>
                  <a:pt x="200" y="181"/>
                  <a:pt x="200" y="181"/>
                  <a:pt x="200" y="181"/>
                </a:cubicBezTo>
                <a:cubicBezTo>
                  <a:pt x="199" y="277"/>
                  <a:pt x="183" y="330"/>
                  <a:pt x="174" y="332"/>
                </a:cubicBezTo>
                <a:close/>
                <a:moveTo>
                  <a:pt x="147" y="166"/>
                </a:moveTo>
                <a:cubicBezTo>
                  <a:pt x="148" y="70"/>
                  <a:pt x="165" y="17"/>
                  <a:pt x="174" y="15"/>
                </a:cubicBezTo>
                <a:cubicBezTo>
                  <a:pt x="174" y="15"/>
                  <a:pt x="174" y="15"/>
                  <a:pt x="174" y="15"/>
                </a:cubicBezTo>
                <a:cubicBezTo>
                  <a:pt x="183" y="17"/>
                  <a:pt x="199" y="70"/>
                  <a:pt x="200" y="166"/>
                </a:cubicBezTo>
                <a:lnTo>
                  <a:pt x="147" y="166"/>
                </a:lnTo>
                <a:close/>
                <a:moveTo>
                  <a:pt x="153" y="19"/>
                </a:moveTo>
                <a:cubicBezTo>
                  <a:pt x="138" y="51"/>
                  <a:pt x="133" y="118"/>
                  <a:pt x="133" y="166"/>
                </a:cubicBezTo>
                <a:cubicBezTo>
                  <a:pt x="79" y="166"/>
                  <a:pt x="79" y="166"/>
                  <a:pt x="79" y="166"/>
                </a:cubicBezTo>
                <a:cubicBezTo>
                  <a:pt x="81" y="94"/>
                  <a:pt x="112" y="34"/>
                  <a:pt x="153" y="19"/>
                </a:cubicBezTo>
                <a:close/>
                <a:moveTo>
                  <a:pt x="133" y="181"/>
                </a:moveTo>
                <a:cubicBezTo>
                  <a:pt x="133" y="229"/>
                  <a:pt x="138" y="296"/>
                  <a:pt x="153" y="329"/>
                </a:cubicBezTo>
                <a:cubicBezTo>
                  <a:pt x="112" y="313"/>
                  <a:pt x="81" y="254"/>
                  <a:pt x="79" y="181"/>
                </a:cubicBezTo>
                <a:lnTo>
                  <a:pt x="133" y="181"/>
                </a:lnTo>
                <a:close/>
                <a:moveTo>
                  <a:pt x="194" y="329"/>
                </a:moveTo>
                <a:cubicBezTo>
                  <a:pt x="209" y="296"/>
                  <a:pt x="214" y="229"/>
                  <a:pt x="215" y="181"/>
                </a:cubicBezTo>
                <a:cubicBezTo>
                  <a:pt x="268" y="181"/>
                  <a:pt x="268" y="181"/>
                  <a:pt x="268" y="181"/>
                </a:cubicBezTo>
                <a:cubicBezTo>
                  <a:pt x="266" y="254"/>
                  <a:pt x="235" y="313"/>
                  <a:pt x="194" y="329"/>
                </a:cubicBezTo>
                <a:close/>
                <a:moveTo>
                  <a:pt x="215" y="166"/>
                </a:moveTo>
                <a:cubicBezTo>
                  <a:pt x="214" y="118"/>
                  <a:pt x="209" y="51"/>
                  <a:pt x="194" y="19"/>
                </a:cubicBezTo>
                <a:cubicBezTo>
                  <a:pt x="235" y="34"/>
                  <a:pt x="266" y="94"/>
                  <a:pt x="268" y="166"/>
                </a:cubicBezTo>
                <a:lnTo>
                  <a:pt x="215" y="166"/>
                </a:lnTo>
                <a:close/>
                <a:moveTo>
                  <a:pt x="117" y="26"/>
                </a:moveTo>
                <a:cubicBezTo>
                  <a:pt x="87" y="55"/>
                  <a:pt x="66" y="107"/>
                  <a:pt x="64" y="166"/>
                </a:cubicBezTo>
                <a:cubicBezTo>
                  <a:pt x="15" y="166"/>
                  <a:pt x="15" y="166"/>
                  <a:pt x="15" y="166"/>
                </a:cubicBezTo>
                <a:cubicBezTo>
                  <a:pt x="18" y="102"/>
                  <a:pt x="59" y="48"/>
                  <a:pt x="117" y="26"/>
                </a:cubicBezTo>
                <a:close/>
                <a:moveTo>
                  <a:pt x="15" y="181"/>
                </a:moveTo>
                <a:cubicBezTo>
                  <a:pt x="64" y="181"/>
                  <a:pt x="64" y="181"/>
                  <a:pt x="64" y="181"/>
                </a:cubicBezTo>
                <a:cubicBezTo>
                  <a:pt x="66" y="241"/>
                  <a:pt x="87" y="292"/>
                  <a:pt x="117" y="322"/>
                </a:cubicBezTo>
                <a:cubicBezTo>
                  <a:pt x="59" y="300"/>
                  <a:pt x="18" y="245"/>
                  <a:pt x="15" y="181"/>
                </a:cubicBezTo>
                <a:close/>
                <a:moveTo>
                  <a:pt x="231" y="322"/>
                </a:moveTo>
                <a:cubicBezTo>
                  <a:pt x="261" y="292"/>
                  <a:pt x="281" y="241"/>
                  <a:pt x="283" y="181"/>
                </a:cubicBezTo>
                <a:cubicBezTo>
                  <a:pt x="332" y="181"/>
                  <a:pt x="332" y="181"/>
                  <a:pt x="332" y="181"/>
                </a:cubicBezTo>
                <a:cubicBezTo>
                  <a:pt x="329" y="245"/>
                  <a:pt x="288" y="300"/>
                  <a:pt x="231" y="32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6095513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Client Authentication</a:t>
            </a:r>
            <a:endParaRPr lang="en-US" dirty="0"/>
          </a:p>
        </p:txBody>
      </p:sp>
      <p:sp>
        <p:nvSpPr>
          <p:cNvPr id="6" name="Text Placeholder 5"/>
          <p:cNvSpPr>
            <a:spLocks noGrp="1"/>
          </p:cNvSpPr>
          <p:nvPr>
            <p:ph type="body" idx="1"/>
          </p:nvPr>
        </p:nvSpPr>
        <p:spPr>
          <a:xfrm>
            <a:off x="519113" y="1411553"/>
            <a:ext cx="5486400" cy="346249"/>
          </a:xfrm>
        </p:spPr>
        <p:txBody>
          <a:bodyPr/>
          <a:lstStyle/>
          <a:p>
            <a:r>
              <a:rPr lang="en-US" dirty="0" smtClean="0"/>
              <a:t>Process</a:t>
            </a:r>
            <a:endParaRPr lang="en-US" dirty="0"/>
          </a:p>
        </p:txBody>
      </p:sp>
      <p:sp>
        <p:nvSpPr>
          <p:cNvPr id="7" name="Content Placeholder 6"/>
          <p:cNvSpPr>
            <a:spLocks noGrp="1"/>
          </p:cNvSpPr>
          <p:nvPr>
            <p:ph sz="half" idx="2"/>
          </p:nvPr>
        </p:nvSpPr>
        <p:spPr>
          <a:xfrm>
            <a:off x="507867" y="2133600"/>
            <a:ext cx="5484971" cy="1344984"/>
          </a:xfrm>
        </p:spPr>
        <p:txBody>
          <a:bodyPr/>
          <a:lstStyle/>
          <a:p>
            <a:pPr marL="457200" indent="-457200">
              <a:buFont typeface="+mj-lt"/>
              <a:buAutoNum type="arabicPeriod"/>
            </a:pPr>
            <a:r>
              <a:rPr lang="en-US" dirty="0" smtClean="0"/>
              <a:t>Browser authenticates user using Basic </a:t>
            </a:r>
            <a:r>
              <a:rPr lang="en-US" dirty="0" err="1" smtClean="0"/>
              <a:t>Auth</a:t>
            </a:r>
            <a:r>
              <a:rPr lang="en-US" dirty="0" smtClean="0"/>
              <a:t> over HTTPS (via reverse proxy)</a:t>
            </a:r>
          </a:p>
          <a:p>
            <a:pPr marL="457200" indent="-457200">
              <a:buFont typeface="+mj-lt"/>
              <a:buAutoNum type="arabicPeriod"/>
            </a:pPr>
            <a:r>
              <a:rPr lang="en-US" dirty="0" err="1" smtClean="0"/>
              <a:t>Lync</a:t>
            </a:r>
            <a:r>
              <a:rPr lang="en-US" dirty="0" smtClean="0"/>
              <a:t> stores user’s credentials in Credential Manager.</a:t>
            </a:r>
            <a:endParaRPr lang="en-US" dirty="0"/>
          </a:p>
        </p:txBody>
      </p:sp>
      <p:sp>
        <p:nvSpPr>
          <p:cNvPr id="8" name="Text Placeholder 7"/>
          <p:cNvSpPr>
            <a:spLocks noGrp="1"/>
          </p:cNvSpPr>
          <p:nvPr>
            <p:ph type="body" sz="quarter" idx="3"/>
          </p:nvPr>
        </p:nvSpPr>
        <p:spPr>
          <a:xfrm>
            <a:off x="6181725" y="1411553"/>
            <a:ext cx="5486400" cy="346249"/>
          </a:xfrm>
        </p:spPr>
        <p:txBody>
          <a:bodyPr/>
          <a:lstStyle/>
          <a:p>
            <a:r>
              <a:rPr lang="en-US" dirty="0" smtClean="0"/>
              <a:t>Browser Client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546" y="2057400"/>
            <a:ext cx="539326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78"/>
          <p:cNvSpPr>
            <a:spLocks noEditPoints="1"/>
          </p:cNvSpPr>
          <p:nvPr/>
        </p:nvSpPr>
        <p:spPr bwMode="auto">
          <a:xfrm>
            <a:off x="11123612" y="228600"/>
            <a:ext cx="546086" cy="546086"/>
          </a:xfrm>
          <a:custGeom>
            <a:avLst/>
            <a:gdLst>
              <a:gd name="T0" fmla="*/ 174 w 347"/>
              <a:gd name="T1" fmla="*/ 0 h 347"/>
              <a:gd name="T2" fmla="*/ 0 w 347"/>
              <a:gd name="T3" fmla="*/ 174 h 347"/>
              <a:gd name="T4" fmla="*/ 174 w 347"/>
              <a:gd name="T5" fmla="*/ 347 h 347"/>
              <a:gd name="T6" fmla="*/ 347 w 347"/>
              <a:gd name="T7" fmla="*/ 174 h 347"/>
              <a:gd name="T8" fmla="*/ 174 w 347"/>
              <a:gd name="T9" fmla="*/ 0 h 347"/>
              <a:gd name="T10" fmla="*/ 332 w 347"/>
              <a:gd name="T11" fmla="*/ 166 h 347"/>
              <a:gd name="T12" fmla="*/ 283 w 347"/>
              <a:gd name="T13" fmla="*/ 166 h 347"/>
              <a:gd name="T14" fmla="*/ 231 w 347"/>
              <a:gd name="T15" fmla="*/ 26 h 347"/>
              <a:gd name="T16" fmla="*/ 332 w 347"/>
              <a:gd name="T17" fmla="*/ 166 h 347"/>
              <a:gd name="T18" fmla="*/ 174 w 347"/>
              <a:gd name="T19" fmla="*/ 332 h 347"/>
              <a:gd name="T20" fmla="*/ 147 w 347"/>
              <a:gd name="T21" fmla="*/ 181 h 347"/>
              <a:gd name="T22" fmla="*/ 200 w 347"/>
              <a:gd name="T23" fmla="*/ 181 h 347"/>
              <a:gd name="T24" fmla="*/ 174 w 347"/>
              <a:gd name="T25" fmla="*/ 332 h 347"/>
              <a:gd name="T26" fmla="*/ 147 w 347"/>
              <a:gd name="T27" fmla="*/ 166 h 347"/>
              <a:gd name="T28" fmla="*/ 174 w 347"/>
              <a:gd name="T29" fmla="*/ 15 h 347"/>
              <a:gd name="T30" fmla="*/ 174 w 347"/>
              <a:gd name="T31" fmla="*/ 15 h 347"/>
              <a:gd name="T32" fmla="*/ 200 w 347"/>
              <a:gd name="T33" fmla="*/ 166 h 347"/>
              <a:gd name="T34" fmla="*/ 147 w 347"/>
              <a:gd name="T35" fmla="*/ 166 h 347"/>
              <a:gd name="T36" fmla="*/ 153 w 347"/>
              <a:gd name="T37" fmla="*/ 19 h 347"/>
              <a:gd name="T38" fmla="*/ 133 w 347"/>
              <a:gd name="T39" fmla="*/ 166 h 347"/>
              <a:gd name="T40" fmla="*/ 79 w 347"/>
              <a:gd name="T41" fmla="*/ 166 h 347"/>
              <a:gd name="T42" fmla="*/ 153 w 347"/>
              <a:gd name="T43" fmla="*/ 19 h 347"/>
              <a:gd name="T44" fmla="*/ 133 w 347"/>
              <a:gd name="T45" fmla="*/ 181 h 347"/>
              <a:gd name="T46" fmla="*/ 153 w 347"/>
              <a:gd name="T47" fmla="*/ 329 h 347"/>
              <a:gd name="T48" fmla="*/ 79 w 347"/>
              <a:gd name="T49" fmla="*/ 181 h 347"/>
              <a:gd name="T50" fmla="*/ 133 w 347"/>
              <a:gd name="T51" fmla="*/ 181 h 347"/>
              <a:gd name="T52" fmla="*/ 194 w 347"/>
              <a:gd name="T53" fmla="*/ 329 h 347"/>
              <a:gd name="T54" fmla="*/ 215 w 347"/>
              <a:gd name="T55" fmla="*/ 181 h 347"/>
              <a:gd name="T56" fmla="*/ 268 w 347"/>
              <a:gd name="T57" fmla="*/ 181 h 347"/>
              <a:gd name="T58" fmla="*/ 194 w 347"/>
              <a:gd name="T59" fmla="*/ 329 h 347"/>
              <a:gd name="T60" fmla="*/ 215 w 347"/>
              <a:gd name="T61" fmla="*/ 166 h 347"/>
              <a:gd name="T62" fmla="*/ 194 w 347"/>
              <a:gd name="T63" fmla="*/ 19 h 347"/>
              <a:gd name="T64" fmla="*/ 268 w 347"/>
              <a:gd name="T65" fmla="*/ 166 h 347"/>
              <a:gd name="T66" fmla="*/ 215 w 347"/>
              <a:gd name="T67" fmla="*/ 166 h 347"/>
              <a:gd name="T68" fmla="*/ 117 w 347"/>
              <a:gd name="T69" fmla="*/ 26 h 347"/>
              <a:gd name="T70" fmla="*/ 64 w 347"/>
              <a:gd name="T71" fmla="*/ 166 h 347"/>
              <a:gd name="T72" fmla="*/ 15 w 347"/>
              <a:gd name="T73" fmla="*/ 166 h 347"/>
              <a:gd name="T74" fmla="*/ 117 w 347"/>
              <a:gd name="T75" fmla="*/ 26 h 347"/>
              <a:gd name="T76" fmla="*/ 15 w 347"/>
              <a:gd name="T77" fmla="*/ 181 h 347"/>
              <a:gd name="T78" fmla="*/ 64 w 347"/>
              <a:gd name="T79" fmla="*/ 181 h 347"/>
              <a:gd name="T80" fmla="*/ 117 w 347"/>
              <a:gd name="T81" fmla="*/ 322 h 347"/>
              <a:gd name="T82" fmla="*/ 15 w 347"/>
              <a:gd name="T83" fmla="*/ 181 h 347"/>
              <a:gd name="T84" fmla="*/ 231 w 347"/>
              <a:gd name="T85" fmla="*/ 322 h 347"/>
              <a:gd name="T86" fmla="*/ 283 w 347"/>
              <a:gd name="T87" fmla="*/ 181 h 347"/>
              <a:gd name="T88" fmla="*/ 332 w 347"/>
              <a:gd name="T89" fmla="*/ 181 h 347"/>
              <a:gd name="T90" fmla="*/ 231 w 347"/>
              <a:gd name="T91" fmla="*/ 32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7" h="347">
                <a:moveTo>
                  <a:pt x="174" y="0"/>
                </a:moveTo>
                <a:cubicBezTo>
                  <a:pt x="78" y="0"/>
                  <a:pt x="0" y="78"/>
                  <a:pt x="0" y="174"/>
                </a:cubicBezTo>
                <a:cubicBezTo>
                  <a:pt x="0" y="269"/>
                  <a:pt x="78" y="347"/>
                  <a:pt x="174" y="347"/>
                </a:cubicBezTo>
                <a:cubicBezTo>
                  <a:pt x="269" y="347"/>
                  <a:pt x="347" y="269"/>
                  <a:pt x="347" y="174"/>
                </a:cubicBezTo>
                <a:cubicBezTo>
                  <a:pt x="347" y="78"/>
                  <a:pt x="269" y="0"/>
                  <a:pt x="174" y="0"/>
                </a:cubicBezTo>
                <a:close/>
                <a:moveTo>
                  <a:pt x="332" y="166"/>
                </a:moveTo>
                <a:cubicBezTo>
                  <a:pt x="283" y="166"/>
                  <a:pt x="283" y="166"/>
                  <a:pt x="283" y="166"/>
                </a:cubicBezTo>
                <a:cubicBezTo>
                  <a:pt x="281" y="107"/>
                  <a:pt x="261" y="55"/>
                  <a:pt x="231" y="26"/>
                </a:cubicBezTo>
                <a:cubicBezTo>
                  <a:pt x="288" y="48"/>
                  <a:pt x="329" y="102"/>
                  <a:pt x="332" y="166"/>
                </a:cubicBezTo>
                <a:close/>
                <a:moveTo>
                  <a:pt x="174" y="332"/>
                </a:moveTo>
                <a:cubicBezTo>
                  <a:pt x="165" y="330"/>
                  <a:pt x="148" y="277"/>
                  <a:pt x="147" y="181"/>
                </a:cubicBezTo>
                <a:cubicBezTo>
                  <a:pt x="200" y="181"/>
                  <a:pt x="200" y="181"/>
                  <a:pt x="200" y="181"/>
                </a:cubicBezTo>
                <a:cubicBezTo>
                  <a:pt x="199" y="277"/>
                  <a:pt x="183" y="330"/>
                  <a:pt x="174" y="332"/>
                </a:cubicBezTo>
                <a:close/>
                <a:moveTo>
                  <a:pt x="147" y="166"/>
                </a:moveTo>
                <a:cubicBezTo>
                  <a:pt x="148" y="70"/>
                  <a:pt x="165" y="17"/>
                  <a:pt x="174" y="15"/>
                </a:cubicBezTo>
                <a:cubicBezTo>
                  <a:pt x="174" y="15"/>
                  <a:pt x="174" y="15"/>
                  <a:pt x="174" y="15"/>
                </a:cubicBezTo>
                <a:cubicBezTo>
                  <a:pt x="183" y="17"/>
                  <a:pt x="199" y="70"/>
                  <a:pt x="200" y="166"/>
                </a:cubicBezTo>
                <a:lnTo>
                  <a:pt x="147" y="166"/>
                </a:lnTo>
                <a:close/>
                <a:moveTo>
                  <a:pt x="153" y="19"/>
                </a:moveTo>
                <a:cubicBezTo>
                  <a:pt x="138" y="51"/>
                  <a:pt x="133" y="118"/>
                  <a:pt x="133" y="166"/>
                </a:cubicBezTo>
                <a:cubicBezTo>
                  <a:pt x="79" y="166"/>
                  <a:pt x="79" y="166"/>
                  <a:pt x="79" y="166"/>
                </a:cubicBezTo>
                <a:cubicBezTo>
                  <a:pt x="81" y="94"/>
                  <a:pt x="112" y="34"/>
                  <a:pt x="153" y="19"/>
                </a:cubicBezTo>
                <a:close/>
                <a:moveTo>
                  <a:pt x="133" y="181"/>
                </a:moveTo>
                <a:cubicBezTo>
                  <a:pt x="133" y="229"/>
                  <a:pt x="138" y="296"/>
                  <a:pt x="153" y="329"/>
                </a:cubicBezTo>
                <a:cubicBezTo>
                  <a:pt x="112" y="313"/>
                  <a:pt x="81" y="254"/>
                  <a:pt x="79" y="181"/>
                </a:cubicBezTo>
                <a:lnTo>
                  <a:pt x="133" y="181"/>
                </a:lnTo>
                <a:close/>
                <a:moveTo>
                  <a:pt x="194" y="329"/>
                </a:moveTo>
                <a:cubicBezTo>
                  <a:pt x="209" y="296"/>
                  <a:pt x="214" y="229"/>
                  <a:pt x="215" y="181"/>
                </a:cubicBezTo>
                <a:cubicBezTo>
                  <a:pt x="268" y="181"/>
                  <a:pt x="268" y="181"/>
                  <a:pt x="268" y="181"/>
                </a:cubicBezTo>
                <a:cubicBezTo>
                  <a:pt x="266" y="254"/>
                  <a:pt x="235" y="313"/>
                  <a:pt x="194" y="329"/>
                </a:cubicBezTo>
                <a:close/>
                <a:moveTo>
                  <a:pt x="215" y="166"/>
                </a:moveTo>
                <a:cubicBezTo>
                  <a:pt x="214" y="118"/>
                  <a:pt x="209" y="51"/>
                  <a:pt x="194" y="19"/>
                </a:cubicBezTo>
                <a:cubicBezTo>
                  <a:pt x="235" y="34"/>
                  <a:pt x="266" y="94"/>
                  <a:pt x="268" y="166"/>
                </a:cubicBezTo>
                <a:lnTo>
                  <a:pt x="215" y="166"/>
                </a:lnTo>
                <a:close/>
                <a:moveTo>
                  <a:pt x="117" y="26"/>
                </a:moveTo>
                <a:cubicBezTo>
                  <a:pt x="87" y="55"/>
                  <a:pt x="66" y="107"/>
                  <a:pt x="64" y="166"/>
                </a:cubicBezTo>
                <a:cubicBezTo>
                  <a:pt x="15" y="166"/>
                  <a:pt x="15" y="166"/>
                  <a:pt x="15" y="166"/>
                </a:cubicBezTo>
                <a:cubicBezTo>
                  <a:pt x="18" y="102"/>
                  <a:pt x="59" y="48"/>
                  <a:pt x="117" y="26"/>
                </a:cubicBezTo>
                <a:close/>
                <a:moveTo>
                  <a:pt x="15" y="181"/>
                </a:moveTo>
                <a:cubicBezTo>
                  <a:pt x="64" y="181"/>
                  <a:pt x="64" y="181"/>
                  <a:pt x="64" y="181"/>
                </a:cubicBezTo>
                <a:cubicBezTo>
                  <a:pt x="66" y="241"/>
                  <a:pt x="87" y="292"/>
                  <a:pt x="117" y="322"/>
                </a:cubicBezTo>
                <a:cubicBezTo>
                  <a:pt x="59" y="300"/>
                  <a:pt x="18" y="245"/>
                  <a:pt x="15" y="181"/>
                </a:cubicBezTo>
                <a:close/>
                <a:moveTo>
                  <a:pt x="231" y="322"/>
                </a:moveTo>
                <a:cubicBezTo>
                  <a:pt x="261" y="292"/>
                  <a:pt x="281" y="241"/>
                  <a:pt x="283" y="181"/>
                </a:cubicBezTo>
                <a:cubicBezTo>
                  <a:pt x="332" y="181"/>
                  <a:pt x="332" y="181"/>
                  <a:pt x="332" y="181"/>
                </a:cubicBezTo>
                <a:cubicBezTo>
                  <a:pt x="329" y="245"/>
                  <a:pt x="288" y="300"/>
                  <a:pt x="231" y="32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103781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19412" y="0"/>
            <a:ext cx="13324224" cy="7086601"/>
          </a:xfrm>
          <a:prstGeom prst="rect">
            <a:avLst/>
          </a:prstGeom>
        </p:spPr>
      </p:pic>
      <p:sp>
        <p:nvSpPr>
          <p:cNvPr id="7" name="Title 6"/>
          <p:cNvSpPr>
            <a:spLocks noGrp="1"/>
          </p:cNvSpPr>
          <p:nvPr>
            <p:ph type="title"/>
          </p:nvPr>
        </p:nvSpPr>
        <p:spPr>
          <a:xfrm>
            <a:off x="369887" y="228600"/>
            <a:ext cx="11668125" cy="1717393"/>
          </a:xfrm>
        </p:spPr>
        <p:txBody>
          <a:bodyPr/>
          <a:lstStyle/>
          <a:p>
            <a:r>
              <a:rPr lang="en-US" dirty="0"/>
              <a:t>How Much Security is Enough?</a:t>
            </a:r>
            <a:br>
              <a:rPr lang="en-US" dirty="0"/>
            </a:br>
            <a:r>
              <a:rPr lang="en-US" sz="3600" dirty="0">
                <a:solidFill>
                  <a:schemeClr val="accent1"/>
                </a:solidFill>
              </a:rPr>
              <a:t>It </a:t>
            </a:r>
            <a:r>
              <a:rPr lang="en-US" sz="3600" dirty="0" smtClean="0">
                <a:solidFill>
                  <a:schemeClr val="accent1"/>
                </a:solidFill>
              </a:rPr>
              <a:t>depends on...</a:t>
            </a:r>
            <a:r>
              <a:rPr lang="en-US" dirty="0">
                <a:gradFill>
                  <a:gsLst>
                    <a:gs pos="0">
                      <a:schemeClr val="tx1"/>
                    </a:gs>
                    <a:gs pos="100000">
                      <a:schemeClr val="tx1"/>
                    </a:gs>
                  </a:gsLst>
                  <a:lin ang="5400000" scaled="0"/>
                </a:gradFill>
              </a:rPr>
              <a:t/>
            </a:r>
            <a:br>
              <a:rPr lang="en-US" dirty="0">
                <a:gradFill>
                  <a:gsLst>
                    <a:gs pos="0">
                      <a:schemeClr val="tx1"/>
                    </a:gs>
                    <a:gs pos="100000">
                      <a:schemeClr val="tx1"/>
                    </a:gs>
                  </a:gsLst>
                  <a:lin ang="5400000" scaled="0"/>
                </a:gradFill>
              </a:rPr>
            </a:br>
            <a:endParaRPr lang="en-US" dirty="0"/>
          </a:p>
        </p:txBody>
      </p:sp>
      <p:sp>
        <p:nvSpPr>
          <p:cNvPr id="8" name="Content Placeholder 7"/>
          <p:cNvSpPr>
            <a:spLocks noGrp="1"/>
          </p:cNvSpPr>
          <p:nvPr>
            <p:ph sz="half" idx="1"/>
          </p:nvPr>
        </p:nvSpPr>
        <p:spPr>
          <a:xfrm>
            <a:off x="369886" y="1676400"/>
            <a:ext cx="4505325" cy="4382738"/>
          </a:xfrm>
        </p:spPr>
        <p:txBody>
          <a:bodyPr/>
          <a:lstStyle/>
          <a:p>
            <a:r>
              <a:rPr lang="en-US" sz="3200" smtClean="0">
                <a:gradFill>
                  <a:gsLst>
                    <a:gs pos="0">
                      <a:schemeClr val="tx1"/>
                    </a:gs>
                    <a:gs pos="100000">
                      <a:schemeClr val="tx1"/>
                    </a:gs>
                  </a:gsLst>
                  <a:lin ang="5400000" scaled="0"/>
                </a:gradFill>
              </a:rPr>
              <a:t>What is </a:t>
            </a:r>
            <a:r>
              <a:rPr lang="en-US" sz="3200" dirty="0">
                <a:gradFill>
                  <a:gsLst>
                    <a:gs pos="0">
                      <a:schemeClr val="tx1"/>
                    </a:gs>
                    <a:gs pos="100000">
                      <a:schemeClr val="tx1"/>
                    </a:gs>
                  </a:gsLst>
                  <a:lin ang="5400000" scaled="0"/>
                </a:gradFill>
              </a:rPr>
              <a:t>important to </a:t>
            </a:r>
            <a:r>
              <a:rPr lang="en-US" sz="3200" dirty="0" smtClean="0">
                <a:gradFill>
                  <a:gsLst>
                    <a:gs pos="0">
                      <a:schemeClr val="tx1"/>
                    </a:gs>
                    <a:gs pos="100000">
                      <a:schemeClr val="tx1"/>
                    </a:gs>
                  </a:gsLst>
                  <a:lin ang="5400000" scaled="0"/>
                </a:gradFill>
              </a:rPr>
              <a:t>you?</a:t>
            </a:r>
          </a:p>
          <a:p>
            <a:endParaRPr lang="en-US" sz="3200" dirty="0">
              <a:gradFill>
                <a:gsLst>
                  <a:gs pos="0">
                    <a:schemeClr val="tx1"/>
                  </a:gs>
                  <a:gs pos="100000">
                    <a:schemeClr val="tx1"/>
                  </a:gs>
                </a:gsLst>
                <a:lin ang="5400000" scaled="0"/>
              </a:gradFill>
            </a:endParaRPr>
          </a:p>
          <a:p>
            <a:r>
              <a:rPr lang="en-US" sz="3200" dirty="0">
                <a:gradFill>
                  <a:gsLst>
                    <a:gs pos="0">
                      <a:schemeClr val="tx1"/>
                    </a:gs>
                    <a:gs pos="100000">
                      <a:schemeClr val="tx1"/>
                    </a:gs>
                  </a:gsLst>
                  <a:lin ang="5400000" scaled="0"/>
                </a:gradFill>
              </a:rPr>
              <a:t>What </a:t>
            </a:r>
            <a:r>
              <a:rPr lang="en-US" sz="3200" dirty="0" smtClean="0">
                <a:gradFill>
                  <a:gsLst>
                    <a:gs pos="0">
                      <a:schemeClr val="tx1"/>
                    </a:gs>
                    <a:gs pos="100000">
                      <a:schemeClr val="tx1"/>
                    </a:gs>
                  </a:gsLst>
                  <a:lin ang="5400000" scaled="0"/>
                </a:gradFill>
              </a:rPr>
              <a:t>is it that you need protected?</a:t>
            </a:r>
          </a:p>
          <a:p>
            <a:endParaRPr lang="en-US" sz="3200" dirty="0">
              <a:gradFill>
                <a:gsLst>
                  <a:gs pos="0">
                    <a:schemeClr val="tx1"/>
                  </a:gs>
                  <a:gs pos="100000">
                    <a:schemeClr val="tx1"/>
                  </a:gs>
                </a:gsLst>
                <a:lin ang="5400000" scaled="0"/>
              </a:gradFill>
            </a:endParaRPr>
          </a:p>
          <a:p>
            <a:r>
              <a:rPr lang="en-US" sz="3200" dirty="0">
                <a:gradFill>
                  <a:gsLst>
                    <a:gs pos="0">
                      <a:schemeClr val="tx1"/>
                    </a:gs>
                    <a:gs pos="100000">
                      <a:schemeClr val="tx1"/>
                    </a:gs>
                  </a:gsLst>
                  <a:lin ang="5400000" scaled="0"/>
                </a:gradFill>
              </a:rPr>
              <a:t>How much are you willing to </a:t>
            </a:r>
            <a:r>
              <a:rPr lang="en-US" sz="3200" dirty="0" smtClean="0">
                <a:gradFill>
                  <a:gsLst>
                    <a:gs pos="0">
                      <a:schemeClr val="tx1"/>
                    </a:gs>
                    <a:gs pos="100000">
                      <a:schemeClr val="tx1"/>
                    </a:gs>
                  </a:gsLst>
                  <a:lin ang="5400000" scaled="0"/>
                </a:gradFill>
              </a:rPr>
              <a:t>spend to protect it?</a:t>
            </a:r>
            <a:endParaRPr lang="en-US" sz="32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99037923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External Client Authentication</a:t>
            </a:r>
            <a:endParaRPr lang="en-US" dirty="0"/>
          </a:p>
        </p:txBody>
      </p:sp>
      <p:sp>
        <p:nvSpPr>
          <p:cNvPr id="6" name="Text Placeholder 5"/>
          <p:cNvSpPr>
            <a:spLocks noGrp="1"/>
          </p:cNvSpPr>
          <p:nvPr>
            <p:ph type="body" idx="1"/>
          </p:nvPr>
        </p:nvSpPr>
        <p:spPr>
          <a:xfrm>
            <a:off x="519113" y="1411553"/>
            <a:ext cx="5486400" cy="346249"/>
          </a:xfrm>
        </p:spPr>
        <p:txBody>
          <a:bodyPr/>
          <a:lstStyle/>
          <a:p>
            <a:r>
              <a:rPr lang="en-US" dirty="0" smtClean="0"/>
              <a:t>Process</a:t>
            </a:r>
            <a:endParaRPr lang="en-US" dirty="0"/>
          </a:p>
        </p:txBody>
      </p:sp>
      <p:sp>
        <p:nvSpPr>
          <p:cNvPr id="7" name="Content Placeholder 6"/>
          <p:cNvSpPr>
            <a:spLocks noGrp="1"/>
          </p:cNvSpPr>
          <p:nvPr>
            <p:ph sz="half" idx="2"/>
          </p:nvPr>
        </p:nvSpPr>
        <p:spPr>
          <a:xfrm>
            <a:off x="507867" y="2133600"/>
            <a:ext cx="5484971" cy="637097"/>
          </a:xfrm>
        </p:spPr>
        <p:txBody>
          <a:bodyPr/>
          <a:lstStyle/>
          <a:p>
            <a:pPr marL="457200" indent="-457200">
              <a:buFont typeface="+mj-lt"/>
              <a:buAutoNum type="arabicPeriod"/>
            </a:pPr>
            <a:r>
              <a:rPr lang="en-US" dirty="0" err="1" smtClean="0"/>
              <a:t>Lync</a:t>
            </a:r>
            <a:r>
              <a:rPr lang="en-US" dirty="0" smtClean="0"/>
              <a:t> authenticates user using NTLM over HTTPS (via reverse proxy)</a:t>
            </a:r>
            <a:endParaRPr lang="en-US" dirty="0"/>
          </a:p>
        </p:txBody>
      </p:sp>
      <p:sp>
        <p:nvSpPr>
          <p:cNvPr id="8" name="Text Placeholder 7"/>
          <p:cNvSpPr>
            <a:spLocks noGrp="1"/>
          </p:cNvSpPr>
          <p:nvPr>
            <p:ph type="body" sz="quarter" idx="3"/>
          </p:nvPr>
        </p:nvSpPr>
        <p:spPr>
          <a:xfrm>
            <a:off x="6181725" y="1411553"/>
            <a:ext cx="5486400" cy="346249"/>
          </a:xfrm>
        </p:spPr>
        <p:txBody>
          <a:bodyPr/>
          <a:lstStyle/>
          <a:p>
            <a:r>
              <a:rPr lang="en-US" dirty="0" err="1" smtClean="0"/>
              <a:t>Lync</a:t>
            </a:r>
            <a:r>
              <a:rPr lang="en-US" dirty="0" smtClean="0"/>
              <a:t> Mobile Client</a:t>
            </a:r>
            <a:endParaRPr lang="en-US" dirty="0"/>
          </a:p>
        </p:txBody>
      </p:sp>
      <p:pic>
        <p:nvPicPr>
          <p:cNvPr id="7172" name="Picture 4" descr="http://wmpoweruser.com/wp-content/uploads/2011/12/lync-for-windows-phone-620x515.jpg?e83a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562" y="2133600"/>
            <a:ext cx="5263349" cy="437197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78"/>
          <p:cNvSpPr>
            <a:spLocks noEditPoints="1"/>
          </p:cNvSpPr>
          <p:nvPr/>
        </p:nvSpPr>
        <p:spPr bwMode="auto">
          <a:xfrm>
            <a:off x="11123612" y="228600"/>
            <a:ext cx="546086" cy="546086"/>
          </a:xfrm>
          <a:custGeom>
            <a:avLst/>
            <a:gdLst>
              <a:gd name="T0" fmla="*/ 174 w 347"/>
              <a:gd name="T1" fmla="*/ 0 h 347"/>
              <a:gd name="T2" fmla="*/ 0 w 347"/>
              <a:gd name="T3" fmla="*/ 174 h 347"/>
              <a:gd name="T4" fmla="*/ 174 w 347"/>
              <a:gd name="T5" fmla="*/ 347 h 347"/>
              <a:gd name="T6" fmla="*/ 347 w 347"/>
              <a:gd name="T7" fmla="*/ 174 h 347"/>
              <a:gd name="T8" fmla="*/ 174 w 347"/>
              <a:gd name="T9" fmla="*/ 0 h 347"/>
              <a:gd name="T10" fmla="*/ 332 w 347"/>
              <a:gd name="T11" fmla="*/ 166 h 347"/>
              <a:gd name="T12" fmla="*/ 283 w 347"/>
              <a:gd name="T13" fmla="*/ 166 h 347"/>
              <a:gd name="T14" fmla="*/ 231 w 347"/>
              <a:gd name="T15" fmla="*/ 26 h 347"/>
              <a:gd name="T16" fmla="*/ 332 w 347"/>
              <a:gd name="T17" fmla="*/ 166 h 347"/>
              <a:gd name="T18" fmla="*/ 174 w 347"/>
              <a:gd name="T19" fmla="*/ 332 h 347"/>
              <a:gd name="T20" fmla="*/ 147 w 347"/>
              <a:gd name="T21" fmla="*/ 181 h 347"/>
              <a:gd name="T22" fmla="*/ 200 w 347"/>
              <a:gd name="T23" fmla="*/ 181 h 347"/>
              <a:gd name="T24" fmla="*/ 174 w 347"/>
              <a:gd name="T25" fmla="*/ 332 h 347"/>
              <a:gd name="T26" fmla="*/ 147 w 347"/>
              <a:gd name="T27" fmla="*/ 166 h 347"/>
              <a:gd name="T28" fmla="*/ 174 w 347"/>
              <a:gd name="T29" fmla="*/ 15 h 347"/>
              <a:gd name="T30" fmla="*/ 174 w 347"/>
              <a:gd name="T31" fmla="*/ 15 h 347"/>
              <a:gd name="T32" fmla="*/ 200 w 347"/>
              <a:gd name="T33" fmla="*/ 166 h 347"/>
              <a:gd name="T34" fmla="*/ 147 w 347"/>
              <a:gd name="T35" fmla="*/ 166 h 347"/>
              <a:gd name="T36" fmla="*/ 153 w 347"/>
              <a:gd name="T37" fmla="*/ 19 h 347"/>
              <a:gd name="T38" fmla="*/ 133 w 347"/>
              <a:gd name="T39" fmla="*/ 166 h 347"/>
              <a:gd name="T40" fmla="*/ 79 w 347"/>
              <a:gd name="T41" fmla="*/ 166 h 347"/>
              <a:gd name="T42" fmla="*/ 153 w 347"/>
              <a:gd name="T43" fmla="*/ 19 h 347"/>
              <a:gd name="T44" fmla="*/ 133 w 347"/>
              <a:gd name="T45" fmla="*/ 181 h 347"/>
              <a:gd name="T46" fmla="*/ 153 w 347"/>
              <a:gd name="T47" fmla="*/ 329 h 347"/>
              <a:gd name="T48" fmla="*/ 79 w 347"/>
              <a:gd name="T49" fmla="*/ 181 h 347"/>
              <a:gd name="T50" fmla="*/ 133 w 347"/>
              <a:gd name="T51" fmla="*/ 181 h 347"/>
              <a:gd name="T52" fmla="*/ 194 w 347"/>
              <a:gd name="T53" fmla="*/ 329 h 347"/>
              <a:gd name="T54" fmla="*/ 215 w 347"/>
              <a:gd name="T55" fmla="*/ 181 h 347"/>
              <a:gd name="T56" fmla="*/ 268 w 347"/>
              <a:gd name="T57" fmla="*/ 181 h 347"/>
              <a:gd name="T58" fmla="*/ 194 w 347"/>
              <a:gd name="T59" fmla="*/ 329 h 347"/>
              <a:gd name="T60" fmla="*/ 215 w 347"/>
              <a:gd name="T61" fmla="*/ 166 h 347"/>
              <a:gd name="T62" fmla="*/ 194 w 347"/>
              <a:gd name="T63" fmla="*/ 19 h 347"/>
              <a:gd name="T64" fmla="*/ 268 w 347"/>
              <a:gd name="T65" fmla="*/ 166 h 347"/>
              <a:gd name="T66" fmla="*/ 215 w 347"/>
              <a:gd name="T67" fmla="*/ 166 h 347"/>
              <a:gd name="T68" fmla="*/ 117 w 347"/>
              <a:gd name="T69" fmla="*/ 26 h 347"/>
              <a:gd name="T70" fmla="*/ 64 w 347"/>
              <a:gd name="T71" fmla="*/ 166 h 347"/>
              <a:gd name="T72" fmla="*/ 15 w 347"/>
              <a:gd name="T73" fmla="*/ 166 h 347"/>
              <a:gd name="T74" fmla="*/ 117 w 347"/>
              <a:gd name="T75" fmla="*/ 26 h 347"/>
              <a:gd name="T76" fmla="*/ 15 w 347"/>
              <a:gd name="T77" fmla="*/ 181 h 347"/>
              <a:gd name="T78" fmla="*/ 64 w 347"/>
              <a:gd name="T79" fmla="*/ 181 h 347"/>
              <a:gd name="T80" fmla="*/ 117 w 347"/>
              <a:gd name="T81" fmla="*/ 322 h 347"/>
              <a:gd name="T82" fmla="*/ 15 w 347"/>
              <a:gd name="T83" fmla="*/ 181 h 347"/>
              <a:gd name="T84" fmla="*/ 231 w 347"/>
              <a:gd name="T85" fmla="*/ 322 h 347"/>
              <a:gd name="T86" fmla="*/ 283 w 347"/>
              <a:gd name="T87" fmla="*/ 181 h 347"/>
              <a:gd name="T88" fmla="*/ 332 w 347"/>
              <a:gd name="T89" fmla="*/ 181 h 347"/>
              <a:gd name="T90" fmla="*/ 231 w 347"/>
              <a:gd name="T91" fmla="*/ 32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7" h="347">
                <a:moveTo>
                  <a:pt x="174" y="0"/>
                </a:moveTo>
                <a:cubicBezTo>
                  <a:pt x="78" y="0"/>
                  <a:pt x="0" y="78"/>
                  <a:pt x="0" y="174"/>
                </a:cubicBezTo>
                <a:cubicBezTo>
                  <a:pt x="0" y="269"/>
                  <a:pt x="78" y="347"/>
                  <a:pt x="174" y="347"/>
                </a:cubicBezTo>
                <a:cubicBezTo>
                  <a:pt x="269" y="347"/>
                  <a:pt x="347" y="269"/>
                  <a:pt x="347" y="174"/>
                </a:cubicBezTo>
                <a:cubicBezTo>
                  <a:pt x="347" y="78"/>
                  <a:pt x="269" y="0"/>
                  <a:pt x="174" y="0"/>
                </a:cubicBezTo>
                <a:close/>
                <a:moveTo>
                  <a:pt x="332" y="166"/>
                </a:moveTo>
                <a:cubicBezTo>
                  <a:pt x="283" y="166"/>
                  <a:pt x="283" y="166"/>
                  <a:pt x="283" y="166"/>
                </a:cubicBezTo>
                <a:cubicBezTo>
                  <a:pt x="281" y="107"/>
                  <a:pt x="261" y="55"/>
                  <a:pt x="231" y="26"/>
                </a:cubicBezTo>
                <a:cubicBezTo>
                  <a:pt x="288" y="48"/>
                  <a:pt x="329" y="102"/>
                  <a:pt x="332" y="166"/>
                </a:cubicBezTo>
                <a:close/>
                <a:moveTo>
                  <a:pt x="174" y="332"/>
                </a:moveTo>
                <a:cubicBezTo>
                  <a:pt x="165" y="330"/>
                  <a:pt x="148" y="277"/>
                  <a:pt x="147" y="181"/>
                </a:cubicBezTo>
                <a:cubicBezTo>
                  <a:pt x="200" y="181"/>
                  <a:pt x="200" y="181"/>
                  <a:pt x="200" y="181"/>
                </a:cubicBezTo>
                <a:cubicBezTo>
                  <a:pt x="199" y="277"/>
                  <a:pt x="183" y="330"/>
                  <a:pt x="174" y="332"/>
                </a:cubicBezTo>
                <a:close/>
                <a:moveTo>
                  <a:pt x="147" y="166"/>
                </a:moveTo>
                <a:cubicBezTo>
                  <a:pt x="148" y="70"/>
                  <a:pt x="165" y="17"/>
                  <a:pt x="174" y="15"/>
                </a:cubicBezTo>
                <a:cubicBezTo>
                  <a:pt x="174" y="15"/>
                  <a:pt x="174" y="15"/>
                  <a:pt x="174" y="15"/>
                </a:cubicBezTo>
                <a:cubicBezTo>
                  <a:pt x="183" y="17"/>
                  <a:pt x="199" y="70"/>
                  <a:pt x="200" y="166"/>
                </a:cubicBezTo>
                <a:lnTo>
                  <a:pt x="147" y="166"/>
                </a:lnTo>
                <a:close/>
                <a:moveTo>
                  <a:pt x="153" y="19"/>
                </a:moveTo>
                <a:cubicBezTo>
                  <a:pt x="138" y="51"/>
                  <a:pt x="133" y="118"/>
                  <a:pt x="133" y="166"/>
                </a:cubicBezTo>
                <a:cubicBezTo>
                  <a:pt x="79" y="166"/>
                  <a:pt x="79" y="166"/>
                  <a:pt x="79" y="166"/>
                </a:cubicBezTo>
                <a:cubicBezTo>
                  <a:pt x="81" y="94"/>
                  <a:pt x="112" y="34"/>
                  <a:pt x="153" y="19"/>
                </a:cubicBezTo>
                <a:close/>
                <a:moveTo>
                  <a:pt x="133" y="181"/>
                </a:moveTo>
                <a:cubicBezTo>
                  <a:pt x="133" y="229"/>
                  <a:pt x="138" y="296"/>
                  <a:pt x="153" y="329"/>
                </a:cubicBezTo>
                <a:cubicBezTo>
                  <a:pt x="112" y="313"/>
                  <a:pt x="81" y="254"/>
                  <a:pt x="79" y="181"/>
                </a:cubicBezTo>
                <a:lnTo>
                  <a:pt x="133" y="181"/>
                </a:lnTo>
                <a:close/>
                <a:moveTo>
                  <a:pt x="194" y="329"/>
                </a:moveTo>
                <a:cubicBezTo>
                  <a:pt x="209" y="296"/>
                  <a:pt x="214" y="229"/>
                  <a:pt x="215" y="181"/>
                </a:cubicBezTo>
                <a:cubicBezTo>
                  <a:pt x="268" y="181"/>
                  <a:pt x="268" y="181"/>
                  <a:pt x="268" y="181"/>
                </a:cubicBezTo>
                <a:cubicBezTo>
                  <a:pt x="266" y="254"/>
                  <a:pt x="235" y="313"/>
                  <a:pt x="194" y="329"/>
                </a:cubicBezTo>
                <a:close/>
                <a:moveTo>
                  <a:pt x="215" y="166"/>
                </a:moveTo>
                <a:cubicBezTo>
                  <a:pt x="214" y="118"/>
                  <a:pt x="209" y="51"/>
                  <a:pt x="194" y="19"/>
                </a:cubicBezTo>
                <a:cubicBezTo>
                  <a:pt x="235" y="34"/>
                  <a:pt x="266" y="94"/>
                  <a:pt x="268" y="166"/>
                </a:cubicBezTo>
                <a:lnTo>
                  <a:pt x="215" y="166"/>
                </a:lnTo>
                <a:close/>
                <a:moveTo>
                  <a:pt x="117" y="26"/>
                </a:moveTo>
                <a:cubicBezTo>
                  <a:pt x="87" y="55"/>
                  <a:pt x="66" y="107"/>
                  <a:pt x="64" y="166"/>
                </a:cubicBezTo>
                <a:cubicBezTo>
                  <a:pt x="15" y="166"/>
                  <a:pt x="15" y="166"/>
                  <a:pt x="15" y="166"/>
                </a:cubicBezTo>
                <a:cubicBezTo>
                  <a:pt x="18" y="102"/>
                  <a:pt x="59" y="48"/>
                  <a:pt x="117" y="26"/>
                </a:cubicBezTo>
                <a:close/>
                <a:moveTo>
                  <a:pt x="15" y="181"/>
                </a:moveTo>
                <a:cubicBezTo>
                  <a:pt x="64" y="181"/>
                  <a:pt x="64" y="181"/>
                  <a:pt x="64" y="181"/>
                </a:cubicBezTo>
                <a:cubicBezTo>
                  <a:pt x="66" y="241"/>
                  <a:pt x="87" y="292"/>
                  <a:pt x="117" y="322"/>
                </a:cubicBezTo>
                <a:cubicBezTo>
                  <a:pt x="59" y="300"/>
                  <a:pt x="18" y="245"/>
                  <a:pt x="15" y="181"/>
                </a:cubicBezTo>
                <a:close/>
                <a:moveTo>
                  <a:pt x="231" y="322"/>
                </a:moveTo>
                <a:cubicBezTo>
                  <a:pt x="261" y="292"/>
                  <a:pt x="281" y="241"/>
                  <a:pt x="283" y="181"/>
                </a:cubicBezTo>
                <a:cubicBezTo>
                  <a:pt x="332" y="181"/>
                  <a:pt x="332" y="181"/>
                  <a:pt x="332" y="181"/>
                </a:cubicBezTo>
                <a:cubicBezTo>
                  <a:pt x="329" y="245"/>
                  <a:pt x="288" y="300"/>
                  <a:pt x="231" y="32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733713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Text Placeholder 2"/>
          <p:cNvSpPr>
            <a:spLocks noGrp="1"/>
          </p:cNvSpPr>
          <p:nvPr>
            <p:ph type="body" sz="quarter" idx="10"/>
          </p:nvPr>
        </p:nvSpPr>
        <p:spPr>
          <a:xfrm>
            <a:off x="519112" y="1447799"/>
            <a:ext cx="11149013" cy="2609945"/>
          </a:xfrm>
        </p:spPr>
        <p:txBody>
          <a:bodyPr/>
          <a:lstStyle/>
          <a:p>
            <a:r>
              <a:rPr lang="en-US" dirty="0" smtClean="0"/>
              <a:t>Keep your security patches up to date</a:t>
            </a:r>
          </a:p>
          <a:p>
            <a:r>
              <a:rPr lang="en-US" dirty="0" smtClean="0"/>
              <a:t>Know your ports and protocols </a:t>
            </a:r>
          </a:p>
          <a:p>
            <a:r>
              <a:rPr lang="en-US" dirty="0" smtClean="0"/>
              <a:t>Configure your firewall rules properly</a:t>
            </a:r>
          </a:p>
          <a:p>
            <a:r>
              <a:rPr lang="en-US" dirty="0" smtClean="0"/>
              <a:t>Configure additional protection at the Edge</a:t>
            </a:r>
          </a:p>
          <a:p>
            <a:r>
              <a:rPr lang="en-US" dirty="0" smtClean="0"/>
              <a:t>Tighten external access to your corporate network</a:t>
            </a:r>
            <a:endParaRPr lang="en-US" dirty="0"/>
          </a:p>
        </p:txBody>
      </p:sp>
      <p:sp>
        <p:nvSpPr>
          <p:cNvPr id="4" name="Rectangle 3"/>
          <p:cNvSpPr>
            <a:spLocks noChangeAspect="1"/>
          </p:cNvSpPr>
          <p:nvPr/>
        </p:nvSpPr>
        <p:spPr bwMode="auto">
          <a:xfrm>
            <a:off x="11047753" y="0"/>
            <a:ext cx="1130577" cy="113385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Freeform 13"/>
          <p:cNvSpPr>
            <a:spLocks noEditPoints="1"/>
          </p:cNvSpPr>
          <p:nvPr/>
        </p:nvSpPr>
        <p:spPr bwMode="auto">
          <a:xfrm>
            <a:off x="11437902" y="244016"/>
            <a:ext cx="350279" cy="645825"/>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542212" y="4956584"/>
            <a:ext cx="4245969" cy="1520416"/>
          </a:xfrm>
          <a:prstGeom prst="rect">
            <a:avLst/>
          </a:prstGeom>
          <a:noFill/>
        </p:spPr>
        <p:txBody>
          <a:bodyPr wrap="square" lIns="91440" tIns="91440" rIns="91440" bIns="91440" rtlCol="0">
            <a:spAutoFit/>
          </a:bodyPr>
          <a:lstStyle/>
          <a:p>
            <a:pPr>
              <a:lnSpc>
                <a:spcPct val="90000"/>
              </a:lnSpc>
              <a:spcBef>
                <a:spcPct val="20000"/>
              </a:spcBef>
              <a:buSzPct val="90000"/>
            </a:pPr>
            <a:r>
              <a:rPr lang="en-US" sz="2800" dirty="0" smtClean="0">
                <a:solidFill>
                  <a:schemeClr val="tx1">
                    <a:alpha val="99000"/>
                  </a:schemeClr>
                </a:solidFill>
              </a:rPr>
              <a:t>@</a:t>
            </a:r>
            <a:r>
              <a:rPr lang="en-US" sz="2800" dirty="0" err="1" smtClean="0">
                <a:solidFill>
                  <a:schemeClr val="tx1">
                    <a:alpha val="99000"/>
                  </a:schemeClr>
                </a:solidFill>
              </a:rPr>
              <a:t>rui_maximo</a:t>
            </a:r>
            <a:endParaRPr lang="en-US" sz="2800" dirty="0" smtClean="0">
              <a:solidFill>
                <a:schemeClr val="tx1">
                  <a:alpha val="99000"/>
                </a:schemeClr>
              </a:solidFill>
            </a:endParaRPr>
          </a:p>
          <a:p>
            <a:pPr>
              <a:lnSpc>
                <a:spcPct val="90000"/>
              </a:lnSpc>
              <a:spcBef>
                <a:spcPct val="20000"/>
              </a:spcBef>
              <a:buSzPct val="90000"/>
            </a:pPr>
            <a:r>
              <a:rPr lang="en-US" sz="2800" dirty="0" smtClean="0">
                <a:solidFill>
                  <a:schemeClr val="tx1">
                    <a:alpha val="99000"/>
                  </a:schemeClr>
                </a:solidFill>
                <a:hlinkClick r:id="rId2"/>
              </a:rPr>
              <a:t>rui@maximo.ws</a:t>
            </a:r>
            <a:endParaRPr lang="en-US" sz="2800" dirty="0" smtClean="0">
              <a:solidFill>
                <a:schemeClr val="tx1">
                  <a:alpha val="99000"/>
                </a:schemeClr>
              </a:solidFill>
            </a:endParaRPr>
          </a:p>
          <a:p>
            <a:pPr>
              <a:lnSpc>
                <a:spcPct val="90000"/>
              </a:lnSpc>
              <a:spcBef>
                <a:spcPct val="20000"/>
              </a:spcBef>
              <a:buSzPct val="90000"/>
            </a:pPr>
            <a:r>
              <a:rPr lang="en-US" sz="2800" dirty="0" smtClean="0">
                <a:solidFill>
                  <a:schemeClr val="tx1">
                    <a:alpha val="99000"/>
                  </a:schemeClr>
                </a:solidFill>
                <a:hlinkClick r:id="rId3"/>
              </a:rPr>
              <a:t>http://about.me/rmaximo</a:t>
            </a:r>
            <a:endParaRPr lang="en-US" sz="2800" dirty="0" smtClean="0">
              <a:solidFill>
                <a:schemeClr val="tx1">
                  <a:alpha val="99000"/>
                </a:schemeClr>
              </a:solidFill>
            </a:endParaRPr>
          </a:p>
        </p:txBody>
      </p:sp>
      <p:sp>
        <p:nvSpPr>
          <p:cNvPr id="7" name="TextBox 6"/>
          <p:cNvSpPr txBox="1"/>
          <p:nvPr/>
        </p:nvSpPr>
        <p:spPr>
          <a:xfrm>
            <a:off x="471383" y="4956584"/>
            <a:ext cx="3195105" cy="1046440"/>
          </a:xfrm>
          <a:prstGeom prst="rect">
            <a:avLst/>
          </a:prstGeom>
          <a:noFill/>
        </p:spPr>
        <p:txBody>
          <a:bodyPr wrap="none" lIns="91440" tIns="91440" rIns="91440" bIns="91440" rtlCol="0">
            <a:spAutoFit/>
          </a:bodyPr>
          <a:lstStyle/>
          <a:p>
            <a:pPr>
              <a:lnSpc>
                <a:spcPct val="90000"/>
              </a:lnSpc>
              <a:spcBef>
                <a:spcPct val="20000"/>
              </a:spcBef>
              <a:buSzPct val="90000"/>
            </a:pPr>
            <a:r>
              <a:rPr lang="en-US" sz="2800" dirty="0">
                <a:solidFill>
                  <a:schemeClr val="tx1">
                    <a:alpha val="99000"/>
                  </a:schemeClr>
                </a:solidFill>
              </a:rPr>
              <a:t>@</a:t>
            </a:r>
            <a:r>
              <a:rPr lang="en-US" sz="2800" dirty="0" err="1">
                <a:solidFill>
                  <a:schemeClr val="tx1">
                    <a:alpha val="99000"/>
                  </a:schemeClr>
                </a:solidFill>
              </a:rPr>
              <a:t>DrRez</a:t>
            </a:r>
            <a:endParaRPr lang="en-US" sz="2800" dirty="0">
              <a:solidFill>
                <a:schemeClr val="tx1">
                  <a:alpha val="99000"/>
                </a:schemeClr>
              </a:solidFill>
            </a:endParaRPr>
          </a:p>
          <a:p>
            <a:pPr>
              <a:lnSpc>
                <a:spcPct val="90000"/>
              </a:lnSpc>
              <a:spcBef>
                <a:spcPct val="20000"/>
              </a:spcBef>
              <a:buSzPct val="90000"/>
            </a:pPr>
            <a:r>
              <a:rPr lang="en-US" sz="2800" dirty="0" smtClean="0">
                <a:solidFill>
                  <a:schemeClr val="tx1">
                    <a:alpha val="99000"/>
                  </a:schemeClr>
                </a:solidFill>
                <a:hlinkClick r:id="rId4"/>
              </a:rPr>
              <a:t>http://nexthop.info</a:t>
            </a:r>
            <a:endParaRPr lang="en-US" sz="2800" dirty="0">
              <a:solidFill>
                <a:schemeClr val="tx1">
                  <a:alpha val="99000"/>
                </a:schemeClr>
              </a:solidFill>
            </a:endParaRPr>
          </a:p>
        </p:txBody>
      </p:sp>
      <p:sp>
        <p:nvSpPr>
          <p:cNvPr id="8" name="Freeform 93"/>
          <p:cNvSpPr>
            <a:spLocks noEditPoints="1"/>
          </p:cNvSpPr>
          <p:nvPr/>
        </p:nvSpPr>
        <p:spPr bwMode="auto">
          <a:xfrm>
            <a:off x="3214583" y="4956584"/>
            <a:ext cx="336975" cy="440865"/>
          </a:xfrm>
          <a:custGeom>
            <a:avLst/>
            <a:gdLst>
              <a:gd name="T0" fmla="*/ 207 w 214"/>
              <a:gd name="T1" fmla="*/ 280 h 280"/>
              <a:gd name="T2" fmla="*/ 74 w 214"/>
              <a:gd name="T3" fmla="*/ 280 h 280"/>
              <a:gd name="T4" fmla="*/ 0 w 214"/>
              <a:gd name="T5" fmla="*/ 207 h 280"/>
              <a:gd name="T6" fmla="*/ 0 w 214"/>
              <a:gd name="T7" fmla="*/ 7 h 280"/>
              <a:gd name="T8" fmla="*/ 7 w 214"/>
              <a:gd name="T9" fmla="*/ 0 h 280"/>
              <a:gd name="T10" fmla="*/ 74 w 214"/>
              <a:gd name="T11" fmla="*/ 0 h 280"/>
              <a:gd name="T12" fmla="*/ 81 w 214"/>
              <a:gd name="T13" fmla="*/ 7 h 280"/>
              <a:gd name="T14" fmla="*/ 81 w 214"/>
              <a:gd name="T15" fmla="*/ 66 h 280"/>
              <a:gd name="T16" fmla="*/ 207 w 214"/>
              <a:gd name="T17" fmla="*/ 66 h 280"/>
              <a:gd name="T18" fmla="*/ 214 w 214"/>
              <a:gd name="T19" fmla="*/ 74 h 280"/>
              <a:gd name="T20" fmla="*/ 214 w 214"/>
              <a:gd name="T21" fmla="*/ 140 h 280"/>
              <a:gd name="T22" fmla="*/ 207 w 214"/>
              <a:gd name="T23" fmla="*/ 147 h 280"/>
              <a:gd name="T24" fmla="*/ 81 w 214"/>
              <a:gd name="T25" fmla="*/ 147 h 280"/>
              <a:gd name="T26" fmla="*/ 81 w 214"/>
              <a:gd name="T27" fmla="*/ 199 h 280"/>
              <a:gd name="T28" fmla="*/ 207 w 214"/>
              <a:gd name="T29" fmla="*/ 199 h 280"/>
              <a:gd name="T30" fmla="*/ 214 w 214"/>
              <a:gd name="T31" fmla="*/ 207 h 280"/>
              <a:gd name="T32" fmla="*/ 214 w 214"/>
              <a:gd name="T33" fmla="*/ 273 h 280"/>
              <a:gd name="T34" fmla="*/ 207 w 214"/>
              <a:gd name="T35" fmla="*/ 280 h 280"/>
              <a:gd name="T36" fmla="*/ 15 w 214"/>
              <a:gd name="T37" fmla="*/ 15 h 280"/>
              <a:gd name="T38" fmla="*/ 15 w 214"/>
              <a:gd name="T39" fmla="*/ 207 h 280"/>
              <a:gd name="T40" fmla="*/ 74 w 214"/>
              <a:gd name="T41" fmla="*/ 266 h 280"/>
              <a:gd name="T42" fmla="*/ 199 w 214"/>
              <a:gd name="T43" fmla="*/ 266 h 280"/>
              <a:gd name="T44" fmla="*/ 199 w 214"/>
              <a:gd name="T45" fmla="*/ 214 h 280"/>
              <a:gd name="T46" fmla="*/ 74 w 214"/>
              <a:gd name="T47" fmla="*/ 214 h 280"/>
              <a:gd name="T48" fmla="*/ 66 w 214"/>
              <a:gd name="T49" fmla="*/ 207 h 280"/>
              <a:gd name="T50" fmla="*/ 66 w 214"/>
              <a:gd name="T51" fmla="*/ 140 h 280"/>
              <a:gd name="T52" fmla="*/ 74 w 214"/>
              <a:gd name="T53" fmla="*/ 133 h 280"/>
              <a:gd name="T54" fmla="*/ 199 w 214"/>
              <a:gd name="T55" fmla="*/ 133 h 280"/>
              <a:gd name="T56" fmla="*/ 199 w 214"/>
              <a:gd name="T57" fmla="*/ 81 h 280"/>
              <a:gd name="T58" fmla="*/ 74 w 214"/>
              <a:gd name="T59" fmla="*/ 81 h 280"/>
              <a:gd name="T60" fmla="*/ 66 w 214"/>
              <a:gd name="T61" fmla="*/ 74 h 280"/>
              <a:gd name="T62" fmla="*/ 66 w 214"/>
              <a:gd name="T63" fmla="*/ 15 h 280"/>
              <a:gd name="T64" fmla="*/ 15 w 214"/>
              <a:gd name="T65"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280">
                <a:moveTo>
                  <a:pt x="207" y="280"/>
                </a:moveTo>
                <a:cubicBezTo>
                  <a:pt x="74" y="280"/>
                  <a:pt x="74" y="280"/>
                  <a:pt x="74" y="280"/>
                </a:cubicBezTo>
                <a:cubicBezTo>
                  <a:pt x="33" y="280"/>
                  <a:pt x="0" y="247"/>
                  <a:pt x="0" y="207"/>
                </a:cubicBezTo>
                <a:cubicBezTo>
                  <a:pt x="0" y="7"/>
                  <a:pt x="0" y="7"/>
                  <a:pt x="0" y="7"/>
                </a:cubicBezTo>
                <a:cubicBezTo>
                  <a:pt x="0" y="3"/>
                  <a:pt x="3" y="0"/>
                  <a:pt x="7" y="0"/>
                </a:cubicBezTo>
                <a:cubicBezTo>
                  <a:pt x="74" y="0"/>
                  <a:pt x="74" y="0"/>
                  <a:pt x="74" y="0"/>
                </a:cubicBezTo>
                <a:cubicBezTo>
                  <a:pt x="78" y="0"/>
                  <a:pt x="81" y="3"/>
                  <a:pt x="81" y="7"/>
                </a:cubicBezTo>
                <a:cubicBezTo>
                  <a:pt x="81" y="66"/>
                  <a:pt x="81" y="66"/>
                  <a:pt x="81" y="66"/>
                </a:cubicBezTo>
                <a:cubicBezTo>
                  <a:pt x="207" y="66"/>
                  <a:pt x="207" y="66"/>
                  <a:pt x="207" y="66"/>
                </a:cubicBezTo>
                <a:cubicBezTo>
                  <a:pt x="211" y="66"/>
                  <a:pt x="214" y="70"/>
                  <a:pt x="214" y="74"/>
                </a:cubicBezTo>
                <a:cubicBezTo>
                  <a:pt x="214" y="140"/>
                  <a:pt x="214" y="140"/>
                  <a:pt x="214" y="140"/>
                </a:cubicBezTo>
                <a:cubicBezTo>
                  <a:pt x="214" y="144"/>
                  <a:pt x="211" y="147"/>
                  <a:pt x="207" y="147"/>
                </a:cubicBezTo>
                <a:cubicBezTo>
                  <a:pt x="81" y="147"/>
                  <a:pt x="81" y="147"/>
                  <a:pt x="81" y="147"/>
                </a:cubicBezTo>
                <a:cubicBezTo>
                  <a:pt x="81" y="199"/>
                  <a:pt x="81" y="199"/>
                  <a:pt x="81" y="199"/>
                </a:cubicBezTo>
                <a:cubicBezTo>
                  <a:pt x="207" y="199"/>
                  <a:pt x="207" y="199"/>
                  <a:pt x="207" y="199"/>
                </a:cubicBezTo>
                <a:cubicBezTo>
                  <a:pt x="211" y="199"/>
                  <a:pt x="214" y="202"/>
                  <a:pt x="214" y="207"/>
                </a:cubicBezTo>
                <a:cubicBezTo>
                  <a:pt x="214" y="273"/>
                  <a:pt x="214" y="273"/>
                  <a:pt x="214" y="273"/>
                </a:cubicBezTo>
                <a:cubicBezTo>
                  <a:pt x="214" y="277"/>
                  <a:pt x="211" y="280"/>
                  <a:pt x="207" y="280"/>
                </a:cubicBezTo>
                <a:close/>
                <a:moveTo>
                  <a:pt x="15" y="15"/>
                </a:moveTo>
                <a:cubicBezTo>
                  <a:pt x="15" y="207"/>
                  <a:pt x="15" y="207"/>
                  <a:pt x="15" y="207"/>
                </a:cubicBezTo>
                <a:cubicBezTo>
                  <a:pt x="15" y="239"/>
                  <a:pt x="41" y="266"/>
                  <a:pt x="74" y="266"/>
                </a:cubicBezTo>
                <a:cubicBezTo>
                  <a:pt x="199" y="266"/>
                  <a:pt x="199" y="266"/>
                  <a:pt x="199" y="266"/>
                </a:cubicBezTo>
                <a:cubicBezTo>
                  <a:pt x="199" y="214"/>
                  <a:pt x="199" y="214"/>
                  <a:pt x="199" y="214"/>
                </a:cubicBezTo>
                <a:cubicBezTo>
                  <a:pt x="74" y="214"/>
                  <a:pt x="74" y="214"/>
                  <a:pt x="74" y="214"/>
                </a:cubicBezTo>
                <a:cubicBezTo>
                  <a:pt x="70" y="214"/>
                  <a:pt x="66" y="211"/>
                  <a:pt x="66" y="207"/>
                </a:cubicBezTo>
                <a:cubicBezTo>
                  <a:pt x="66" y="140"/>
                  <a:pt x="66" y="140"/>
                  <a:pt x="66" y="140"/>
                </a:cubicBezTo>
                <a:cubicBezTo>
                  <a:pt x="66" y="136"/>
                  <a:pt x="70" y="133"/>
                  <a:pt x="74" y="133"/>
                </a:cubicBezTo>
                <a:cubicBezTo>
                  <a:pt x="199" y="133"/>
                  <a:pt x="199" y="133"/>
                  <a:pt x="199" y="133"/>
                </a:cubicBezTo>
                <a:cubicBezTo>
                  <a:pt x="199" y="81"/>
                  <a:pt x="199" y="81"/>
                  <a:pt x="199" y="81"/>
                </a:cubicBezTo>
                <a:cubicBezTo>
                  <a:pt x="74" y="81"/>
                  <a:pt x="74" y="81"/>
                  <a:pt x="74" y="81"/>
                </a:cubicBezTo>
                <a:cubicBezTo>
                  <a:pt x="70" y="81"/>
                  <a:pt x="66" y="78"/>
                  <a:pt x="66" y="74"/>
                </a:cubicBezTo>
                <a:cubicBezTo>
                  <a:pt x="66" y="15"/>
                  <a:pt x="66" y="15"/>
                  <a:pt x="66" y="15"/>
                </a:cubicBezTo>
                <a:lnTo>
                  <a:pt x="15"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3"/>
          <p:cNvSpPr>
            <a:spLocks noEditPoints="1"/>
          </p:cNvSpPr>
          <p:nvPr/>
        </p:nvSpPr>
        <p:spPr bwMode="auto">
          <a:xfrm>
            <a:off x="11243837" y="4956583"/>
            <a:ext cx="336975" cy="440865"/>
          </a:xfrm>
          <a:custGeom>
            <a:avLst/>
            <a:gdLst>
              <a:gd name="T0" fmla="*/ 207 w 214"/>
              <a:gd name="T1" fmla="*/ 280 h 280"/>
              <a:gd name="T2" fmla="*/ 74 w 214"/>
              <a:gd name="T3" fmla="*/ 280 h 280"/>
              <a:gd name="T4" fmla="*/ 0 w 214"/>
              <a:gd name="T5" fmla="*/ 207 h 280"/>
              <a:gd name="T6" fmla="*/ 0 w 214"/>
              <a:gd name="T7" fmla="*/ 7 h 280"/>
              <a:gd name="T8" fmla="*/ 7 w 214"/>
              <a:gd name="T9" fmla="*/ 0 h 280"/>
              <a:gd name="T10" fmla="*/ 74 w 214"/>
              <a:gd name="T11" fmla="*/ 0 h 280"/>
              <a:gd name="T12" fmla="*/ 81 w 214"/>
              <a:gd name="T13" fmla="*/ 7 h 280"/>
              <a:gd name="T14" fmla="*/ 81 w 214"/>
              <a:gd name="T15" fmla="*/ 66 h 280"/>
              <a:gd name="T16" fmla="*/ 207 w 214"/>
              <a:gd name="T17" fmla="*/ 66 h 280"/>
              <a:gd name="T18" fmla="*/ 214 w 214"/>
              <a:gd name="T19" fmla="*/ 74 h 280"/>
              <a:gd name="T20" fmla="*/ 214 w 214"/>
              <a:gd name="T21" fmla="*/ 140 h 280"/>
              <a:gd name="T22" fmla="*/ 207 w 214"/>
              <a:gd name="T23" fmla="*/ 147 h 280"/>
              <a:gd name="T24" fmla="*/ 81 w 214"/>
              <a:gd name="T25" fmla="*/ 147 h 280"/>
              <a:gd name="T26" fmla="*/ 81 w 214"/>
              <a:gd name="T27" fmla="*/ 199 h 280"/>
              <a:gd name="T28" fmla="*/ 207 w 214"/>
              <a:gd name="T29" fmla="*/ 199 h 280"/>
              <a:gd name="T30" fmla="*/ 214 w 214"/>
              <a:gd name="T31" fmla="*/ 207 h 280"/>
              <a:gd name="T32" fmla="*/ 214 w 214"/>
              <a:gd name="T33" fmla="*/ 273 h 280"/>
              <a:gd name="T34" fmla="*/ 207 w 214"/>
              <a:gd name="T35" fmla="*/ 280 h 280"/>
              <a:gd name="T36" fmla="*/ 15 w 214"/>
              <a:gd name="T37" fmla="*/ 15 h 280"/>
              <a:gd name="T38" fmla="*/ 15 w 214"/>
              <a:gd name="T39" fmla="*/ 207 h 280"/>
              <a:gd name="T40" fmla="*/ 74 w 214"/>
              <a:gd name="T41" fmla="*/ 266 h 280"/>
              <a:gd name="T42" fmla="*/ 199 w 214"/>
              <a:gd name="T43" fmla="*/ 266 h 280"/>
              <a:gd name="T44" fmla="*/ 199 w 214"/>
              <a:gd name="T45" fmla="*/ 214 h 280"/>
              <a:gd name="T46" fmla="*/ 74 w 214"/>
              <a:gd name="T47" fmla="*/ 214 h 280"/>
              <a:gd name="T48" fmla="*/ 66 w 214"/>
              <a:gd name="T49" fmla="*/ 207 h 280"/>
              <a:gd name="T50" fmla="*/ 66 w 214"/>
              <a:gd name="T51" fmla="*/ 140 h 280"/>
              <a:gd name="T52" fmla="*/ 74 w 214"/>
              <a:gd name="T53" fmla="*/ 133 h 280"/>
              <a:gd name="T54" fmla="*/ 199 w 214"/>
              <a:gd name="T55" fmla="*/ 133 h 280"/>
              <a:gd name="T56" fmla="*/ 199 w 214"/>
              <a:gd name="T57" fmla="*/ 81 h 280"/>
              <a:gd name="T58" fmla="*/ 74 w 214"/>
              <a:gd name="T59" fmla="*/ 81 h 280"/>
              <a:gd name="T60" fmla="*/ 66 w 214"/>
              <a:gd name="T61" fmla="*/ 74 h 280"/>
              <a:gd name="T62" fmla="*/ 66 w 214"/>
              <a:gd name="T63" fmla="*/ 15 h 280"/>
              <a:gd name="T64" fmla="*/ 15 w 214"/>
              <a:gd name="T65"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280">
                <a:moveTo>
                  <a:pt x="207" y="280"/>
                </a:moveTo>
                <a:cubicBezTo>
                  <a:pt x="74" y="280"/>
                  <a:pt x="74" y="280"/>
                  <a:pt x="74" y="280"/>
                </a:cubicBezTo>
                <a:cubicBezTo>
                  <a:pt x="33" y="280"/>
                  <a:pt x="0" y="247"/>
                  <a:pt x="0" y="207"/>
                </a:cubicBezTo>
                <a:cubicBezTo>
                  <a:pt x="0" y="7"/>
                  <a:pt x="0" y="7"/>
                  <a:pt x="0" y="7"/>
                </a:cubicBezTo>
                <a:cubicBezTo>
                  <a:pt x="0" y="3"/>
                  <a:pt x="3" y="0"/>
                  <a:pt x="7" y="0"/>
                </a:cubicBezTo>
                <a:cubicBezTo>
                  <a:pt x="74" y="0"/>
                  <a:pt x="74" y="0"/>
                  <a:pt x="74" y="0"/>
                </a:cubicBezTo>
                <a:cubicBezTo>
                  <a:pt x="78" y="0"/>
                  <a:pt x="81" y="3"/>
                  <a:pt x="81" y="7"/>
                </a:cubicBezTo>
                <a:cubicBezTo>
                  <a:pt x="81" y="66"/>
                  <a:pt x="81" y="66"/>
                  <a:pt x="81" y="66"/>
                </a:cubicBezTo>
                <a:cubicBezTo>
                  <a:pt x="207" y="66"/>
                  <a:pt x="207" y="66"/>
                  <a:pt x="207" y="66"/>
                </a:cubicBezTo>
                <a:cubicBezTo>
                  <a:pt x="211" y="66"/>
                  <a:pt x="214" y="70"/>
                  <a:pt x="214" y="74"/>
                </a:cubicBezTo>
                <a:cubicBezTo>
                  <a:pt x="214" y="140"/>
                  <a:pt x="214" y="140"/>
                  <a:pt x="214" y="140"/>
                </a:cubicBezTo>
                <a:cubicBezTo>
                  <a:pt x="214" y="144"/>
                  <a:pt x="211" y="147"/>
                  <a:pt x="207" y="147"/>
                </a:cubicBezTo>
                <a:cubicBezTo>
                  <a:pt x="81" y="147"/>
                  <a:pt x="81" y="147"/>
                  <a:pt x="81" y="147"/>
                </a:cubicBezTo>
                <a:cubicBezTo>
                  <a:pt x="81" y="199"/>
                  <a:pt x="81" y="199"/>
                  <a:pt x="81" y="199"/>
                </a:cubicBezTo>
                <a:cubicBezTo>
                  <a:pt x="207" y="199"/>
                  <a:pt x="207" y="199"/>
                  <a:pt x="207" y="199"/>
                </a:cubicBezTo>
                <a:cubicBezTo>
                  <a:pt x="211" y="199"/>
                  <a:pt x="214" y="202"/>
                  <a:pt x="214" y="207"/>
                </a:cubicBezTo>
                <a:cubicBezTo>
                  <a:pt x="214" y="273"/>
                  <a:pt x="214" y="273"/>
                  <a:pt x="214" y="273"/>
                </a:cubicBezTo>
                <a:cubicBezTo>
                  <a:pt x="214" y="277"/>
                  <a:pt x="211" y="280"/>
                  <a:pt x="207" y="280"/>
                </a:cubicBezTo>
                <a:close/>
                <a:moveTo>
                  <a:pt x="15" y="15"/>
                </a:moveTo>
                <a:cubicBezTo>
                  <a:pt x="15" y="207"/>
                  <a:pt x="15" y="207"/>
                  <a:pt x="15" y="207"/>
                </a:cubicBezTo>
                <a:cubicBezTo>
                  <a:pt x="15" y="239"/>
                  <a:pt x="41" y="266"/>
                  <a:pt x="74" y="266"/>
                </a:cubicBezTo>
                <a:cubicBezTo>
                  <a:pt x="199" y="266"/>
                  <a:pt x="199" y="266"/>
                  <a:pt x="199" y="266"/>
                </a:cubicBezTo>
                <a:cubicBezTo>
                  <a:pt x="199" y="214"/>
                  <a:pt x="199" y="214"/>
                  <a:pt x="199" y="214"/>
                </a:cubicBezTo>
                <a:cubicBezTo>
                  <a:pt x="74" y="214"/>
                  <a:pt x="74" y="214"/>
                  <a:pt x="74" y="214"/>
                </a:cubicBezTo>
                <a:cubicBezTo>
                  <a:pt x="70" y="214"/>
                  <a:pt x="66" y="211"/>
                  <a:pt x="66" y="207"/>
                </a:cubicBezTo>
                <a:cubicBezTo>
                  <a:pt x="66" y="140"/>
                  <a:pt x="66" y="140"/>
                  <a:pt x="66" y="140"/>
                </a:cubicBezTo>
                <a:cubicBezTo>
                  <a:pt x="66" y="136"/>
                  <a:pt x="70" y="133"/>
                  <a:pt x="74" y="133"/>
                </a:cubicBezTo>
                <a:cubicBezTo>
                  <a:pt x="199" y="133"/>
                  <a:pt x="199" y="133"/>
                  <a:pt x="199" y="133"/>
                </a:cubicBezTo>
                <a:cubicBezTo>
                  <a:pt x="199" y="81"/>
                  <a:pt x="199" y="81"/>
                  <a:pt x="199" y="81"/>
                </a:cubicBezTo>
                <a:cubicBezTo>
                  <a:pt x="74" y="81"/>
                  <a:pt x="74" y="81"/>
                  <a:pt x="74" y="81"/>
                </a:cubicBezTo>
                <a:cubicBezTo>
                  <a:pt x="70" y="81"/>
                  <a:pt x="66" y="78"/>
                  <a:pt x="66" y="74"/>
                </a:cubicBezTo>
                <a:cubicBezTo>
                  <a:pt x="66" y="15"/>
                  <a:pt x="66" y="15"/>
                  <a:pt x="66" y="15"/>
                </a:cubicBezTo>
                <a:lnTo>
                  <a:pt x="15"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5630751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3" name="Rectangle 2"/>
          <p:cNvSpPr/>
          <p:nvPr/>
        </p:nvSpPr>
        <p:spPr bwMode="auto">
          <a:xfrm>
            <a:off x="515815" y="1407549"/>
            <a:ext cx="11173090" cy="609398"/>
          </a:xfrm>
          <a:prstGeom prst="rect">
            <a:avLst/>
          </a:prstGeom>
          <a:solidFill>
            <a:schemeClr val="accent5"/>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Blip>
                <a:blip r:embed="rId3"/>
              </a:buBlip>
            </a:pPr>
            <a:endParaRPr lang="en-US" sz="2400" dirty="0">
              <a:gradFill>
                <a:gsLst>
                  <a:gs pos="0">
                    <a:schemeClr val="tx1"/>
                  </a:gs>
                  <a:gs pos="100000">
                    <a:schemeClr val="tx1"/>
                  </a:gs>
                </a:gsLst>
                <a:lin ang="5400000" scaled="0"/>
              </a:gradFill>
            </a:endParaRPr>
          </a:p>
        </p:txBody>
      </p:sp>
      <p:sp>
        <p:nvSpPr>
          <p:cNvPr id="4" name="Rectangle 3"/>
          <p:cNvSpPr/>
          <p:nvPr/>
        </p:nvSpPr>
        <p:spPr bwMode="auto">
          <a:xfrm>
            <a:off x="507868" y="2208393"/>
            <a:ext cx="11173090" cy="640080"/>
          </a:xfrm>
          <a:prstGeom prst="rect">
            <a:avLst/>
          </a:prstGeom>
          <a:solidFill>
            <a:schemeClr val="accent2"/>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chemeClr val="tx1">
                  <a:alpha val="99000"/>
                </a:schemeClr>
              </a:solidFill>
              <a:latin typeface="Segoe UI" pitchFamily="34" charset="0"/>
              <a:ea typeface="Segoe UI" pitchFamily="34" charset="0"/>
              <a:cs typeface="Segoe UI" pitchFamily="34" charset="0"/>
            </a:endParaRPr>
          </a:p>
        </p:txBody>
      </p:sp>
      <p:sp>
        <p:nvSpPr>
          <p:cNvPr id="5" name="Rectangle 4"/>
          <p:cNvSpPr/>
          <p:nvPr/>
        </p:nvSpPr>
        <p:spPr bwMode="auto">
          <a:xfrm>
            <a:off x="507868" y="3041112"/>
            <a:ext cx="11173090" cy="640080"/>
          </a:xfrm>
          <a:prstGeom prst="rect">
            <a:avLst/>
          </a:prstGeom>
          <a:solidFill>
            <a:schemeClr val="accent6"/>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chemeClr val="tx1">
                  <a:alpha val="99000"/>
                </a:schemeClr>
              </a:solidFill>
              <a:latin typeface="Segoe UI" pitchFamily="34" charset="0"/>
              <a:ea typeface="Segoe UI" pitchFamily="34" charset="0"/>
              <a:cs typeface="Segoe UI" pitchFamily="34" charset="0"/>
            </a:endParaRPr>
          </a:p>
        </p:txBody>
      </p:sp>
      <p:sp>
        <p:nvSpPr>
          <p:cNvPr id="6" name="Rectangle 5"/>
          <p:cNvSpPr/>
          <p:nvPr/>
        </p:nvSpPr>
        <p:spPr bwMode="auto">
          <a:xfrm>
            <a:off x="507868" y="3873831"/>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4"/>
              </a:buBlip>
            </a:pPr>
            <a:endParaRPr lang="en-US" sz="2400" dirty="0">
              <a:gradFill>
                <a:gsLst>
                  <a:gs pos="0">
                    <a:schemeClr val="tx1"/>
                  </a:gs>
                  <a:gs pos="100000">
                    <a:schemeClr val="tx1"/>
                  </a:gs>
                </a:gsLst>
                <a:lin ang="5400000" scaled="0"/>
              </a:gradFill>
            </a:endParaRPr>
          </a:p>
        </p:txBody>
      </p:sp>
      <p:sp>
        <p:nvSpPr>
          <p:cNvPr id="7" name="Rectangle 6"/>
          <p:cNvSpPr/>
          <p:nvPr/>
        </p:nvSpPr>
        <p:spPr>
          <a:xfrm>
            <a:off x="667870" y="1513732"/>
            <a:ext cx="11582400" cy="397032"/>
          </a:xfrm>
          <a:prstGeom prst="rect">
            <a:avLst/>
          </a:prstGeom>
        </p:spPr>
        <p:txBody>
          <a:bodyPr wrap="square">
            <a:spAutoFit/>
          </a:bodyPr>
          <a:lstStyle/>
          <a:p>
            <a:pPr marL="403225" lvl="0" indent="-403225">
              <a:lnSpc>
                <a:spcPct val="90000"/>
              </a:lnSpc>
              <a:spcBef>
                <a:spcPct val="20000"/>
              </a:spcBef>
              <a:buSzPct val="105000"/>
              <a:buBlip>
                <a:blip r:embed="rId3"/>
              </a:buBlip>
            </a:pPr>
            <a:r>
              <a:rPr lang="en-US" sz="2200" dirty="0" smtClean="0">
                <a:solidFill>
                  <a:schemeClr val="tx1">
                    <a:alpha val="99000"/>
                  </a:schemeClr>
                </a:solidFill>
              </a:rPr>
              <a:t>Lync </a:t>
            </a:r>
            <a:r>
              <a:rPr lang="en-US" sz="2200" dirty="0">
                <a:solidFill>
                  <a:schemeClr val="tx1">
                    <a:alpha val="99000"/>
                  </a:schemeClr>
                </a:solidFill>
              </a:rPr>
              <a:t>Team </a:t>
            </a:r>
            <a:r>
              <a:rPr lang="en-US" sz="2200" dirty="0" smtClean="0">
                <a:solidFill>
                  <a:schemeClr val="tx1">
                    <a:alpha val="99000"/>
                  </a:schemeClr>
                </a:solidFill>
              </a:rPr>
              <a:t>Blog</a:t>
            </a:r>
            <a:r>
              <a:rPr lang="en-US" sz="2200" dirty="0">
                <a:solidFill>
                  <a:schemeClr val="tx1">
                    <a:alpha val="99000"/>
                  </a:schemeClr>
                </a:solidFill>
              </a:rPr>
              <a:t>: </a:t>
            </a:r>
            <a:r>
              <a:rPr lang="en-US" sz="2200" dirty="0">
                <a:solidFill>
                  <a:schemeClr val="tx1">
                    <a:alpha val="99000"/>
                  </a:schemeClr>
                </a:solidFill>
                <a:hlinkClick r:id="rId5"/>
              </a:rPr>
              <a:t>http://blogs.technet.com/b/uc</a:t>
            </a:r>
            <a:r>
              <a:rPr lang="en-US" sz="2200" dirty="0" smtClean="0">
                <a:solidFill>
                  <a:schemeClr val="tx1">
                    <a:alpha val="99000"/>
                  </a:schemeClr>
                </a:solidFill>
                <a:hlinkClick r:id="rId5"/>
              </a:rPr>
              <a:t>/</a:t>
            </a:r>
            <a:endParaRPr lang="en-US" sz="2200" dirty="0" smtClean="0">
              <a:solidFill>
                <a:schemeClr val="tx1">
                  <a:alpha val="99000"/>
                </a:schemeClr>
              </a:solidFill>
            </a:endParaRPr>
          </a:p>
        </p:txBody>
      </p:sp>
      <p:sp>
        <p:nvSpPr>
          <p:cNvPr id="8" name="Rectangle 7"/>
          <p:cNvSpPr/>
          <p:nvPr/>
        </p:nvSpPr>
        <p:spPr>
          <a:xfrm>
            <a:off x="667870" y="2316067"/>
            <a:ext cx="11013088" cy="3970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200" dirty="0" smtClean="0">
                <a:solidFill>
                  <a:schemeClr val="tx1">
                    <a:alpha val="99000"/>
                  </a:schemeClr>
                </a:solidFill>
              </a:rPr>
              <a:t>Lync Facebook</a:t>
            </a:r>
            <a:r>
              <a:rPr lang="en-US" sz="2200" dirty="0">
                <a:solidFill>
                  <a:schemeClr val="tx1">
                    <a:alpha val="99000"/>
                  </a:schemeClr>
                </a:solidFill>
              </a:rPr>
              <a:t>: </a:t>
            </a:r>
            <a:r>
              <a:rPr lang="en-US" sz="2200" dirty="0" smtClean="0">
                <a:solidFill>
                  <a:schemeClr val="tx1">
                    <a:alpha val="99000"/>
                  </a:schemeClr>
                </a:solidFill>
                <a:hlinkClick r:id="rId6"/>
              </a:rPr>
              <a:t>http</a:t>
            </a:r>
            <a:r>
              <a:rPr lang="en-US" sz="2200" dirty="0">
                <a:solidFill>
                  <a:schemeClr val="tx1">
                    <a:alpha val="99000"/>
                  </a:schemeClr>
                </a:solidFill>
                <a:hlinkClick r:id="rId6"/>
              </a:rPr>
              <a:t>://</a:t>
            </a:r>
            <a:r>
              <a:rPr lang="en-US" sz="2200" dirty="0" smtClean="0">
                <a:solidFill>
                  <a:schemeClr val="tx1">
                    <a:alpha val="99000"/>
                  </a:schemeClr>
                </a:solidFill>
                <a:hlinkClick r:id="rId6"/>
              </a:rPr>
              <a:t>www.facebook.com/MicrosoftOfficeCommunicator</a:t>
            </a:r>
            <a:endParaRPr lang="en-US" sz="2200" dirty="0">
              <a:solidFill>
                <a:schemeClr val="tx1">
                  <a:alpha val="99000"/>
                </a:schemeClr>
              </a:solidFill>
            </a:endParaRPr>
          </a:p>
        </p:txBody>
      </p:sp>
      <p:sp>
        <p:nvSpPr>
          <p:cNvPr id="10" name="Rectangle 9"/>
          <p:cNvSpPr/>
          <p:nvPr/>
        </p:nvSpPr>
        <p:spPr>
          <a:xfrm>
            <a:off x="667870" y="3995355"/>
            <a:ext cx="11013088" cy="397032"/>
          </a:xfrm>
          <a:prstGeom prst="rect">
            <a:avLst/>
          </a:prstGeom>
        </p:spPr>
        <p:txBody>
          <a:bodyPr wrap="square">
            <a:spAutoFit/>
          </a:bodyPr>
          <a:lstStyle/>
          <a:p>
            <a:pPr marL="403225" indent="-403225">
              <a:lnSpc>
                <a:spcPct val="90000"/>
              </a:lnSpc>
              <a:spcBef>
                <a:spcPct val="20000"/>
              </a:spcBef>
              <a:buSzPct val="105000"/>
              <a:buBlip>
                <a:blip r:embed="rId3"/>
              </a:buBlip>
            </a:pPr>
            <a:r>
              <a:rPr lang="en-US" sz="2200" dirty="0">
                <a:solidFill>
                  <a:schemeClr val="tx1">
                    <a:alpha val="99000"/>
                  </a:schemeClr>
                </a:solidFill>
              </a:rPr>
              <a:t>Lync Website: </a:t>
            </a:r>
            <a:r>
              <a:rPr lang="en-US" sz="2200" dirty="0">
                <a:solidFill>
                  <a:schemeClr val="tx1">
                    <a:alpha val="99000"/>
                  </a:schemeClr>
                </a:solidFill>
                <a:hlinkClick r:id="rId7"/>
              </a:rPr>
              <a:t>http://</a:t>
            </a:r>
            <a:r>
              <a:rPr lang="en-US" sz="2200" dirty="0" smtClean="0">
                <a:solidFill>
                  <a:schemeClr val="tx1">
                    <a:alpha val="99000"/>
                  </a:schemeClr>
                </a:solidFill>
                <a:hlinkClick r:id="rId7"/>
              </a:rPr>
              <a:t>lync.microsoft.com/en-us/Pages/unified-communications.aspx</a:t>
            </a:r>
            <a:endParaRPr lang="en-US" sz="2200" dirty="0" smtClean="0">
              <a:solidFill>
                <a:schemeClr val="tx1">
                  <a:alpha val="99000"/>
                </a:schemeClr>
              </a:solidFill>
            </a:endParaRPr>
          </a:p>
        </p:txBody>
      </p:sp>
      <p:pic>
        <p:nvPicPr>
          <p:cNvPr id="13" name="Picture 2" descr="C:\Users\Jordan\Desktop\TechEd_2012\TechEd-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7870" y="3162636"/>
            <a:ext cx="11582400" cy="397032"/>
          </a:xfrm>
          <a:prstGeom prst="rect">
            <a:avLst/>
          </a:prstGeom>
        </p:spPr>
        <p:txBody>
          <a:bodyPr wrap="square">
            <a:spAutoFit/>
          </a:bodyPr>
          <a:lstStyle/>
          <a:p>
            <a:pPr marL="403225" lvl="0" indent="-403225">
              <a:lnSpc>
                <a:spcPct val="90000"/>
              </a:lnSpc>
              <a:spcBef>
                <a:spcPct val="20000"/>
              </a:spcBef>
              <a:buSzPct val="105000"/>
              <a:buBlip>
                <a:blip r:embed="rId3"/>
              </a:buBlip>
            </a:pPr>
            <a:r>
              <a:rPr lang="en-US" sz="2200" dirty="0" smtClean="0">
                <a:solidFill>
                  <a:schemeClr val="tx1">
                    <a:alpha val="99000"/>
                  </a:schemeClr>
                </a:solidFill>
              </a:rPr>
              <a:t>Lync Server Blog</a:t>
            </a:r>
            <a:r>
              <a:rPr lang="en-US" sz="2200" dirty="0">
                <a:solidFill>
                  <a:schemeClr val="tx1">
                    <a:alpha val="99000"/>
                  </a:schemeClr>
                </a:solidFill>
              </a:rPr>
              <a:t>: </a:t>
            </a:r>
            <a:r>
              <a:rPr lang="en-US" sz="2200" dirty="0">
                <a:solidFill>
                  <a:schemeClr val="tx1">
                    <a:alpha val="99000"/>
                  </a:schemeClr>
                </a:solidFill>
                <a:hlinkClick r:id="rId9"/>
              </a:rPr>
              <a:t>http://blogs.technet.com/b/nexthop</a:t>
            </a:r>
            <a:r>
              <a:rPr lang="en-US" sz="2200" dirty="0" smtClean="0">
                <a:solidFill>
                  <a:schemeClr val="tx1">
                    <a:alpha val="99000"/>
                  </a:schemeClr>
                </a:solidFill>
                <a:hlinkClick r:id="rId9"/>
              </a:rPr>
              <a:t>/</a:t>
            </a:r>
            <a:endParaRPr lang="en-US" sz="2200" dirty="0" smtClean="0">
              <a:solidFill>
                <a:schemeClr val="tx1">
                  <a:alpha val="99000"/>
                </a:schemeClr>
              </a:solidFill>
            </a:endParaRPr>
          </a:p>
        </p:txBody>
      </p:sp>
      <p:sp>
        <p:nvSpPr>
          <p:cNvPr id="11"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87244543"/>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0-#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8"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0-#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750"/>
                            </p:stCondLst>
                            <p:childTnLst>
                              <p:par>
                                <p:cTn id="43" presetID="1" presetClass="exit" presetSubtype="0" fill="hold" grpId="1" nodeType="after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10" grpId="0"/>
      <p:bldP spid="14" grpId="0"/>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88388" y="1433246"/>
              <a:ext cx="2258478" cy="806917"/>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5"/>
                </a:rPr>
                <a:t>http://northamerica.msteched.com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8"/>
                </a:rPr>
                <a:t>www.microsoft.com/learning </a:t>
              </a:r>
              <a:endParaRPr lang="en-US" sz="1600" dirty="0"/>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lvl="0" algn="ctr">
                <a:spcBef>
                  <a:spcPts val="600"/>
                </a:spcBef>
                <a:buSzPct val="120000"/>
                <a:tabLst>
                  <a:tab pos="1828800" algn="l"/>
                </a:tabLst>
                <a:defRPr/>
              </a:pPr>
              <a:r>
                <a:rPr lang="en-US" dirty="0">
                  <a:solidFill>
                    <a:srgbClr val="FFFFFF"/>
                  </a:solidFill>
                  <a:hlinkClick r:id="rId9"/>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2"/>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5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solidFill>
                  <a:schemeClr val="tx1">
                    <a:alpha val="99000"/>
                  </a:scheme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chemeClr val="tx1">
                    <a:alpha val="99000"/>
                  </a:schemeClr>
                </a:solidFill>
                <a:latin typeface="Segoe UI" pitchFamily="34" charset="0"/>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1261115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hidden="1"/>
          <p:cNvSpPr/>
          <p:nvPr/>
        </p:nvSpPr>
        <p:spPr bwMode="auto">
          <a:xfrm>
            <a:off x="10007600" y="0"/>
            <a:ext cx="2181225" cy="6871056"/>
          </a:xfrm>
          <a:prstGeom prst="rect">
            <a:avLst/>
          </a:prstGeom>
          <a:gradFill>
            <a:gsLst>
              <a:gs pos="64000">
                <a:srgbClr val="000000">
                  <a:alpha val="5000"/>
                </a:srgbClr>
              </a:gs>
              <a:gs pos="0">
                <a:schemeClr val="tx1">
                  <a:lumMod val="40000"/>
                  <a:lumOff val="60000"/>
                </a:schemeClr>
              </a:gs>
              <a:gs pos="50000">
                <a:schemeClr val="bg1">
                  <a:alpha val="20000"/>
                </a:schemeClr>
              </a:gs>
              <a:gs pos="58000">
                <a:srgbClr val="000000">
                  <a:alpha val="10000"/>
                </a:srgbClr>
              </a:gs>
              <a:gs pos="100000">
                <a:schemeClr val="bg1">
                  <a:alpha val="0"/>
                </a:schemeClr>
              </a:gs>
            </a:gsLst>
            <a:lin ang="5400000" scaled="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960" tIns="274320" rIns="0" bIns="0" numCol="1" rtlCol="0" anchor="ctr" anchorCtr="0" compatLnSpc="1">
            <a:prstTxWarp prst="textNoShape">
              <a:avLst/>
            </a:prstTxWarp>
          </a:bodyPr>
          <a:lstStyle/>
          <a:p>
            <a:pPr marL="635000" fontAlgn="base">
              <a:lnSpc>
                <a:spcPct val="85000"/>
              </a:lnSpc>
              <a:spcBef>
                <a:spcPct val="0"/>
              </a:spcBef>
              <a:spcAft>
                <a:spcPct val="0"/>
              </a:spcAft>
              <a:defRPr/>
            </a:pPr>
            <a:endParaRPr lang="en-US" sz="4000" spc="-150" dirty="0" smtClean="0">
              <a:ln w="3175">
                <a:noFill/>
              </a:ln>
              <a:solidFill>
                <a:srgbClr val="FFFF00"/>
              </a:solidFill>
              <a:cs typeface="Arial" charset="0"/>
            </a:endParaRPr>
          </a:p>
        </p:txBody>
      </p:sp>
      <p:sp>
        <p:nvSpPr>
          <p:cNvPr id="14" name="Title 10"/>
          <p:cNvSpPr>
            <a:spLocks noGrp="1"/>
          </p:cNvSpPr>
          <p:nvPr>
            <p:ph type="title"/>
          </p:nvPr>
        </p:nvSpPr>
        <p:spPr>
          <a:xfrm>
            <a:off x="519112" y="228600"/>
            <a:ext cx="11149013" cy="1717393"/>
          </a:xfrm>
        </p:spPr>
        <p:txBody>
          <a:bodyPr/>
          <a:lstStyle/>
          <a:p>
            <a:pPr lvl="0"/>
            <a:r>
              <a:rPr lang="en-US" sz="4600" dirty="0" smtClean="0">
                <a:gradFill flip="none" rotWithShape="1">
                  <a:gsLst>
                    <a:gs pos="0">
                      <a:schemeClr val="tx1"/>
                    </a:gs>
                    <a:gs pos="86000">
                      <a:schemeClr val="tx1"/>
                    </a:gs>
                  </a:gsLst>
                  <a:lin ang="5400000" scaled="0"/>
                  <a:tileRect/>
                </a:gradFill>
                <a:effectLst/>
                <a:latin typeface="+mj-lt"/>
              </a:rPr>
              <a:t>Please Complete an Evaluation </a:t>
            </a:r>
            <a:br>
              <a:rPr lang="en-US" sz="4600" dirty="0" smtClean="0">
                <a:gradFill flip="none" rotWithShape="1">
                  <a:gsLst>
                    <a:gs pos="0">
                      <a:schemeClr val="tx1"/>
                    </a:gs>
                    <a:gs pos="86000">
                      <a:schemeClr val="tx1"/>
                    </a:gs>
                  </a:gsLst>
                  <a:lin ang="5400000" scaled="0"/>
                  <a:tileRect/>
                </a:gradFill>
                <a:effectLst/>
                <a:latin typeface="+mj-lt"/>
              </a:rPr>
            </a:br>
            <a:r>
              <a:rPr lang="en-US" sz="3400" spc="-50" dirty="0" smtClean="0">
                <a:gradFill>
                  <a:gsLst>
                    <a:gs pos="50000">
                      <a:schemeClr val="accent1"/>
                    </a:gs>
                    <a:gs pos="100000">
                      <a:schemeClr val="accent1"/>
                    </a:gs>
                  </a:gsLst>
                  <a:lin ang="5400000" scaled="0"/>
                </a:gradFill>
                <a:effectLst/>
                <a:latin typeface="+mj-lt"/>
              </a:rPr>
              <a:t>Your feedback is important!</a:t>
            </a:r>
            <a:r>
              <a:rPr lang="en-US" sz="3600" dirty="0" smtClean="0"/>
              <a:t/>
            </a:r>
            <a:br>
              <a:rPr lang="en-US" sz="3600" dirty="0" smtClean="0"/>
            </a:br>
            <a:endParaRPr lang="en-US" dirty="0"/>
          </a:p>
        </p:txBody>
      </p:sp>
      <p:sp>
        <p:nvSpPr>
          <p:cNvPr id="12" name="Text Placeholder 11"/>
          <p:cNvSpPr>
            <a:spLocks noGrp="1"/>
          </p:cNvSpPr>
          <p:nvPr>
            <p:ph type="body" sz="quarter" idx="10"/>
          </p:nvPr>
        </p:nvSpPr>
        <p:spPr>
          <a:xfrm>
            <a:off x="519113" y="1948943"/>
            <a:ext cx="2152361" cy="2215991"/>
          </a:xfrm>
        </p:spPr>
        <p:txBody>
          <a:bodyPr/>
          <a:lstStyle/>
          <a:p>
            <a:pPr marL="0" lvl="0">
              <a:spcAft>
                <a:spcPts val="400"/>
              </a:spcAft>
              <a:buNone/>
            </a:pPr>
            <a:r>
              <a:rPr lang="en-US" sz="4000" dirty="0" smtClean="0">
                <a:gradFill>
                  <a:gsLst>
                    <a:gs pos="50000">
                      <a:schemeClr val="tx1"/>
                    </a:gs>
                    <a:gs pos="100000">
                      <a:schemeClr val="tx1"/>
                    </a:gs>
                  </a:gsLst>
                  <a:lin ang="5400000" scaled="0"/>
                </a:gradFill>
              </a:rPr>
              <a:t>Multiple</a:t>
            </a:r>
            <a:br>
              <a:rPr lang="en-US" sz="4000" dirty="0" smtClean="0">
                <a:gradFill>
                  <a:gsLst>
                    <a:gs pos="50000">
                      <a:schemeClr val="tx1"/>
                    </a:gs>
                    <a:gs pos="100000">
                      <a:schemeClr val="tx1"/>
                    </a:gs>
                  </a:gsLst>
                  <a:lin ang="5400000" scaled="0"/>
                </a:gradFill>
              </a:rPr>
            </a:br>
            <a:r>
              <a:rPr lang="en-US" sz="4000" dirty="0" smtClean="0">
                <a:gradFill>
                  <a:gsLst>
                    <a:gs pos="50000">
                      <a:schemeClr val="tx1"/>
                    </a:gs>
                    <a:gs pos="100000">
                      <a:schemeClr val="tx1"/>
                    </a:gs>
                  </a:gsLst>
                  <a:lin ang="5400000" scaled="0"/>
                </a:gradFill>
              </a:rPr>
              <a:t>ways to </a:t>
            </a:r>
            <a:r>
              <a:rPr lang="en-US" sz="4000" dirty="0">
                <a:gradFill>
                  <a:gsLst>
                    <a:gs pos="50000">
                      <a:schemeClr val="tx1"/>
                    </a:gs>
                    <a:gs pos="100000">
                      <a:schemeClr val="tx1"/>
                    </a:gs>
                  </a:gsLst>
                  <a:lin ang="5400000" scaled="0"/>
                </a:gradFill>
              </a:rPr>
              <a:t>E</a:t>
            </a:r>
            <a:r>
              <a:rPr lang="en-US" sz="4000" dirty="0" smtClean="0">
                <a:gradFill>
                  <a:gsLst>
                    <a:gs pos="50000">
                      <a:schemeClr val="tx1"/>
                    </a:gs>
                    <a:gs pos="100000">
                      <a:schemeClr val="tx1"/>
                    </a:gs>
                  </a:gsLst>
                  <a:lin ang="5400000" scaled="0"/>
                </a:gradFill>
              </a:rPr>
              <a:t>valuate </a:t>
            </a:r>
            <a:r>
              <a:rPr lang="en-US" sz="4000" dirty="0">
                <a:gradFill>
                  <a:gsLst>
                    <a:gs pos="50000">
                      <a:schemeClr val="tx1"/>
                    </a:gs>
                    <a:gs pos="100000">
                      <a:schemeClr val="tx1"/>
                    </a:gs>
                  </a:gsLst>
                  <a:lin ang="5400000" scaled="0"/>
                </a:gradFill>
              </a:rPr>
              <a:t>S</a:t>
            </a:r>
            <a:r>
              <a:rPr lang="en-US" sz="4000" dirty="0" smtClean="0">
                <a:gradFill>
                  <a:gsLst>
                    <a:gs pos="50000">
                      <a:schemeClr val="tx1"/>
                    </a:gs>
                    <a:gs pos="100000">
                      <a:schemeClr val="tx1"/>
                    </a:gs>
                  </a:gsLst>
                  <a:lin ang="5400000" scaled="0"/>
                </a:gradFill>
              </a:rPr>
              <a:t>essions</a:t>
            </a:r>
          </a:p>
        </p:txBody>
      </p:sp>
      <p:sp>
        <p:nvSpPr>
          <p:cNvPr id="15" name="Rectangle 14"/>
          <p:cNvSpPr/>
          <p:nvPr/>
        </p:nvSpPr>
        <p:spPr bwMode="auto">
          <a:xfrm>
            <a:off x="9855200" y="0"/>
            <a:ext cx="2333625" cy="6858000"/>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960" tIns="274320" rIns="0" bIns="0" numCol="1" rtlCol="0" anchor="ctr" anchorCtr="0" compatLnSpc="1">
            <a:prstTxWarp prst="textNoShape">
              <a:avLst/>
            </a:prstTxWarp>
          </a:bodyPr>
          <a:lstStyle/>
          <a:p>
            <a:pPr marL="635000" fontAlgn="base">
              <a:lnSpc>
                <a:spcPct val="85000"/>
              </a:lnSpc>
              <a:spcBef>
                <a:spcPct val="0"/>
              </a:spcBef>
              <a:spcAft>
                <a:spcPct val="0"/>
              </a:spcAft>
              <a:defRPr/>
            </a:pPr>
            <a:endParaRPr lang="en-US" sz="4000" spc="-150" dirty="0" smtClean="0">
              <a:ln w="3175">
                <a:noFill/>
              </a:ln>
              <a:solidFill>
                <a:srgbClr val="FFFF00"/>
              </a:solidFill>
              <a:cs typeface="Arial" charset="0"/>
            </a:endParaRPr>
          </a:p>
        </p:txBody>
      </p:sp>
      <p:sp>
        <p:nvSpPr>
          <p:cNvPr id="16" name="Rectangle 15" hidden="1"/>
          <p:cNvSpPr/>
          <p:nvPr/>
        </p:nvSpPr>
        <p:spPr>
          <a:xfrm>
            <a:off x="10207766" y="1484925"/>
            <a:ext cx="1872343" cy="1588127"/>
          </a:xfrm>
          <a:prstGeom prst="rect">
            <a:avLst/>
          </a:prstGeom>
        </p:spPr>
        <p:txBody>
          <a:bodyPr wrap="square">
            <a:spAutoFit/>
          </a:bodyPr>
          <a:lstStyle/>
          <a:p>
            <a:pPr defTabSz="912777">
              <a:lnSpc>
                <a:spcPct val="90000"/>
              </a:lnSpc>
              <a:spcBef>
                <a:spcPct val="30000"/>
              </a:spcBef>
              <a:buClr>
                <a:srgbClr val="FFFFFF"/>
              </a:buClr>
              <a:buSzPct val="95000"/>
            </a:pPr>
            <a:r>
              <a:rPr lang="en-US" kern="0" dirty="0" smtClean="0">
                <a:solidFill>
                  <a:srgbClr val="024981">
                    <a:lumMod val="60000"/>
                    <a:lumOff val="40000"/>
                  </a:srgbClr>
                </a:solidFill>
              </a:rPr>
              <a:t>Be eligible </a:t>
            </a:r>
            <a:br>
              <a:rPr lang="en-US" kern="0" dirty="0" smtClean="0">
                <a:solidFill>
                  <a:srgbClr val="024981">
                    <a:lumMod val="60000"/>
                    <a:lumOff val="40000"/>
                  </a:srgbClr>
                </a:solidFill>
              </a:rPr>
            </a:br>
            <a:r>
              <a:rPr lang="en-US" kern="0" dirty="0" smtClean="0">
                <a:solidFill>
                  <a:srgbClr val="024981">
                    <a:lumMod val="60000"/>
                    <a:lumOff val="40000"/>
                  </a:srgbClr>
                </a:solidFill>
              </a:rPr>
              <a:t>to win great daily prizes and the grand prize of a $5,000 Travel Voucher!</a:t>
            </a:r>
          </a:p>
        </p:txBody>
      </p:sp>
      <p:grpSp>
        <p:nvGrpSpPr>
          <p:cNvPr id="3" name="Group 2"/>
          <p:cNvGrpSpPr/>
          <p:nvPr/>
        </p:nvGrpSpPr>
        <p:grpSpPr>
          <a:xfrm>
            <a:off x="298223" y="5966789"/>
            <a:ext cx="11806361" cy="751663"/>
            <a:chOff x="515937" y="5342167"/>
            <a:chExt cx="11806361" cy="1249172"/>
          </a:xfrm>
        </p:grpSpPr>
        <p:sp>
          <p:nvSpPr>
            <p:cNvPr id="18" name="Bar"/>
            <p:cNvSpPr/>
            <p:nvPr/>
          </p:nvSpPr>
          <p:spPr bwMode="auto">
            <a:xfrm>
              <a:off x="515937" y="5342167"/>
              <a:ext cx="11806361" cy="1174745"/>
            </a:xfrm>
            <a:prstGeom prst="rect">
              <a:avLst/>
            </a:prstGeom>
            <a:noFill/>
            <a:ln w="19050">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000000"/>
                    </a:gs>
                    <a:gs pos="100000">
                      <a:srgbClr val="000000"/>
                    </a:gs>
                  </a:gsLst>
                  <a:lin ang="5400000" scaled="0"/>
                </a:gradFill>
              </a:endParaRPr>
            </a:p>
          </p:txBody>
        </p:sp>
        <p:pic>
          <p:nvPicPr>
            <p:cNvPr id="20" name="Youth Ensemble Atlanta" hidden="1"/>
            <p:cNvPicPr>
              <a:picLocks noChangeAspect="1"/>
            </p:cNvPicPr>
            <p:nvPr/>
          </p:nvPicPr>
          <p:blipFill rotWithShape="1">
            <a:blip r:embed="rId3">
              <a:extLst>
                <a:ext uri="{28A0092B-C50C-407E-A947-70E740481C1C}">
                  <a14:useLocalDpi xmlns:a14="http://schemas.microsoft.com/office/drawing/2010/main" val="0"/>
                </a:ext>
              </a:extLst>
            </a:blip>
            <a:srcRect l="36368" t="355" r="12174" b="2429"/>
            <a:stretch/>
          </p:blipFill>
          <p:spPr>
            <a:xfrm>
              <a:off x="636477" y="5663468"/>
              <a:ext cx="1889098" cy="927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2" name="Hawaii_seashell"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6857">
            <a:off x="9122269" y="3742684"/>
            <a:ext cx="1739692" cy="1208119"/>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aris, France"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2594" y="3866756"/>
            <a:ext cx="1265011" cy="1686682"/>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hidden="1"/>
          <p:cNvSpPr/>
          <p:nvPr/>
        </p:nvSpPr>
        <p:spPr bwMode="auto">
          <a:xfrm>
            <a:off x="7780299" y="2332418"/>
            <a:ext cx="1866357" cy="1866357"/>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grpSp>
        <p:nvGrpSpPr>
          <p:cNvPr id="2" name="Group 1"/>
          <p:cNvGrpSpPr>
            <a:grpSpLocks noChangeAspect="1"/>
          </p:cNvGrpSpPr>
          <p:nvPr/>
        </p:nvGrpSpPr>
        <p:grpSpPr>
          <a:xfrm>
            <a:off x="2772289" y="1905000"/>
            <a:ext cx="9189522" cy="4519865"/>
            <a:chOff x="1899172" y="2233440"/>
            <a:chExt cx="7852839" cy="3862418"/>
          </a:xfrm>
        </p:grpSpPr>
        <p:sp>
          <p:nvSpPr>
            <p:cNvPr id="45" name="Rectangle 44"/>
            <p:cNvSpPr/>
            <p:nvPr/>
          </p:nvSpPr>
          <p:spPr bwMode="auto">
            <a:xfrm>
              <a:off x="3879024" y="4218722"/>
              <a:ext cx="1877135" cy="187713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45720" rIns="45720" bIns="45720" numCol="1" rtlCol="0" anchor="ctr" anchorCtr="0" compatLnSpc="1">
              <a:prstTxWarp prst="textNoShape">
                <a:avLst/>
              </a:prstTxWarp>
            </a:bodyPr>
            <a:lstStyle/>
            <a:p>
              <a:r>
                <a:rPr lang="en-US" sz="2400" b="1" dirty="0">
                  <a:gradFill>
                    <a:gsLst>
                      <a:gs pos="0">
                        <a:schemeClr val="tx1"/>
                      </a:gs>
                      <a:gs pos="100000">
                        <a:schemeClr val="tx1"/>
                      </a:gs>
                    </a:gsLst>
                    <a:lin ang="5400000" scaled="0"/>
                  </a:gradFill>
                  <a:latin typeface="Segoe UI" pitchFamily="34" charset="0"/>
                  <a:ea typeface="Segoe UI" pitchFamily="34" charset="0"/>
                  <a:cs typeface="Segoe UI" pitchFamily="34" charset="0"/>
                </a:rPr>
                <a:t>Scan the Tag</a:t>
              </a:r>
            </a:p>
            <a:p>
              <a:r>
                <a:rPr lang="en-US" sz="2400" dirty="0">
                  <a:solidFill>
                    <a:schemeClr val="tx1">
                      <a:alpha val="99000"/>
                    </a:schemeClr>
                  </a:solidFill>
                  <a:latin typeface="Segoe UI" pitchFamily="34" charset="0"/>
                  <a:ea typeface="Segoe UI" pitchFamily="34" charset="0"/>
                  <a:cs typeface="Segoe UI" pitchFamily="34" charset="0"/>
                </a:rPr>
                <a:t>to evaluate this</a:t>
              </a:r>
            </a:p>
            <a:p>
              <a:r>
                <a:rPr lang="en-US" sz="2400" dirty="0">
                  <a:solidFill>
                    <a:schemeClr val="tx1">
                      <a:alpha val="99000"/>
                    </a:schemeClr>
                  </a:solidFill>
                  <a:latin typeface="Segoe UI" pitchFamily="34" charset="0"/>
                  <a:ea typeface="Segoe UI" pitchFamily="34" charset="0"/>
                  <a:cs typeface="Segoe UI" pitchFamily="34" charset="0"/>
                </a:rPr>
                <a:t>session now </a:t>
              </a:r>
              <a:r>
                <a:rPr lang="en-US" sz="2400" dirty="0" smtClean="0">
                  <a:solidFill>
                    <a:schemeClr val="tx1">
                      <a:alpha val="99000"/>
                    </a:schemeClr>
                  </a:solidFill>
                  <a:latin typeface="Segoe UI" pitchFamily="34" charset="0"/>
                  <a:ea typeface="Segoe UI" pitchFamily="34" charset="0"/>
                  <a:cs typeface="Segoe UI" pitchFamily="34" charset="0"/>
                </a:rPr>
                <a:t/>
              </a:r>
              <a:br>
                <a:rPr lang="en-US" sz="2400" dirty="0" smtClean="0">
                  <a:solidFill>
                    <a:schemeClr val="tx1">
                      <a:alpha val="99000"/>
                    </a:schemeClr>
                  </a:solidFill>
                  <a:latin typeface="Segoe UI" pitchFamily="34" charset="0"/>
                  <a:ea typeface="Segoe UI" pitchFamily="34" charset="0"/>
                  <a:cs typeface="Segoe UI" pitchFamily="34" charset="0"/>
                </a:rPr>
              </a:br>
              <a:r>
                <a:rPr lang="en-US" sz="2400" dirty="0" smtClean="0">
                  <a:solidFill>
                    <a:schemeClr val="tx1">
                      <a:alpha val="99000"/>
                    </a:schemeClr>
                  </a:solidFill>
                  <a:latin typeface="Segoe UI" pitchFamily="34" charset="0"/>
                  <a:ea typeface="Segoe UI" pitchFamily="34" charset="0"/>
                  <a:cs typeface="Segoe UI" pitchFamily="34" charset="0"/>
                </a:rPr>
                <a:t>on </a:t>
              </a:r>
              <a:r>
                <a:rPr lang="en-US" sz="2400" b="1" dirty="0" err="1" smtClean="0">
                  <a:gradFill>
                    <a:gsLst>
                      <a:gs pos="0">
                        <a:schemeClr val="tx1"/>
                      </a:gs>
                      <a:gs pos="100000">
                        <a:schemeClr val="tx1"/>
                      </a:gs>
                    </a:gsLst>
                    <a:lin ang="5400000" scaled="0"/>
                  </a:gradFill>
                  <a:latin typeface="Segoe UI" pitchFamily="34" charset="0"/>
                  <a:ea typeface="Segoe UI" pitchFamily="34" charset="0"/>
                  <a:cs typeface="Segoe UI" pitchFamily="34" charset="0"/>
                </a:rPr>
                <a:t>myTechEd</a:t>
              </a:r>
              <a:r>
                <a:rPr lang="en-US" sz="2400" b="1"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a:t>
              </a:r>
              <a:r>
                <a:rPr lang="en-US" sz="2400" b="1" dirty="0">
                  <a:gradFill>
                    <a:gsLst>
                      <a:gs pos="0">
                        <a:schemeClr val="tx1"/>
                      </a:gs>
                      <a:gs pos="100000">
                        <a:schemeClr val="tx1"/>
                      </a:gs>
                    </a:gsLst>
                    <a:lin ang="5400000" scaled="0"/>
                  </a:gradFill>
                  <a:latin typeface="Segoe UI" pitchFamily="34" charset="0"/>
                  <a:ea typeface="Segoe UI" pitchFamily="34" charset="0"/>
                  <a:cs typeface="Segoe UI" pitchFamily="34" charset="0"/>
                </a:rPr>
                <a:t>Mobile</a:t>
              </a:r>
            </a:p>
          </p:txBody>
        </p:sp>
        <p:grpSp>
          <p:nvGrpSpPr>
            <p:cNvPr id="9" name="Group 8"/>
            <p:cNvGrpSpPr/>
            <p:nvPr/>
          </p:nvGrpSpPr>
          <p:grpSpPr>
            <a:xfrm>
              <a:off x="3879023" y="2233443"/>
              <a:ext cx="1877135" cy="1877135"/>
              <a:chOff x="9118243" y="2100785"/>
              <a:chExt cx="1877135" cy="1877135"/>
            </a:xfrm>
          </p:grpSpPr>
          <p:sp>
            <p:nvSpPr>
              <p:cNvPr id="43" name="Rectangle 42"/>
              <p:cNvSpPr/>
              <p:nvPr/>
            </p:nvSpPr>
            <p:spPr bwMode="auto">
              <a:xfrm>
                <a:off x="9118243" y="2100785"/>
                <a:ext cx="1877135" cy="187713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6" name="Freeform 89"/>
              <p:cNvSpPr>
                <a:spLocks noEditPoints="1"/>
              </p:cNvSpPr>
              <p:nvPr/>
            </p:nvSpPr>
            <p:spPr bwMode="black">
              <a:xfrm>
                <a:off x="9338842" y="2504652"/>
                <a:ext cx="1435936" cy="92434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0" tIns="41153" rIns="82305" bIns="41153" numCol="1" anchor="t" anchorCtr="0" compatLnSpc="1">
                <a:prstTxWarp prst="textNoShape">
                  <a:avLst/>
                </a:prstTxWarp>
              </a:bodyPr>
              <a:lstStyle/>
              <a:p>
                <a:pPr algn="ctr"/>
                <a:endParaRPr lang="en-US" sz="1600">
                  <a:gradFill>
                    <a:gsLst>
                      <a:gs pos="0">
                        <a:srgbClr val="FFFFFF"/>
                      </a:gs>
                      <a:gs pos="100000">
                        <a:srgbClr val="FFFFFF"/>
                      </a:gs>
                    </a:gsLst>
                    <a:lin ang="5400000" scaled="0"/>
                  </a:gradFill>
                </a:endParaRPr>
              </a:p>
            </p:txBody>
          </p:sp>
        </p:grpSp>
        <p:grpSp>
          <p:nvGrpSpPr>
            <p:cNvPr id="10" name="Group 9"/>
            <p:cNvGrpSpPr/>
            <p:nvPr/>
          </p:nvGrpSpPr>
          <p:grpSpPr>
            <a:xfrm>
              <a:off x="1899173" y="2233440"/>
              <a:ext cx="1877135" cy="1877135"/>
              <a:chOff x="7138393" y="2100782"/>
              <a:chExt cx="1877135" cy="1877135"/>
            </a:xfrm>
          </p:grpSpPr>
          <p:sp>
            <p:nvSpPr>
              <p:cNvPr id="7" name="Rectangle 6"/>
              <p:cNvSpPr/>
              <p:nvPr/>
            </p:nvSpPr>
            <p:spPr bwMode="auto">
              <a:xfrm>
                <a:off x="7138393" y="2100782"/>
                <a:ext cx="1877135" cy="18771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nvGrpSpPr>
              <p:cNvPr id="47" name="Group 46"/>
              <p:cNvGrpSpPr/>
              <p:nvPr/>
            </p:nvGrpSpPr>
            <p:grpSpPr bwMode="black">
              <a:xfrm>
                <a:off x="7320762" y="2504652"/>
                <a:ext cx="1534955" cy="924348"/>
                <a:chOff x="863600" y="2393157"/>
                <a:chExt cx="876300" cy="527844"/>
              </a:xfrm>
              <a:solidFill>
                <a:schemeClr val="tx1"/>
              </a:solidFill>
            </p:grpSpPr>
            <p:sp>
              <p:nvSpPr>
                <p:cNvPr id="48" name="Freeform 47"/>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740"/>
                  <a:endParaRPr lang="en-US" spc="-122" dirty="0">
                    <a:gradFill>
                      <a:gsLst>
                        <a:gs pos="0">
                          <a:srgbClr val="FFFFFF"/>
                        </a:gs>
                        <a:gs pos="100000">
                          <a:srgbClr val="FFFFFF"/>
                        </a:gs>
                      </a:gsLst>
                      <a:lin ang="5400000" scaled="0"/>
                    </a:gradFill>
                    <a:latin typeface="Segoe Light" pitchFamily="34" charset="0"/>
                  </a:endParaRPr>
                </a:p>
              </p:txBody>
            </p:sp>
            <p:sp>
              <p:nvSpPr>
                <p:cNvPr id="49"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740"/>
                  <a:endParaRPr lang="en-US" spc="-122" dirty="0">
                    <a:gradFill>
                      <a:gsLst>
                        <a:gs pos="0">
                          <a:srgbClr val="FFFFFF"/>
                        </a:gs>
                        <a:gs pos="100000">
                          <a:srgbClr val="FFFFFF"/>
                        </a:gs>
                      </a:gsLst>
                      <a:lin ang="5400000" scaled="0"/>
                    </a:gradFill>
                    <a:latin typeface="Segoe Light" pitchFamily="34" charset="0"/>
                  </a:endParaRPr>
                </a:p>
              </p:txBody>
            </p:sp>
          </p:grpSp>
        </p:grpSp>
        <p:grpSp>
          <p:nvGrpSpPr>
            <p:cNvPr id="11" name="Group 10"/>
            <p:cNvGrpSpPr/>
            <p:nvPr/>
          </p:nvGrpSpPr>
          <p:grpSpPr>
            <a:xfrm>
              <a:off x="1899172" y="4218723"/>
              <a:ext cx="1877135" cy="1877135"/>
              <a:chOff x="7138392" y="4086065"/>
              <a:chExt cx="1877135" cy="1877135"/>
            </a:xfrm>
          </p:grpSpPr>
          <p:sp>
            <p:nvSpPr>
              <p:cNvPr id="44" name="Rectangle 43"/>
              <p:cNvSpPr/>
              <p:nvPr/>
            </p:nvSpPr>
            <p:spPr bwMode="auto">
              <a:xfrm>
                <a:off x="7138392" y="4086065"/>
                <a:ext cx="1877135" cy="18771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47" y="4337680"/>
                <a:ext cx="715574" cy="1373903"/>
              </a:xfrm>
              <a:prstGeom prst="rect">
                <a:avLst/>
              </a:prstGeom>
            </p:spPr>
          </p:pic>
        </p:gr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89597" y="2233443"/>
              <a:ext cx="3862414" cy="38624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Users\Jordan\Desktop\TechEd_2012\TechEd-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028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2012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part </a:t>
            </a:r>
            <a:r>
              <a:rPr lang="en-US" sz="700" dirty="0">
                <a:gradFill>
                  <a:gsLst>
                    <a:gs pos="0">
                      <a:schemeClr val="tx1"/>
                    </a:gs>
                    <a:gs pos="100000">
                      <a:schemeClr val="tx1"/>
                    </a:gs>
                  </a:gsLst>
                  <a:lin ang="5400000" scaled="0"/>
                </a:gradFill>
                <a:latin typeface="Segoe UI" pitchFamily="34" charset="0"/>
                <a:cs typeface="Arial" charset="0"/>
              </a:rPr>
              <a:t>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zdnet.com/blogs/istock_000004027913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7812" y="228600"/>
            <a:ext cx="9220200" cy="609398"/>
          </a:xfrm>
        </p:spPr>
        <p:txBody>
          <a:bodyPr/>
          <a:lstStyle/>
          <a:p>
            <a:r>
              <a:rPr lang="en-US" dirty="0" smtClean="0">
                <a:solidFill>
                  <a:schemeClr val="bg1"/>
                </a:solidFill>
              </a:rPr>
              <a:t>Security is as Strong as its </a:t>
            </a:r>
            <a:r>
              <a:rPr lang="en-US" dirty="0" smtClean="0">
                <a:solidFill>
                  <a:schemeClr val="accent6"/>
                </a:solidFill>
              </a:rPr>
              <a:t>Weakest Link</a:t>
            </a:r>
            <a:endParaRPr lang="en-US" dirty="0">
              <a:solidFill>
                <a:schemeClr val="accent6"/>
              </a:solidFill>
            </a:endParaRPr>
          </a:p>
        </p:txBody>
      </p:sp>
      <p:sp>
        <p:nvSpPr>
          <p:cNvPr id="3" name="TextBox 2"/>
          <p:cNvSpPr txBox="1"/>
          <p:nvPr/>
        </p:nvSpPr>
        <p:spPr>
          <a:xfrm>
            <a:off x="608012" y="5128161"/>
            <a:ext cx="5181600" cy="627864"/>
          </a:xfrm>
          <a:prstGeom prst="rect">
            <a:avLst/>
          </a:prstGeom>
          <a:noFill/>
        </p:spPr>
        <p:txBody>
          <a:bodyPr wrap="square" lIns="91440" tIns="91440" rIns="91440" bIns="91440" rtlCol="0">
            <a:spAutoFit/>
          </a:bodyPr>
          <a:lstStyle/>
          <a:p>
            <a:pPr>
              <a:lnSpc>
                <a:spcPct val="90000"/>
              </a:lnSpc>
              <a:spcBef>
                <a:spcPct val="20000"/>
              </a:spcBef>
              <a:buSzPct val="90000"/>
            </a:pPr>
            <a:r>
              <a:rPr lang="en-US" sz="3200" dirty="0" smtClean="0">
                <a:solidFill>
                  <a:schemeClr val="accent6">
                    <a:alpha val="99000"/>
                  </a:schemeClr>
                </a:solidFill>
              </a:rPr>
              <a:t>Where is your weakest link?</a:t>
            </a:r>
          </a:p>
        </p:txBody>
      </p:sp>
    </p:spTree>
    <p:extLst>
      <p:ext uri="{BB962C8B-B14F-4D97-AF65-F5344CB8AC3E}">
        <p14:creationId xmlns:p14="http://schemas.microsoft.com/office/powerpoint/2010/main" val="10276692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err="1" smtClean="0"/>
              <a:t>Lync</a:t>
            </a:r>
            <a:r>
              <a:rPr dirty="0" smtClean="0"/>
              <a:t> Security</a:t>
            </a:r>
            <a:endParaRPr lang="en-US" dirty="0"/>
          </a:p>
        </p:txBody>
      </p:sp>
      <p:sp>
        <p:nvSpPr>
          <p:cNvPr id="7" name="Subtitle 6"/>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Protecting Internal Communications</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3449178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1026435"/>
          </a:xfrm>
        </p:spPr>
        <p:txBody>
          <a:bodyPr/>
          <a:lstStyle/>
          <a:p>
            <a:pPr marL="457200" indent="-457200">
              <a:buFont typeface="+mj-lt"/>
              <a:buAutoNum type="arabicPeriod"/>
            </a:pPr>
            <a:r>
              <a:rPr lang="en-US" dirty="0" smtClean="0"/>
              <a:t>Is server to server communication strongly authenticated and encrypted? </a:t>
            </a:r>
          </a:p>
          <a:p>
            <a:pPr marL="457200" indent="-457200">
              <a:buFont typeface="+mj-lt"/>
              <a:buAutoNum type="arabicPeriod"/>
            </a:pPr>
            <a:endParaRPr lang="en-US" dirty="0" smtClean="0"/>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2092881"/>
          </a:xfrm>
        </p:spPr>
        <p:txBody>
          <a:bodyPr/>
          <a:lstStyle/>
          <a:p>
            <a:r>
              <a:rPr lang="en-US" dirty="0" smtClean="0"/>
              <a:t>Required by default.</a:t>
            </a:r>
          </a:p>
          <a:p>
            <a:r>
              <a:rPr lang="en-US" dirty="0" smtClean="0"/>
              <a:t>Deploy private Certificate Server if one is not already available.</a:t>
            </a:r>
          </a:p>
          <a:p>
            <a:r>
              <a:rPr lang="en-US" dirty="0" smtClean="0"/>
              <a:t>Configure </a:t>
            </a:r>
            <a:r>
              <a:rPr lang="en-US" dirty="0" err="1" smtClean="0"/>
              <a:t>Lync</a:t>
            </a:r>
            <a:r>
              <a:rPr lang="en-US" dirty="0" smtClean="0"/>
              <a:t> Servers with certificates:</a:t>
            </a:r>
          </a:p>
          <a:p>
            <a:pPr lvl="1"/>
            <a:r>
              <a:rPr lang="en-US" dirty="0"/>
              <a:t>Server authentication</a:t>
            </a:r>
          </a:p>
          <a:p>
            <a:pPr lvl="1"/>
            <a:r>
              <a:rPr lang="en-US" dirty="0"/>
              <a:t>Encrypted communication </a:t>
            </a:r>
            <a:r>
              <a:rPr lang="en-US" dirty="0" smtClean="0"/>
              <a:t>channel</a:t>
            </a:r>
            <a:endParaRPr lang="en-US" dirty="0"/>
          </a:p>
        </p:txBody>
      </p:sp>
      <p:pic>
        <p:nvPicPr>
          <p:cNvPr id="5122"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a:stCxn id="14" idx="3"/>
            <a:endCxn id="11" idx="0"/>
          </p:cNvCxnSpPr>
          <p:nvPr/>
        </p:nvCxnSpPr>
        <p:spPr>
          <a:xfrm>
            <a:off x="9599612" y="958850"/>
            <a:ext cx="628956" cy="1651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18" name="Straight Connector 17"/>
          <p:cNvCxnSpPr>
            <a:stCxn id="14" idx="3"/>
            <a:endCxn id="21" idx="2"/>
          </p:cNvCxnSpPr>
          <p:nvPr/>
        </p:nvCxnSpPr>
        <p:spPr>
          <a:xfrm flipV="1">
            <a:off x="9599612" y="400050"/>
            <a:ext cx="863843" cy="5588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2" name="Straight Connector 21"/>
          <p:cNvCxnSpPr>
            <a:stCxn id="13" idx="0"/>
            <a:endCxn id="15" idx="1"/>
          </p:cNvCxnSpPr>
          <p:nvPr/>
        </p:nvCxnSpPr>
        <p:spPr>
          <a:xfrm flipV="1">
            <a:off x="10921998" y="958850"/>
            <a:ext cx="709614" cy="2730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5" name="Straight Connector 24"/>
          <p:cNvCxnSpPr>
            <a:stCxn id="11" idx="3"/>
            <a:endCxn id="13" idx="3"/>
          </p:cNvCxnSpPr>
          <p:nvPr/>
        </p:nvCxnSpPr>
        <p:spPr>
          <a:xfrm>
            <a:off x="10304768" y="1162050"/>
            <a:ext cx="693430" cy="1079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8" name="Straight Connector 27"/>
          <p:cNvCxnSpPr>
            <a:stCxn id="21" idx="2"/>
            <a:endCxn id="15" idx="2"/>
          </p:cNvCxnSpPr>
          <p:nvPr/>
        </p:nvCxnSpPr>
        <p:spPr>
          <a:xfrm>
            <a:off x="10463455" y="400050"/>
            <a:ext cx="1244357" cy="5969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1" name="Straight Connector 30"/>
          <p:cNvCxnSpPr>
            <a:stCxn id="13" idx="0"/>
            <a:endCxn id="21" idx="2"/>
          </p:cNvCxnSpPr>
          <p:nvPr/>
        </p:nvCxnSpPr>
        <p:spPr>
          <a:xfrm flipH="1" flipV="1">
            <a:off x="10463455" y="400050"/>
            <a:ext cx="458543" cy="8318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4" name="Straight Connector 33"/>
          <p:cNvCxnSpPr>
            <a:stCxn id="11" idx="0"/>
            <a:endCxn id="21" idx="2"/>
          </p:cNvCxnSpPr>
          <p:nvPr/>
        </p:nvCxnSpPr>
        <p:spPr>
          <a:xfrm flipV="1">
            <a:off x="10228568" y="400050"/>
            <a:ext cx="234887" cy="723900"/>
          </a:xfrm>
          <a:prstGeom prst="line">
            <a:avLst/>
          </a:prstGeom>
          <a:ln/>
        </p:spPr>
        <p:style>
          <a:lnRef idx="1">
            <a:schemeClr val="accent3"/>
          </a:lnRef>
          <a:fillRef idx="3">
            <a:schemeClr val="accent3"/>
          </a:fillRef>
          <a:effectRef idx="2">
            <a:schemeClr val="accent3"/>
          </a:effectRef>
          <a:fontRef idx="minor">
            <a:schemeClr val="lt1"/>
          </a:fontRef>
        </p:style>
      </p:cxnSp>
      <p:sp>
        <p:nvSpPr>
          <p:cNvPr id="11" name="Rectangle 10"/>
          <p:cNvSpPr/>
          <p:nvPr/>
        </p:nvSpPr>
        <p:spPr bwMode="auto">
          <a:xfrm>
            <a:off x="10152368" y="11239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3" name="Rectangle 12"/>
          <p:cNvSpPr/>
          <p:nvPr/>
        </p:nvSpPr>
        <p:spPr bwMode="auto">
          <a:xfrm>
            <a:off x="10845798" y="123190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4" name="Rectangle 13"/>
          <p:cNvSpPr/>
          <p:nvPr/>
        </p:nvSpPr>
        <p:spPr bwMode="auto">
          <a:xfrm>
            <a:off x="94472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5" name="Rectangle 14"/>
          <p:cNvSpPr/>
          <p:nvPr/>
        </p:nvSpPr>
        <p:spPr bwMode="auto">
          <a:xfrm>
            <a:off x="116316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1" name="Rectangle 20"/>
          <p:cNvSpPr/>
          <p:nvPr/>
        </p:nvSpPr>
        <p:spPr bwMode="auto">
          <a:xfrm>
            <a:off x="10387255" y="3238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1" name="Freeform 77"/>
          <p:cNvSpPr>
            <a:spLocks noEditPoints="1"/>
          </p:cNvSpPr>
          <p:nvPr/>
        </p:nvSpPr>
        <p:spPr bwMode="auto">
          <a:xfrm>
            <a:off x="9142412" y="120650"/>
            <a:ext cx="2895600"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329582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1415772"/>
          </a:xfrm>
        </p:spPr>
        <p:txBody>
          <a:bodyPr/>
          <a:lstStyle/>
          <a:p>
            <a:pPr marL="457200" indent="-457200">
              <a:buFont typeface="+mj-lt"/>
              <a:buAutoNum type="arabicPeriod"/>
            </a:pPr>
            <a:r>
              <a:rPr lang="en-US" dirty="0" smtClean="0"/>
              <a:t>Is server to server communication strongly authenticated and encrypted? </a:t>
            </a:r>
          </a:p>
          <a:p>
            <a:pPr marL="457200" indent="-457200">
              <a:buFont typeface="+mj-lt"/>
              <a:buAutoNum type="arabicPeriod"/>
            </a:pPr>
            <a:r>
              <a:rPr lang="en-US" dirty="0" smtClean="0">
                <a:solidFill>
                  <a:srgbClr val="59D01E"/>
                </a:solidFill>
              </a:rPr>
              <a:t>Is user authentication configurable?</a:t>
            </a:r>
          </a:p>
          <a:p>
            <a:pPr marL="457200" indent="-457200">
              <a:buFont typeface="+mj-lt"/>
              <a:buAutoNum type="arabicPeriod"/>
            </a:pPr>
            <a:endParaRPr lang="en-US" dirty="0" smtClean="0"/>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2739211"/>
          </a:xfrm>
        </p:spPr>
        <p:txBody>
          <a:bodyPr/>
          <a:lstStyle/>
          <a:p>
            <a:r>
              <a:rPr lang="en-US" dirty="0" smtClean="0"/>
              <a:t>SIP traffic user authentication:</a:t>
            </a:r>
          </a:p>
          <a:p>
            <a:pPr lvl="1"/>
            <a:r>
              <a:rPr lang="en-US" dirty="0" smtClean="0"/>
              <a:t>Kerberos</a:t>
            </a:r>
          </a:p>
          <a:p>
            <a:pPr lvl="1"/>
            <a:r>
              <a:rPr lang="en-US" dirty="0" smtClean="0"/>
              <a:t>TLS-DSK</a:t>
            </a:r>
          </a:p>
          <a:p>
            <a:pPr lvl="1"/>
            <a:r>
              <a:rPr lang="en-US" dirty="0" smtClean="0"/>
              <a:t>NTLM</a:t>
            </a:r>
          </a:p>
          <a:p>
            <a:r>
              <a:rPr lang="en-US" dirty="0" smtClean="0"/>
              <a:t>HTTPS traffic </a:t>
            </a:r>
            <a:r>
              <a:rPr lang="en-US" dirty="0"/>
              <a:t>user </a:t>
            </a:r>
            <a:r>
              <a:rPr lang="en-US" dirty="0" smtClean="0"/>
              <a:t>authentication:</a:t>
            </a:r>
          </a:p>
          <a:p>
            <a:pPr lvl="1"/>
            <a:r>
              <a:rPr lang="en-US" dirty="0" smtClean="0"/>
              <a:t>TLS-DSK</a:t>
            </a:r>
          </a:p>
          <a:p>
            <a:pPr lvl="1"/>
            <a:r>
              <a:rPr lang="en-US" dirty="0"/>
              <a:t>NTLM</a:t>
            </a:r>
          </a:p>
          <a:p>
            <a:pPr lvl="1"/>
            <a:r>
              <a:rPr lang="en-US" dirty="0" smtClean="0"/>
              <a:t>Basic Authentication</a:t>
            </a:r>
          </a:p>
        </p:txBody>
      </p:sp>
      <p:pic>
        <p:nvPicPr>
          <p:cNvPr id="23"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a:stCxn id="37" idx="3"/>
            <a:endCxn id="35" idx="0"/>
          </p:cNvCxnSpPr>
          <p:nvPr/>
        </p:nvCxnSpPr>
        <p:spPr>
          <a:xfrm>
            <a:off x="9599612" y="958850"/>
            <a:ext cx="628956" cy="1651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6" name="Straight Connector 25"/>
          <p:cNvCxnSpPr>
            <a:stCxn id="37" idx="3"/>
            <a:endCxn id="39" idx="2"/>
          </p:cNvCxnSpPr>
          <p:nvPr/>
        </p:nvCxnSpPr>
        <p:spPr>
          <a:xfrm flipV="1">
            <a:off x="9599612" y="400050"/>
            <a:ext cx="863843" cy="5588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7" name="Straight Connector 26"/>
          <p:cNvCxnSpPr>
            <a:stCxn id="36" idx="0"/>
            <a:endCxn id="38" idx="1"/>
          </p:cNvCxnSpPr>
          <p:nvPr/>
        </p:nvCxnSpPr>
        <p:spPr>
          <a:xfrm flipV="1">
            <a:off x="10921998" y="958850"/>
            <a:ext cx="709614" cy="2730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9" name="Straight Connector 28"/>
          <p:cNvCxnSpPr>
            <a:stCxn id="35" idx="3"/>
            <a:endCxn id="36" idx="3"/>
          </p:cNvCxnSpPr>
          <p:nvPr/>
        </p:nvCxnSpPr>
        <p:spPr>
          <a:xfrm>
            <a:off x="10304768" y="1162050"/>
            <a:ext cx="693430" cy="1079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0" name="Straight Connector 29"/>
          <p:cNvCxnSpPr>
            <a:stCxn id="39" idx="2"/>
            <a:endCxn id="38" idx="2"/>
          </p:cNvCxnSpPr>
          <p:nvPr/>
        </p:nvCxnSpPr>
        <p:spPr>
          <a:xfrm>
            <a:off x="10463455" y="400050"/>
            <a:ext cx="1244357" cy="5969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2" name="Straight Connector 31"/>
          <p:cNvCxnSpPr>
            <a:stCxn id="36" idx="0"/>
            <a:endCxn id="39" idx="2"/>
          </p:cNvCxnSpPr>
          <p:nvPr/>
        </p:nvCxnSpPr>
        <p:spPr>
          <a:xfrm flipH="1" flipV="1">
            <a:off x="10463455" y="400050"/>
            <a:ext cx="458543" cy="8318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3" name="Straight Connector 32"/>
          <p:cNvCxnSpPr>
            <a:stCxn id="35" idx="0"/>
            <a:endCxn id="39" idx="2"/>
          </p:cNvCxnSpPr>
          <p:nvPr/>
        </p:nvCxnSpPr>
        <p:spPr>
          <a:xfrm flipV="1">
            <a:off x="10228568" y="400050"/>
            <a:ext cx="234887" cy="723900"/>
          </a:xfrm>
          <a:prstGeom prst="line">
            <a:avLst/>
          </a:prstGeom>
          <a:ln/>
        </p:spPr>
        <p:style>
          <a:lnRef idx="1">
            <a:schemeClr val="accent3"/>
          </a:lnRef>
          <a:fillRef idx="3">
            <a:schemeClr val="accent3"/>
          </a:fillRef>
          <a:effectRef idx="2">
            <a:schemeClr val="accent3"/>
          </a:effectRef>
          <a:fontRef idx="minor">
            <a:schemeClr val="lt1"/>
          </a:fontRef>
        </p:style>
      </p:cxnSp>
      <p:sp>
        <p:nvSpPr>
          <p:cNvPr id="35" name="Rectangle 34"/>
          <p:cNvSpPr/>
          <p:nvPr/>
        </p:nvSpPr>
        <p:spPr bwMode="auto">
          <a:xfrm>
            <a:off x="10152368" y="11239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6" name="Rectangle 35"/>
          <p:cNvSpPr/>
          <p:nvPr/>
        </p:nvSpPr>
        <p:spPr bwMode="auto">
          <a:xfrm>
            <a:off x="10845798" y="123190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7" name="Rectangle 36"/>
          <p:cNvSpPr/>
          <p:nvPr/>
        </p:nvSpPr>
        <p:spPr bwMode="auto">
          <a:xfrm>
            <a:off x="94472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8" name="Rectangle 37"/>
          <p:cNvSpPr/>
          <p:nvPr/>
        </p:nvSpPr>
        <p:spPr bwMode="auto">
          <a:xfrm>
            <a:off x="116316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9" name="Rectangle 38"/>
          <p:cNvSpPr/>
          <p:nvPr/>
        </p:nvSpPr>
        <p:spPr bwMode="auto">
          <a:xfrm>
            <a:off x="10387255" y="3238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0" name="Freeform 77"/>
          <p:cNvSpPr>
            <a:spLocks noEditPoints="1"/>
          </p:cNvSpPr>
          <p:nvPr/>
        </p:nvSpPr>
        <p:spPr bwMode="auto">
          <a:xfrm>
            <a:off x="9142412" y="120650"/>
            <a:ext cx="2895600"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078645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1734321"/>
          </a:xfrm>
        </p:spPr>
        <p:txBody>
          <a:bodyPr/>
          <a:lstStyle/>
          <a:p>
            <a:pPr marL="457200" indent="-457200">
              <a:buFont typeface="+mj-lt"/>
              <a:buAutoNum type="arabicPeriod"/>
            </a:pPr>
            <a:r>
              <a:rPr lang="en-US" dirty="0" smtClean="0"/>
              <a:t>Is server to server communication strongly authenticated and encrypted? </a:t>
            </a:r>
          </a:p>
          <a:p>
            <a:pPr marL="457200" indent="-457200">
              <a:buFont typeface="+mj-lt"/>
              <a:buAutoNum type="arabicPeriod"/>
            </a:pPr>
            <a:r>
              <a:rPr lang="en-US" dirty="0" smtClean="0"/>
              <a:t>Is user authentication configurable?</a:t>
            </a:r>
          </a:p>
          <a:p>
            <a:pPr marL="457200" indent="-457200">
              <a:buFont typeface="+mj-lt"/>
              <a:buAutoNum type="arabicPeriod"/>
            </a:pPr>
            <a:r>
              <a:rPr lang="en-US" dirty="0" smtClean="0">
                <a:solidFill>
                  <a:srgbClr val="59D01E"/>
                </a:solidFill>
              </a:rPr>
              <a:t>Do you use a media gateway that does not support SIP/TLS 5061?</a:t>
            </a:r>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1026435"/>
          </a:xfrm>
        </p:spPr>
        <p:txBody>
          <a:bodyPr/>
          <a:lstStyle/>
          <a:p>
            <a:r>
              <a:rPr lang="en-US" dirty="0" smtClean="0"/>
              <a:t>Configure Mediation Server with 2 NICs.</a:t>
            </a:r>
          </a:p>
          <a:p>
            <a:r>
              <a:rPr lang="en-US" dirty="0" smtClean="0"/>
              <a:t>Place Mediation Server and media gateway in a separate subnet.</a:t>
            </a:r>
          </a:p>
        </p:txBody>
      </p:sp>
      <p:pic>
        <p:nvPicPr>
          <p:cNvPr id="23" name="Picture 2" descr="C:\Users\ruim\Documents\docs\NextHop\MS-Lync-Logo-grid-rgb_184x1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a:stCxn id="37" idx="3"/>
            <a:endCxn id="35" idx="0"/>
          </p:cNvCxnSpPr>
          <p:nvPr/>
        </p:nvCxnSpPr>
        <p:spPr>
          <a:xfrm>
            <a:off x="9599612" y="958850"/>
            <a:ext cx="628956" cy="1651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6" name="Straight Connector 25"/>
          <p:cNvCxnSpPr>
            <a:stCxn id="37" idx="3"/>
            <a:endCxn id="39" idx="2"/>
          </p:cNvCxnSpPr>
          <p:nvPr/>
        </p:nvCxnSpPr>
        <p:spPr>
          <a:xfrm flipV="1">
            <a:off x="9599612" y="400050"/>
            <a:ext cx="863843" cy="5588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7" name="Straight Connector 26"/>
          <p:cNvCxnSpPr>
            <a:stCxn id="36" idx="0"/>
            <a:endCxn id="38" idx="1"/>
          </p:cNvCxnSpPr>
          <p:nvPr/>
        </p:nvCxnSpPr>
        <p:spPr>
          <a:xfrm flipV="1">
            <a:off x="10921998" y="958850"/>
            <a:ext cx="709614" cy="2730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9" name="Straight Connector 28"/>
          <p:cNvCxnSpPr>
            <a:stCxn id="35" idx="3"/>
            <a:endCxn id="36" idx="3"/>
          </p:cNvCxnSpPr>
          <p:nvPr/>
        </p:nvCxnSpPr>
        <p:spPr>
          <a:xfrm>
            <a:off x="10304768" y="1162050"/>
            <a:ext cx="693430" cy="1079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0" name="Straight Connector 29"/>
          <p:cNvCxnSpPr>
            <a:stCxn id="39" idx="2"/>
            <a:endCxn id="38" idx="2"/>
          </p:cNvCxnSpPr>
          <p:nvPr/>
        </p:nvCxnSpPr>
        <p:spPr>
          <a:xfrm>
            <a:off x="10463455" y="400050"/>
            <a:ext cx="1244357" cy="5969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2" name="Straight Connector 31"/>
          <p:cNvCxnSpPr>
            <a:stCxn id="36" idx="0"/>
            <a:endCxn id="39" idx="2"/>
          </p:cNvCxnSpPr>
          <p:nvPr/>
        </p:nvCxnSpPr>
        <p:spPr>
          <a:xfrm flipH="1" flipV="1">
            <a:off x="10463455" y="400050"/>
            <a:ext cx="458543" cy="8318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3" name="Straight Connector 32"/>
          <p:cNvCxnSpPr>
            <a:stCxn id="35" idx="0"/>
            <a:endCxn id="39" idx="2"/>
          </p:cNvCxnSpPr>
          <p:nvPr/>
        </p:nvCxnSpPr>
        <p:spPr>
          <a:xfrm flipV="1">
            <a:off x="10228568" y="400050"/>
            <a:ext cx="234887" cy="723900"/>
          </a:xfrm>
          <a:prstGeom prst="line">
            <a:avLst/>
          </a:prstGeom>
          <a:ln/>
        </p:spPr>
        <p:style>
          <a:lnRef idx="1">
            <a:schemeClr val="accent3"/>
          </a:lnRef>
          <a:fillRef idx="3">
            <a:schemeClr val="accent3"/>
          </a:fillRef>
          <a:effectRef idx="2">
            <a:schemeClr val="accent3"/>
          </a:effectRef>
          <a:fontRef idx="minor">
            <a:schemeClr val="lt1"/>
          </a:fontRef>
        </p:style>
      </p:cxnSp>
      <p:sp>
        <p:nvSpPr>
          <p:cNvPr id="35" name="Rectangle 34"/>
          <p:cNvSpPr/>
          <p:nvPr/>
        </p:nvSpPr>
        <p:spPr bwMode="auto">
          <a:xfrm>
            <a:off x="10152368" y="11239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6" name="Rectangle 35"/>
          <p:cNvSpPr/>
          <p:nvPr/>
        </p:nvSpPr>
        <p:spPr bwMode="auto">
          <a:xfrm>
            <a:off x="10845798" y="123190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7" name="Rectangle 36"/>
          <p:cNvSpPr/>
          <p:nvPr/>
        </p:nvSpPr>
        <p:spPr bwMode="auto">
          <a:xfrm>
            <a:off x="94472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8" name="Rectangle 37"/>
          <p:cNvSpPr/>
          <p:nvPr/>
        </p:nvSpPr>
        <p:spPr bwMode="auto">
          <a:xfrm>
            <a:off x="116316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9" name="Rectangle 38"/>
          <p:cNvSpPr/>
          <p:nvPr/>
        </p:nvSpPr>
        <p:spPr bwMode="auto">
          <a:xfrm>
            <a:off x="10387255" y="3238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0" name="Freeform 77"/>
          <p:cNvSpPr>
            <a:spLocks noEditPoints="1"/>
          </p:cNvSpPr>
          <p:nvPr/>
        </p:nvSpPr>
        <p:spPr bwMode="auto">
          <a:xfrm>
            <a:off x="9142412" y="120650"/>
            <a:ext cx="2895600"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07864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Internal Access</a:t>
            </a:r>
            <a:endParaRPr lang="en-US" dirty="0"/>
          </a:p>
        </p:txBody>
      </p:sp>
      <p:sp>
        <p:nvSpPr>
          <p:cNvPr id="8" name="Text Placeholder 7"/>
          <p:cNvSpPr>
            <a:spLocks noGrp="1"/>
          </p:cNvSpPr>
          <p:nvPr>
            <p:ph type="body" idx="1"/>
          </p:nvPr>
        </p:nvSpPr>
        <p:spPr>
          <a:xfrm>
            <a:off x="519113" y="1411553"/>
            <a:ext cx="5486400" cy="346249"/>
          </a:xfrm>
        </p:spPr>
        <p:txBody>
          <a:bodyPr/>
          <a:lstStyle/>
          <a:p>
            <a:r>
              <a:rPr lang="en-US" dirty="0" smtClean="0"/>
              <a:t>Business Requirement</a:t>
            </a:r>
            <a:endParaRPr lang="en-US" dirty="0"/>
          </a:p>
        </p:txBody>
      </p:sp>
      <p:sp>
        <p:nvSpPr>
          <p:cNvPr id="6" name="Content Placeholder 5"/>
          <p:cNvSpPr>
            <a:spLocks noGrp="1"/>
          </p:cNvSpPr>
          <p:nvPr>
            <p:ph sz="half" idx="2"/>
          </p:nvPr>
        </p:nvSpPr>
        <p:spPr>
          <a:xfrm>
            <a:off x="507867" y="2133600"/>
            <a:ext cx="5484971" cy="2512996"/>
          </a:xfrm>
        </p:spPr>
        <p:txBody>
          <a:bodyPr/>
          <a:lstStyle/>
          <a:p>
            <a:pPr marL="457200" indent="-457200">
              <a:buFont typeface="+mj-lt"/>
              <a:buAutoNum type="arabicPeriod"/>
            </a:pPr>
            <a:r>
              <a:rPr lang="en-US" dirty="0" smtClean="0"/>
              <a:t>Is server to server communication strongly authenticated and encrypted? </a:t>
            </a:r>
          </a:p>
          <a:p>
            <a:pPr marL="457200" indent="-457200">
              <a:buFont typeface="+mj-lt"/>
              <a:buAutoNum type="arabicPeriod"/>
            </a:pPr>
            <a:r>
              <a:rPr lang="en-US" dirty="0" smtClean="0"/>
              <a:t>Is user authentication configurable?</a:t>
            </a:r>
          </a:p>
          <a:p>
            <a:pPr marL="457200" indent="-457200">
              <a:buFont typeface="+mj-lt"/>
              <a:buAutoNum type="arabicPeriod"/>
            </a:pPr>
            <a:r>
              <a:rPr lang="en-US" dirty="0" smtClean="0"/>
              <a:t>Do you use a media gateway that does not support SIP/TLS 5061?</a:t>
            </a:r>
          </a:p>
          <a:p>
            <a:pPr marL="457200" indent="-457200">
              <a:buFont typeface="+mj-lt"/>
              <a:buAutoNum type="arabicPeriod"/>
            </a:pPr>
            <a:r>
              <a:rPr lang="en-US" dirty="0" smtClean="0">
                <a:solidFill>
                  <a:srgbClr val="59D01E"/>
                </a:solidFill>
              </a:rPr>
              <a:t>Do you have internal firewalls?</a:t>
            </a:r>
          </a:p>
          <a:p>
            <a:pPr marL="457200" indent="-457200">
              <a:buFont typeface="+mj-lt"/>
              <a:buAutoNum type="arabicPeriod"/>
            </a:pPr>
            <a:endParaRPr lang="en-US" dirty="0" smtClean="0"/>
          </a:p>
        </p:txBody>
      </p:sp>
      <p:sp>
        <p:nvSpPr>
          <p:cNvPr id="9" name="Text Placeholder 8"/>
          <p:cNvSpPr>
            <a:spLocks noGrp="1"/>
          </p:cNvSpPr>
          <p:nvPr>
            <p:ph type="body" sz="quarter" idx="3"/>
          </p:nvPr>
        </p:nvSpPr>
        <p:spPr>
          <a:xfrm>
            <a:off x="6181725" y="1411553"/>
            <a:ext cx="5486400" cy="346249"/>
          </a:xfrm>
        </p:spPr>
        <p:txBody>
          <a:bodyPr/>
          <a:lstStyle/>
          <a:p>
            <a:r>
              <a:rPr lang="en-US" dirty="0" smtClean="0"/>
              <a:t>Technical Solution</a:t>
            </a:r>
            <a:endParaRPr lang="en-US" dirty="0"/>
          </a:p>
        </p:txBody>
      </p:sp>
      <p:sp>
        <p:nvSpPr>
          <p:cNvPr id="7" name="Content Placeholder 6"/>
          <p:cNvSpPr>
            <a:spLocks noGrp="1"/>
          </p:cNvSpPr>
          <p:nvPr>
            <p:ph sz="quarter" idx="4"/>
          </p:nvPr>
        </p:nvSpPr>
        <p:spPr>
          <a:xfrm>
            <a:off x="6181725" y="2133600"/>
            <a:ext cx="5486400" cy="1415772"/>
          </a:xfrm>
        </p:spPr>
        <p:txBody>
          <a:bodyPr/>
          <a:lstStyle/>
          <a:p>
            <a:r>
              <a:rPr lang="en-US" dirty="0" smtClean="0"/>
              <a:t>Refer to Product Documentation.</a:t>
            </a:r>
          </a:p>
          <a:p>
            <a:r>
              <a:rPr lang="en-US" dirty="0" smtClean="0"/>
              <a:t>Refer to </a:t>
            </a:r>
            <a:r>
              <a:rPr lang="en-US" dirty="0" err="1" smtClean="0"/>
              <a:t>Lync</a:t>
            </a:r>
            <a:r>
              <a:rPr lang="en-US" dirty="0" smtClean="0"/>
              <a:t> Server Protocol Poster</a:t>
            </a:r>
            <a:r>
              <a:rPr lang="en-US" baseline="30000" dirty="0" smtClean="0"/>
              <a:t>+</a:t>
            </a:r>
            <a:r>
              <a:rPr lang="en-US" dirty="0"/>
              <a:t>.</a:t>
            </a:r>
            <a:endParaRPr lang="en-US" dirty="0" smtClean="0"/>
          </a:p>
          <a:p>
            <a:r>
              <a:rPr lang="en-US" dirty="0" smtClean="0"/>
              <a:t>Leverage </a:t>
            </a:r>
            <a:r>
              <a:rPr lang="en-US" dirty="0" err="1" smtClean="0"/>
              <a:t>Lync</a:t>
            </a:r>
            <a:r>
              <a:rPr lang="en-US" dirty="0" smtClean="0"/>
              <a:t> Firewall app</a:t>
            </a:r>
            <a:r>
              <a:rPr lang="en-US" baseline="30000" dirty="0" smtClean="0"/>
              <a:t>*</a:t>
            </a:r>
            <a:r>
              <a:rPr lang="en-US" dirty="0" smtClean="0"/>
              <a:t> to define firewall rules.</a:t>
            </a:r>
          </a:p>
        </p:txBody>
      </p:sp>
      <p:sp>
        <p:nvSpPr>
          <p:cNvPr id="23" name="TextBox 22"/>
          <p:cNvSpPr txBox="1"/>
          <p:nvPr/>
        </p:nvSpPr>
        <p:spPr>
          <a:xfrm>
            <a:off x="6323012" y="6248400"/>
            <a:ext cx="5715000" cy="433965"/>
          </a:xfrm>
          <a:prstGeom prst="rect">
            <a:avLst/>
          </a:prstGeom>
          <a:noFill/>
        </p:spPr>
        <p:txBody>
          <a:bodyPr wrap="square" lIns="91440" tIns="91440" rIns="91440" bIns="91440" rtlCol="0">
            <a:spAutoFit/>
          </a:bodyPr>
          <a:lstStyle/>
          <a:p>
            <a:pPr algn="r">
              <a:lnSpc>
                <a:spcPct val="90000"/>
              </a:lnSpc>
              <a:spcBef>
                <a:spcPct val="20000"/>
              </a:spcBef>
              <a:buSzPct val="90000"/>
            </a:pPr>
            <a:r>
              <a:rPr lang="en-US" sz="2400" baseline="30000" dirty="0" smtClean="0">
                <a:solidFill>
                  <a:schemeClr val="tx1">
                    <a:alpha val="99000"/>
                  </a:schemeClr>
                </a:solidFill>
              </a:rPr>
              <a:t>*</a:t>
            </a:r>
            <a:r>
              <a:rPr lang="en-US" dirty="0" smtClean="0">
                <a:solidFill>
                  <a:schemeClr val="tx1">
                    <a:alpha val="99000"/>
                  </a:schemeClr>
                </a:solidFill>
              </a:rPr>
              <a:t>Follow </a:t>
            </a:r>
            <a:r>
              <a:rPr lang="en-US" b="1" dirty="0" smtClean="0">
                <a:solidFill>
                  <a:srgbClr val="59D01E">
                    <a:alpha val="99000"/>
                  </a:srgbClr>
                </a:solidFill>
              </a:rPr>
              <a:t>@</a:t>
            </a:r>
            <a:r>
              <a:rPr lang="en-US" b="1" dirty="0" err="1" smtClean="0">
                <a:solidFill>
                  <a:srgbClr val="59D01E">
                    <a:alpha val="99000"/>
                  </a:srgbClr>
                </a:solidFill>
              </a:rPr>
              <a:t>rui_maximo</a:t>
            </a:r>
            <a:r>
              <a:rPr lang="en-US" dirty="0" smtClean="0">
                <a:solidFill>
                  <a:schemeClr val="tx1">
                    <a:alpha val="99000"/>
                  </a:schemeClr>
                </a:solidFill>
              </a:rPr>
              <a:t>,</a:t>
            </a:r>
            <a:r>
              <a:rPr lang="en-US" b="1" dirty="0" smtClean="0">
                <a:solidFill>
                  <a:srgbClr val="59D01E">
                    <a:alpha val="99000"/>
                  </a:srgbClr>
                </a:solidFill>
              </a:rPr>
              <a:t> @</a:t>
            </a:r>
            <a:r>
              <a:rPr lang="en-US" b="1" dirty="0" err="1" smtClean="0">
                <a:solidFill>
                  <a:srgbClr val="59D01E">
                    <a:alpha val="99000"/>
                  </a:srgbClr>
                </a:solidFill>
              </a:rPr>
              <a:t>DrRez</a:t>
            </a:r>
            <a:r>
              <a:rPr lang="en-US" b="1" dirty="0" smtClean="0">
                <a:solidFill>
                  <a:srgbClr val="59D01E">
                    <a:alpha val="99000"/>
                  </a:srgbClr>
                </a:solidFill>
              </a:rPr>
              <a:t> </a:t>
            </a:r>
            <a:r>
              <a:rPr lang="en-US" dirty="0" smtClean="0">
                <a:solidFill>
                  <a:schemeClr val="tx1">
                    <a:alpha val="99000"/>
                  </a:schemeClr>
                </a:solidFill>
              </a:rPr>
              <a:t>for general availability</a:t>
            </a:r>
          </a:p>
        </p:txBody>
      </p:sp>
      <p:sp>
        <p:nvSpPr>
          <p:cNvPr id="24" name="TextBox 23"/>
          <p:cNvSpPr txBox="1"/>
          <p:nvPr/>
        </p:nvSpPr>
        <p:spPr>
          <a:xfrm>
            <a:off x="2284412" y="5831516"/>
            <a:ext cx="9753600" cy="738664"/>
          </a:xfrm>
          <a:prstGeom prst="rect">
            <a:avLst/>
          </a:prstGeom>
          <a:noFill/>
        </p:spPr>
        <p:txBody>
          <a:bodyPr wrap="square" lIns="91440" tIns="91440" rIns="91440" bIns="91440" rtlCol="0">
            <a:spAutoFit/>
          </a:bodyPr>
          <a:lstStyle/>
          <a:p>
            <a:pPr algn="r">
              <a:lnSpc>
                <a:spcPct val="90000"/>
              </a:lnSpc>
              <a:spcBef>
                <a:spcPct val="20000"/>
              </a:spcBef>
              <a:buSzPct val="90000"/>
            </a:pPr>
            <a:r>
              <a:rPr lang="en-US" sz="2400" baseline="30000" dirty="0" smtClean="0">
                <a:solidFill>
                  <a:schemeClr val="tx1">
                    <a:alpha val="99000"/>
                  </a:schemeClr>
                </a:solidFill>
              </a:rPr>
              <a:t>+</a:t>
            </a:r>
            <a:r>
              <a:rPr lang="en-US" dirty="0" smtClean="0">
                <a:solidFill>
                  <a:schemeClr val="tx1">
                    <a:alpha val="99000"/>
                  </a:schemeClr>
                </a:solidFill>
              </a:rPr>
              <a:t>Download from </a:t>
            </a:r>
            <a:r>
              <a:rPr lang="en-US" dirty="0">
                <a:solidFill>
                  <a:schemeClr val="tx1">
                    <a:alpha val="99000"/>
                  </a:schemeClr>
                </a:solidFill>
                <a:hlinkClick r:id="rId2"/>
              </a:rPr>
              <a:t>http://</a:t>
            </a:r>
            <a:r>
              <a:rPr lang="en-US" dirty="0" smtClean="0">
                <a:solidFill>
                  <a:schemeClr val="tx1">
                    <a:alpha val="99000"/>
                  </a:schemeClr>
                </a:solidFill>
                <a:hlinkClick r:id="rId2"/>
              </a:rPr>
              <a:t>www.microsoft.com/en-us/download/details.aspx?id=6797</a:t>
            </a:r>
            <a:endParaRPr lang="en-US" dirty="0" smtClean="0">
              <a:solidFill>
                <a:schemeClr val="tx1">
                  <a:alpha val="99000"/>
                </a:schemeClr>
              </a:solidFill>
            </a:endParaRPr>
          </a:p>
          <a:p>
            <a:pPr algn="r">
              <a:lnSpc>
                <a:spcPct val="90000"/>
              </a:lnSpc>
              <a:spcBef>
                <a:spcPct val="20000"/>
              </a:spcBef>
              <a:buSzPct val="90000"/>
            </a:pPr>
            <a:endParaRPr lang="en-US" dirty="0" smtClean="0">
              <a:solidFill>
                <a:schemeClr val="tx1">
                  <a:alpha val="99000"/>
                </a:schemeClr>
              </a:solidFill>
            </a:endParaRPr>
          </a:p>
        </p:txBody>
      </p:sp>
      <p:pic>
        <p:nvPicPr>
          <p:cNvPr id="26" name="Picture 2" descr="C:\Users\ruim\Documents\docs\NextHop\MS-Lync-Logo-grid-rgb_184x1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2" y="196850"/>
            <a:ext cx="2336800" cy="13843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a:stCxn id="39" idx="3"/>
            <a:endCxn id="37" idx="0"/>
          </p:cNvCxnSpPr>
          <p:nvPr/>
        </p:nvCxnSpPr>
        <p:spPr>
          <a:xfrm>
            <a:off x="9599612" y="958850"/>
            <a:ext cx="628956" cy="1651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29" name="Straight Connector 28"/>
          <p:cNvCxnSpPr>
            <a:stCxn id="39" idx="3"/>
            <a:endCxn id="41" idx="2"/>
          </p:cNvCxnSpPr>
          <p:nvPr/>
        </p:nvCxnSpPr>
        <p:spPr>
          <a:xfrm flipV="1">
            <a:off x="9599612" y="400050"/>
            <a:ext cx="863843" cy="5588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0" name="Straight Connector 29"/>
          <p:cNvCxnSpPr>
            <a:stCxn id="38" idx="0"/>
            <a:endCxn id="40" idx="1"/>
          </p:cNvCxnSpPr>
          <p:nvPr/>
        </p:nvCxnSpPr>
        <p:spPr>
          <a:xfrm flipV="1">
            <a:off x="10921998" y="958850"/>
            <a:ext cx="709614" cy="2730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2" name="Straight Connector 31"/>
          <p:cNvCxnSpPr>
            <a:stCxn id="37" idx="3"/>
            <a:endCxn id="38" idx="3"/>
          </p:cNvCxnSpPr>
          <p:nvPr/>
        </p:nvCxnSpPr>
        <p:spPr>
          <a:xfrm>
            <a:off x="10304768" y="1162050"/>
            <a:ext cx="693430" cy="1079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3" name="Straight Connector 32"/>
          <p:cNvCxnSpPr>
            <a:stCxn id="41" idx="2"/>
            <a:endCxn id="40" idx="2"/>
          </p:cNvCxnSpPr>
          <p:nvPr/>
        </p:nvCxnSpPr>
        <p:spPr>
          <a:xfrm>
            <a:off x="10463455" y="400050"/>
            <a:ext cx="1244357" cy="59690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5" name="Straight Connector 34"/>
          <p:cNvCxnSpPr>
            <a:stCxn id="38" idx="0"/>
            <a:endCxn id="41" idx="2"/>
          </p:cNvCxnSpPr>
          <p:nvPr/>
        </p:nvCxnSpPr>
        <p:spPr>
          <a:xfrm flipH="1" flipV="1">
            <a:off x="10463455" y="400050"/>
            <a:ext cx="458543" cy="831850"/>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36" name="Straight Connector 35"/>
          <p:cNvCxnSpPr>
            <a:stCxn id="37" idx="0"/>
            <a:endCxn id="41" idx="2"/>
          </p:cNvCxnSpPr>
          <p:nvPr/>
        </p:nvCxnSpPr>
        <p:spPr>
          <a:xfrm flipV="1">
            <a:off x="10228568" y="400050"/>
            <a:ext cx="234887" cy="723900"/>
          </a:xfrm>
          <a:prstGeom prst="line">
            <a:avLst/>
          </a:prstGeom>
          <a:ln/>
        </p:spPr>
        <p:style>
          <a:lnRef idx="1">
            <a:schemeClr val="accent3"/>
          </a:lnRef>
          <a:fillRef idx="3">
            <a:schemeClr val="accent3"/>
          </a:fillRef>
          <a:effectRef idx="2">
            <a:schemeClr val="accent3"/>
          </a:effectRef>
          <a:fontRef idx="minor">
            <a:schemeClr val="lt1"/>
          </a:fontRef>
        </p:style>
      </p:cxnSp>
      <p:sp>
        <p:nvSpPr>
          <p:cNvPr id="37" name="Rectangle 36"/>
          <p:cNvSpPr/>
          <p:nvPr/>
        </p:nvSpPr>
        <p:spPr bwMode="auto">
          <a:xfrm>
            <a:off x="10152368" y="11239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8" name="Rectangle 37"/>
          <p:cNvSpPr/>
          <p:nvPr/>
        </p:nvSpPr>
        <p:spPr bwMode="auto">
          <a:xfrm>
            <a:off x="10845798" y="123190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9" name="Rectangle 38"/>
          <p:cNvSpPr/>
          <p:nvPr/>
        </p:nvSpPr>
        <p:spPr bwMode="auto">
          <a:xfrm>
            <a:off x="94472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0" name="Rectangle 39"/>
          <p:cNvSpPr/>
          <p:nvPr/>
        </p:nvSpPr>
        <p:spPr bwMode="auto">
          <a:xfrm>
            <a:off x="11631612" y="9207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1" name="Rectangle 40"/>
          <p:cNvSpPr/>
          <p:nvPr/>
        </p:nvSpPr>
        <p:spPr bwMode="auto">
          <a:xfrm>
            <a:off x="10387255" y="323850"/>
            <a:ext cx="152400" cy="762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2" name="Freeform 77"/>
          <p:cNvSpPr>
            <a:spLocks noEditPoints="1"/>
          </p:cNvSpPr>
          <p:nvPr/>
        </p:nvSpPr>
        <p:spPr bwMode="auto">
          <a:xfrm>
            <a:off x="9142412" y="120650"/>
            <a:ext cx="2895600" cy="1301750"/>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078645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Rui Maximo</External_x0020_Speaker>
    <Session_x0020_Code xmlns="2295e2e7-0eeb-498e-8716-217bb2ee6ee3">EXL411</Session_x0020_Code>
    <ProductTaxHTField0 xmlns="2295e2e7-0eeb-498e-8716-217bb2ee6ee3">
      <Terms xmlns="http://schemas.microsoft.com/office/infopath/2007/PartnerControls"/>
    </ProductTaxHTField0>
    <Presentation_x0020_Date xmlns="2295e2e7-0eeb-498e-8716-217bb2ee6ee3">2012-06-13T00:00:00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1FE425-EA36-4D8C-A967-84CE3BED24D2}">
  <ds:schemaRefs>
    <ds:schemaRef ds:uri="http://schemas.microsoft.com/sharepoint/v3/contenttype/forms"/>
  </ds:schemaRefs>
</ds:datastoreItem>
</file>

<file path=customXml/itemProps2.xml><?xml version="1.0" encoding="utf-8"?>
<ds:datastoreItem xmlns:ds="http://schemas.openxmlformats.org/officeDocument/2006/customXml" ds:itemID="{76D92E10-3D8B-4831-9584-7BC82972C8E2}">
  <ds:schemaRefs>
    <ds:schemaRef ds:uri="http://www.w3.org/XML/1998/namespace"/>
    <ds:schemaRef ds:uri="2295e2e7-0eeb-498e-8716-217bb2ee6ee3"/>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8b529f77-48ab-4581-b468-93f09345b8aa"/>
  </ds:schemaRefs>
</ds:datastoreItem>
</file>

<file path=customXml/itemProps3.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6091</TotalTime>
  <Words>2349</Words>
  <Application>Microsoft Office PowerPoint</Application>
  <PresentationFormat>Custom</PresentationFormat>
  <Paragraphs>280</Paragraphs>
  <Slides>37</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0" baseType="lpstr">
      <vt:lpstr>TechEd_2012_Template_16x9</vt:lpstr>
      <vt:lpstr>White with Consolas font for code slides</vt:lpstr>
      <vt:lpstr>Visio</vt:lpstr>
      <vt:lpstr>Lync Server 2010 Security</vt:lpstr>
      <vt:lpstr>Agenda</vt:lpstr>
      <vt:lpstr>How Much Security is Enough? It depends on... </vt:lpstr>
      <vt:lpstr>Security is as Strong as its Weakest Link</vt:lpstr>
      <vt:lpstr>Protecting Internal Communications</vt:lpstr>
      <vt:lpstr>Internal Access</vt:lpstr>
      <vt:lpstr>Internal Access</vt:lpstr>
      <vt:lpstr>Internal Access</vt:lpstr>
      <vt:lpstr>Internal Access</vt:lpstr>
      <vt:lpstr>Lync Server 2010 Protocol Poster</vt:lpstr>
      <vt:lpstr>PowerPoint Presentation</vt:lpstr>
      <vt:lpstr>Lync Server 2010 Topology</vt:lpstr>
      <vt:lpstr>Lync Server 2010 Topology</vt:lpstr>
      <vt:lpstr>Lync Server 2010 Topology</vt:lpstr>
      <vt:lpstr>Lync Firewall App</vt:lpstr>
      <vt:lpstr>Protecting External Communications</vt:lpstr>
      <vt:lpstr>Afraid your Firewall will end up looking like this?</vt:lpstr>
      <vt:lpstr>External Access</vt:lpstr>
      <vt:lpstr>External Access</vt:lpstr>
      <vt:lpstr>External Access</vt:lpstr>
      <vt:lpstr>External Access</vt:lpstr>
      <vt:lpstr>Security Filter in action</vt:lpstr>
      <vt:lpstr>Security Filter</vt:lpstr>
      <vt:lpstr>External Access</vt:lpstr>
      <vt:lpstr>Security Web Filter</vt:lpstr>
      <vt:lpstr>External Access</vt:lpstr>
      <vt:lpstr>Client Authentication</vt:lpstr>
      <vt:lpstr>External Client Authentication</vt:lpstr>
      <vt:lpstr>External Client Authentication</vt:lpstr>
      <vt:lpstr>External Client Authentication</vt:lpstr>
      <vt:lpstr>Best Practices</vt:lpstr>
      <vt:lpstr>Track Resources</vt:lpstr>
      <vt:lpstr>Resources</vt:lpstr>
      <vt:lpstr>PowerPoint Presentation</vt:lpstr>
      <vt:lpstr>Please Complete an Evaluation  Your feedback is important! </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in Securing Your Microsoft Lync Server 2010 Edge Servers</dc:title>
  <dc:subject>TechEd 2012</dc:subject>
  <dc:creator>Cyndi</dc:creator>
  <cp:keywords>TechEd 2012</cp:keywords>
  <dc:description>Template: Jordan Cayabyab, Artitudes Design
Formatting:
Event Date: June 11-14, 2012
Event Location: Orlando, FL
Audience Type: IT Pros, Developers</dc:description>
  <cp:lastModifiedBy>Shows</cp:lastModifiedBy>
  <cp:revision>70</cp:revision>
  <cp:lastPrinted>2010-05-11T05:02:34Z</cp:lastPrinted>
  <dcterms:created xsi:type="dcterms:W3CDTF">2012-03-23T02:48:52Z</dcterms:created>
  <dcterms:modified xsi:type="dcterms:W3CDTF">2012-06-13T20:13:53Z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