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76"/>
  </p:notesMasterIdLst>
  <p:handoutMasterIdLst>
    <p:handoutMasterId r:id="rId77"/>
  </p:handoutMasterIdLst>
  <p:sldIdLst>
    <p:sldId id="319" r:id="rId6"/>
    <p:sldId id="320" r:id="rId7"/>
    <p:sldId id="321" r:id="rId8"/>
    <p:sldId id="323" r:id="rId9"/>
    <p:sldId id="324" r:id="rId10"/>
    <p:sldId id="325" r:id="rId11"/>
    <p:sldId id="326" r:id="rId12"/>
    <p:sldId id="327" r:id="rId13"/>
    <p:sldId id="328" r:id="rId14"/>
    <p:sldId id="329" r:id="rId15"/>
    <p:sldId id="330" r:id="rId16"/>
    <p:sldId id="331" r:id="rId17"/>
    <p:sldId id="332" r:id="rId18"/>
    <p:sldId id="336" r:id="rId19"/>
    <p:sldId id="333" r:id="rId20"/>
    <p:sldId id="349" r:id="rId21"/>
    <p:sldId id="335" r:id="rId22"/>
    <p:sldId id="352" r:id="rId23"/>
    <p:sldId id="347" r:id="rId24"/>
    <p:sldId id="337" r:id="rId25"/>
    <p:sldId id="338" r:id="rId26"/>
    <p:sldId id="344" r:id="rId27"/>
    <p:sldId id="345" r:id="rId28"/>
    <p:sldId id="346" r:id="rId29"/>
    <p:sldId id="271" r:id="rId30"/>
    <p:sldId id="359" r:id="rId31"/>
    <p:sldId id="353" r:id="rId32"/>
    <p:sldId id="354" r:id="rId33"/>
    <p:sldId id="355" r:id="rId34"/>
    <p:sldId id="356" r:id="rId35"/>
    <p:sldId id="357" r:id="rId36"/>
    <p:sldId id="369" r:id="rId37"/>
    <p:sldId id="361" r:id="rId38"/>
    <p:sldId id="362" r:id="rId39"/>
    <p:sldId id="363" r:id="rId40"/>
    <p:sldId id="364" r:id="rId41"/>
    <p:sldId id="365" r:id="rId42"/>
    <p:sldId id="366" r:id="rId43"/>
    <p:sldId id="367" r:id="rId44"/>
    <p:sldId id="368" r:id="rId45"/>
    <p:sldId id="389" r:id="rId46"/>
    <p:sldId id="388" r:id="rId47"/>
    <p:sldId id="390" r:id="rId48"/>
    <p:sldId id="391" r:id="rId49"/>
    <p:sldId id="392" r:id="rId50"/>
    <p:sldId id="393" r:id="rId51"/>
    <p:sldId id="394" r:id="rId52"/>
    <p:sldId id="395" r:id="rId53"/>
    <p:sldId id="396" r:id="rId54"/>
    <p:sldId id="360" r:id="rId55"/>
    <p:sldId id="358" r:id="rId56"/>
    <p:sldId id="370" r:id="rId57"/>
    <p:sldId id="371" r:id="rId58"/>
    <p:sldId id="372" r:id="rId59"/>
    <p:sldId id="373" r:id="rId60"/>
    <p:sldId id="374" r:id="rId61"/>
    <p:sldId id="375" r:id="rId62"/>
    <p:sldId id="376" r:id="rId63"/>
    <p:sldId id="377" r:id="rId64"/>
    <p:sldId id="382" r:id="rId65"/>
    <p:sldId id="378" r:id="rId66"/>
    <p:sldId id="379" r:id="rId67"/>
    <p:sldId id="380" r:id="rId68"/>
    <p:sldId id="381" r:id="rId69"/>
    <p:sldId id="383" r:id="rId70"/>
    <p:sldId id="384" r:id="rId71"/>
    <p:sldId id="385" r:id="rId72"/>
    <p:sldId id="386" r:id="rId73"/>
    <p:sldId id="387" r:id="rId74"/>
    <p:sldId id="256" r:id="rId75"/>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9353" autoAdjust="0"/>
  </p:normalViewPr>
  <p:slideViewPr>
    <p:cSldViewPr>
      <p:cViewPr>
        <p:scale>
          <a:sx n="80" d="100"/>
          <a:sy n="80" d="100"/>
        </p:scale>
        <p:origin x="-1506" y="-55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1.xml.rels><?xml version="1.0" encoding="UTF-8" standalone="yes"?>
<Relationships xmlns="http://schemas.openxmlformats.org/package/2006/relationships"><Relationship Id="rId1" Type="http://schemas.openxmlformats.org/officeDocument/2006/relationships/hyperlink" Target="https://connect.microsoft.com/site1286/Survey/NominationSurvey.aspx?SurveyID=14053&amp;ProgramID=7588"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onnect.microsoft.com/site1286/Survey/NominationSurvey.aspx?SurveyID=14053&amp;ProgramID=7588"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A4724-15DC-4C87-91B5-AA6DE90FD108}" type="doc">
      <dgm:prSet loTypeId="urn:microsoft.com/office/officeart/2005/8/layout/target1" loCatId="relationship" qsTypeId="urn:microsoft.com/office/officeart/2005/8/quickstyle/3d3" qsCatId="3D" csTypeId="urn:microsoft.com/office/officeart/2005/8/colors/colorful2" csCatId="colorful" phldr="1"/>
      <dgm:spPr/>
    </dgm:pt>
    <dgm:pt modelId="{483D1336-5AA5-4A4A-9913-1D538EAD9D22}">
      <dgm:prSet phldrT="[Text]" custT="1"/>
      <dgm:spPr/>
      <dgm:t>
        <a:bodyPr/>
        <a:lstStyle/>
        <a:p>
          <a:r>
            <a:rPr lang="en-US" sz="1800" dirty="0" smtClean="0"/>
            <a:t>Your Application: SCOM </a:t>
          </a:r>
          <a:r>
            <a:rPr lang="en-US" sz="1800" dirty="0" err="1" smtClean="0"/>
            <a:t>.Net</a:t>
          </a:r>
          <a:r>
            <a:rPr lang="en-US" sz="1800" dirty="0" smtClean="0"/>
            <a:t> Application &amp; Java Performance Monitoring</a:t>
          </a:r>
          <a:endParaRPr lang="en-US" sz="1800" dirty="0"/>
        </a:p>
      </dgm:t>
    </dgm:pt>
    <dgm:pt modelId="{D3EE7B1D-64B8-4CA7-AA8A-AB82EA0AC96C}" type="parTrans" cxnId="{ACDE3AB3-B78F-4DE1-BD5B-8DF8DEBB6F39}">
      <dgm:prSet/>
      <dgm:spPr/>
      <dgm:t>
        <a:bodyPr/>
        <a:lstStyle/>
        <a:p>
          <a:endParaRPr lang="en-US" sz="2400"/>
        </a:p>
      </dgm:t>
    </dgm:pt>
    <dgm:pt modelId="{49EE1FEF-158C-4860-9546-EF2DABA3337E}" type="sibTrans" cxnId="{ACDE3AB3-B78F-4DE1-BD5B-8DF8DEBB6F39}">
      <dgm:prSet/>
      <dgm:spPr/>
      <dgm:t>
        <a:bodyPr/>
        <a:lstStyle/>
        <a:p>
          <a:endParaRPr lang="en-US" sz="2400"/>
        </a:p>
      </dgm:t>
    </dgm:pt>
    <dgm:pt modelId="{16CEB7CF-D723-4851-84ED-C0C38F654ED7}">
      <dgm:prSet phldrT="[Text]" custT="1"/>
      <dgm:spPr/>
      <dgm:t>
        <a:bodyPr/>
        <a:lstStyle/>
        <a:p>
          <a:r>
            <a:rPr lang="en-US" sz="1800" dirty="0" smtClean="0"/>
            <a:t>Mid-mile: Global Service Monitor</a:t>
          </a:r>
        </a:p>
        <a:p>
          <a:r>
            <a:rPr lang="en-US" sz="1400" dirty="0" smtClean="0">
              <a:hlinkClick xmlns:r="http://schemas.openxmlformats.org/officeDocument/2006/relationships" r:id="rId1"/>
            </a:rPr>
            <a:t>https://connect.microsoft.com/site1286/Survey/NominationSurvey.aspx?SurveyID=14053&amp;ProgramID=7588</a:t>
          </a:r>
          <a:endParaRPr lang="en-US" sz="1400" dirty="0"/>
        </a:p>
      </dgm:t>
    </dgm:pt>
    <dgm:pt modelId="{61EBB5F1-CC72-4F7D-944E-AD50DFC27C25}" type="parTrans" cxnId="{C8521EFC-4A95-44CF-A83D-2F712DF512B7}">
      <dgm:prSet/>
      <dgm:spPr/>
      <dgm:t>
        <a:bodyPr/>
        <a:lstStyle/>
        <a:p>
          <a:endParaRPr lang="en-US" sz="2400"/>
        </a:p>
      </dgm:t>
    </dgm:pt>
    <dgm:pt modelId="{9C246BDE-901D-4096-B60C-C30BB3082D85}" type="sibTrans" cxnId="{C8521EFC-4A95-44CF-A83D-2F712DF512B7}">
      <dgm:prSet/>
      <dgm:spPr/>
      <dgm:t>
        <a:bodyPr/>
        <a:lstStyle/>
        <a:p>
          <a:endParaRPr lang="en-US" sz="2400"/>
        </a:p>
      </dgm:t>
    </dgm:pt>
    <dgm:pt modelId="{57CCF47D-213A-419A-A3A8-46FA7474D098}">
      <dgm:prSet phldrT="[Text]" custT="1"/>
      <dgm:spPr/>
      <dgm:t>
        <a:bodyPr/>
        <a:lstStyle/>
        <a:p>
          <a:r>
            <a:rPr lang="en-US" sz="1800" dirty="0" smtClean="0"/>
            <a:t>Last mile: SCOM client-side monitoring</a:t>
          </a:r>
          <a:endParaRPr lang="en-US" sz="1800" dirty="0"/>
        </a:p>
      </dgm:t>
    </dgm:pt>
    <dgm:pt modelId="{4D633380-105B-4223-866B-021B92D74596}" type="parTrans" cxnId="{B53DF2FB-75DD-4B03-9689-B8A083296944}">
      <dgm:prSet/>
      <dgm:spPr/>
      <dgm:t>
        <a:bodyPr/>
        <a:lstStyle/>
        <a:p>
          <a:endParaRPr lang="en-US" sz="2400"/>
        </a:p>
      </dgm:t>
    </dgm:pt>
    <dgm:pt modelId="{17D28A17-112E-4E08-A1E0-C43F6E5AC127}" type="sibTrans" cxnId="{B53DF2FB-75DD-4B03-9689-B8A083296944}">
      <dgm:prSet/>
      <dgm:spPr/>
      <dgm:t>
        <a:bodyPr/>
        <a:lstStyle/>
        <a:p>
          <a:endParaRPr lang="en-US" sz="2400"/>
        </a:p>
      </dgm:t>
    </dgm:pt>
    <dgm:pt modelId="{9A26B8BF-8EFE-4CB7-86CE-C6BC926C64A9}">
      <dgm:prSet phldrT="[Text]" custT="1"/>
      <dgm:spPr/>
      <dgm:t>
        <a:bodyPr/>
        <a:lstStyle/>
        <a:p>
          <a:r>
            <a:rPr lang="en-US" sz="1800" dirty="0" smtClean="0"/>
            <a:t>First mile: SCOM internal synthetic transactions</a:t>
          </a:r>
          <a:endParaRPr lang="en-US" sz="1800" dirty="0"/>
        </a:p>
      </dgm:t>
    </dgm:pt>
    <dgm:pt modelId="{73EC7286-DC7E-405A-80D0-BEF005417EE9}" type="parTrans" cxnId="{55A85FA1-3F11-4781-988F-AC053BDF492A}">
      <dgm:prSet/>
      <dgm:spPr/>
      <dgm:t>
        <a:bodyPr/>
        <a:lstStyle/>
        <a:p>
          <a:endParaRPr lang="en-US" sz="2400"/>
        </a:p>
      </dgm:t>
    </dgm:pt>
    <dgm:pt modelId="{E71599BF-6D95-46D6-B132-FABA14E98474}" type="sibTrans" cxnId="{55A85FA1-3F11-4781-988F-AC053BDF492A}">
      <dgm:prSet/>
      <dgm:spPr/>
      <dgm:t>
        <a:bodyPr/>
        <a:lstStyle/>
        <a:p>
          <a:endParaRPr lang="en-US" sz="2400"/>
        </a:p>
      </dgm:t>
    </dgm:pt>
    <dgm:pt modelId="{9DC644AA-743C-44D5-9029-806B694DC539}" type="pres">
      <dgm:prSet presAssocID="{A16A4724-15DC-4C87-91B5-AA6DE90FD108}" presName="composite" presStyleCnt="0">
        <dgm:presLayoutVars>
          <dgm:chMax val="5"/>
          <dgm:dir/>
          <dgm:resizeHandles val="exact"/>
        </dgm:presLayoutVars>
      </dgm:prSet>
      <dgm:spPr/>
    </dgm:pt>
    <dgm:pt modelId="{06375B20-3CB0-4000-9363-D0B4DDFF108B}" type="pres">
      <dgm:prSet presAssocID="{483D1336-5AA5-4A4A-9913-1D538EAD9D22}" presName="circle1" presStyleLbl="lnNode1" presStyleIdx="0" presStyleCnt="4"/>
      <dgm:spPr>
        <a:solidFill>
          <a:srgbClr val="C00000"/>
        </a:solidFill>
      </dgm:spPr>
    </dgm:pt>
    <dgm:pt modelId="{34109CAE-165C-477A-958D-D3868A86D215}" type="pres">
      <dgm:prSet presAssocID="{483D1336-5AA5-4A4A-9913-1D538EAD9D22}" presName="text1" presStyleLbl="revTx" presStyleIdx="0" presStyleCnt="4" custScaleX="271154" custLinFactNeighborX="82212">
        <dgm:presLayoutVars>
          <dgm:bulletEnabled val="1"/>
        </dgm:presLayoutVars>
      </dgm:prSet>
      <dgm:spPr/>
      <dgm:t>
        <a:bodyPr/>
        <a:lstStyle/>
        <a:p>
          <a:endParaRPr lang="en-US"/>
        </a:p>
      </dgm:t>
    </dgm:pt>
    <dgm:pt modelId="{F34EDA2F-DA8D-4800-B797-A8893B6DEE70}" type="pres">
      <dgm:prSet presAssocID="{483D1336-5AA5-4A4A-9913-1D538EAD9D22}" presName="line1" presStyleLbl="callout" presStyleIdx="0" presStyleCnt="8"/>
      <dgm:spPr/>
    </dgm:pt>
    <dgm:pt modelId="{49E98E96-B639-47CF-9066-6F90972F0084}" type="pres">
      <dgm:prSet presAssocID="{483D1336-5AA5-4A4A-9913-1D538EAD9D22}" presName="d1" presStyleLbl="callout" presStyleIdx="1" presStyleCnt="8"/>
      <dgm:spPr/>
    </dgm:pt>
    <dgm:pt modelId="{6AD532B7-D0E9-4149-B49E-6B00FD256AD9}" type="pres">
      <dgm:prSet presAssocID="{9A26B8BF-8EFE-4CB7-86CE-C6BC926C64A9}" presName="circle2" presStyleLbl="lnNode1" presStyleIdx="1" presStyleCnt="4"/>
      <dgm:spPr>
        <a:solidFill>
          <a:srgbClr val="7030A0"/>
        </a:solidFill>
      </dgm:spPr>
    </dgm:pt>
    <dgm:pt modelId="{B903A1C9-BA1D-4C10-A008-D9C725A7569F}" type="pres">
      <dgm:prSet presAssocID="{9A26B8BF-8EFE-4CB7-86CE-C6BC926C64A9}" presName="text2" presStyleLbl="revTx" presStyleIdx="1" presStyleCnt="4" custScaleX="266667" custLinFactNeighborX="83975" custLinFactNeighborY="7210">
        <dgm:presLayoutVars>
          <dgm:bulletEnabled val="1"/>
        </dgm:presLayoutVars>
      </dgm:prSet>
      <dgm:spPr/>
      <dgm:t>
        <a:bodyPr/>
        <a:lstStyle/>
        <a:p>
          <a:endParaRPr lang="en-US"/>
        </a:p>
      </dgm:t>
    </dgm:pt>
    <dgm:pt modelId="{666AF3E3-A75D-477B-83C3-F791DAE882F6}" type="pres">
      <dgm:prSet presAssocID="{9A26B8BF-8EFE-4CB7-86CE-C6BC926C64A9}" presName="line2" presStyleLbl="callout" presStyleIdx="2" presStyleCnt="8"/>
      <dgm:spPr/>
    </dgm:pt>
    <dgm:pt modelId="{2615482D-F79C-4AAE-A673-3513126B1A68}" type="pres">
      <dgm:prSet presAssocID="{9A26B8BF-8EFE-4CB7-86CE-C6BC926C64A9}" presName="d2" presStyleLbl="callout" presStyleIdx="3" presStyleCnt="8"/>
      <dgm:spPr/>
    </dgm:pt>
    <dgm:pt modelId="{994AFCB6-0027-4E70-996C-5336DA0A6AD5}" type="pres">
      <dgm:prSet presAssocID="{16CEB7CF-D723-4851-84ED-C0C38F654ED7}" presName="circle3" presStyleLbl="lnNode1" presStyleIdx="2" presStyleCnt="4"/>
      <dgm:spPr>
        <a:solidFill>
          <a:srgbClr val="FFC000"/>
        </a:solidFill>
      </dgm:spPr>
    </dgm:pt>
    <dgm:pt modelId="{A31D51D3-21C0-41FE-8F2D-670D17215B0D}" type="pres">
      <dgm:prSet presAssocID="{16CEB7CF-D723-4851-84ED-C0C38F654ED7}" presName="text3" presStyleLbl="revTx" presStyleIdx="2" presStyleCnt="4" custScaleX="212821" custLinFactNeighborX="58974">
        <dgm:presLayoutVars>
          <dgm:bulletEnabled val="1"/>
        </dgm:presLayoutVars>
      </dgm:prSet>
      <dgm:spPr/>
      <dgm:t>
        <a:bodyPr/>
        <a:lstStyle/>
        <a:p>
          <a:endParaRPr lang="en-US"/>
        </a:p>
      </dgm:t>
    </dgm:pt>
    <dgm:pt modelId="{2A1117EA-5C94-4604-BF3D-B23EEC05F362}" type="pres">
      <dgm:prSet presAssocID="{16CEB7CF-D723-4851-84ED-C0C38F654ED7}" presName="line3" presStyleLbl="callout" presStyleIdx="4" presStyleCnt="8"/>
      <dgm:spPr/>
    </dgm:pt>
    <dgm:pt modelId="{B3C28A7D-6313-47C8-A796-869601C9AA47}" type="pres">
      <dgm:prSet presAssocID="{16CEB7CF-D723-4851-84ED-C0C38F654ED7}" presName="d3" presStyleLbl="callout" presStyleIdx="5" presStyleCnt="8"/>
      <dgm:spPr/>
    </dgm:pt>
    <dgm:pt modelId="{4550054E-083E-4710-8108-75FEB07DFFA9}" type="pres">
      <dgm:prSet presAssocID="{57CCF47D-213A-419A-A3A8-46FA7474D098}" presName="circle4" presStyleLbl="lnNode1" presStyleIdx="3" presStyleCnt="4"/>
      <dgm:spPr/>
    </dgm:pt>
    <dgm:pt modelId="{70747413-69C0-4EB7-B4BE-29D82588DE19}" type="pres">
      <dgm:prSet presAssocID="{57CCF47D-213A-419A-A3A8-46FA7474D098}" presName="text4" presStyleLbl="revTx" presStyleIdx="3" presStyleCnt="4" custScaleX="176924" custLinFactNeighborX="41025" custLinFactNeighborY="188">
        <dgm:presLayoutVars>
          <dgm:bulletEnabled val="1"/>
        </dgm:presLayoutVars>
      </dgm:prSet>
      <dgm:spPr/>
      <dgm:t>
        <a:bodyPr/>
        <a:lstStyle/>
        <a:p>
          <a:endParaRPr lang="en-US"/>
        </a:p>
      </dgm:t>
    </dgm:pt>
    <dgm:pt modelId="{46587D82-608B-4EFD-906C-12F6A1B6211C}" type="pres">
      <dgm:prSet presAssocID="{57CCF47D-213A-419A-A3A8-46FA7474D098}" presName="line4" presStyleLbl="callout" presStyleIdx="6" presStyleCnt="8"/>
      <dgm:spPr/>
    </dgm:pt>
    <dgm:pt modelId="{D7538BD9-9AF0-431E-A192-A6426A0591AD}" type="pres">
      <dgm:prSet presAssocID="{57CCF47D-213A-419A-A3A8-46FA7474D098}" presName="d4" presStyleLbl="callout" presStyleIdx="7" presStyleCnt="8"/>
      <dgm:spPr/>
    </dgm:pt>
  </dgm:ptLst>
  <dgm:cxnLst>
    <dgm:cxn modelId="{D6824C36-F4BB-43B4-A601-1A5C916898C9}" type="presOf" srcId="{9A26B8BF-8EFE-4CB7-86CE-C6BC926C64A9}" destId="{B903A1C9-BA1D-4C10-A008-D9C725A7569F}" srcOrd="0" destOrd="0" presId="urn:microsoft.com/office/officeart/2005/8/layout/target1"/>
    <dgm:cxn modelId="{ACDE3AB3-B78F-4DE1-BD5B-8DF8DEBB6F39}" srcId="{A16A4724-15DC-4C87-91B5-AA6DE90FD108}" destId="{483D1336-5AA5-4A4A-9913-1D538EAD9D22}" srcOrd="0" destOrd="0" parTransId="{D3EE7B1D-64B8-4CA7-AA8A-AB82EA0AC96C}" sibTransId="{49EE1FEF-158C-4860-9546-EF2DABA3337E}"/>
    <dgm:cxn modelId="{DFD5E0B6-CAAF-4FA7-87D8-B6F384049E54}" type="presOf" srcId="{16CEB7CF-D723-4851-84ED-C0C38F654ED7}" destId="{A31D51D3-21C0-41FE-8F2D-670D17215B0D}" srcOrd="0" destOrd="0" presId="urn:microsoft.com/office/officeart/2005/8/layout/target1"/>
    <dgm:cxn modelId="{55A85FA1-3F11-4781-988F-AC053BDF492A}" srcId="{A16A4724-15DC-4C87-91B5-AA6DE90FD108}" destId="{9A26B8BF-8EFE-4CB7-86CE-C6BC926C64A9}" srcOrd="1" destOrd="0" parTransId="{73EC7286-DC7E-405A-80D0-BEF005417EE9}" sibTransId="{E71599BF-6D95-46D6-B132-FABA14E98474}"/>
    <dgm:cxn modelId="{B7FECFBD-6DD7-479B-BFE9-06C8472BBFAE}" type="presOf" srcId="{57CCF47D-213A-419A-A3A8-46FA7474D098}" destId="{70747413-69C0-4EB7-B4BE-29D82588DE19}" srcOrd="0" destOrd="0" presId="urn:microsoft.com/office/officeart/2005/8/layout/target1"/>
    <dgm:cxn modelId="{B53DF2FB-75DD-4B03-9689-B8A083296944}" srcId="{A16A4724-15DC-4C87-91B5-AA6DE90FD108}" destId="{57CCF47D-213A-419A-A3A8-46FA7474D098}" srcOrd="3" destOrd="0" parTransId="{4D633380-105B-4223-866B-021B92D74596}" sibTransId="{17D28A17-112E-4E08-A1E0-C43F6E5AC127}"/>
    <dgm:cxn modelId="{779FBCD5-B351-4BD6-ABBD-7AB6CD0FFB6A}" type="presOf" srcId="{483D1336-5AA5-4A4A-9913-1D538EAD9D22}" destId="{34109CAE-165C-477A-958D-D3868A86D215}" srcOrd="0" destOrd="0" presId="urn:microsoft.com/office/officeart/2005/8/layout/target1"/>
    <dgm:cxn modelId="{C8521EFC-4A95-44CF-A83D-2F712DF512B7}" srcId="{A16A4724-15DC-4C87-91B5-AA6DE90FD108}" destId="{16CEB7CF-D723-4851-84ED-C0C38F654ED7}" srcOrd="2" destOrd="0" parTransId="{61EBB5F1-CC72-4F7D-944E-AD50DFC27C25}" sibTransId="{9C246BDE-901D-4096-B60C-C30BB3082D85}"/>
    <dgm:cxn modelId="{7A3A59BD-CA6D-445D-B226-AB7EB4C0AD2E}" type="presOf" srcId="{A16A4724-15DC-4C87-91B5-AA6DE90FD108}" destId="{9DC644AA-743C-44D5-9029-806B694DC539}" srcOrd="0" destOrd="0" presId="urn:microsoft.com/office/officeart/2005/8/layout/target1"/>
    <dgm:cxn modelId="{9F0924F9-334C-4081-8295-30F724EB3477}" type="presParOf" srcId="{9DC644AA-743C-44D5-9029-806B694DC539}" destId="{06375B20-3CB0-4000-9363-D0B4DDFF108B}" srcOrd="0" destOrd="0" presId="urn:microsoft.com/office/officeart/2005/8/layout/target1"/>
    <dgm:cxn modelId="{1C9AB312-DDD5-4660-9A0B-348677D6F814}" type="presParOf" srcId="{9DC644AA-743C-44D5-9029-806B694DC539}" destId="{34109CAE-165C-477A-958D-D3868A86D215}" srcOrd="1" destOrd="0" presId="urn:microsoft.com/office/officeart/2005/8/layout/target1"/>
    <dgm:cxn modelId="{EC5055B5-A2AD-4660-8649-55072495540A}" type="presParOf" srcId="{9DC644AA-743C-44D5-9029-806B694DC539}" destId="{F34EDA2F-DA8D-4800-B797-A8893B6DEE70}" srcOrd="2" destOrd="0" presId="urn:microsoft.com/office/officeart/2005/8/layout/target1"/>
    <dgm:cxn modelId="{4AF43687-17AD-4AC1-9327-3731FE607B5A}" type="presParOf" srcId="{9DC644AA-743C-44D5-9029-806B694DC539}" destId="{49E98E96-B639-47CF-9066-6F90972F0084}" srcOrd="3" destOrd="0" presId="urn:microsoft.com/office/officeart/2005/8/layout/target1"/>
    <dgm:cxn modelId="{D412F45E-9A08-441A-A50C-270F2F4959A3}" type="presParOf" srcId="{9DC644AA-743C-44D5-9029-806B694DC539}" destId="{6AD532B7-D0E9-4149-B49E-6B00FD256AD9}" srcOrd="4" destOrd="0" presId="urn:microsoft.com/office/officeart/2005/8/layout/target1"/>
    <dgm:cxn modelId="{48DDB048-E660-4741-BE7C-C88E0D1021FD}" type="presParOf" srcId="{9DC644AA-743C-44D5-9029-806B694DC539}" destId="{B903A1C9-BA1D-4C10-A008-D9C725A7569F}" srcOrd="5" destOrd="0" presId="urn:microsoft.com/office/officeart/2005/8/layout/target1"/>
    <dgm:cxn modelId="{AFA078BD-7EA4-4490-8E3E-1FE0CDE52128}" type="presParOf" srcId="{9DC644AA-743C-44D5-9029-806B694DC539}" destId="{666AF3E3-A75D-477B-83C3-F791DAE882F6}" srcOrd="6" destOrd="0" presId="urn:microsoft.com/office/officeart/2005/8/layout/target1"/>
    <dgm:cxn modelId="{067ABF2D-308C-4E1E-AAE3-13EDEC27D406}" type="presParOf" srcId="{9DC644AA-743C-44D5-9029-806B694DC539}" destId="{2615482D-F79C-4AAE-A673-3513126B1A68}" srcOrd="7" destOrd="0" presId="urn:microsoft.com/office/officeart/2005/8/layout/target1"/>
    <dgm:cxn modelId="{848D176D-E608-4C86-BC3A-C7661A032DD1}" type="presParOf" srcId="{9DC644AA-743C-44D5-9029-806B694DC539}" destId="{994AFCB6-0027-4E70-996C-5336DA0A6AD5}" srcOrd="8" destOrd="0" presId="urn:microsoft.com/office/officeart/2005/8/layout/target1"/>
    <dgm:cxn modelId="{9E235E90-25FE-4D9C-8389-FF8515DA26F3}" type="presParOf" srcId="{9DC644AA-743C-44D5-9029-806B694DC539}" destId="{A31D51D3-21C0-41FE-8F2D-670D17215B0D}" srcOrd="9" destOrd="0" presId="urn:microsoft.com/office/officeart/2005/8/layout/target1"/>
    <dgm:cxn modelId="{9531C527-B711-4F17-AF03-2ADDEEE92D56}" type="presParOf" srcId="{9DC644AA-743C-44D5-9029-806B694DC539}" destId="{2A1117EA-5C94-4604-BF3D-B23EEC05F362}" srcOrd="10" destOrd="0" presId="urn:microsoft.com/office/officeart/2005/8/layout/target1"/>
    <dgm:cxn modelId="{5D7EB833-1CD3-4B77-A8B7-ED900555832E}" type="presParOf" srcId="{9DC644AA-743C-44D5-9029-806B694DC539}" destId="{B3C28A7D-6313-47C8-A796-869601C9AA47}" srcOrd="11" destOrd="0" presId="urn:microsoft.com/office/officeart/2005/8/layout/target1"/>
    <dgm:cxn modelId="{6E3444F3-ED8B-4499-9C3A-0AF8A30CACF1}" type="presParOf" srcId="{9DC644AA-743C-44D5-9029-806B694DC539}" destId="{4550054E-083E-4710-8108-75FEB07DFFA9}" srcOrd="12" destOrd="0" presId="urn:microsoft.com/office/officeart/2005/8/layout/target1"/>
    <dgm:cxn modelId="{73CB18F0-C9AC-4551-BD18-9B05A76B49F2}" type="presParOf" srcId="{9DC644AA-743C-44D5-9029-806B694DC539}" destId="{70747413-69C0-4EB7-B4BE-29D82588DE19}" srcOrd="13" destOrd="0" presId="urn:microsoft.com/office/officeart/2005/8/layout/target1"/>
    <dgm:cxn modelId="{18E38A96-2684-44E8-8F89-B7DDF589B619}" type="presParOf" srcId="{9DC644AA-743C-44D5-9029-806B694DC539}" destId="{46587D82-608B-4EFD-906C-12F6A1B6211C}" srcOrd="14" destOrd="0" presId="urn:microsoft.com/office/officeart/2005/8/layout/target1"/>
    <dgm:cxn modelId="{298474BF-E106-459B-A36F-D9A5F0DD7026}" type="presParOf" srcId="{9DC644AA-743C-44D5-9029-806B694DC539}" destId="{D7538BD9-9AF0-431E-A192-A6426A0591AD}"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0054E-083E-4710-8108-75FEB07DFFA9}">
      <dsp:nvSpPr>
        <dsp:cNvPr id="0" name=""/>
        <dsp:cNvSpPr/>
      </dsp:nvSpPr>
      <dsp:spPr>
        <a:xfrm>
          <a:off x="1741539" y="1320799"/>
          <a:ext cx="3962400" cy="3962400"/>
        </a:xfrm>
        <a:prstGeom prst="ellipse">
          <a:avLst/>
        </a:prstGeom>
        <a:solidFill>
          <a:schemeClr val="accent2">
            <a:hueOff val="-16578684"/>
            <a:satOff val="48438"/>
            <a:lumOff val="901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94AFCB6-0027-4E70-996C-5336DA0A6AD5}">
      <dsp:nvSpPr>
        <dsp:cNvPr id="0" name=""/>
        <dsp:cNvSpPr/>
      </dsp:nvSpPr>
      <dsp:spPr>
        <a:xfrm>
          <a:off x="2307832" y="1887093"/>
          <a:ext cx="2829814" cy="2829814"/>
        </a:xfrm>
        <a:prstGeom prst="ellipse">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AD532B7-D0E9-4149-B49E-6B00FD256AD9}">
      <dsp:nvSpPr>
        <dsp:cNvPr id="0" name=""/>
        <dsp:cNvSpPr/>
      </dsp:nvSpPr>
      <dsp:spPr>
        <a:xfrm>
          <a:off x="2873795" y="2453055"/>
          <a:ext cx="1697888" cy="1697888"/>
        </a:xfrm>
        <a:prstGeom prst="ellipse">
          <a:avLst/>
        </a:prstGeom>
        <a:solidFill>
          <a:srgbClr val="7030A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6375B20-3CB0-4000-9363-D0B4DDFF108B}">
      <dsp:nvSpPr>
        <dsp:cNvPr id="0" name=""/>
        <dsp:cNvSpPr/>
      </dsp:nvSpPr>
      <dsp:spPr>
        <a:xfrm>
          <a:off x="3439758" y="3019018"/>
          <a:ext cx="565962" cy="565962"/>
        </a:xfrm>
        <a:prstGeom prst="ellipse">
          <a:avLst/>
        </a:prstGeom>
        <a:solidFill>
          <a:srgbClr val="C0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4109CAE-165C-477A-958D-D3868A86D215}">
      <dsp:nvSpPr>
        <dsp:cNvPr id="0" name=""/>
        <dsp:cNvSpPr/>
      </dsp:nvSpPr>
      <dsp:spPr>
        <a:xfrm>
          <a:off x="6297672" y="0"/>
          <a:ext cx="5372103"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Your Application: SCOM </a:t>
          </a:r>
          <a:r>
            <a:rPr lang="en-US" sz="1800" kern="1200" dirty="0" err="1" smtClean="0"/>
            <a:t>.Net</a:t>
          </a:r>
          <a:r>
            <a:rPr lang="en-US" sz="1800" kern="1200" dirty="0" smtClean="0"/>
            <a:t> Application &amp; Java Performance Monitoring</a:t>
          </a:r>
          <a:endParaRPr lang="en-US" sz="1800" kern="1200" dirty="0"/>
        </a:p>
      </dsp:txBody>
      <dsp:txXfrm>
        <a:off x="6297672" y="0"/>
        <a:ext cx="5372103" cy="947674"/>
      </dsp:txXfrm>
    </dsp:sp>
    <dsp:sp modelId="{F34EDA2F-DA8D-4800-B797-A8893B6DEE70}">
      <dsp:nvSpPr>
        <dsp:cNvPr id="0" name=""/>
        <dsp:cNvSpPr/>
      </dsp:nvSpPr>
      <dsp:spPr>
        <a:xfrm>
          <a:off x="5869039" y="473836"/>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9E98E96-B639-47CF-9066-6F90972F0084}">
      <dsp:nvSpPr>
        <dsp:cNvPr id="0" name=""/>
        <dsp:cNvSpPr/>
      </dsp:nvSpPr>
      <dsp:spPr>
        <a:xfrm rot="5400000">
          <a:off x="3379331" y="785875"/>
          <a:ext cx="2800096" cy="217932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B903A1C9-BA1D-4C10-A008-D9C725A7569F}">
      <dsp:nvSpPr>
        <dsp:cNvPr id="0" name=""/>
        <dsp:cNvSpPr/>
      </dsp:nvSpPr>
      <dsp:spPr>
        <a:xfrm>
          <a:off x="6377049" y="1016001"/>
          <a:ext cx="5283206"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First mile: SCOM internal synthetic transactions</a:t>
          </a:r>
          <a:endParaRPr lang="en-US" sz="1800" kern="1200" dirty="0"/>
        </a:p>
      </dsp:txBody>
      <dsp:txXfrm>
        <a:off x="6377049" y="1016001"/>
        <a:ext cx="5283206" cy="947674"/>
      </dsp:txXfrm>
    </dsp:sp>
    <dsp:sp modelId="{666AF3E3-A75D-477B-83C3-F791DAE882F6}">
      <dsp:nvSpPr>
        <dsp:cNvPr id="0" name=""/>
        <dsp:cNvSpPr/>
      </dsp:nvSpPr>
      <dsp:spPr>
        <a:xfrm>
          <a:off x="5869039" y="1421510"/>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2615482D-F79C-4AAE-A673-3513126B1A68}">
      <dsp:nvSpPr>
        <dsp:cNvPr id="0" name=""/>
        <dsp:cNvSpPr/>
      </dsp:nvSpPr>
      <dsp:spPr>
        <a:xfrm rot="5400000">
          <a:off x="3864065" y="1718030"/>
          <a:ext cx="2299512" cy="170713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A31D51D3-21C0-41FE-8F2D-670D17215B0D}">
      <dsp:nvSpPr>
        <dsp:cNvPr id="0" name=""/>
        <dsp:cNvSpPr/>
      </dsp:nvSpPr>
      <dsp:spPr>
        <a:xfrm>
          <a:off x="6415127" y="1895347"/>
          <a:ext cx="4216409"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Mid-mile: Global Service Monitor</a:t>
          </a:r>
        </a:p>
        <a:p>
          <a:pPr lvl="0" algn="l" defTabSz="800100">
            <a:lnSpc>
              <a:spcPct val="90000"/>
            </a:lnSpc>
            <a:spcBef>
              <a:spcPct val="0"/>
            </a:spcBef>
            <a:spcAft>
              <a:spcPct val="35000"/>
            </a:spcAft>
          </a:pPr>
          <a:r>
            <a:rPr lang="en-US" sz="1400" kern="1200" dirty="0" smtClean="0">
              <a:hlinkClick xmlns:r="http://schemas.openxmlformats.org/officeDocument/2006/relationships" r:id="rId1"/>
            </a:rPr>
            <a:t>https://connect.microsoft.com/site1286/Survey/NominationSurvey.aspx?SurveyID=14053&amp;ProgramID=7588</a:t>
          </a:r>
          <a:endParaRPr lang="en-US" sz="1400" kern="1200" dirty="0"/>
        </a:p>
      </dsp:txBody>
      <dsp:txXfrm>
        <a:off x="6415127" y="1895347"/>
        <a:ext cx="4216409" cy="947674"/>
      </dsp:txXfrm>
    </dsp:sp>
    <dsp:sp modelId="{2A1117EA-5C94-4604-BF3D-B23EEC05F362}">
      <dsp:nvSpPr>
        <dsp:cNvPr id="0" name=""/>
        <dsp:cNvSpPr/>
      </dsp:nvSpPr>
      <dsp:spPr>
        <a:xfrm>
          <a:off x="5869039" y="2369184"/>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B3C28A7D-6313-47C8-A796-869601C9AA47}">
      <dsp:nvSpPr>
        <dsp:cNvPr id="0" name=""/>
        <dsp:cNvSpPr/>
      </dsp:nvSpPr>
      <dsp:spPr>
        <a:xfrm rot="5400000">
          <a:off x="4333279" y="2586786"/>
          <a:ext cx="1754022" cy="1317498"/>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70747413-69C0-4EB7-B4BE-29D82588DE19}">
      <dsp:nvSpPr>
        <dsp:cNvPr id="0" name=""/>
        <dsp:cNvSpPr/>
      </dsp:nvSpPr>
      <dsp:spPr>
        <a:xfrm>
          <a:off x="6415117" y="2844803"/>
          <a:ext cx="3505218"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Last mile: SCOM client-side monitoring</a:t>
          </a:r>
          <a:endParaRPr lang="en-US" sz="1800" kern="1200" dirty="0"/>
        </a:p>
      </dsp:txBody>
      <dsp:txXfrm>
        <a:off x="6415117" y="2844803"/>
        <a:ext cx="3505218" cy="947674"/>
      </dsp:txXfrm>
    </dsp:sp>
    <dsp:sp modelId="{46587D82-608B-4EFD-906C-12F6A1B6211C}">
      <dsp:nvSpPr>
        <dsp:cNvPr id="0" name=""/>
        <dsp:cNvSpPr/>
      </dsp:nvSpPr>
      <dsp:spPr>
        <a:xfrm>
          <a:off x="5869039" y="3316858"/>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D7538BD9-9AF0-431E-A192-A6426A0591AD}">
      <dsp:nvSpPr>
        <dsp:cNvPr id="0" name=""/>
        <dsp:cNvSpPr/>
      </dsp:nvSpPr>
      <dsp:spPr>
        <a:xfrm rot="5400000">
          <a:off x="4803616" y="3458977"/>
          <a:ext cx="1205626" cy="920597"/>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chemeClr val="tx1">
                    <a:alpha val="99000"/>
                  </a:schemeClr>
                </a:solidFill>
                <a:latin typeface="Segoe UI" pitchFamily="34" charset="0"/>
              </a:rPr>
            </a:br>
            <a:r>
              <a:rPr lang="en-US" sz="500" dirty="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745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90725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52377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10207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43125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315BBCDE-78BA-49C2-8122-6ADDE6DB1775}" type="datetime1">
              <a:rPr lang="en-US" smtClean="0"/>
              <a:t>6/12/2012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54968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3962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3847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4340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249912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xfrm>
            <a:off x="703265" y="4422777"/>
            <a:ext cx="5616575" cy="4187825"/>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121860" name="Slide Number Placeholder 3"/>
          <p:cNvSpPr txBox="1">
            <a:spLocks noGrp="1"/>
          </p:cNvSpPr>
          <p:nvPr/>
        </p:nvSpPr>
        <p:spPr bwMode="auto">
          <a:xfrm>
            <a:off x="3978275" y="8842375"/>
            <a:ext cx="3043238" cy="465138"/>
          </a:xfrm>
          <a:prstGeom prst="rect">
            <a:avLst/>
          </a:prstGeom>
          <a:noFill/>
          <a:ln w="9525">
            <a:noFill/>
            <a:miter lim="800000"/>
            <a:headEnd/>
            <a:tailEnd/>
          </a:ln>
        </p:spPr>
        <p:txBody>
          <a:bodyPr lIns="93293" tIns="46647" rIns="93293" bIns="46647" anchor="b"/>
          <a:lstStyle/>
          <a:p>
            <a:pPr algn="r" defTabSz="915771"/>
            <a:fld id="{4F7C5D8A-BD43-41DE-841D-5B0E3A9EAECC}" type="slidenum">
              <a:rPr lang="en-US" sz="1200">
                <a:solidFill>
                  <a:srgbClr val="000000"/>
                </a:solidFill>
                <a:cs typeface="Arial" pitchFamily="34" charset="0"/>
              </a:rPr>
              <a:pPr algn="r" defTabSz="915771"/>
              <a:t>3</a:t>
            </a:fld>
            <a:endParaRPr lang="en-US" sz="1200">
              <a:solidFill>
                <a:srgbClr val="000000"/>
              </a:solidFill>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70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40535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89457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97091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687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CF91A-F771-4C94-8E9E-949BB6A2A0E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7888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41443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crosoft.com/en-us/download/details.aspx?displaylang=en&amp;id=26831"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blogs.technet.com/b/momteam/archive/2012/05/31/using-the-web-application-availability-monitoring-to-monitor-web-applications-health.aspx"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hyperlink" Target="http://technet.microsoft.com/en-us/library/hh212924.asp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9.xml"/><Relationship Id="rId7" Type="http://schemas.openxmlformats.org/officeDocument/2006/relationships/image" Target="../media/image28.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568136"/>
            <a:ext cx="6718301" cy="1232464"/>
          </a:xfrm>
        </p:spPr>
        <p:txBody>
          <a:bodyPr/>
          <a:lstStyle/>
          <a:p>
            <a:r>
              <a:rPr lang="en-US" dirty="0" smtClean="0"/>
              <a:t>OPERATIONS MANAGER 2012: OVERVIEW OF WHAT'S NEW </a:t>
            </a:r>
            <a:r>
              <a:rPr lang="en-US" dirty="0"/>
              <a:t/>
            </a:r>
            <a:br>
              <a:rPr lang="en-US" dirty="0"/>
            </a:br>
            <a:r>
              <a:rPr lang="en-US" sz="2400" dirty="0" smtClean="0"/>
              <a:t>MGT301</a:t>
            </a:r>
            <a:endParaRPr lang="en-US" dirty="0"/>
          </a:p>
        </p:txBody>
      </p:sp>
      <p:sp>
        <p:nvSpPr>
          <p:cNvPr id="3" name="Subtitle 2"/>
          <p:cNvSpPr>
            <a:spLocks noGrp="1"/>
          </p:cNvSpPr>
          <p:nvPr>
            <p:ph type="subTitle" idx="1"/>
          </p:nvPr>
        </p:nvSpPr>
        <p:spPr>
          <a:xfrm>
            <a:off x="4113212" y="5257800"/>
            <a:ext cx="6870702" cy="463255"/>
          </a:xfrm>
        </p:spPr>
        <p:txBody>
          <a:bodyPr/>
          <a:lstStyle/>
          <a:p>
            <a:r>
              <a:rPr lang="en-US" dirty="0" smtClean="0"/>
              <a:t>Åke Pettersson, Daniele Muscetta</a:t>
            </a:r>
          </a:p>
          <a:p>
            <a:r>
              <a:rPr lang="en-US" dirty="0" smtClean="0"/>
              <a:t>Program Managers</a:t>
            </a:r>
            <a:endParaRPr lang="en-US" dirty="0"/>
          </a:p>
          <a:p>
            <a:r>
              <a:rPr lang="en-US" dirty="0"/>
              <a:t>Microsoft Corporation</a:t>
            </a:r>
          </a:p>
          <a:p>
            <a:endParaRPr lang="en-US" dirty="0"/>
          </a:p>
          <a:p>
            <a:endParaRPr lang="en-US" dirty="0"/>
          </a:p>
        </p:txBody>
      </p:sp>
      <p:sp>
        <p:nvSpPr>
          <p:cNvPr id="4" name="TextBox 3"/>
          <p:cNvSpPr txBox="1"/>
          <p:nvPr/>
        </p:nvSpPr>
        <p:spPr>
          <a:xfrm>
            <a:off x="519113" y="244659"/>
            <a:ext cx="28956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MGT301</a:t>
            </a:r>
            <a:endParaRPr lang="en-US" dirty="0" smtClean="0">
              <a:solidFill>
                <a:schemeClr val="tx1">
                  <a:alpha val="99000"/>
                </a:schemeClr>
              </a:solidFill>
            </a:endParaRPr>
          </a:p>
        </p:txBody>
      </p:sp>
    </p:spTree>
    <p:extLst>
      <p:ext uri="{BB962C8B-B14F-4D97-AF65-F5344CB8AC3E}">
        <p14:creationId xmlns:p14="http://schemas.microsoft.com/office/powerpoint/2010/main" val="390933584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NETWORK DEVICE MONITORING</a:t>
            </a:r>
            <a:endParaRPr lang="en-US" dirty="0"/>
          </a:p>
        </p:txBody>
      </p:sp>
      <p:sp>
        <p:nvSpPr>
          <p:cNvPr id="6" name="Text Placeholder 2"/>
          <p:cNvSpPr>
            <a:spLocks noGrp="1"/>
          </p:cNvSpPr>
          <p:nvPr>
            <p:ph type="body" sz="quarter" idx="10"/>
          </p:nvPr>
        </p:nvSpPr>
        <p:spPr>
          <a:xfrm>
            <a:off x="519113" y="990600"/>
            <a:ext cx="5422900" cy="5952399"/>
          </a:xfrm>
        </p:spPr>
        <p:txBody>
          <a:bodyPr/>
          <a:lstStyle/>
          <a:p>
            <a:pPr marL="0" indent="0">
              <a:buNone/>
            </a:pPr>
            <a:r>
              <a:rPr lang="en-US" dirty="0" smtClean="0"/>
              <a:t>What we deliver</a:t>
            </a:r>
          </a:p>
          <a:p>
            <a:r>
              <a:rPr lang="en-US" sz="2800" dirty="0" smtClean="0"/>
              <a:t>Out of the box discovery, monitoring, and dashboards/reporting</a:t>
            </a:r>
          </a:p>
          <a:p>
            <a:r>
              <a:rPr lang="en-US" sz="2800" dirty="0" smtClean="0"/>
              <a:t>Memory utilization, processor utilization, port traffic volume, port error analysis &amp; port packet analysis</a:t>
            </a:r>
          </a:p>
          <a:p>
            <a:r>
              <a:rPr lang="en-US" sz="2800" dirty="0" smtClean="0"/>
              <a:t>Server to network dependency discovery</a:t>
            </a:r>
          </a:p>
          <a:p>
            <a:r>
              <a:rPr lang="en-US" sz="2800" dirty="0" smtClean="0"/>
              <a:t>Multi protocol </a:t>
            </a:r>
            <a:r>
              <a:rPr lang="en-US" sz="2800" dirty="0" smtClean="0">
                <a:hlinkClick r:id="rId3"/>
              </a:rPr>
              <a:t>support</a:t>
            </a:r>
            <a:endParaRPr lang="en-US" sz="2800" dirty="0" smtClean="0"/>
          </a:p>
          <a:p>
            <a:pPr lvl="1"/>
            <a:r>
              <a:rPr lang="en-US" sz="2400" dirty="0" smtClean="0"/>
              <a:t>SNMP v1/v2c/v3</a:t>
            </a:r>
          </a:p>
          <a:p>
            <a:pPr lvl="1"/>
            <a:r>
              <a:rPr lang="en-US" sz="2400" dirty="0" smtClean="0"/>
              <a:t>IPv4 and IPv6 </a:t>
            </a:r>
          </a:p>
          <a:p>
            <a:r>
              <a:rPr lang="en-US" sz="2800" dirty="0" smtClean="0"/>
              <a:t>Extensibility</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438" y="1688558"/>
            <a:ext cx="6700747" cy="32644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2482839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MONITORING</a:t>
            </a:r>
            <a:endParaRPr lang="en-US" dirty="0"/>
          </a:p>
        </p:txBody>
      </p:sp>
      <p:sp>
        <p:nvSpPr>
          <p:cNvPr id="3" name="Subtitle 2"/>
          <p:cNvSpPr>
            <a:spLocks noGrp="1"/>
          </p:cNvSpPr>
          <p:nvPr>
            <p:ph type="subTitle" idx="1"/>
          </p:nvPr>
        </p:nvSpPr>
        <p:spPr/>
        <p:txBody>
          <a:bodyPr/>
          <a:lstStyle/>
          <a:p>
            <a:r>
              <a:rPr lang="en-US" dirty="0" smtClean="0"/>
              <a:t>Åke Pettersson</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08841580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UNIX AND LINUX SUPPORT</a:t>
            </a:r>
            <a:endParaRPr lang="en-US" dirty="0"/>
          </a:p>
        </p:txBody>
      </p:sp>
      <p:sp>
        <p:nvSpPr>
          <p:cNvPr id="6" name="Text Placeholder 2"/>
          <p:cNvSpPr>
            <a:spLocks noGrp="1"/>
          </p:cNvSpPr>
          <p:nvPr>
            <p:ph type="body" sz="quarter" idx="10"/>
          </p:nvPr>
        </p:nvSpPr>
        <p:spPr>
          <a:xfrm>
            <a:off x="519113" y="1447799"/>
            <a:ext cx="6565900" cy="4062651"/>
          </a:xfrm>
        </p:spPr>
        <p:txBody>
          <a:bodyPr/>
          <a:lstStyle/>
          <a:p>
            <a:pPr marL="0" indent="0">
              <a:buNone/>
            </a:pPr>
            <a:r>
              <a:rPr lang="en-US" dirty="0" smtClean="0"/>
              <a:t>What we deliver</a:t>
            </a:r>
          </a:p>
          <a:p>
            <a:r>
              <a:rPr lang="en-US" sz="2800" dirty="0" smtClean="0"/>
              <a:t>Support for SSH keys and </a:t>
            </a:r>
            <a:r>
              <a:rPr lang="en-US" sz="2800" dirty="0" err="1" smtClean="0"/>
              <a:t>Sudo</a:t>
            </a:r>
            <a:r>
              <a:rPr lang="en-US" sz="2800" dirty="0" smtClean="0"/>
              <a:t> elevation</a:t>
            </a:r>
          </a:p>
          <a:p>
            <a:r>
              <a:rPr lang="en-US" sz="2800" dirty="0" smtClean="0"/>
              <a:t>Monitoring using resource pools</a:t>
            </a:r>
          </a:p>
          <a:p>
            <a:r>
              <a:rPr lang="en-US" sz="2800" dirty="0" smtClean="0"/>
              <a:t>Support for RHEL 6.0 and AIX 7.1</a:t>
            </a:r>
          </a:p>
          <a:p>
            <a:r>
              <a:rPr lang="en-US" sz="2800" dirty="0" smtClean="0"/>
              <a:t>Additional Linux distributions supported </a:t>
            </a:r>
            <a:r>
              <a:rPr lang="en-US" sz="2800" smtClean="0"/>
              <a:t>later this year</a:t>
            </a:r>
            <a:endParaRPr lang="en-US" sz="2800" dirty="0" smtClean="0"/>
          </a:p>
          <a:p>
            <a:r>
              <a:rPr lang="en-US" sz="2800" dirty="0" smtClean="0"/>
              <a:t>New shell command templates</a:t>
            </a:r>
          </a:p>
          <a:p>
            <a:endParaRPr lang="en-US" sz="2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436" y="1143000"/>
            <a:ext cx="5304495" cy="48387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8446719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UNIX/LINUX</a:t>
            </a:r>
            <a:endParaRPr lang="en-US" dirty="0"/>
          </a:p>
        </p:txBody>
      </p:sp>
      <p:sp>
        <p:nvSpPr>
          <p:cNvPr id="3" name="Subtitle 2"/>
          <p:cNvSpPr>
            <a:spLocks noGrp="1"/>
          </p:cNvSpPr>
          <p:nvPr>
            <p:ph type="subTitle" idx="1"/>
          </p:nvPr>
        </p:nvSpPr>
        <p:spPr/>
        <p:txBody>
          <a:bodyPr/>
          <a:lstStyle/>
          <a:p>
            <a:r>
              <a:rPr lang="en-US" dirty="0" smtClean="0"/>
              <a:t>Daniele Muscetta</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28273281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APPLICATION MONITORING</a:t>
            </a:r>
            <a:endParaRPr lang="en-US" dirty="0"/>
          </a:p>
        </p:txBody>
      </p:sp>
      <p:sp>
        <p:nvSpPr>
          <p:cNvPr id="5" name="Subtitle 4"/>
          <p:cNvSpPr>
            <a:spLocks noGrp="1"/>
          </p:cNvSpPr>
          <p:nvPr>
            <p:ph type="subTitle" idx="1"/>
          </p:nvPr>
        </p:nvSpPr>
        <p:spPr/>
        <p:txBody>
          <a:bodyPr/>
          <a:lstStyle/>
          <a:p>
            <a:r>
              <a:rPr lang="en-US" dirty="0" smtClean="0"/>
              <a:t>Åke Pettersson</a:t>
            </a:r>
            <a:endParaRPr lang="en-US" dirty="0"/>
          </a:p>
        </p:txBody>
      </p:sp>
    </p:spTree>
    <p:extLst>
      <p:ext uri="{BB962C8B-B14F-4D97-AF65-F5344CB8AC3E}">
        <p14:creationId xmlns:p14="http://schemas.microsoft.com/office/powerpoint/2010/main" val="42487732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MONITORING</a:t>
            </a:r>
            <a:endParaRPr lang="en-US" dirty="0"/>
          </a:p>
        </p:txBody>
      </p:sp>
      <p:sp>
        <p:nvSpPr>
          <p:cNvPr id="3" name="Text Placeholder 2"/>
          <p:cNvSpPr>
            <a:spLocks noGrp="1"/>
          </p:cNvSpPr>
          <p:nvPr>
            <p:ph type="body" sz="quarter" idx="10"/>
          </p:nvPr>
        </p:nvSpPr>
        <p:spPr>
          <a:xfrm>
            <a:off x="519113" y="1143000"/>
            <a:ext cx="6184900" cy="5558445"/>
          </a:xfrm>
        </p:spPr>
        <p:txBody>
          <a:bodyPr/>
          <a:lstStyle/>
          <a:p>
            <a:pPr marL="0" indent="0">
              <a:buNone/>
            </a:pPr>
            <a:r>
              <a:rPr lang="en-US" sz="2800" dirty="0" smtClean="0"/>
              <a:t>What we deliver</a:t>
            </a:r>
          </a:p>
          <a:p>
            <a:r>
              <a:rPr lang="en-US" sz="2400" dirty="0" smtClean="0"/>
              <a:t>Availability monitoring using rich </a:t>
            </a:r>
            <a:br>
              <a:rPr lang="en-US" sz="2400" dirty="0" smtClean="0"/>
            </a:br>
            <a:r>
              <a:rPr lang="en-US" sz="2400" dirty="0" smtClean="0"/>
              <a:t>synthetic transactions</a:t>
            </a:r>
          </a:p>
          <a:p>
            <a:r>
              <a:rPr lang="en-US" sz="2400" dirty="0" smtClean="0"/>
              <a:t>Last mile monitoring</a:t>
            </a:r>
          </a:p>
          <a:p>
            <a:r>
              <a:rPr lang="en-US" sz="2400" dirty="0" smtClean="0"/>
              <a:t>Performance &amp; reliability monitoring of the application through the .NET framework</a:t>
            </a:r>
          </a:p>
          <a:p>
            <a:r>
              <a:rPr lang="en-US" sz="2400" dirty="0" smtClean="0"/>
              <a:t>Rich diagnostics to pinpoint the root cause of application failures</a:t>
            </a:r>
          </a:p>
          <a:p>
            <a:r>
              <a:rPr lang="en-US" sz="2400" dirty="0" smtClean="0"/>
              <a:t>No new agents to deploy, no management packs to author</a:t>
            </a:r>
          </a:p>
          <a:p>
            <a:r>
              <a:rPr lang="en-US" sz="2400" dirty="0" smtClean="0"/>
              <a:t>Dashboards that can be viewed in the web or in SharePoint</a:t>
            </a:r>
          </a:p>
          <a:p>
            <a:r>
              <a:rPr lang="en-US" sz="2400" dirty="0" smtClean="0"/>
              <a:t>Integration with TFS to reduce mean time to fix</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843" y="1447800"/>
            <a:ext cx="6166485" cy="44577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498971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MONITORING</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23953491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JEE SUPPORT</a:t>
            </a:r>
            <a:br>
              <a:rPr lang="en-US" dirty="0" smtClean="0"/>
            </a:br>
            <a:r>
              <a:rPr lang="en-US" sz="3600" dirty="0" smtClean="0">
                <a:solidFill>
                  <a:schemeClr val="tx2"/>
                </a:solidFill>
              </a:rPr>
              <a:t>What we deliver in OM12</a:t>
            </a:r>
            <a:endParaRPr lang="en-US" sz="3600" dirty="0">
              <a:solidFill>
                <a:schemeClr val="tx2"/>
              </a:solidFill>
            </a:endParaRPr>
          </a:p>
        </p:txBody>
      </p:sp>
      <p:sp>
        <p:nvSpPr>
          <p:cNvPr id="65" name="Rounded Rectangle 64"/>
          <p:cNvSpPr/>
          <p:nvPr/>
        </p:nvSpPr>
        <p:spPr>
          <a:xfrm>
            <a:off x="1674812" y="4496312"/>
            <a:ext cx="8763000" cy="527799"/>
          </a:xfrm>
          <a:prstGeom prst="roundRect">
            <a:avLst>
              <a:gd name="adj" fmla="val 5613"/>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prstClr val="white"/>
                </a:solidFill>
              </a:rPr>
              <a:t>Windows</a:t>
            </a:r>
          </a:p>
        </p:txBody>
      </p:sp>
      <p:sp>
        <p:nvSpPr>
          <p:cNvPr id="66" name="Rounded Rectangle 65"/>
          <p:cNvSpPr/>
          <p:nvPr/>
        </p:nvSpPr>
        <p:spPr>
          <a:xfrm>
            <a:off x="1674812" y="4010112"/>
            <a:ext cx="8763000" cy="582553"/>
          </a:xfrm>
          <a:prstGeom prst="roundRect">
            <a:avLst>
              <a:gd name="adj" fmla="val 5613"/>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prstClr val="white"/>
                </a:solidFill>
              </a:rPr>
              <a:t>AIX</a:t>
            </a:r>
          </a:p>
        </p:txBody>
      </p:sp>
      <p:sp>
        <p:nvSpPr>
          <p:cNvPr id="67" name="Rounded Rectangle 66"/>
          <p:cNvSpPr/>
          <p:nvPr/>
        </p:nvSpPr>
        <p:spPr>
          <a:xfrm>
            <a:off x="1674812" y="3581912"/>
            <a:ext cx="8763000" cy="527799"/>
          </a:xfrm>
          <a:prstGeom prst="roundRect">
            <a:avLst>
              <a:gd name="adj" fmla="val 5613"/>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prstClr val="white"/>
                </a:solidFill>
              </a:rPr>
              <a:t>Solaris</a:t>
            </a:r>
          </a:p>
        </p:txBody>
      </p:sp>
      <p:sp>
        <p:nvSpPr>
          <p:cNvPr id="70" name="Rounded Rectangle 69"/>
          <p:cNvSpPr/>
          <p:nvPr/>
        </p:nvSpPr>
        <p:spPr>
          <a:xfrm>
            <a:off x="1674812" y="2667512"/>
            <a:ext cx="8763000" cy="527799"/>
          </a:xfrm>
          <a:prstGeom prst="roundRect">
            <a:avLst>
              <a:gd name="adj" fmla="val 5613"/>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prstClr val="white"/>
                </a:solidFill>
              </a:rPr>
              <a:t>RHEL</a:t>
            </a:r>
          </a:p>
        </p:txBody>
      </p:sp>
      <p:sp>
        <p:nvSpPr>
          <p:cNvPr id="71" name="Rounded Rectangle 70"/>
          <p:cNvSpPr/>
          <p:nvPr/>
        </p:nvSpPr>
        <p:spPr>
          <a:xfrm>
            <a:off x="1674812" y="3095712"/>
            <a:ext cx="8763000" cy="582553"/>
          </a:xfrm>
          <a:prstGeom prst="roundRect">
            <a:avLst>
              <a:gd name="adj" fmla="val 5613"/>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prstClr val="white"/>
                </a:solidFill>
              </a:rPr>
              <a:t>SLES</a:t>
            </a:r>
          </a:p>
        </p:txBody>
      </p:sp>
      <p:sp>
        <p:nvSpPr>
          <p:cNvPr id="72" name="Rounded Rectangle 71"/>
          <p:cNvSpPr/>
          <p:nvPr/>
        </p:nvSpPr>
        <p:spPr>
          <a:xfrm>
            <a:off x="2799786" y="2431447"/>
            <a:ext cx="1770626" cy="2978753"/>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chemeClr val="tx1"/>
              </a:solidFill>
              <a:effectLst>
                <a:glow rad="101600">
                  <a:schemeClr val="accent1">
                    <a:lumMod val="50000"/>
                    <a:alpha val="40000"/>
                  </a:schemeClr>
                </a:glow>
              </a:effectLst>
            </a:endParaRPr>
          </a:p>
        </p:txBody>
      </p:sp>
      <p:sp>
        <p:nvSpPr>
          <p:cNvPr id="73" name="Rounded Rectangle 72"/>
          <p:cNvSpPr/>
          <p:nvPr/>
        </p:nvSpPr>
        <p:spPr>
          <a:xfrm>
            <a:off x="2814074" y="2133600"/>
            <a:ext cx="1756338" cy="553212"/>
          </a:xfrm>
          <a:prstGeom prst="roundRect">
            <a:avLst>
              <a:gd name="adj" fmla="val 21735"/>
            </a:avLst>
          </a:prstGeom>
          <a:gradFill>
            <a:gsLst>
              <a:gs pos="0">
                <a:schemeClr val="accent1"/>
              </a:gs>
              <a:gs pos="100000">
                <a:schemeClr val="accent1">
                  <a:lumMod val="50000"/>
                </a:schemeClr>
              </a:gs>
            </a:gsLst>
            <a:lin ang="5400000" scaled="1"/>
          </a:gra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400" dirty="0" smtClean="0">
                <a:latin typeface="Arial"/>
              </a:rPr>
              <a:t>Tomcat</a:t>
            </a:r>
          </a:p>
        </p:txBody>
      </p:sp>
      <p:sp>
        <p:nvSpPr>
          <p:cNvPr id="74" name="Rectangle 73"/>
          <p:cNvSpPr/>
          <p:nvPr/>
        </p:nvSpPr>
        <p:spPr>
          <a:xfrm>
            <a:off x="2890274" y="2703581"/>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solidFill>
                <a:schemeClr val="bg1"/>
              </a:solidFill>
            </a:endParaRPr>
          </a:p>
        </p:txBody>
      </p:sp>
      <p:sp>
        <p:nvSpPr>
          <p:cNvPr id="75" name="Rounded Rectangle 74"/>
          <p:cNvSpPr/>
          <p:nvPr/>
        </p:nvSpPr>
        <p:spPr>
          <a:xfrm>
            <a:off x="4704786" y="2431447"/>
            <a:ext cx="1770626" cy="2978753"/>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chemeClr val="tx1"/>
              </a:solidFill>
              <a:effectLst>
                <a:glow rad="101600">
                  <a:schemeClr val="accent1">
                    <a:lumMod val="50000"/>
                    <a:alpha val="40000"/>
                  </a:schemeClr>
                </a:glow>
              </a:effectLst>
            </a:endParaRPr>
          </a:p>
        </p:txBody>
      </p:sp>
      <p:sp>
        <p:nvSpPr>
          <p:cNvPr id="76" name="Rounded Rectangle 75"/>
          <p:cNvSpPr/>
          <p:nvPr/>
        </p:nvSpPr>
        <p:spPr>
          <a:xfrm>
            <a:off x="4719074" y="2133600"/>
            <a:ext cx="1756338" cy="553212"/>
          </a:xfrm>
          <a:prstGeom prst="roundRect">
            <a:avLst>
              <a:gd name="adj" fmla="val 21735"/>
            </a:avLst>
          </a:prstGeom>
          <a:gradFill>
            <a:gsLst>
              <a:gs pos="0">
                <a:schemeClr val="accent3">
                  <a:lumMod val="50000"/>
                </a:schemeClr>
              </a:gs>
              <a:gs pos="100000">
                <a:schemeClr val="accent3"/>
              </a:gs>
            </a:gsLst>
            <a:lin ang="5400000" scaled="1"/>
          </a:gra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400" dirty="0" smtClean="0">
                <a:latin typeface="Arial"/>
              </a:rPr>
              <a:t>JBoss</a:t>
            </a:r>
          </a:p>
        </p:txBody>
      </p:sp>
      <p:sp>
        <p:nvSpPr>
          <p:cNvPr id="77" name="Rounded Rectangle 76"/>
          <p:cNvSpPr/>
          <p:nvPr/>
        </p:nvSpPr>
        <p:spPr>
          <a:xfrm>
            <a:off x="6609786" y="2431447"/>
            <a:ext cx="1770626" cy="2978753"/>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chemeClr val="tx1"/>
              </a:solidFill>
              <a:effectLst>
                <a:glow rad="101600">
                  <a:schemeClr val="accent1">
                    <a:lumMod val="50000"/>
                    <a:alpha val="40000"/>
                  </a:schemeClr>
                </a:glow>
              </a:effectLst>
            </a:endParaRPr>
          </a:p>
        </p:txBody>
      </p:sp>
      <p:sp>
        <p:nvSpPr>
          <p:cNvPr id="78" name="Rounded Rectangle 77"/>
          <p:cNvSpPr/>
          <p:nvPr/>
        </p:nvSpPr>
        <p:spPr>
          <a:xfrm>
            <a:off x="6624074" y="2133600"/>
            <a:ext cx="1756338" cy="553212"/>
          </a:xfrm>
          <a:prstGeom prst="roundRect">
            <a:avLst>
              <a:gd name="adj" fmla="val 21735"/>
            </a:avLst>
          </a:prstGeom>
          <a:solidFill>
            <a:schemeClr val="tx2">
              <a:lumMod val="40000"/>
              <a:lumOff val="60000"/>
            </a:schemeClr>
          </a:soli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000" dirty="0" smtClean="0">
                <a:latin typeface="Arial"/>
              </a:rPr>
              <a:t>WebSphere</a:t>
            </a:r>
          </a:p>
        </p:txBody>
      </p:sp>
      <p:sp>
        <p:nvSpPr>
          <p:cNvPr id="79" name="Rounded Rectangle 78"/>
          <p:cNvSpPr/>
          <p:nvPr/>
        </p:nvSpPr>
        <p:spPr>
          <a:xfrm>
            <a:off x="8514786" y="2431447"/>
            <a:ext cx="1770626" cy="2978753"/>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chemeClr val="tx1"/>
              </a:solidFill>
              <a:effectLst>
                <a:glow rad="101600">
                  <a:schemeClr val="accent1">
                    <a:lumMod val="50000"/>
                    <a:alpha val="40000"/>
                  </a:schemeClr>
                </a:glow>
              </a:effectLst>
            </a:endParaRPr>
          </a:p>
        </p:txBody>
      </p:sp>
      <p:sp>
        <p:nvSpPr>
          <p:cNvPr id="80" name="Rounded Rectangle 79"/>
          <p:cNvSpPr/>
          <p:nvPr/>
        </p:nvSpPr>
        <p:spPr>
          <a:xfrm>
            <a:off x="8529074" y="2133600"/>
            <a:ext cx="1756338" cy="553212"/>
          </a:xfrm>
          <a:prstGeom prst="roundRect">
            <a:avLst>
              <a:gd name="adj" fmla="val 21735"/>
            </a:avLst>
          </a:prstGeom>
          <a:gradFill>
            <a:gsLst>
              <a:gs pos="0">
                <a:schemeClr val="accent5">
                  <a:lumMod val="50000"/>
                </a:schemeClr>
              </a:gs>
              <a:gs pos="100000">
                <a:schemeClr val="accent5"/>
              </a:gs>
            </a:gsLst>
            <a:lin ang="5400000" scaled="1"/>
          </a:gra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400" dirty="0" smtClean="0">
                <a:latin typeface="Arial"/>
              </a:rPr>
              <a:t>WebLogic</a:t>
            </a:r>
          </a:p>
        </p:txBody>
      </p:sp>
      <p:sp>
        <p:nvSpPr>
          <p:cNvPr id="81" name="Rectangle 80"/>
          <p:cNvSpPr/>
          <p:nvPr/>
        </p:nvSpPr>
        <p:spPr>
          <a:xfrm>
            <a:off x="2890274" y="3187094"/>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2" name="Rectangle 81"/>
          <p:cNvSpPr/>
          <p:nvPr/>
        </p:nvSpPr>
        <p:spPr>
          <a:xfrm>
            <a:off x="4795274" y="2703581"/>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3" name="Rectangle 82"/>
          <p:cNvSpPr/>
          <p:nvPr/>
        </p:nvSpPr>
        <p:spPr>
          <a:xfrm>
            <a:off x="4795274" y="3187094"/>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4" name="Rectangle 83"/>
          <p:cNvSpPr/>
          <p:nvPr/>
        </p:nvSpPr>
        <p:spPr>
          <a:xfrm>
            <a:off x="6700274" y="2703581"/>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5" name="Rectangle 84"/>
          <p:cNvSpPr/>
          <p:nvPr/>
        </p:nvSpPr>
        <p:spPr>
          <a:xfrm>
            <a:off x="6700274" y="3187094"/>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6" name="Rectangle 85"/>
          <p:cNvSpPr/>
          <p:nvPr/>
        </p:nvSpPr>
        <p:spPr>
          <a:xfrm>
            <a:off x="8529074" y="2703581"/>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7" name="Rectangle 86"/>
          <p:cNvSpPr/>
          <p:nvPr/>
        </p:nvSpPr>
        <p:spPr>
          <a:xfrm>
            <a:off x="8529074" y="3187094"/>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8" name="Rectangle 87"/>
          <p:cNvSpPr/>
          <p:nvPr/>
        </p:nvSpPr>
        <p:spPr>
          <a:xfrm>
            <a:off x="6700274" y="4101494"/>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89" name="Rectangle 88"/>
          <p:cNvSpPr/>
          <p:nvPr/>
        </p:nvSpPr>
        <p:spPr>
          <a:xfrm>
            <a:off x="8529074" y="3669626"/>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90" name="Rectangle 89"/>
          <p:cNvSpPr/>
          <p:nvPr/>
        </p:nvSpPr>
        <p:spPr>
          <a:xfrm>
            <a:off x="2890274" y="4584026"/>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34" name="Rectangle 33"/>
          <p:cNvSpPr/>
          <p:nvPr/>
        </p:nvSpPr>
        <p:spPr>
          <a:xfrm>
            <a:off x="4722812" y="4584026"/>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35" name="Rectangle 34"/>
          <p:cNvSpPr/>
          <p:nvPr/>
        </p:nvSpPr>
        <p:spPr>
          <a:xfrm>
            <a:off x="6700274" y="4584026"/>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
        <p:nvSpPr>
          <p:cNvPr id="36" name="Rectangle 35"/>
          <p:cNvSpPr/>
          <p:nvPr/>
        </p:nvSpPr>
        <p:spPr>
          <a:xfrm>
            <a:off x="8529074" y="4584026"/>
            <a:ext cx="1680138" cy="430887"/>
          </a:xfrm>
          <a:prstGeom prst="rect">
            <a:avLst/>
          </a:prstGeom>
          <a:effectLst/>
        </p:spPr>
        <p:txBody>
          <a:bodyPr wrap="square" lIns="0" tIns="91440" rIns="0" bIns="91440">
            <a:spAutoFit/>
          </a:bodyPr>
          <a:lstStyle/>
          <a:p>
            <a:pPr marL="173038" indent="-115888" algn="ctr"/>
            <a:r>
              <a:rPr lang="en-US" sz="1600" b="1" dirty="0" smtClean="0">
                <a:solidFill>
                  <a:schemeClr val="bg1"/>
                </a:solidFill>
                <a:sym typeface="Wingdings"/>
              </a:rPr>
              <a:t></a:t>
            </a:r>
            <a:endParaRPr lang="en-US" sz="1600" b="1" dirty="0" smtClean="0"/>
          </a:p>
        </p:txBody>
      </p:sp>
    </p:spTree>
    <p:extLst>
      <p:ext uri="{BB962C8B-B14F-4D97-AF65-F5344CB8AC3E}">
        <p14:creationId xmlns:p14="http://schemas.microsoft.com/office/powerpoint/2010/main" val="35809860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466565" cy="609398"/>
          </a:xfrm>
        </p:spPr>
        <p:txBody>
          <a:bodyPr/>
          <a:lstStyle/>
          <a:p>
            <a:r>
              <a:rPr lang="en-US" dirty="0" smtClean="0"/>
              <a:t>APPLICATION MONITORING PERSPECTIVES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1568636"/>
              </p:ext>
            </p:extLst>
          </p:nvPr>
        </p:nvGraphicFramePr>
        <p:xfrm>
          <a:off x="-812588" y="1092200"/>
          <a:ext cx="11782531"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53019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MONITORING VISUALIZATION</a:t>
            </a:r>
            <a:endParaRPr lang="en-US" dirty="0"/>
          </a:p>
        </p:txBody>
      </p:sp>
      <p:sp>
        <p:nvSpPr>
          <p:cNvPr id="5" name="Subtitle 4"/>
          <p:cNvSpPr>
            <a:spLocks noGrp="1"/>
          </p:cNvSpPr>
          <p:nvPr>
            <p:ph type="subTitle" idx="1"/>
          </p:nvPr>
        </p:nvSpPr>
        <p:spPr/>
        <p:txBody>
          <a:bodyPr/>
          <a:lstStyle/>
          <a:p>
            <a:r>
              <a:rPr lang="en-US" dirty="0" smtClean="0"/>
              <a:t>Åke Pettersson</a:t>
            </a:r>
            <a:endParaRPr lang="en-US" dirty="0"/>
          </a:p>
        </p:txBody>
      </p:sp>
    </p:spTree>
    <p:extLst>
      <p:ext uri="{BB962C8B-B14F-4D97-AF65-F5344CB8AC3E}">
        <p14:creationId xmlns:p14="http://schemas.microsoft.com/office/powerpoint/2010/main" val="9051538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442700" cy="553998"/>
          </a:xfrm>
        </p:spPr>
        <p:txBody>
          <a:bodyPr/>
          <a:lstStyle/>
          <a:p>
            <a:r>
              <a:rPr lang="en-US" sz="4000" dirty="0" smtClean="0"/>
              <a:t>System Center 2012 Operations Manager – History</a:t>
            </a:r>
            <a:endParaRPr lang="en-US" sz="4000" dirty="0"/>
          </a:p>
        </p:txBody>
      </p:sp>
      <p:sp>
        <p:nvSpPr>
          <p:cNvPr id="6" name="Freeform 5"/>
          <p:cNvSpPr/>
          <p:nvPr/>
        </p:nvSpPr>
        <p:spPr>
          <a:xfrm>
            <a:off x="535028" y="1828800"/>
            <a:ext cx="2964619" cy="1185847"/>
          </a:xfrm>
          <a:custGeom>
            <a:avLst/>
            <a:gdLst>
              <a:gd name="connsiteX0" fmla="*/ 0 w 2964619"/>
              <a:gd name="connsiteY0" fmla="*/ 0 h 1185847"/>
              <a:gd name="connsiteX1" fmla="*/ 2371696 w 2964619"/>
              <a:gd name="connsiteY1" fmla="*/ 0 h 1185847"/>
              <a:gd name="connsiteX2" fmla="*/ 2964619 w 2964619"/>
              <a:gd name="connsiteY2" fmla="*/ 592924 h 1185847"/>
              <a:gd name="connsiteX3" fmla="*/ 2371696 w 2964619"/>
              <a:gd name="connsiteY3" fmla="*/ 1185847 h 1185847"/>
              <a:gd name="connsiteX4" fmla="*/ 0 w 2964619"/>
              <a:gd name="connsiteY4" fmla="*/ 1185847 h 1185847"/>
              <a:gd name="connsiteX5" fmla="*/ 592924 w 2964619"/>
              <a:gd name="connsiteY5" fmla="*/ 592924 h 1185847"/>
              <a:gd name="connsiteX6" fmla="*/ 0 w 2964619"/>
              <a:gd name="connsiteY6" fmla="*/ 0 h 11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4619" h="1185847">
                <a:moveTo>
                  <a:pt x="0" y="0"/>
                </a:moveTo>
                <a:lnTo>
                  <a:pt x="2371696" y="0"/>
                </a:lnTo>
                <a:lnTo>
                  <a:pt x="2964619" y="592924"/>
                </a:lnTo>
                <a:lnTo>
                  <a:pt x="2371696" y="1185847"/>
                </a:lnTo>
                <a:lnTo>
                  <a:pt x="0" y="1185847"/>
                </a:lnTo>
                <a:lnTo>
                  <a:pt x="592924" y="592924"/>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724941" tIns="44006" rIns="636929" bIns="44006" numCol="1" spcCol="1270" anchor="ctr" anchorCtr="0">
            <a:noAutofit/>
          </a:bodyPr>
          <a:lstStyle/>
          <a:p>
            <a:pPr algn="ctr" defTabSz="1466850">
              <a:lnSpc>
                <a:spcPct val="90000"/>
              </a:lnSpc>
              <a:spcBef>
                <a:spcPct val="0"/>
              </a:spcBef>
              <a:spcAft>
                <a:spcPct val="35000"/>
              </a:spcAft>
            </a:pPr>
            <a:r>
              <a:rPr lang="en-US" sz="3300" dirty="0" smtClean="0">
                <a:solidFill>
                  <a:srgbClr val="FFFFFF"/>
                </a:solidFill>
              </a:rPr>
              <a:t>MOM 2005</a:t>
            </a:r>
            <a:endParaRPr lang="en-US" sz="3300" dirty="0">
              <a:solidFill>
                <a:srgbClr val="FFFFFF"/>
              </a:solidFill>
            </a:endParaRPr>
          </a:p>
        </p:txBody>
      </p:sp>
      <p:sp>
        <p:nvSpPr>
          <p:cNvPr id="7" name="Freeform 6"/>
          <p:cNvSpPr/>
          <p:nvPr/>
        </p:nvSpPr>
        <p:spPr>
          <a:xfrm>
            <a:off x="3203185" y="1828800"/>
            <a:ext cx="2964619" cy="1185847"/>
          </a:xfrm>
          <a:custGeom>
            <a:avLst/>
            <a:gdLst>
              <a:gd name="connsiteX0" fmla="*/ 0 w 2964619"/>
              <a:gd name="connsiteY0" fmla="*/ 0 h 1185847"/>
              <a:gd name="connsiteX1" fmla="*/ 2371696 w 2964619"/>
              <a:gd name="connsiteY1" fmla="*/ 0 h 1185847"/>
              <a:gd name="connsiteX2" fmla="*/ 2964619 w 2964619"/>
              <a:gd name="connsiteY2" fmla="*/ 592924 h 1185847"/>
              <a:gd name="connsiteX3" fmla="*/ 2371696 w 2964619"/>
              <a:gd name="connsiteY3" fmla="*/ 1185847 h 1185847"/>
              <a:gd name="connsiteX4" fmla="*/ 0 w 2964619"/>
              <a:gd name="connsiteY4" fmla="*/ 1185847 h 1185847"/>
              <a:gd name="connsiteX5" fmla="*/ 592924 w 2964619"/>
              <a:gd name="connsiteY5" fmla="*/ 592924 h 1185847"/>
              <a:gd name="connsiteX6" fmla="*/ 0 w 2964619"/>
              <a:gd name="connsiteY6" fmla="*/ 0 h 11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4619" h="1185847">
                <a:moveTo>
                  <a:pt x="0" y="0"/>
                </a:moveTo>
                <a:lnTo>
                  <a:pt x="2371696" y="0"/>
                </a:lnTo>
                <a:lnTo>
                  <a:pt x="2964619" y="592924"/>
                </a:lnTo>
                <a:lnTo>
                  <a:pt x="2371696" y="1185847"/>
                </a:lnTo>
                <a:lnTo>
                  <a:pt x="0" y="1185847"/>
                </a:lnTo>
                <a:lnTo>
                  <a:pt x="592924" y="592924"/>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724941" tIns="44006" rIns="636929" bIns="44006" numCol="1" spcCol="1270" anchor="ctr" anchorCtr="0">
            <a:noAutofit/>
          </a:bodyPr>
          <a:lstStyle/>
          <a:p>
            <a:pPr algn="ctr" defTabSz="1466850">
              <a:lnSpc>
                <a:spcPct val="90000"/>
              </a:lnSpc>
              <a:spcBef>
                <a:spcPct val="0"/>
              </a:spcBef>
              <a:spcAft>
                <a:spcPct val="35000"/>
              </a:spcAft>
            </a:pPr>
            <a:r>
              <a:rPr lang="en-US" sz="3300" dirty="0">
                <a:solidFill>
                  <a:srgbClr val="FFFFFF"/>
                </a:solidFill>
              </a:rPr>
              <a:t>OpsMgr 2007</a:t>
            </a:r>
          </a:p>
        </p:txBody>
      </p:sp>
      <p:sp>
        <p:nvSpPr>
          <p:cNvPr id="8" name="Freeform 7"/>
          <p:cNvSpPr/>
          <p:nvPr/>
        </p:nvSpPr>
        <p:spPr>
          <a:xfrm>
            <a:off x="5871342" y="1828800"/>
            <a:ext cx="2964619" cy="1185847"/>
          </a:xfrm>
          <a:custGeom>
            <a:avLst/>
            <a:gdLst>
              <a:gd name="connsiteX0" fmla="*/ 0 w 2964619"/>
              <a:gd name="connsiteY0" fmla="*/ 0 h 1185847"/>
              <a:gd name="connsiteX1" fmla="*/ 2371696 w 2964619"/>
              <a:gd name="connsiteY1" fmla="*/ 0 h 1185847"/>
              <a:gd name="connsiteX2" fmla="*/ 2964619 w 2964619"/>
              <a:gd name="connsiteY2" fmla="*/ 592924 h 1185847"/>
              <a:gd name="connsiteX3" fmla="*/ 2371696 w 2964619"/>
              <a:gd name="connsiteY3" fmla="*/ 1185847 h 1185847"/>
              <a:gd name="connsiteX4" fmla="*/ 0 w 2964619"/>
              <a:gd name="connsiteY4" fmla="*/ 1185847 h 1185847"/>
              <a:gd name="connsiteX5" fmla="*/ 592924 w 2964619"/>
              <a:gd name="connsiteY5" fmla="*/ 592924 h 1185847"/>
              <a:gd name="connsiteX6" fmla="*/ 0 w 2964619"/>
              <a:gd name="connsiteY6" fmla="*/ 0 h 11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4619" h="1185847">
                <a:moveTo>
                  <a:pt x="0" y="0"/>
                </a:moveTo>
                <a:lnTo>
                  <a:pt x="2371696" y="0"/>
                </a:lnTo>
                <a:lnTo>
                  <a:pt x="2964619" y="592924"/>
                </a:lnTo>
                <a:lnTo>
                  <a:pt x="2371696" y="1185847"/>
                </a:lnTo>
                <a:lnTo>
                  <a:pt x="0" y="1185847"/>
                </a:lnTo>
                <a:lnTo>
                  <a:pt x="592924" y="592924"/>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724941" tIns="44006" rIns="636929" bIns="44006" numCol="1" spcCol="1270" anchor="ctr" anchorCtr="0">
            <a:noAutofit/>
          </a:bodyPr>
          <a:lstStyle/>
          <a:p>
            <a:pPr algn="ctr" defTabSz="1466850">
              <a:lnSpc>
                <a:spcPct val="90000"/>
              </a:lnSpc>
              <a:spcBef>
                <a:spcPct val="0"/>
              </a:spcBef>
              <a:spcAft>
                <a:spcPct val="35000"/>
              </a:spcAft>
            </a:pPr>
            <a:r>
              <a:rPr lang="en-US" sz="3300" dirty="0" err="1">
                <a:solidFill>
                  <a:srgbClr val="FFFFFF"/>
                </a:solidFill>
              </a:rPr>
              <a:t>OpsMgr</a:t>
            </a:r>
            <a:r>
              <a:rPr lang="en-US" sz="3300" dirty="0">
                <a:solidFill>
                  <a:srgbClr val="FFFFFF"/>
                </a:solidFill>
              </a:rPr>
              <a:t> 2007 R2</a:t>
            </a:r>
          </a:p>
        </p:txBody>
      </p:sp>
      <p:pic>
        <p:nvPicPr>
          <p:cNvPr id="10" name="Picture 2" descr="C:\Program Files\Microsoft Resource DVD Artwork\DVD_ART\Artwork_Imagery\Shapes and Graphics\timeline\timeline.png"/>
          <p:cNvPicPr>
            <a:picLocks noChangeAspect="1" noChangeArrowheads="1"/>
          </p:cNvPicPr>
          <p:nvPr/>
        </p:nvPicPr>
        <p:blipFill>
          <a:blip r:embed="rId3"/>
          <a:srcRect/>
          <a:stretch>
            <a:fillRect/>
          </a:stretch>
        </p:blipFill>
        <p:spPr bwMode="auto">
          <a:xfrm>
            <a:off x="457199" y="3106892"/>
            <a:ext cx="11731625" cy="802289"/>
          </a:xfrm>
          <a:prstGeom prst="rect">
            <a:avLst/>
          </a:prstGeom>
          <a:noFill/>
        </p:spPr>
      </p:pic>
      <p:grpSp>
        <p:nvGrpSpPr>
          <p:cNvPr id="14" name="Group 50"/>
          <p:cNvGrpSpPr/>
          <p:nvPr/>
        </p:nvGrpSpPr>
        <p:grpSpPr>
          <a:xfrm>
            <a:off x="772232" y="3155864"/>
            <a:ext cx="1014758" cy="1647113"/>
            <a:chOff x="3300544" y="2640888"/>
            <a:chExt cx="1014757" cy="1647113"/>
          </a:xfrm>
        </p:grpSpPr>
        <p:grpSp>
          <p:nvGrpSpPr>
            <p:cNvPr id="15" name="Group 42"/>
            <p:cNvGrpSpPr/>
            <p:nvPr/>
          </p:nvGrpSpPr>
          <p:grpSpPr>
            <a:xfrm>
              <a:off x="3300544" y="2640888"/>
              <a:ext cx="1014757" cy="1124759"/>
              <a:chOff x="3300544" y="2640888"/>
              <a:chExt cx="1014757" cy="1124759"/>
            </a:xfrm>
          </p:grpSpPr>
          <p:sp>
            <p:nvSpPr>
              <p:cNvPr id="17" name="Rectangle 16"/>
              <p:cNvSpPr/>
              <p:nvPr/>
            </p:nvSpPr>
            <p:spPr>
              <a:xfrm rot="19380000">
                <a:off x="3300544" y="3365537"/>
                <a:ext cx="704039" cy="400110"/>
              </a:xfrm>
              <a:prstGeom prst="rect">
                <a:avLst/>
              </a:prstGeom>
              <a:noFill/>
            </p:spPr>
            <p:txBody>
              <a:bodyPr wrap="none" lIns="91440" tIns="45720" rIns="91440" bIns="45720">
                <a:spAutoFit/>
              </a:bodyPr>
              <a:lstStyle/>
              <a:p>
                <a:pPr algn="ctr"/>
                <a:r>
                  <a:rPr lang="en-US" sz="2000" dirty="0" smtClean="0">
                    <a:solidFill>
                      <a:srgbClr val="FFFFFF"/>
                    </a:solidFill>
                    <a:latin typeface="Calibri" pitchFamily="34" charset="0"/>
                  </a:rPr>
                  <a:t>2004</a:t>
                </a:r>
                <a:endParaRPr lang="en-US" sz="2000" dirty="0">
                  <a:solidFill>
                    <a:srgbClr val="FFFFFF"/>
                  </a:solidFill>
                  <a:latin typeface="Calibri" pitchFamily="34" charset="0"/>
                </a:endParaRPr>
              </a:p>
            </p:txBody>
          </p:sp>
          <p:pic>
            <p:nvPicPr>
              <p:cNvPr id="18"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3378983" y="2640888"/>
                <a:ext cx="936318" cy="663225"/>
              </a:xfrm>
              <a:prstGeom prst="rect">
                <a:avLst/>
              </a:prstGeom>
              <a:noFill/>
            </p:spPr>
          </p:pic>
        </p:grpSp>
        <p:sp>
          <p:nvSpPr>
            <p:cNvPr id="16" name="TextBox 15"/>
            <p:cNvSpPr txBox="1"/>
            <p:nvPr/>
          </p:nvSpPr>
          <p:spPr>
            <a:xfrm>
              <a:off x="3333749" y="3955602"/>
              <a:ext cx="750205" cy="332399"/>
            </a:xfrm>
            <a:prstGeom prst="rect">
              <a:avLst/>
            </a:prstGeom>
            <a:noFill/>
          </p:spPr>
          <p:txBody>
            <a:bodyPr wrap="none" lIns="0" tIns="0" rIns="0" bIns="0" rtlCol="0">
              <a:spAutoFit/>
            </a:bodyPr>
            <a:lstStyle/>
            <a:p>
              <a:pPr algn="ctr">
                <a:lnSpc>
                  <a:spcPct val="90000"/>
                </a:lnSpc>
              </a:pPr>
              <a:r>
                <a:rPr lang="en-US" sz="1200" dirty="0" smtClean="0">
                  <a:solidFill>
                    <a:srgbClr val="FFFFFF"/>
                  </a:solidFill>
                  <a:latin typeface="Calibri" pitchFamily="34" charset="0"/>
                </a:rPr>
                <a:t>MOM 2005 </a:t>
              </a:r>
            </a:p>
            <a:p>
              <a:pPr algn="ctr">
                <a:lnSpc>
                  <a:spcPct val="90000"/>
                </a:lnSpc>
              </a:pPr>
              <a:r>
                <a:rPr lang="en-US" sz="1200" dirty="0" smtClean="0">
                  <a:solidFill>
                    <a:srgbClr val="FFFFFF"/>
                  </a:solidFill>
                  <a:latin typeface="Calibri" pitchFamily="34" charset="0"/>
                </a:rPr>
                <a:t>RTM</a:t>
              </a:r>
            </a:p>
          </p:txBody>
        </p:sp>
      </p:grpSp>
      <p:grpSp>
        <p:nvGrpSpPr>
          <p:cNvPr id="19" name="Group 51"/>
          <p:cNvGrpSpPr/>
          <p:nvPr/>
        </p:nvGrpSpPr>
        <p:grpSpPr>
          <a:xfrm>
            <a:off x="2278646" y="3174608"/>
            <a:ext cx="1072566" cy="1647113"/>
            <a:chOff x="4281699" y="2640888"/>
            <a:chExt cx="1072566" cy="1647113"/>
          </a:xfrm>
        </p:grpSpPr>
        <p:grpSp>
          <p:nvGrpSpPr>
            <p:cNvPr id="20" name="Group 43"/>
            <p:cNvGrpSpPr/>
            <p:nvPr/>
          </p:nvGrpSpPr>
          <p:grpSpPr>
            <a:xfrm>
              <a:off x="4359008" y="2640888"/>
              <a:ext cx="995257" cy="1124759"/>
              <a:chOff x="4359008" y="2640888"/>
              <a:chExt cx="995257" cy="1124759"/>
            </a:xfrm>
          </p:grpSpPr>
          <p:sp>
            <p:nvSpPr>
              <p:cNvPr id="22" name="Rectangle 21"/>
              <p:cNvSpPr/>
              <p:nvPr/>
            </p:nvSpPr>
            <p:spPr>
              <a:xfrm rot="19380000">
                <a:off x="4359008" y="3365537"/>
                <a:ext cx="704040" cy="400110"/>
              </a:xfrm>
              <a:prstGeom prst="rect">
                <a:avLst/>
              </a:prstGeom>
              <a:noFill/>
            </p:spPr>
            <p:txBody>
              <a:bodyPr wrap="none" lIns="91440" tIns="45720" rIns="91440" bIns="45720">
                <a:spAutoFit/>
              </a:bodyPr>
              <a:lstStyle/>
              <a:p>
                <a:pPr algn="ctr"/>
                <a:r>
                  <a:rPr lang="en-US" sz="2000" dirty="0" smtClean="0">
                    <a:solidFill>
                      <a:srgbClr val="FFFFFF"/>
                    </a:solidFill>
                    <a:latin typeface="Calibri" pitchFamily="34" charset="0"/>
                  </a:rPr>
                  <a:t>2005</a:t>
                </a:r>
                <a:endParaRPr lang="en-US" sz="2000" dirty="0">
                  <a:solidFill>
                    <a:srgbClr val="FFFFFF"/>
                  </a:solidFill>
                  <a:latin typeface="Calibri" pitchFamily="34" charset="0"/>
                </a:endParaRPr>
              </a:p>
            </p:txBody>
          </p:sp>
          <p:pic>
            <p:nvPicPr>
              <p:cNvPr id="23"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4417947" y="2640888"/>
                <a:ext cx="936318" cy="663225"/>
              </a:xfrm>
              <a:prstGeom prst="rect">
                <a:avLst/>
              </a:prstGeom>
              <a:noFill/>
            </p:spPr>
          </p:pic>
        </p:grpSp>
        <p:sp>
          <p:nvSpPr>
            <p:cNvPr id="21" name="TextBox 20"/>
            <p:cNvSpPr txBox="1"/>
            <p:nvPr/>
          </p:nvSpPr>
          <p:spPr>
            <a:xfrm>
              <a:off x="4281699" y="3955602"/>
              <a:ext cx="750206" cy="332399"/>
            </a:xfrm>
            <a:prstGeom prst="rect">
              <a:avLst/>
            </a:prstGeom>
            <a:noFill/>
          </p:spPr>
          <p:txBody>
            <a:bodyPr wrap="none" lIns="0" tIns="0" rIns="0" bIns="0" rtlCol="0">
              <a:spAutoFit/>
            </a:bodyPr>
            <a:lstStyle/>
            <a:p>
              <a:pPr algn="ctr">
                <a:lnSpc>
                  <a:spcPct val="90000"/>
                </a:lnSpc>
              </a:pPr>
              <a:r>
                <a:rPr lang="en-US" sz="1200" dirty="0" smtClean="0">
                  <a:solidFill>
                    <a:srgbClr val="FFFFFF"/>
                  </a:solidFill>
                  <a:latin typeface="Calibri" pitchFamily="34" charset="0"/>
                </a:rPr>
                <a:t>MOM 2005 </a:t>
              </a:r>
            </a:p>
            <a:p>
              <a:pPr algn="ctr">
                <a:lnSpc>
                  <a:spcPct val="90000"/>
                </a:lnSpc>
              </a:pPr>
              <a:r>
                <a:rPr lang="en-US" sz="1200" dirty="0" smtClean="0">
                  <a:solidFill>
                    <a:srgbClr val="FFFFFF"/>
                  </a:solidFill>
                  <a:latin typeface="Calibri" pitchFamily="34" charset="0"/>
                </a:rPr>
                <a:t>SP1</a:t>
              </a:r>
            </a:p>
          </p:txBody>
        </p:sp>
      </p:grpSp>
      <p:grpSp>
        <p:nvGrpSpPr>
          <p:cNvPr id="24" name="Group 52"/>
          <p:cNvGrpSpPr/>
          <p:nvPr/>
        </p:nvGrpSpPr>
        <p:grpSpPr>
          <a:xfrm>
            <a:off x="3960812" y="3174608"/>
            <a:ext cx="1150736" cy="1647113"/>
            <a:chOff x="6281457" y="2640888"/>
            <a:chExt cx="1150736" cy="1647113"/>
          </a:xfrm>
        </p:grpSpPr>
        <p:grpSp>
          <p:nvGrpSpPr>
            <p:cNvPr id="25" name="Group 45"/>
            <p:cNvGrpSpPr/>
            <p:nvPr/>
          </p:nvGrpSpPr>
          <p:grpSpPr>
            <a:xfrm>
              <a:off x="6475937" y="2640888"/>
              <a:ext cx="956256" cy="1124759"/>
              <a:chOff x="6475937" y="2640888"/>
              <a:chExt cx="956256" cy="1124759"/>
            </a:xfrm>
          </p:grpSpPr>
          <p:sp>
            <p:nvSpPr>
              <p:cNvPr id="27" name="Rectangle 26"/>
              <p:cNvSpPr/>
              <p:nvPr/>
            </p:nvSpPr>
            <p:spPr>
              <a:xfrm rot="19380000">
                <a:off x="6475937" y="3365537"/>
                <a:ext cx="704040" cy="400110"/>
              </a:xfrm>
              <a:prstGeom prst="rect">
                <a:avLst/>
              </a:prstGeom>
              <a:noFill/>
            </p:spPr>
            <p:txBody>
              <a:bodyPr wrap="none" lIns="91440" tIns="45720" rIns="91440" bIns="45720">
                <a:spAutoFit/>
              </a:bodyPr>
              <a:lstStyle/>
              <a:p>
                <a:pPr algn="ctr"/>
                <a:r>
                  <a:rPr lang="en-US" sz="2000" dirty="0" smtClean="0">
                    <a:solidFill>
                      <a:srgbClr val="FFFFFF"/>
                    </a:solidFill>
                    <a:latin typeface="Calibri" pitchFamily="34" charset="0"/>
                  </a:rPr>
                  <a:t>2007</a:t>
                </a:r>
                <a:endParaRPr lang="en-US" sz="2000" dirty="0">
                  <a:solidFill>
                    <a:srgbClr val="FFFFFF"/>
                  </a:solidFill>
                  <a:latin typeface="Calibri" pitchFamily="34" charset="0"/>
                </a:endParaRPr>
              </a:p>
            </p:txBody>
          </p:sp>
          <p:pic>
            <p:nvPicPr>
              <p:cNvPr id="28"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6495875" y="2640888"/>
                <a:ext cx="936318" cy="663225"/>
              </a:xfrm>
              <a:prstGeom prst="rect">
                <a:avLst/>
              </a:prstGeom>
              <a:noFill/>
            </p:spPr>
          </p:pic>
        </p:grpSp>
        <p:sp>
          <p:nvSpPr>
            <p:cNvPr id="26" name="TextBox 25"/>
            <p:cNvSpPr txBox="1"/>
            <p:nvPr/>
          </p:nvSpPr>
          <p:spPr>
            <a:xfrm>
              <a:off x="6281457" y="3955602"/>
              <a:ext cx="884089" cy="332399"/>
            </a:xfrm>
            <a:prstGeom prst="rect">
              <a:avLst/>
            </a:prstGeom>
            <a:noFill/>
          </p:spPr>
          <p:txBody>
            <a:bodyPr wrap="none" lIns="0" tIns="0" rIns="0" bIns="0" rtlCol="0">
              <a:spAutoFit/>
            </a:bodyPr>
            <a:lstStyle/>
            <a:p>
              <a:pPr algn="ctr">
                <a:lnSpc>
                  <a:spcPct val="90000"/>
                </a:lnSpc>
              </a:pPr>
              <a:r>
                <a:rPr lang="en-US" sz="1200" dirty="0" err="1" smtClean="0">
                  <a:solidFill>
                    <a:srgbClr val="FFFFFF"/>
                  </a:solidFill>
                  <a:latin typeface="Calibri" pitchFamily="34" charset="0"/>
                </a:rPr>
                <a:t>OpsMgr</a:t>
              </a:r>
              <a:r>
                <a:rPr lang="en-US" sz="1200" dirty="0" smtClean="0">
                  <a:solidFill>
                    <a:srgbClr val="FFFFFF"/>
                  </a:solidFill>
                  <a:latin typeface="Calibri" pitchFamily="34" charset="0"/>
                </a:rPr>
                <a:t> 2007 </a:t>
              </a:r>
            </a:p>
            <a:p>
              <a:pPr algn="ctr">
                <a:lnSpc>
                  <a:spcPct val="90000"/>
                </a:lnSpc>
              </a:pPr>
              <a:r>
                <a:rPr lang="en-US" sz="1200" dirty="0" smtClean="0">
                  <a:solidFill>
                    <a:srgbClr val="FFFFFF"/>
                  </a:solidFill>
                  <a:latin typeface="Calibri" pitchFamily="34" charset="0"/>
                </a:rPr>
                <a:t>RTM</a:t>
              </a:r>
            </a:p>
          </p:txBody>
        </p:sp>
      </p:grpSp>
      <p:grpSp>
        <p:nvGrpSpPr>
          <p:cNvPr id="29" name="Group 53"/>
          <p:cNvGrpSpPr/>
          <p:nvPr/>
        </p:nvGrpSpPr>
        <p:grpSpPr>
          <a:xfrm>
            <a:off x="5412173" y="3174608"/>
            <a:ext cx="1063239" cy="1647113"/>
            <a:chOff x="7407916" y="2640888"/>
            <a:chExt cx="1063239" cy="1647113"/>
          </a:xfrm>
        </p:grpSpPr>
        <p:grpSp>
          <p:nvGrpSpPr>
            <p:cNvPr id="30" name="Group 46"/>
            <p:cNvGrpSpPr/>
            <p:nvPr/>
          </p:nvGrpSpPr>
          <p:grpSpPr>
            <a:xfrm>
              <a:off x="7534401" y="2640888"/>
              <a:ext cx="936754" cy="1124760"/>
              <a:chOff x="7534401" y="2640888"/>
              <a:chExt cx="936754" cy="1124760"/>
            </a:xfrm>
          </p:grpSpPr>
          <p:sp>
            <p:nvSpPr>
              <p:cNvPr id="32" name="Rectangle 31"/>
              <p:cNvSpPr/>
              <p:nvPr/>
            </p:nvSpPr>
            <p:spPr>
              <a:xfrm rot="19380000">
                <a:off x="7534401" y="3365538"/>
                <a:ext cx="704040" cy="400110"/>
              </a:xfrm>
              <a:prstGeom prst="rect">
                <a:avLst/>
              </a:prstGeom>
              <a:noFill/>
            </p:spPr>
            <p:txBody>
              <a:bodyPr wrap="none" lIns="91440" tIns="45720" rIns="91440" bIns="45720">
                <a:spAutoFit/>
              </a:bodyPr>
              <a:lstStyle/>
              <a:p>
                <a:pPr algn="ctr"/>
                <a:r>
                  <a:rPr lang="en-US" sz="2000" dirty="0" smtClean="0">
                    <a:solidFill>
                      <a:srgbClr val="FFFFFF"/>
                    </a:solidFill>
                    <a:latin typeface="Calibri" pitchFamily="34" charset="0"/>
                  </a:rPr>
                  <a:t>2008</a:t>
                </a:r>
                <a:endParaRPr lang="en-US" sz="2000" dirty="0">
                  <a:solidFill>
                    <a:srgbClr val="FFFFFF"/>
                  </a:solidFill>
                  <a:latin typeface="Calibri" pitchFamily="34" charset="0"/>
                </a:endParaRPr>
              </a:p>
            </p:txBody>
          </p:sp>
          <p:pic>
            <p:nvPicPr>
              <p:cNvPr id="33"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7534837" y="2640888"/>
                <a:ext cx="936318" cy="663225"/>
              </a:xfrm>
              <a:prstGeom prst="rect">
                <a:avLst/>
              </a:prstGeom>
              <a:noFill/>
            </p:spPr>
          </p:pic>
        </p:grpSp>
        <p:sp>
          <p:nvSpPr>
            <p:cNvPr id="31" name="TextBox 30"/>
            <p:cNvSpPr txBox="1"/>
            <p:nvPr/>
          </p:nvSpPr>
          <p:spPr>
            <a:xfrm>
              <a:off x="7407916" y="3955602"/>
              <a:ext cx="884089" cy="332399"/>
            </a:xfrm>
            <a:prstGeom prst="rect">
              <a:avLst/>
            </a:prstGeom>
            <a:noFill/>
          </p:spPr>
          <p:txBody>
            <a:bodyPr wrap="none" lIns="0" tIns="0" rIns="0" bIns="0" rtlCol="0">
              <a:spAutoFit/>
            </a:bodyPr>
            <a:lstStyle/>
            <a:p>
              <a:pPr algn="ctr">
                <a:lnSpc>
                  <a:spcPct val="90000"/>
                </a:lnSpc>
              </a:pPr>
              <a:r>
                <a:rPr lang="en-US" sz="1200" dirty="0" err="1" smtClean="0">
                  <a:solidFill>
                    <a:srgbClr val="FFFFFF"/>
                  </a:solidFill>
                  <a:latin typeface="Calibri" pitchFamily="34" charset="0"/>
                </a:rPr>
                <a:t>OpsMgr</a:t>
              </a:r>
              <a:r>
                <a:rPr lang="en-US" sz="1200" dirty="0" smtClean="0">
                  <a:solidFill>
                    <a:srgbClr val="FFFFFF"/>
                  </a:solidFill>
                  <a:latin typeface="Calibri" pitchFamily="34" charset="0"/>
                </a:rPr>
                <a:t> 2007 </a:t>
              </a:r>
            </a:p>
            <a:p>
              <a:pPr algn="ctr">
                <a:lnSpc>
                  <a:spcPct val="90000"/>
                </a:lnSpc>
              </a:pPr>
              <a:r>
                <a:rPr lang="en-US" sz="1200" dirty="0" smtClean="0">
                  <a:solidFill>
                    <a:srgbClr val="FFFFFF"/>
                  </a:solidFill>
                  <a:latin typeface="Calibri" pitchFamily="34" charset="0"/>
                </a:rPr>
                <a:t>SP1</a:t>
              </a:r>
            </a:p>
          </p:txBody>
        </p:sp>
      </p:grpSp>
      <p:grpSp>
        <p:nvGrpSpPr>
          <p:cNvPr id="34" name="Group 52"/>
          <p:cNvGrpSpPr/>
          <p:nvPr/>
        </p:nvGrpSpPr>
        <p:grpSpPr>
          <a:xfrm>
            <a:off x="7242376" y="3202777"/>
            <a:ext cx="985636" cy="1647113"/>
            <a:chOff x="6446557" y="2640888"/>
            <a:chExt cx="985636" cy="1647113"/>
          </a:xfrm>
        </p:grpSpPr>
        <p:grpSp>
          <p:nvGrpSpPr>
            <p:cNvPr id="35" name="Group 45"/>
            <p:cNvGrpSpPr/>
            <p:nvPr/>
          </p:nvGrpSpPr>
          <p:grpSpPr>
            <a:xfrm>
              <a:off x="6475937" y="2640888"/>
              <a:ext cx="956256" cy="1124759"/>
              <a:chOff x="6475937" y="2640888"/>
              <a:chExt cx="956256" cy="1124759"/>
            </a:xfrm>
          </p:grpSpPr>
          <p:sp>
            <p:nvSpPr>
              <p:cNvPr id="37" name="Rectangle 36"/>
              <p:cNvSpPr/>
              <p:nvPr/>
            </p:nvSpPr>
            <p:spPr>
              <a:xfrm rot="19380000">
                <a:off x="6475937" y="3365537"/>
                <a:ext cx="704040" cy="400110"/>
              </a:xfrm>
              <a:prstGeom prst="rect">
                <a:avLst/>
              </a:prstGeom>
              <a:noFill/>
            </p:spPr>
            <p:txBody>
              <a:bodyPr wrap="none" lIns="91440" tIns="45720" rIns="91440" bIns="45720">
                <a:spAutoFit/>
              </a:bodyPr>
              <a:lstStyle/>
              <a:p>
                <a:pPr algn="ctr"/>
                <a:r>
                  <a:rPr lang="en-US" sz="2000" dirty="0" smtClean="0">
                    <a:solidFill>
                      <a:srgbClr val="FFFFFF"/>
                    </a:solidFill>
                    <a:latin typeface="Calibri" pitchFamily="34" charset="0"/>
                  </a:rPr>
                  <a:t>2009</a:t>
                </a:r>
                <a:endParaRPr lang="en-US" sz="2000" dirty="0">
                  <a:solidFill>
                    <a:srgbClr val="FFFFFF"/>
                  </a:solidFill>
                  <a:latin typeface="Calibri" pitchFamily="34" charset="0"/>
                </a:endParaRPr>
              </a:p>
            </p:txBody>
          </p:sp>
          <p:pic>
            <p:nvPicPr>
              <p:cNvPr id="38"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6495875" y="2640888"/>
                <a:ext cx="936318" cy="663225"/>
              </a:xfrm>
              <a:prstGeom prst="rect">
                <a:avLst/>
              </a:prstGeom>
              <a:noFill/>
            </p:spPr>
          </p:pic>
        </p:grpSp>
        <p:sp>
          <p:nvSpPr>
            <p:cNvPr id="36" name="TextBox 35"/>
            <p:cNvSpPr txBox="1"/>
            <p:nvPr/>
          </p:nvSpPr>
          <p:spPr>
            <a:xfrm>
              <a:off x="6446557" y="3955602"/>
              <a:ext cx="848823" cy="332399"/>
            </a:xfrm>
            <a:prstGeom prst="rect">
              <a:avLst/>
            </a:prstGeom>
            <a:noFill/>
          </p:spPr>
          <p:txBody>
            <a:bodyPr wrap="none" lIns="0" tIns="0" rIns="0" bIns="0" rtlCol="0">
              <a:spAutoFit/>
            </a:bodyPr>
            <a:lstStyle/>
            <a:p>
              <a:pPr algn="ctr">
                <a:lnSpc>
                  <a:spcPct val="90000"/>
                </a:lnSpc>
              </a:pPr>
              <a:r>
                <a:rPr lang="en-US" sz="1200" dirty="0" err="1" smtClean="0">
                  <a:solidFill>
                    <a:srgbClr val="FFFFFF"/>
                  </a:solidFill>
                  <a:latin typeface="Calibri" pitchFamily="34" charset="0"/>
                </a:rPr>
                <a:t>OpsMgr</a:t>
              </a:r>
              <a:r>
                <a:rPr lang="en-US" sz="1200" dirty="0" smtClean="0">
                  <a:solidFill>
                    <a:srgbClr val="FFFFFF"/>
                  </a:solidFill>
                  <a:latin typeface="Calibri" pitchFamily="34" charset="0"/>
                </a:rPr>
                <a:t> 2007</a:t>
              </a:r>
            </a:p>
            <a:p>
              <a:pPr algn="ctr">
                <a:lnSpc>
                  <a:spcPct val="90000"/>
                </a:lnSpc>
              </a:pPr>
              <a:r>
                <a:rPr lang="en-US" sz="1200" dirty="0" smtClean="0">
                  <a:solidFill>
                    <a:srgbClr val="FFFFFF"/>
                  </a:solidFill>
                  <a:latin typeface="Calibri" pitchFamily="34" charset="0"/>
                </a:rPr>
                <a:t>R2</a:t>
              </a:r>
            </a:p>
          </p:txBody>
        </p:sp>
      </p:grpSp>
      <p:sp>
        <p:nvSpPr>
          <p:cNvPr id="39" name="Freeform 38"/>
          <p:cNvSpPr/>
          <p:nvPr/>
        </p:nvSpPr>
        <p:spPr>
          <a:xfrm>
            <a:off x="8532812" y="1835243"/>
            <a:ext cx="2964619" cy="1185847"/>
          </a:xfrm>
          <a:custGeom>
            <a:avLst/>
            <a:gdLst>
              <a:gd name="connsiteX0" fmla="*/ 0 w 2964619"/>
              <a:gd name="connsiteY0" fmla="*/ 0 h 1185847"/>
              <a:gd name="connsiteX1" fmla="*/ 2371696 w 2964619"/>
              <a:gd name="connsiteY1" fmla="*/ 0 h 1185847"/>
              <a:gd name="connsiteX2" fmla="*/ 2964619 w 2964619"/>
              <a:gd name="connsiteY2" fmla="*/ 592924 h 1185847"/>
              <a:gd name="connsiteX3" fmla="*/ 2371696 w 2964619"/>
              <a:gd name="connsiteY3" fmla="*/ 1185847 h 1185847"/>
              <a:gd name="connsiteX4" fmla="*/ 0 w 2964619"/>
              <a:gd name="connsiteY4" fmla="*/ 1185847 h 1185847"/>
              <a:gd name="connsiteX5" fmla="*/ 592924 w 2964619"/>
              <a:gd name="connsiteY5" fmla="*/ 592924 h 1185847"/>
              <a:gd name="connsiteX6" fmla="*/ 0 w 2964619"/>
              <a:gd name="connsiteY6" fmla="*/ 0 h 11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4619" h="1185847">
                <a:moveTo>
                  <a:pt x="0" y="0"/>
                </a:moveTo>
                <a:lnTo>
                  <a:pt x="2371696" y="0"/>
                </a:lnTo>
                <a:lnTo>
                  <a:pt x="2964619" y="592924"/>
                </a:lnTo>
                <a:lnTo>
                  <a:pt x="2371696" y="1185847"/>
                </a:lnTo>
                <a:lnTo>
                  <a:pt x="0" y="1185847"/>
                </a:lnTo>
                <a:lnTo>
                  <a:pt x="592924" y="592924"/>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724941" tIns="44006" rIns="636929" bIns="44006" numCol="1" spcCol="1270" anchor="ctr" anchorCtr="0">
            <a:noAutofit/>
          </a:bodyPr>
          <a:lstStyle/>
          <a:p>
            <a:pPr algn="ctr" defTabSz="1466850">
              <a:lnSpc>
                <a:spcPct val="90000"/>
              </a:lnSpc>
              <a:spcBef>
                <a:spcPct val="0"/>
              </a:spcBef>
              <a:spcAft>
                <a:spcPct val="35000"/>
              </a:spcAft>
            </a:pPr>
            <a:r>
              <a:rPr lang="en-US" sz="3300" dirty="0">
                <a:solidFill>
                  <a:srgbClr val="FFFFFF"/>
                </a:solidFill>
              </a:rPr>
              <a:t>SC 2012 </a:t>
            </a:r>
            <a:r>
              <a:rPr lang="en-US" sz="3300" dirty="0" err="1">
                <a:solidFill>
                  <a:srgbClr val="FFFFFF"/>
                </a:solidFill>
              </a:rPr>
              <a:t>OpsMgr</a:t>
            </a:r>
            <a:endParaRPr lang="en-US" sz="3300" dirty="0">
              <a:solidFill>
                <a:srgbClr val="FFFFFF"/>
              </a:solidFill>
            </a:endParaRPr>
          </a:p>
        </p:txBody>
      </p:sp>
      <p:grpSp>
        <p:nvGrpSpPr>
          <p:cNvPr id="40" name="Group 52"/>
          <p:cNvGrpSpPr/>
          <p:nvPr/>
        </p:nvGrpSpPr>
        <p:grpSpPr>
          <a:xfrm>
            <a:off x="9154288" y="3173490"/>
            <a:ext cx="1282274" cy="1647113"/>
            <a:chOff x="6229833" y="2640888"/>
            <a:chExt cx="1282274" cy="1647113"/>
          </a:xfrm>
        </p:grpSpPr>
        <p:grpSp>
          <p:nvGrpSpPr>
            <p:cNvPr id="41" name="Group 45"/>
            <p:cNvGrpSpPr/>
            <p:nvPr/>
          </p:nvGrpSpPr>
          <p:grpSpPr>
            <a:xfrm>
              <a:off x="6475936" y="2640888"/>
              <a:ext cx="956257" cy="1124759"/>
              <a:chOff x="6475936" y="2640888"/>
              <a:chExt cx="956257" cy="1124759"/>
            </a:xfrm>
          </p:grpSpPr>
          <p:sp>
            <p:nvSpPr>
              <p:cNvPr id="43" name="Rectangle 42"/>
              <p:cNvSpPr/>
              <p:nvPr/>
            </p:nvSpPr>
            <p:spPr>
              <a:xfrm rot="19380000">
                <a:off x="6475936" y="3365537"/>
                <a:ext cx="704040" cy="400110"/>
              </a:xfrm>
              <a:prstGeom prst="rect">
                <a:avLst/>
              </a:prstGeom>
              <a:noFill/>
            </p:spPr>
            <p:txBody>
              <a:bodyPr wrap="none" lIns="91440" tIns="45720" rIns="91440" bIns="45720">
                <a:spAutoFit/>
              </a:bodyPr>
              <a:lstStyle/>
              <a:p>
                <a:pPr algn="ctr"/>
                <a:r>
                  <a:rPr lang="en-US" sz="2000" dirty="0" smtClean="0">
                    <a:solidFill>
                      <a:srgbClr val="FFFFFF"/>
                    </a:solidFill>
                    <a:latin typeface="Calibri" pitchFamily="34" charset="0"/>
                  </a:rPr>
                  <a:t>2012</a:t>
                </a:r>
                <a:endParaRPr lang="en-US" sz="2000" dirty="0">
                  <a:solidFill>
                    <a:srgbClr val="FFFFFF"/>
                  </a:solidFill>
                  <a:latin typeface="Calibri" pitchFamily="34" charset="0"/>
                </a:endParaRPr>
              </a:p>
            </p:txBody>
          </p:sp>
          <p:pic>
            <p:nvPicPr>
              <p:cNvPr id="44"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6495875" y="2640888"/>
                <a:ext cx="936318" cy="663225"/>
              </a:xfrm>
              <a:prstGeom prst="rect">
                <a:avLst/>
              </a:prstGeom>
              <a:noFill/>
            </p:spPr>
          </p:pic>
        </p:grpSp>
        <p:sp>
          <p:nvSpPr>
            <p:cNvPr id="42" name="TextBox 41"/>
            <p:cNvSpPr txBox="1"/>
            <p:nvPr/>
          </p:nvSpPr>
          <p:spPr>
            <a:xfrm>
              <a:off x="6229833" y="3955602"/>
              <a:ext cx="1282274" cy="332399"/>
            </a:xfrm>
            <a:prstGeom prst="rect">
              <a:avLst/>
            </a:prstGeom>
            <a:noFill/>
          </p:spPr>
          <p:txBody>
            <a:bodyPr wrap="none" lIns="0" tIns="0" rIns="0" bIns="0" rtlCol="0">
              <a:spAutoFit/>
            </a:bodyPr>
            <a:lstStyle/>
            <a:p>
              <a:pPr algn="ctr">
                <a:lnSpc>
                  <a:spcPct val="90000"/>
                </a:lnSpc>
              </a:pPr>
              <a:r>
                <a:rPr lang="en-US" sz="1200" dirty="0" smtClean="0">
                  <a:solidFill>
                    <a:srgbClr val="FFFFFF"/>
                  </a:solidFill>
                  <a:latin typeface="Calibri" pitchFamily="34" charset="0"/>
                </a:rPr>
                <a:t>System Center 2012 </a:t>
              </a:r>
              <a:br>
                <a:rPr lang="en-US" sz="1200" dirty="0" smtClean="0">
                  <a:solidFill>
                    <a:srgbClr val="FFFFFF"/>
                  </a:solidFill>
                  <a:latin typeface="Calibri" pitchFamily="34" charset="0"/>
                </a:rPr>
              </a:br>
              <a:r>
                <a:rPr lang="en-US" sz="1200" dirty="0" smtClean="0">
                  <a:solidFill>
                    <a:srgbClr val="FFFFFF"/>
                  </a:solidFill>
                  <a:latin typeface="Calibri" pitchFamily="34" charset="0"/>
                </a:rPr>
                <a:t>Operations Manager</a:t>
              </a:r>
            </a:p>
          </p:txBody>
        </p:sp>
      </p:grpSp>
      <p:graphicFrame>
        <p:nvGraphicFramePr>
          <p:cNvPr id="46" name="Table 45"/>
          <p:cNvGraphicFramePr>
            <a:graphicFrameLocks noGrp="1"/>
          </p:cNvGraphicFramePr>
          <p:nvPr>
            <p:extLst>
              <p:ext uri="{D42A27DB-BD31-4B8C-83A1-F6EECF244321}">
                <p14:modId xmlns:p14="http://schemas.microsoft.com/office/powerpoint/2010/main" val="4192522708"/>
              </p:ext>
            </p:extLst>
          </p:nvPr>
        </p:nvGraphicFramePr>
        <p:xfrm>
          <a:off x="455612" y="4953000"/>
          <a:ext cx="2689937" cy="1010920"/>
        </p:xfrm>
        <a:graphic>
          <a:graphicData uri="http://schemas.openxmlformats.org/drawingml/2006/table">
            <a:tbl>
              <a:tblPr firstRow="1" bandRow="1">
                <a:tableStyleId>{5C22544A-7EE6-4342-B048-85BDC9FD1C3A}</a:tableStyleId>
              </a:tblPr>
              <a:tblGrid>
                <a:gridCol w="2689937"/>
              </a:tblGrid>
              <a:tr h="370840">
                <a:tc>
                  <a:txBody>
                    <a:bodyPr/>
                    <a:lstStyle/>
                    <a:p>
                      <a:r>
                        <a:rPr lang="en-US" dirty="0" smtClean="0"/>
                        <a:t>MOM 2005</a:t>
                      </a:r>
                      <a:endParaRPr lang="en-US" dirty="0"/>
                    </a:p>
                  </a:txBody>
                  <a:tcPr/>
                </a:tc>
              </a:tr>
              <a:tr h="370840">
                <a:tc>
                  <a:txBody>
                    <a:bodyPr/>
                    <a:lstStyle/>
                    <a:p>
                      <a:r>
                        <a:rPr lang="en-US" dirty="0" smtClean="0"/>
                        <a:t>Workload</a:t>
                      </a:r>
                      <a:r>
                        <a:rPr lang="en-US" baseline="0" dirty="0" smtClean="0"/>
                        <a:t> Discovery</a:t>
                      </a:r>
                    </a:p>
                    <a:p>
                      <a:r>
                        <a:rPr lang="en-US" baseline="0" dirty="0" smtClean="0"/>
                        <a:t>State Monitoring</a:t>
                      </a:r>
                      <a:endParaRPr lang="en-US" dirty="0"/>
                    </a:p>
                  </a:txBody>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3271398978"/>
              </p:ext>
            </p:extLst>
          </p:nvPr>
        </p:nvGraphicFramePr>
        <p:xfrm>
          <a:off x="3404475" y="4953000"/>
          <a:ext cx="2689937" cy="1285240"/>
        </p:xfrm>
        <a:graphic>
          <a:graphicData uri="http://schemas.openxmlformats.org/drawingml/2006/table">
            <a:tbl>
              <a:tblPr firstRow="1" bandRow="1">
                <a:tableStyleId>{5C22544A-7EE6-4342-B048-85BDC9FD1C3A}</a:tableStyleId>
              </a:tblPr>
              <a:tblGrid>
                <a:gridCol w="2689937"/>
              </a:tblGrid>
              <a:tr h="370840">
                <a:tc>
                  <a:txBody>
                    <a:bodyPr/>
                    <a:lstStyle/>
                    <a:p>
                      <a:r>
                        <a:rPr lang="en-US" dirty="0" err="1" smtClean="0"/>
                        <a:t>OpsMgr</a:t>
                      </a:r>
                      <a:r>
                        <a:rPr lang="en-US" dirty="0" smtClean="0"/>
                        <a:t> 2007</a:t>
                      </a:r>
                      <a:endParaRPr lang="en-US" dirty="0"/>
                    </a:p>
                  </a:txBody>
                  <a:tcPr/>
                </a:tc>
              </a:tr>
              <a:tr h="370840">
                <a:tc>
                  <a:txBody>
                    <a:bodyPr/>
                    <a:lstStyle/>
                    <a:p>
                      <a:r>
                        <a:rPr lang="en-US" dirty="0" smtClean="0"/>
                        <a:t>Revolutionary</a:t>
                      </a:r>
                      <a:r>
                        <a:rPr lang="en-US" baseline="0" dirty="0" smtClean="0"/>
                        <a:t> release</a:t>
                      </a:r>
                    </a:p>
                    <a:p>
                      <a:r>
                        <a:rPr lang="en-US" baseline="0" dirty="0" smtClean="0"/>
                        <a:t>Service modeling</a:t>
                      </a:r>
                    </a:p>
                    <a:p>
                      <a:r>
                        <a:rPr lang="en-US" baseline="0" dirty="0" smtClean="0"/>
                        <a:t>Health modeling</a:t>
                      </a:r>
                      <a:endParaRPr lang="en-US" dirty="0"/>
                    </a:p>
                  </a:txBody>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852035886"/>
              </p:ext>
            </p:extLst>
          </p:nvPr>
        </p:nvGraphicFramePr>
        <p:xfrm>
          <a:off x="6300075" y="4953000"/>
          <a:ext cx="2689937" cy="1010920"/>
        </p:xfrm>
        <a:graphic>
          <a:graphicData uri="http://schemas.openxmlformats.org/drawingml/2006/table">
            <a:tbl>
              <a:tblPr firstRow="1" bandRow="1">
                <a:tableStyleId>{5C22544A-7EE6-4342-B048-85BDC9FD1C3A}</a:tableStyleId>
              </a:tblPr>
              <a:tblGrid>
                <a:gridCol w="2689937"/>
              </a:tblGrid>
              <a:tr h="370840">
                <a:tc>
                  <a:txBody>
                    <a:bodyPr/>
                    <a:lstStyle/>
                    <a:p>
                      <a:r>
                        <a:rPr lang="en-US" dirty="0" err="1" smtClean="0"/>
                        <a:t>OpsMgr</a:t>
                      </a:r>
                      <a:r>
                        <a:rPr lang="en-US" dirty="0" smtClean="0"/>
                        <a:t> 2007 R2</a:t>
                      </a:r>
                      <a:endParaRPr lang="en-US" dirty="0"/>
                    </a:p>
                  </a:txBody>
                  <a:tcPr/>
                </a:tc>
              </a:tr>
              <a:tr h="370840">
                <a:tc>
                  <a:txBody>
                    <a:bodyPr/>
                    <a:lstStyle/>
                    <a:p>
                      <a:r>
                        <a:rPr lang="en-US" dirty="0" smtClean="0"/>
                        <a:t>Heterogeneous</a:t>
                      </a:r>
                      <a:r>
                        <a:rPr lang="en-US" baseline="0" dirty="0" smtClean="0"/>
                        <a:t> support</a:t>
                      </a:r>
                    </a:p>
                    <a:p>
                      <a:r>
                        <a:rPr lang="en-US" baseline="0" dirty="0" smtClean="0"/>
                        <a:t>SLA monitoring</a:t>
                      </a:r>
                      <a:endParaRPr lang="en-US" dirty="0"/>
                    </a:p>
                  </a:txBody>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321952117"/>
              </p:ext>
            </p:extLst>
          </p:nvPr>
        </p:nvGraphicFramePr>
        <p:xfrm>
          <a:off x="9195675" y="4953000"/>
          <a:ext cx="2689937" cy="1833880"/>
        </p:xfrm>
        <a:graphic>
          <a:graphicData uri="http://schemas.openxmlformats.org/drawingml/2006/table">
            <a:tbl>
              <a:tblPr firstRow="1" bandRow="1">
                <a:tableStyleId>{5C22544A-7EE6-4342-B048-85BDC9FD1C3A}</a:tableStyleId>
              </a:tblPr>
              <a:tblGrid>
                <a:gridCol w="2689937"/>
              </a:tblGrid>
              <a:tr h="370840">
                <a:tc>
                  <a:txBody>
                    <a:bodyPr/>
                    <a:lstStyle/>
                    <a:p>
                      <a:r>
                        <a:rPr lang="en-US" dirty="0" smtClean="0"/>
                        <a:t>SC</a:t>
                      </a:r>
                      <a:r>
                        <a:rPr lang="en-US" baseline="0" dirty="0" smtClean="0"/>
                        <a:t> 2012 </a:t>
                      </a:r>
                      <a:r>
                        <a:rPr lang="en-US" baseline="0" dirty="0" err="1" smtClean="0"/>
                        <a:t>OpsMgr</a:t>
                      </a:r>
                      <a:endParaRPr lang="en-US" dirty="0"/>
                    </a:p>
                  </a:txBody>
                  <a:tcPr/>
                </a:tc>
              </a:tr>
              <a:tr h="370840">
                <a:tc>
                  <a:txBody>
                    <a:bodyPr/>
                    <a:lstStyle/>
                    <a:p>
                      <a:r>
                        <a:rPr lang="en-US" dirty="0" smtClean="0"/>
                        <a:t>360</a:t>
                      </a:r>
                      <a:r>
                        <a:rPr lang="en-US" baseline="30000" dirty="0" smtClean="0"/>
                        <a:t>o</a:t>
                      </a:r>
                      <a:r>
                        <a:rPr lang="en-US" dirty="0" smtClean="0"/>
                        <a:t> monitoring</a:t>
                      </a:r>
                    </a:p>
                    <a:p>
                      <a:pPr marL="285750" indent="-285750">
                        <a:buFont typeface="Arial" pitchFamily="34" charset="0"/>
                        <a:buChar char="•"/>
                      </a:pPr>
                      <a:r>
                        <a:rPr lang="en-US" dirty="0" smtClean="0"/>
                        <a:t>Network</a:t>
                      </a:r>
                    </a:p>
                    <a:p>
                      <a:pPr marL="285750" indent="-285750">
                        <a:buFont typeface="Arial" pitchFamily="34" charset="0"/>
                        <a:buChar char="•"/>
                      </a:pPr>
                      <a:r>
                        <a:rPr lang="en-US" dirty="0" smtClean="0"/>
                        <a:t>App</a:t>
                      </a:r>
                      <a:r>
                        <a:rPr lang="en-US" baseline="0" dirty="0" smtClean="0"/>
                        <a:t> Insight</a:t>
                      </a:r>
                      <a:endParaRPr lang="en-US" dirty="0" smtClean="0"/>
                    </a:p>
                    <a:p>
                      <a:pPr marL="285750" indent="-285750">
                        <a:buFont typeface="Arial" pitchFamily="34" charset="0"/>
                        <a:buChar char="•"/>
                      </a:pPr>
                      <a:r>
                        <a:rPr lang="en-US" dirty="0" smtClean="0"/>
                        <a:t>Dashboards</a:t>
                      </a:r>
                    </a:p>
                    <a:p>
                      <a:r>
                        <a:rPr lang="en-US" dirty="0" smtClean="0"/>
                        <a:t>Reduced</a:t>
                      </a:r>
                      <a:r>
                        <a:rPr lang="en-US" baseline="0" dirty="0" smtClean="0"/>
                        <a:t> TCO</a:t>
                      </a:r>
                      <a:endParaRPr lang="en-US" dirty="0"/>
                    </a:p>
                  </a:txBody>
                  <a:tcPr/>
                </a:tc>
              </a:tr>
            </a:tbl>
          </a:graphicData>
        </a:graphic>
      </p:graphicFrame>
    </p:spTree>
    <p:extLst>
      <p:ext uri="{BB962C8B-B14F-4D97-AF65-F5344CB8AC3E}">
        <p14:creationId xmlns:p14="http://schemas.microsoft.com/office/powerpoint/2010/main" val="1713429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childTnLst>
                                </p:cTn>
                              </p:par>
                            </p:childTnLst>
                          </p:cTn>
                        </p:par>
                        <p:par>
                          <p:cTn id="29" fill="hold">
                            <p:stCondLst>
                              <p:cond delay="60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childTnLst>
                                </p:cTn>
                              </p:par>
                            </p:childTnLst>
                          </p:cTn>
                        </p:par>
                        <p:par>
                          <p:cTn id="33" fill="hold">
                            <p:stCondLst>
                              <p:cond delay="7000"/>
                            </p:stCondLst>
                            <p:childTnLst>
                              <p:par>
                                <p:cTn id="34" presetID="10" presetClass="entr" presetSubtype="0"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a:t>
            </a:r>
            <a:endParaRPr lang="en-US" dirty="0"/>
          </a:p>
        </p:txBody>
      </p:sp>
      <p:sp>
        <p:nvSpPr>
          <p:cNvPr id="3" name="Text Placeholder 2"/>
          <p:cNvSpPr>
            <a:spLocks noGrp="1"/>
          </p:cNvSpPr>
          <p:nvPr>
            <p:ph type="body" sz="quarter" idx="10"/>
          </p:nvPr>
        </p:nvSpPr>
        <p:spPr>
          <a:xfrm>
            <a:off x="519113" y="1447799"/>
            <a:ext cx="6032500" cy="4450449"/>
          </a:xfrm>
        </p:spPr>
        <p:txBody>
          <a:bodyPr/>
          <a:lstStyle/>
          <a:p>
            <a:pPr marL="0" indent="0">
              <a:buNone/>
            </a:pPr>
            <a:r>
              <a:rPr lang="en-US" dirty="0" smtClean="0"/>
              <a:t>What we deliver</a:t>
            </a:r>
          </a:p>
          <a:p>
            <a:r>
              <a:rPr lang="en-US" sz="2800" dirty="0" smtClean="0"/>
              <a:t>Management Group health dashboard for agent and infrastructure health</a:t>
            </a:r>
          </a:p>
          <a:p>
            <a:r>
              <a:rPr lang="en-US" sz="2800" dirty="0" smtClean="0"/>
              <a:t>Service Level Dashboards</a:t>
            </a:r>
          </a:p>
          <a:p>
            <a:r>
              <a:rPr lang="en-US" sz="2800" dirty="0" smtClean="0">
                <a:hlinkClick r:id="rId3"/>
              </a:rPr>
              <a:t>Map </a:t>
            </a:r>
            <a:r>
              <a:rPr lang="en-US" sz="2800" dirty="0" smtClean="0"/>
              <a:t>Dashboards</a:t>
            </a:r>
          </a:p>
          <a:p>
            <a:r>
              <a:rPr lang="en-US" sz="2800" dirty="0" smtClean="0">
                <a:hlinkClick r:id="rId4"/>
              </a:rPr>
              <a:t>SharePoint</a:t>
            </a:r>
            <a:r>
              <a:rPr lang="en-US" sz="2800" dirty="0" smtClean="0"/>
              <a:t> and Visio integration</a:t>
            </a:r>
          </a:p>
          <a:p>
            <a:r>
              <a:rPr lang="en-US" sz="2800" dirty="0" smtClean="0"/>
              <a:t>Wizard-based </a:t>
            </a:r>
            <a:r>
              <a:rPr lang="en-US" sz="2800" dirty="0"/>
              <a:t>Dashboard creation using Widgets</a:t>
            </a:r>
          </a:p>
          <a:p>
            <a:endParaRPr lang="en-US" sz="2800" dirty="0" smtClean="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011" y="752475"/>
            <a:ext cx="6163689" cy="51149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9375813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DASHBOARDS</a:t>
            </a:r>
            <a:endParaRPr lang="en-US" dirty="0"/>
          </a:p>
        </p:txBody>
      </p:sp>
      <p:sp>
        <p:nvSpPr>
          <p:cNvPr id="3" name="Subtitle 2"/>
          <p:cNvSpPr>
            <a:spLocks noGrp="1"/>
          </p:cNvSpPr>
          <p:nvPr>
            <p:ph type="subTitle" idx="1"/>
          </p:nvPr>
        </p:nvSpPr>
        <p:spPr/>
        <p:txBody>
          <a:bodyPr/>
          <a:lstStyle/>
          <a:p>
            <a:r>
              <a:rPr lang="en-US" dirty="0" smtClean="0"/>
              <a:t>Åke Pettersson</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93679629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914400"/>
            <a:ext cx="11173090" cy="175432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MGT302 - </a:t>
            </a:r>
            <a:r>
              <a:rPr lang="en-US" sz="1600" dirty="0"/>
              <a:t>Application Monitoring with Microsoft System Center Operations Manager </a:t>
            </a:r>
            <a:r>
              <a:rPr lang="en-US" sz="1600" dirty="0" smtClean="0"/>
              <a:t>2012</a:t>
            </a:r>
          </a:p>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MGT306 - </a:t>
            </a:r>
            <a:r>
              <a:rPr lang="en-US" sz="1600" dirty="0"/>
              <a:t>Tips &amp; Tricks for Creating Custom Management Packs for Microsoft System Center Operations </a:t>
            </a:r>
            <a:r>
              <a:rPr lang="en-US" sz="1600" dirty="0" smtClean="0"/>
              <a:t>Manager</a:t>
            </a:r>
          </a:p>
          <a:p>
            <a:pPr marL="460375" lvl="0" indent="-460375">
              <a:lnSpc>
                <a:spcPct val="90000"/>
              </a:lnSpc>
              <a:spcBef>
                <a:spcPct val="20000"/>
              </a:spcBef>
              <a:buSzPct val="90000"/>
              <a:buBlip>
                <a:blip r:embed="rId3"/>
              </a:buBlip>
            </a:pPr>
            <a:r>
              <a:rPr lang="en-US" sz="1600" dirty="0" smtClean="0"/>
              <a:t>MGT307 - </a:t>
            </a:r>
            <a:r>
              <a:rPr lang="en-US" sz="1600" dirty="0"/>
              <a:t>How to Have Microsoft System Center 2012 Operations Manager Work for You: Lessons Learned, Beyond the </a:t>
            </a:r>
            <a:r>
              <a:rPr lang="en-US" sz="1600" dirty="0" smtClean="0"/>
              <a:t>Install</a:t>
            </a:r>
          </a:p>
          <a:p>
            <a:pPr marL="460375" lvl="0" indent="-460375">
              <a:lnSpc>
                <a:spcPct val="90000"/>
              </a:lnSpc>
              <a:spcBef>
                <a:spcPct val="20000"/>
              </a:spcBef>
              <a:buSzPct val="90000"/>
              <a:buBlip>
                <a:blip r:embed="rId3"/>
              </a:buBlip>
            </a:pPr>
            <a:r>
              <a:rPr lang="en-US" sz="1600" dirty="0" smtClean="0"/>
              <a:t>MGT308 - </a:t>
            </a:r>
            <a:r>
              <a:rPr lang="en-US" sz="1600" dirty="0"/>
              <a:t>Massively Multi-Instance: Building and Deploying Microsoft System Center Operations Manager Management Packs in the </a:t>
            </a:r>
            <a:r>
              <a:rPr lang="en-US" sz="1600" dirty="0" smtClean="0"/>
              <a:t>Enterprise</a:t>
            </a:r>
          </a:p>
        </p:txBody>
      </p:sp>
      <p:sp>
        <p:nvSpPr>
          <p:cNvPr id="5" name="Rectangle 4"/>
          <p:cNvSpPr/>
          <p:nvPr/>
        </p:nvSpPr>
        <p:spPr bwMode="auto">
          <a:xfrm>
            <a:off x="507868" y="4225694"/>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5058413"/>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5827982"/>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endParaRPr lang="en-US" sz="2400" dirty="0">
              <a:solidFill>
                <a:schemeClr val="tx1">
                  <a:alpha val="99000"/>
                </a:schemeClr>
              </a:solidFill>
            </a:endParaRPr>
          </a:p>
        </p:txBody>
      </p:sp>
      <p:sp>
        <p:nvSpPr>
          <p:cNvPr id="9" name="Rectangle 8"/>
          <p:cNvSpPr/>
          <p:nvPr/>
        </p:nvSpPr>
        <p:spPr>
          <a:xfrm>
            <a:off x="667870" y="3308074"/>
            <a:ext cx="11013088" cy="830997"/>
          </a:xfrm>
          <a:prstGeom prst="rect">
            <a:avLst/>
          </a:prstGeom>
        </p:spPr>
        <p:txBody>
          <a:bodyPr wrap="square">
            <a:spAutoFit/>
          </a:bodyPr>
          <a:lstStyle/>
          <a:p>
            <a:pPr>
              <a:lnSpc>
                <a:spcPct val="90000"/>
              </a:lnSpc>
              <a:spcBef>
                <a:spcPct val="20000"/>
              </a:spcBef>
              <a:buSzPct val="105000"/>
            </a:pPr>
            <a:endParaRPr lang="en-US" sz="2400" dirty="0" smtClean="0"/>
          </a:p>
          <a:p>
            <a:pPr marL="403225" indent="-403225">
              <a:lnSpc>
                <a:spcPct val="90000"/>
              </a:lnSpc>
              <a:spcBef>
                <a:spcPct val="20000"/>
              </a:spcBef>
              <a:buSzPct val="105000"/>
              <a:buBlip>
                <a:blip r:embed="rId3"/>
              </a:buBlip>
            </a:pPr>
            <a:endParaRPr lang="en-US" sz="2400" dirty="0">
              <a:solidFill>
                <a:schemeClr val="tx1">
                  <a:alpha val="99000"/>
                </a:schemeClr>
              </a:solidFill>
            </a:endParaRPr>
          </a:p>
        </p:txBody>
      </p:sp>
      <p:sp>
        <p:nvSpPr>
          <p:cNvPr id="10" name="Rectangle 9"/>
          <p:cNvSpPr/>
          <p:nvPr/>
        </p:nvSpPr>
        <p:spPr>
          <a:xfrm>
            <a:off x="667870" y="433336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a:t>
            </a:r>
            <a:r>
              <a:rPr lang="en-US" sz="2400" dirty="0" smtClean="0">
                <a:solidFill>
                  <a:schemeClr val="tx1">
                    <a:alpha val="99000"/>
                  </a:schemeClr>
                </a:solidFill>
              </a:rPr>
              <a:t>Station: Application Management</a:t>
            </a:r>
            <a:endParaRPr lang="en-US" sz="2400" dirty="0">
              <a:solidFill>
                <a:schemeClr val="tx1">
                  <a:alpha val="99000"/>
                </a:schemeClr>
              </a:solidFill>
            </a:endParaRPr>
          </a:p>
        </p:txBody>
      </p:sp>
      <p:sp>
        <p:nvSpPr>
          <p:cNvPr id="11" name="Rectangle 10"/>
          <p:cNvSpPr/>
          <p:nvPr/>
        </p:nvSpPr>
        <p:spPr>
          <a:xfrm>
            <a:off x="667870" y="5166087"/>
            <a:ext cx="11013088" cy="3693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000" dirty="0"/>
              <a:t>Exam 70-400 | Microsoft System Center Operations Manager 2007, Configuring</a:t>
            </a:r>
            <a:r>
              <a:rPr lang="en-US" sz="2000" dirty="0" smtClean="0">
                <a:solidFill>
                  <a:schemeClr val="tx1">
                    <a:alpha val="99000"/>
                  </a:schemeClr>
                </a:solidFill>
              </a:rPr>
              <a:t> </a:t>
            </a:r>
            <a:endParaRPr lang="en-US" sz="2000" dirty="0">
              <a:solidFill>
                <a:schemeClr val="tx1">
                  <a:alpha val="99000"/>
                </a:schemeClr>
              </a:solidFill>
            </a:endParaRPr>
          </a:p>
        </p:txBody>
      </p:sp>
      <p:sp>
        <p:nvSpPr>
          <p:cNvPr id="12" name="Rectangle 11"/>
          <p:cNvSpPr/>
          <p:nvPr/>
        </p:nvSpPr>
        <p:spPr>
          <a:xfrm>
            <a:off x="667870" y="599880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At Application Management 6/14 9AM-11AM</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352032"/>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20270" y="3309068"/>
            <a:ext cx="11013088" cy="424732"/>
          </a:xfrm>
          <a:prstGeom prst="rect">
            <a:avLst/>
          </a:prstGeom>
        </p:spPr>
        <p:txBody>
          <a:bodyPr wrap="square">
            <a:spAutoFit/>
          </a:bodyPr>
          <a:lstStyle/>
          <a:p>
            <a:pPr>
              <a:lnSpc>
                <a:spcPct val="90000"/>
              </a:lnSpc>
              <a:spcBef>
                <a:spcPct val="20000"/>
              </a:spcBef>
              <a:buSzPct val="105000"/>
            </a:pPr>
            <a:endParaRPr lang="en-US" sz="2400" dirty="0">
              <a:solidFill>
                <a:schemeClr val="tx1">
                  <a:alpha val="99000"/>
                </a:schemeClr>
              </a:solidFill>
            </a:endParaRPr>
          </a:p>
        </p:txBody>
      </p:sp>
      <p:sp>
        <p:nvSpPr>
          <p:cNvPr id="17" name="Rectangle 16"/>
          <p:cNvSpPr/>
          <p:nvPr/>
        </p:nvSpPr>
        <p:spPr bwMode="auto">
          <a:xfrm>
            <a:off x="531812" y="2811959"/>
            <a:ext cx="11173090" cy="133882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MGT31-HOL - </a:t>
            </a:r>
            <a:r>
              <a:rPr lang="en-US" sz="1600" dirty="0"/>
              <a:t>Microsoft System Center 2012 Operations Manager: A Look at What’s New</a:t>
            </a:r>
            <a:endParaRPr lang="en-US" sz="16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MGT52-HOL - </a:t>
            </a:r>
            <a:r>
              <a:rPr lang="en-US" sz="1600" dirty="0"/>
              <a:t>Microsoft System Center 2012 Application Performance </a:t>
            </a:r>
            <a:r>
              <a:rPr lang="en-US" sz="1600" dirty="0" smtClean="0"/>
              <a:t>Monitoring</a:t>
            </a:r>
          </a:p>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MGT32-HOL - </a:t>
            </a:r>
            <a:r>
              <a:rPr lang="en-US" sz="1600" dirty="0"/>
              <a:t>Microsoft System Center 2012 Operations Manager Java </a:t>
            </a:r>
            <a:r>
              <a:rPr lang="en-US" sz="1600" dirty="0" smtClean="0"/>
              <a:t>Monitoring</a:t>
            </a:r>
          </a:p>
          <a:p>
            <a:pPr marL="460375" lvl="0" indent="-460375">
              <a:lnSpc>
                <a:spcPct val="90000"/>
              </a:lnSpc>
              <a:spcBef>
                <a:spcPct val="20000"/>
              </a:spcBef>
              <a:buSzPct val="90000"/>
              <a:buBlip>
                <a:blip r:embed="rId3"/>
              </a:buBlip>
            </a:pPr>
            <a:r>
              <a:rPr lang="en-US" sz="1600" dirty="0" smtClean="0"/>
              <a:t>MGT33-HOL - </a:t>
            </a:r>
            <a:r>
              <a:rPr lang="en-US" sz="1600" dirty="0"/>
              <a:t>Microsoft System Center 2012 Operations Manager Linux Monitoring</a:t>
            </a:r>
            <a:endParaRPr lang="en-US" sz="1600" dirty="0" smtClean="0"/>
          </a:p>
        </p:txBody>
      </p:sp>
    </p:spTree>
    <p:extLst>
      <p:ext uri="{BB962C8B-B14F-4D97-AF65-F5344CB8AC3E}">
        <p14:creationId xmlns:p14="http://schemas.microsoft.com/office/powerpoint/2010/main" val="1876093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nodePh="1">
                                  <p:stCondLst>
                                    <p:cond delay="25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nodePh="1">
                                  <p:stCondLst>
                                    <p:cond delay="25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0-#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0-#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decel="10000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3750"/>
                            </p:stCondLst>
                            <p:childTnLst>
                              <p:par>
                                <p:cTn id="38" presetID="2" presetClass="entr" presetSubtype="8" de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000" fill="hold"/>
                                        <p:tgtEl>
                                          <p:spTgt spid="7"/>
                                        </p:tgtEl>
                                        <p:attrNameLst>
                                          <p:attrName>ppt_x</p:attrName>
                                        </p:attrNameLst>
                                      </p:cBhvr>
                                      <p:tavLst>
                                        <p:tav tm="0">
                                          <p:val>
                                            <p:strVal val="0-#ppt_w/2"/>
                                          </p:val>
                                        </p:tav>
                                        <p:tav tm="100000">
                                          <p:val>
                                            <p:strVal val="#ppt_x"/>
                                          </p:val>
                                        </p:tav>
                                      </p:tavLst>
                                    </p:anim>
                                    <p:anim calcmode="lin" valueType="num">
                                      <p:cBhvr additive="base">
                                        <p:cTn id="41" dur="10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0-#ppt_w/2"/>
                                          </p:val>
                                        </p:tav>
                                        <p:tav tm="100000">
                                          <p:val>
                                            <p:strVal val="#ppt_x"/>
                                          </p:val>
                                        </p:tav>
                                      </p:tavLst>
                                    </p:anim>
                                    <p:anim calcmode="lin" valueType="num">
                                      <p:cBhvr additive="base">
                                        <p:cTn id="45" dur="10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1" presetClass="exit" presetSubtype="0" fill="hold" grpId="1" nodeType="after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2" presetClass="entr" presetSubtype="8" decel="100000" fill="hold" grpId="0" nodeType="withEffect" nodePh="1">
                                  <p:stCondLst>
                                    <p:cond delay="250"/>
                                  </p:stCondLst>
                                  <p:endCondLst>
                                    <p:cond evt="begin" delay="0">
                                      <p:tn val="49"/>
                                    </p:cond>
                                  </p:end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000" fill="hold"/>
                                        <p:tgtEl>
                                          <p:spTgt spid="16"/>
                                        </p:tgtEl>
                                        <p:attrNameLst>
                                          <p:attrName>ppt_x</p:attrName>
                                        </p:attrNameLst>
                                      </p:cBhvr>
                                      <p:tavLst>
                                        <p:tav tm="0">
                                          <p:val>
                                            <p:strVal val="0-#ppt_w/2"/>
                                          </p:val>
                                        </p:tav>
                                        <p:tav tm="100000">
                                          <p:val>
                                            <p:strVal val="#ppt_x"/>
                                          </p:val>
                                        </p:tav>
                                      </p:tavLst>
                                    </p:anim>
                                    <p:anim calcmode="lin" valueType="num">
                                      <p:cBhvr additive="base">
                                        <p:cTn id="52" dur="10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1000" fill="hold"/>
                                        <p:tgtEl>
                                          <p:spTgt spid="17"/>
                                        </p:tgtEl>
                                        <p:attrNameLst>
                                          <p:attrName>ppt_x</p:attrName>
                                        </p:attrNameLst>
                                      </p:cBhvr>
                                      <p:tavLst>
                                        <p:tav tm="0">
                                          <p:val>
                                            <p:strVal val="0-#ppt_w/2"/>
                                          </p:val>
                                        </p:tav>
                                        <p:tav tm="100000">
                                          <p:val>
                                            <p:strVal val="#ppt_x"/>
                                          </p:val>
                                        </p:tav>
                                      </p:tavLst>
                                    </p:anim>
                                    <p:anim calcmode="lin" valueType="num">
                                      <p:cBhvr additive="base">
                                        <p:cTn id="5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1" grpId="0"/>
      <p:bldP spid="12" grpId="0"/>
      <p:bldP spid="13" grpId="0" animBg="1"/>
      <p:bldP spid="13" grpId="1"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1112"/>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Resource 1</a:t>
            </a:r>
            <a:endParaRPr lang="en-US" sz="2400" dirty="0">
              <a:solidFill>
                <a:schemeClr val="tx1">
                  <a:alpha val="99000"/>
                </a:scheme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Resource 2</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Resource 3</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Resource 4</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2" name="Rectangle 11"/>
          <p:cNvSpPr/>
          <p:nvPr/>
        </p:nvSpPr>
        <p:spPr bwMode="auto">
          <a:xfrm>
            <a:off x="9218612" y="115512"/>
            <a:ext cx="2854754" cy="2462213"/>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pPr defTabSz="914099" fontAlgn="base">
              <a:spcBef>
                <a:spcPct val="0"/>
              </a:spcBef>
              <a:spcAft>
                <a:spcPct val="0"/>
              </a:spcAft>
            </a:pPr>
            <a:r>
              <a:rPr lang="en-US" dirty="0">
                <a:solidFill>
                  <a:schemeClr val="tx1">
                    <a:alpha val="99000"/>
                  </a:schemeClr>
                </a:solidFill>
              </a:rPr>
              <a:t>Track PMs will supply the content for this slide, which will be inserted during the final scrub. </a:t>
            </a:r>
          </a:p>
        </p:txBody>
      </p:sp>
      <p:pic>
        <p:nvPicPr>
          <p:cNvPr id="13"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0728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jicoop\AppData\Local\Microsoft\Windows\Temporary Internet Files\Content.IE5\BE7UVQL0\PPT_Test_-_BW_20114415486.png"/>
          <p:cNvPicPr>
            <a:picLocks noChangeAspect="1" noChangeArrowheads="1"/>
          </p:cNvPicPr>
          <p:nvPr/>
        </p:nvPicPr>
        <p:blipFill>
          <a:blip r:embed="rId4"/>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218612" y="115512"/>
            <a:ext cx="2854754" cy="2185214"/>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65230663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MONITORING</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21722444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881063"/>
            <a:ext cx="1212532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86309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371" y="762000"/>
            <a:ext cx="6914641" cy="59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6486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2" y="152400"/>
            <a:ext cx="702781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7287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rot="16200000">
            <a:off x="395251" y="3421857"/>
            <a:ext cx="5029200" cy="1690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vert="eaVert" tIns="0" bIns="0" anchor="ctr"/>
          <a:lstStyle/>
          <a:p>
            <a:pPr algn="ctr" defTabSz="912813" fontAlgn="base">
              <a:spcBef>
                <a:spcPct val="0"/>
              </a:spcBef>
              <a:spcAft>
                <a:spcPct val="0"/>
              </a:spcAft>
            </a:pPr>
            <a:endParaRPr lang="en-US" sz="1600" dirty="0"/>
          </a:p>
          <a:p>
            <a:pPr algn="ctr" defTabSz="912813" fontAlgn="base">
              <a:spcBef>
                <a:spcPct val="0"/>
              </a:spcBef>
              <a:spcAft>
                <a:spcPct val="0"/>
              </a:spcAft>
            </a:pPr>
            <a:endParaRPr lang="en-US" sz="1600" dirty="0"/>
          </a:p>
          <a:p>
            <a:pPr algn="ctr" defTabSz="912813" fontAlgn="base">
              <a:spcBef>
                <a:spcPct val="0"/>
              </a:spcBef>
              <a:spcAft>
                <a:spcPct val="0"/>
              </a:spcAft>
            </a:pPr>
            <a:r>
              <a:rPr lang="en-US" sz="1600" dirty="0" smtClean="0"/>
              <a:t>Application Management</a:t>
            </a: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p:txBody>
      </p:sp>
      <p:sp>
        <p:nvSpPr>
          <p:cNvPr id="31" name="Rectangle 30"/>
          <p:cNvSpPr/>
          <p:nvPr/>
        </p:nvSpPr>
        <p:spPr>
          <a:xfrm>
            <a:off x="2064507" y="5082469"/>
            <a:ext cx="1395927" cy="667791"/>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45" name="Title 1"/>
          <p:cNvSpPr>
            <a:spLocks noGrp="1"/>
          </p:cNvSpPr>
          <p:nvPr>
            <p:ph type="title"/>
          </p:nvPr>
        </p:nvSpPr>
        <p:spPr>
          <a:xfrm>
            <a:off x="519112" y="228600"/>
            <a:ext cx="11149013" cy="498598"/>
          </a:xfrm>
        </p:spPr>
        <p:txBody>
          <a:bodyPr/>
          <a:lstStyle/>
          <a:p>
            <a:r>
              <a:rPr lang="en-US" sz="3600" dirty="0" smtClean="0">
                <a:latin typeface="+mn-lt"/>
              </a:rPr>
              <a:t>SYSTEM CENTER 2012</a:t>
            </a:r>
            <a:r>
              <a:rPr lang="en-US" sz="3600" dirty="0" smtClean="0"/>
              <a:t> CAPABILITIES AND COMPONENTS</a:t>
            </a:r>
          </a:p>
        </p:txBody>
      </p:sp>
      <p:grpSp>
        <p:nvGrpSpPr>
          <p:cNvPr id="26" name="Group 25"/>
          <p:cNvGrpSpPr/>
          <p:nvPr/>
        </p:nvGrpSpPr>
        <p:grpSpPr>
          <a:xfrm>
            <a:off x="5231141" y="1752601"/>
            <a:ext cx="1808750" cy="5029200"/>
            <a:chOff x="5018088" y="1143000"/>
            <a:chExt cx="1808750" cy="5029200"/>
          </a:xfrm>
        </p:grpSpPr>
        <p:sp>
          <p:nvSpPr>
            <p:cNvPr id="125955" name="AutoShape 3"/>
            <p:cNvSpPr>
              <a:spLocks noChangeArrowheads="1"/>
            </p:cNvSpPr>
            <p:nvPr/>
          </p:nvSpPr>
          <p:spPr bwMode="auto">
            <a:xfrm rot="-5400000">
              <a:off x="3349626" y="2811462"/>
              <a:ext cx="5029200" cy="1692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vert="eaVert" tIns="0" bIns="0" anchor="ctr"/>
            <a:lstStyle/>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r>
                <a:rPr lang="en-US" sz="1600" dirty="0">
                  <a:solidFill>
                    <a:schemeClr val="lt1"/>
                  </a:solidFill>
                </a:rPr>
                <a:t>Service Delivery and Automation</a:t>
              </a: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lt1"/>
                </a:solidFill>
              </a:endParaRPr>
            </a:p>
          </p:txBody>
        </p:sp>
        <p:sp>
          <p:nvSpPr>
            <p:cNvPr id="64" name="Freeform 132"/>
            <p:cNvSpPr>
              <a:spLocks/>
            </p:cNvSpPr>
            <p:nvPr/>
          </p:nvSpPr>
          <p:spPr bwMode="gray">
            <a:xfrm>
              <a:off x="5192828" y="2619915"/>
              <a:ext cx="1339619" cy="314832"/>
            </a:xfrm>
            <a:custGeom>
              <a:avLst/>
              <a:gdLst>
                <a:gd name="T0" fmla="*/ 2147483647 w 364"/>
                <a:gd name="T1" fmla="*/ 2147483647 h 86"/>
                <a:gd name="T2" fmla="*/ 2147483647 w 364"/>
                <a:gd name="T3" fmla="*/ 2147483647 h 86"/>
                <a:gd name="T4" fmla="*/ 2147483647 w 364"/>
                <a:gd name="T5" fmla="*/ 2147483647 h 86"/>
                <a:gd name="T6" fmla="*/ 2147483647 w 364"/>
                <a:gd name="T7" fmla="*/ 2147483647 h 86"/>
                <a:gd name="T8" fmla="*/ 2147483647 w 364"/>
                <a:gd name="T9" fmla="*/ 2147483647 h 86"/>
                <a:gd name="T10" fmla="*/ 2147483647 w 364"/>
                <a:gd name="T11" fmla="*/ 2147483647 h 86"/>
                <a:gd name="T12" fmla="*/ 2147483647 w 364"/>
                <a:gd name="T13" fmla="*/ 2147483647 h 86"/>
                <a:gd name="T14" fmla="*/ 2147483647 w 364"/>
                <a:gd name="T15" fmla="*/ 2147483647 h 86"/>
                <a:gd name="T16" fmla="*/ 2147483647 w 364"/>
                <a:gd name="T17" fmla="*/ 2147483647 h 86"/>
                <a:gd name="T18" fmla="*/ 2147483647 w 364"/>
                <a:gd name="T19" fmla="*/ 2147483647 h 86"/>
                <a:gd name="T20" fmla="*/ 2147483647 w 364"/>
                <a:gd name="T21" fmla="*/ 2147483647 h 86"/>
                <a:gd name="T22" fmla="*/ 2147483647 w 364"/>
                <a:gd name="T23" fmla="*/ 2147483647 h 86"/>
                <a:gd name="T24" fmla="*/ 2147483647 w 364"/>
                <a:gd name="T25" fmla="*/ 2147483647 h 86"/>
                <a:gd name="T26" fmla="*/ 2147483647 w 364"/>
                <a:gd name="T27" fmla="*/ 2147483647 h 86"/>
                <a:gd name="T28" fmla="*/ 0 w 364"/>
                <a:gd name="T29" fmla="*/ 2147483647 h 86"/>
                <a:gd name="T30" fmla="*/ 2147483647 w 364"/>
                <a:gd name="T31" fmla="*/ 2147483647 h 86"/>
                <a:gd name="T32" fmla="*/ 2147483647 w 364"/>
                <a:gd name="T33" fmla="*/ 2147483647 h 86"/>
                <a:gd name="T34" fmla="*/ 2147483647 w 364"/>
                <a:gd name="T35" fmla="*/ 0 h 86"/>
                <a:gd name="T36" fmla="*/ 2147483647 w 364"/>
                <a:gd name="T37" fmla="*/ 2147483647 h 86"/>
                <a:gd name="T38" fmla="*/ 2147483647 w 364"/>
                <a:gd name="T39" fmla="*/ 2147483647 h 86"/>
                <a:gd name="T40" fmla="*/ 2147483647 w 364"/>
                <a:gd name="T41" fmla="*/ 2147483647 h 86"/>
                <a:gd name="T42" fmla="*/ 2147483647 w 364"/>
                <a:gd name="T43" fmla="*/ 2147483647 h 86"/>
                <a:gd name="T44" fmla="*/ 2147483647 w 364"/>
                <a:gd name="T45" fmla="*/ 2147483647 h 86"/>
                <a:gd name="T46" fmla="*/ 2147483647 w 364"/>
                <a:gd name="T47" fmla="*/ 0 h 86"/>
                <a:gd name="T48" fmla="*/ 2147483647 w 364"/>
                <a:gd name="T49" fmla="*/ 2147483647 h 86"/>
                <a:gd name="T50" fmla="*/ 2147483647 w 364"/>
                <a:gd name="T51" fmla="*/ 2147483647 h 86"/>
                <a:gd name="T52" fmla="*/ 2147483647 w 364"/>
                <a:gd name="T53" fmla="*/ 2147483647 h 86"/>
                <a:gd name="T54" fmla="*/ 2147483647 w 364"/>
                <a:gd name="T55" fmla="*/ 2147483647 h 86"/>
                <a:gd name="T56" fmla="*/ 2147483647 w 364"/>
                <a:gd name="T57" fmla="*/ 2147483647 h 86"/>
                <a:gd name="T58" fmla="*/ 2147483647 w 364"/>
                <a:gd name="T59" fmla="*/ 2147483647 h 86"/>
                <a:gd name="T60" fmla="*/ 2147483647 w 364"/>
                <a:gd name="T61" fmla="*/ 2147483647 h 86"/>
                <a:gd name="T62" fmla="*/ 2147483647 w 364"/>
                <a:gd name="T63" fmla="*/ 2147483647 h 86"/>
                <a:gd name="T64" fmla="*/ 2147483647 w 364"/>
                <a:gd name="T65" fmla="*/ 2147483647 h 86"/>
                <a:gd name="T66" fmla="*/ 2147483647 w 364"/>
                <a:gd name="T67" fmla="*/ 2147483647 h 86"/>
                <a:gd name="T68" fmla="*/ 2147483647 w 364"/>
                <a:gd name="T69" fmla="*/ 2147483647 h 86"/>
                <a:gd name="T70" fmla="*/ 2147483647 w 364"/>
                <a:gd name="T71" fmla="*/ 2147483647 h 86"/>
                <a:gd name="T72" fmla="*/ 2147483647 w 364"/>
                <a:gd name="T73" fmla="*/ 2147483647 h 86"/>
                <a:gd name="T74" fmla="*/ 2147483647 w 364"/>
                <a:gd name="T75" fmla="*/ 2147483647 h 86"/>
                <a:gd name="T76" fmla="*/ 2147483647 w 364"/>
                <a:gd name="T77" fmla="*/ 2147483647 h 86"/>
                <a:gd name="T78" fmla="*/ 2147483647 w 364"/>
                <a:gd name="T79" fmla="*/ 2147483647 h 86"/>
                <a:gd name="T80" fmla="*/ 2147483647 w 364"/>
                <a:gd name="T81" fmla="*/ 2147483647 h 86"/>
                <a:gd name="T82" fmla="*/ 2147483647 w 364"/>
                <a:gd name="T83" fmla="*/ 2147483647 h 86"/>
                <a:gd name="T84" fmla="*/ 2147483647 w 364"/>
                <a:gd name="T85" fmla="*/ 2147483647 h 86"/>
                <a:gd name="T86" fmla="*/ 2147483647 w 364"/>
                <a:gd name="T87" fmla="*/ 2147483647 h 86"/>
                <a:gd name="T88" fmla="*/ 2147483647 w 364"/>
                <a:gd name="T89" fmla="*/ 2147483647 h 86"/>
                <a:gd name="T90" fmla="*/ 2147483647 w 364"/>
                <a:gd name="T91" fmla="*/ 2147483647 h 86"/>
                <a:gd name="T92" fmla="*/ 2147483647 w 364"/>
                <a:gd name="T93" fmla="*/ 2147483647 h 86"/>
                <a:gd name="T94" fmla="*/ 2147483647 w 364"/>
                <a:gd name="T95" fmla="*/ 2147483647 h 86"/>
                <a:gd name="T96" fmla="*/ 2147483647 w 364"/>
                <a:gd name="T97" fmla="*/ 2147483647 h 86"/>
                <a:gd name="T98" fmla="*/ 2147483647 w 364"/>
                <a:gd name="T99" fmla="*/ 2147483647 h 86"/>
                <a:gd name="T100" fmla="*/ 2147483647 w 364"/>
                <a:gd name="T101" fmla="*/ 2147483647 h 86"/>
                <a:gd name="T102" fmla="*/ 2147483647 w 364"/>
                <a:gd name="T103" fmla="*/ 2147483647 h 86"/>
                <a:gd name="T104" fmla="*/ 2147483647 w 364"/>
                <a:gd name="T105" fmla="*/ 2147483647 h 86"/>
                <a:gd name="T106" fmla="*/ 2147483647 w 364"/>
                <a:gd name="T107" fmla="*/ 2147483647 h 86"/>
                <a:gd name="T108" fmla="*/ 2147483647 w 364"/>
                <a:gd name="T109" fmla="*/ 2147483647 h 86"/>
                <a:gd name="T110" fmla="*/ 2147483647 w 364"/>
                <a:gd name="T111" fmla="*/ 2147483647 h 86"/>
                <a:gd name="T112" fmla="*/ 2147483647 w 364"/>
                <a:gd name="T113" fmla="*/ 2147483647 h 86"/>
                <a:gd name="T114" fmla="*/ 2147483647 w 364"/>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86"/>
                <a:gd name="T176" fmla="*/ 364 w 364"/>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rgbClr val="FFFFFF"/>
            </a:solidFill>
            <a:ln w="9525">
              <a:noFill/>
              <a:round/>
              <a:headEnd/>
              <a:tailEnd/>
            </a:ln>
          </p:spPr>
          <p:txBody>
            <a:bodyPr lIns="121899" tIns="60949" rIns="121899" bIns="60949"/>
            <a:lstStyle/>
            <a:p>
              <a:pPr defTabSz="912813" fontAlgn="base">
                <a:spcBef>
                  <a:spcPct val="0"/>
                </a:spcBef>
                <a:spcAft>
                  <a:spcPct val="0"/>
                </a:spcAft>
              </a:pPr>
              <a:endParaRPr lang="en-US" sz="1900">
                <a:solidFill>
                  <a:srgbClr val="FFFFFF"/>
                </a:solidFill>
                <a:cs typeface="Arial" pitchFamily="34" charset="0"/>
              </a:endParaRPr>
            </a:p>
          </p:txBody>
        </p:sp>
        <p:sp>
          <p:nvSpPr>
            <p:cNvPr id="63" name="TextBox 62"/>
            <p:cNvSpPr txBox="1">
              <a:spLocks noChangeArrowheads="1"/>
            </p:cNvSpPr>
            <p:nvPr/>
          </p:nvSpPr>
          <p:spPr bwMode="auto">
            <a:xfrm>
              <a:off x="5418005" y="4038251"/>
              <a:ext cx="1408833" cy="276999"/>
            </a:xfrm>
            <a:prstGeom prst="rect">
              <a:avLst/>
            </a:prstGeom>
            <a:noFill/>
            <a:ln w="9525">
              <a:noFill/>
              <a:miter lim="800000"/>
              <a:headEnd/>
              <a:tailEnd/>
            </a:ln>
          </p:spPr>
          <p:txBody>
            <a:bodyPr wrap="square">
              <a:spAutoFit/>
            </a:bodyPr>
            <a:lstStyle/>
            <a:p>
              <a:pPr defTabSz="912813" fontAlgn="base">
                <a:spcBef>
                  <a:spcPct val="0"/>
                </a:spcBef>
                <a:spcAft>
                  <a:spcPct val="0"/>
                </a:spcAft>
              </a:pPr>
              <a:r>
                <a:rPr lang="en-US" sz="1200" dirty="0" smtClean="0">
                  <a:solidFill>
                    <a:srgbClr val="D9D9D9"/>
                  </a:solidFill>
                </a:rPr>
                <a:t>Service </a:t>
              </a:r>
              <a:r>
                <a:rPr lang="en-US" sz="1200" dirty="0">
                  <a:solidFill>
                    <a:srgbClr val="D9D9D9"/>
                  </a:solidFill>
                </a:rPr>
                <a:t>Manager</a:t>
              </a:r>
            </a:p>
          </p:txBody>
        </p:sp>
        <p:sp>
          <p:nvSpPr>
            <p:cNvPr id="65" name="TextBox 64"/>
            <p:cNvSpPr txBox="1">
              <a:spLocks noChangeArrowheads="1"/>
            </p:cNvSpPr>
            <p:nvPr/>
          </p:nvSpPr>
          <p:spPr bwMode="auto">
            <a:xfrm>
              <a:off x="5418005" y="3412737"/>
              <a:ext cx="1032590" cy="276999"/>
            </a:xfrm>
            <a:prstGeom prst="rect">
              <a:avLst/>
            </a:prstGeom>
            <a:noFill/>
            <a:ln w="9525">
              <a:noFill/>
              <a:miter lim="800000"/>
              <a:headEnd/>
              <a:tailEnd/>
            </a:ln>
          </p:spPr>
          <p:txBody>
            <a:bodyPr wrap="none">
              <a:spAutoFit/>
            </a:bodyPr>
            <a:lstStyle/>
            <a:p>
              <a:pPr defTabSz="912813" fontAlgn="base">
                <a:spcBef>
                  <a:spcPct val="0"/>
                </a:spcBef>
                <a:spcAft>
                  <a:spcPct val="0"/>
                </a:spcAft>
              </a:pPr>
              <a:r>
                <a:rPr lang="en-US" sz="1200" dirty="0" smtClean="0">
                  <a:solidFill>
                    <a:srgbClr val="EEECE1"/>
                  </a:solidFill>
                </a:rPr>
                <a:t>Orchestrator</a:t>
              </a:r>
              <a:endParaRPr lang="en-US" sz="1200" dirty="0">
                <a:solidFill>
                  <a:srgbClr val="EEECE1"/>
                </a:solidFill>
              </a:endParaRPr>
            </a:p>
          </p:txBody>
        </p:sp>
        <p:pic>
          <p:nvPicPr>
            <p:cNvPr id="11" name="Picture 10"/>
            <p:cNvPicPr>
              <a:picLocks/>
            </p:cNvPicPr>
            <p:nvPr/>
          </p:nvPicPr>
          <p:blipFill>
            <a:blip r:embed="rId3"/>
            <a:srcRect/>
            <a:stretch>
              <a:fillRect/>
            </a:stretch>
          </p:blipFill>
          <p:spPr bwMode="auto">
            <a:xfrm>
              <a:off x="5111750" y="3368675"/>
              <a:ext cx="366713" cy="365125"/>
            </a:xfrm>
            <a:prstGeom prst="rect">
              <a:avLst/>
            </a:prstGeom>
            <a:noFill/>
            <a:ln w="9525">
              <a:noFill/>
              <a:miter lim="800000"/>
              <a:headEnd/>
              <a:tailEnd/>
            </a:ln>
          </p:spPr>
        </p:pic>
        <p:pic>
          <p:nvPicPr>
            <p:cNvPr id="12" name="Picture 11"/>
            <p:cNvPicPr>
              <a:picLocks/>
            </p:cNvPicPr>
            <p:nvPr/>
          </p:nvPicPr>
          <p:blipFill>
            <a:blip r:embed="rId4"/>
            <a:srcRect/>
            <a:stretch>
              <a:fillRect/>
            </a:stretch>
          </p:blipFill>
          <p:spPr bwMode="auto">
            <a:xfrm>
              <a:off x="5105400" y="3994189"/>
              <a:ext cx="366713" cy="365125"/>
            </a:xfrm>
            <a:prstGeom prst="rect">
              <a:avLst/>
            </a:prstGeom>
            <a:noFill/>
            <a:ln w="9525">
              <a:noFill/>
              <a:miter lim="800000"/>
              <a:headEnd/>
              <a:tailEnd/>
            </a:ln>
          </p:spPr>
        </p:pic>
      </p:grpSp>
      <p:sp>
        <p:nvSpPr>
          <p:cNvPr id="8" name="TextBox 7"/>
          <p:cNvSpPr txBox="1">
            <a:spLocks noChangeArrowheads="1"/>
          </p:cNvSpPr>
          <p:nvPr/>
        </p:nvSpPr>
        <p:spPr bwMode="auto">
          <a:xfrm>
            <a:off x="2467891" y="4557109"/>
            <a:ext cx="1248675" cy="461665"/>
          </a:xfrm>
          <a:prstGeom prst="rect">
            <a:avLst/>
          </a:prstGeom>
          <a:noFill/>
          <a:ln w="9525">
            <a:noFill/>
            <a:miter lim="800000"/>
            <a:headEnd/>
            <a:tailEnd/>
          </a:ln>
        </p:spPr>
        <p:txBody>
          <a:bodyPr wrap="none">
            <a:spAutoFit/>
          </a:bodyPr>
          <a:lstStyle/>
          <a:p>
            <a:pPr defTabSz="912813" fontAlgn="base">
              <a:spcBef>
                <a:spcPct val="0"/>
              </a:spcBef>
              <a:spcAft>
                <a:spcPct val="0"/>
              </a:spcAft>
              <a:defRPr/>
            </a:pPr>
            <a:r>
              <a:rPr lang="en-US" sz="1200" dirty="0" smtClean="0">
                <a:solidFill>
                  <a:srgbClr val="EEECE1"/>
                </a:solidFill>
              </a:rPr>
              <a:t>Virtual Machine</a:t>
            </a:r>
          </a:p>
          <a:p>
            <a:pPr defTabSz="912813" fontAlgn="base">
              <a:spcBef>
                <a:spcPct val="0"/>
              </a:spcBef>
              <a:spcAft>
                <a:spcPct val="0"/>
              </a:spcAft>
              <a:defRPr/>
            </a:pPr>
            <a:r>
              <a:rPr lang="en-US" sz="1200" dirty="0" smtClean="0">
                <a:solidFill>
                  <a:srgbClr val="EEECE1"/>
                </a:solidFill>
              </a:rPr>
              <a:t> </a:t>
            </a:r>
            <a:r>
              <a:rPr lang="en-US" sz="1200" dirty="0">
                <a:solidFill>
                  <a:srgbClr val="EEECE1"/>
                </a:solidFill>
              </a:rPr>
              <a:t>Manager</a:t>
            </a:r>
          </a:p>
        </p:txBody>
      </p:sp>
      <p:sp>
        <p:nvSpPr>
          <p:cNvPr id="60" name="TextBox 59"/>
          <p:cNvSpPr txBox="1">
            <a:spLocks noChangeArrowheads="1"/>
          </p:cNvSpPr>
          <p:nvPr/>
        </p:nvSpPr>
        <p:spPr bwMode="auto">
          <a:xfrm>
            <a:off x="2517283" y="5181038"/>
            <a:ext cx="925555" cy="461665"/>
          </a:xfrm>
          <a:prstGeom prst="rect">
            <a:avLst/>
          </a:prstGeom>
          <a:noFill/>
          <a:ln w="9525">
            <a:noFill/>
            <a:miter lim="800000"/>
            <a:headEnd/>
            <a:tailEnd/>
          </a:ln>
        </p:spPr>
        <p:txBody>
          <a:bodyPr wrap="square">
            <a:spAutoFit/>
          </a:bodyPr>
          <a:lstStyle/>
          <a:p>
            <a:pPr defTabSz="912813" fontAlgn="base">
              <a:spcBef>
                <a:spcPct val="0"/>
              </a:spcBef>
              <a:spcAft>
                <a:spcPct val="0"/>
              </a:spcAft>
              <a:defRPr/>
            </a:pPr>
            <a:r>
              <a:rPr lang="en-US" sz="1200" dirty="0" smtClean="0">
                <a:solidFill>
                  <a:srgbClr val="D9D9D9"/>
                </a:solidFill>
              </a:rPr>
              <a:t>Operations </a:t>
            </a:r>
          </a:p>
          <a:p>
            <a:pPr defTabSz="912813" fontAlgn="base">
              <a:spcBef>
                <a:spcPct val="0"/>
              </a:spcBef>
              <a:spcAft>
                <a:spcPct val="0"/>
              </a:spcAft>
              <a:defRPr/>
            </a:pPr>
            <a:r>
              <a:rPr lang="en-US" sz="1200" dirty="0" smtClean="0">
                <a:solidFill>
                  <a:srgbClr val="D9D9D9"/>
                </a:solidFill>
              </a:rPr>
              <a:t>Manager</a:t>
            </a:r>
            <a:endParaRPr lang="en-US" sz="1200" dirty="0">
              <a:solidFill>
                <a:srgbClr val="D9D9D9"/>
              </a:solidFill>
            </a:endParaRPr>
          </a:p>
        </p:txBody>
      </p:sp>
      <p:sp>
        <p:nvSpPr>
          <p:cNvPr id="61" name="TextBox 60"/>
          <p:cNvSpPr txBox="1">
            <a:spLocks noChangeArrowheads="1"/>
          </p:cNvSpPr>
          <p:nvPr/>
        </p:nvSpPr>
        <p:spPr bwMode="auto">
          <a:xfrm>
            <a:off x="2467891" y="4031070"/>
            <a:ext cx="1176476" cy="276999"/>
          </a:xfrm>
          <a:prstGeom prst="rect">
            <a:avLst/>
          </a:prstGeom>
          <a:noFill/>
          <a:ln w="9525">
            <a:noFill/>
            <a:miter lim="800000"/>
            <a:headEnd/>
            <a:tailEnd/>
          </a:ln>
        </p:spPr>
        <p:txBody>
          <a:bodyPr wrap="none">
            <a:spAutoFit/>
          </a:bodyPr>
          <a:lstStyle/>
          <a:p>
            <a:pPr defTabSz="912813" fontAlgn="base">
              <a:spcBef>
                <a:spcPct val="0"/>
              </a:spcBef>
              <a:spcAft>
                <a:spcPct val="0"/>
              </a:spcAft>
            </a:pPr>
            <a:r>
              <a:rPr lang="en-US" sz="1200" dirty="0" smtClean="0">
                <a:solidFill>
                  <a:srgbClr val="D9D9D9"/>
                </a:solidFill>
              </a:rPr>
              <a:t>App </a:t>
            </a:r>
            <a:r>
              <a:rPr lang="en-US" sz="1200" dirty="0">
                <a:solidFill>
                  <a:srgbClr val="D9D9D9"/>
                </a:solidFill>
              </a:rPr>
              <a:t>Controller</a:t>
            </a:r>
          </a:p>
        </p:txBody>
      </p:sp>
      <p:pic>
        <p:nvPicPr>
          <p:cNvPr id="9" name="Picture 8"/>
          <p:cNvPicPr>
            <a:picLocks/>
          </p:cNvPicPr>
          <p:nvPr/>
        </p:nvPicPr>
        <p:blipFill>
          <a:blip r:embed="rId5"/>
          <a:srcRect/>
          <a:stretch>
            <a:fillRect/>
          </a:stretch>
        </p:blipFill>
        <p:spPr bwMode="auto">
          <a:xfrm>
            <a:off x="2152158" y="3978276"/>
            <a:ext cx="365125" cy="366712"/>
          </a:xfrm>
          <a:prstGeom prst="rect">
            <a:avLst/>
          </a:prstGeom>
          <a:noFill/>
          <a:ln w="9525">
            <a:noFill/>
            <a:miter lim="800000"/>
            <a:headEnd/>
            <a:tailEnd/>
          </a:ln>
        </p:spPr>
      </p:pic>
      <p:pic>
        <p:nvPicPr>
          <p:cNvPr id="13" name="Picture 12"/>
          <p:cNvPicPr>
            <a:picLocks/>
          </p:cNvPicPr>
          <p:nvPr/>
        </p:nvPicPr>
        <p:blipFill>
          <a:blip r:embed="rId6"/>
          <a:srcRect/>
          <a:stretch>
            <a:fillRect/>
          </a:stretch>
        </p:blipFill>
        <p:spPr bwMode="auto">
          <a:xfrm>
            <a:off x="2152158" y="4604586"/>
            <a:ext cx="363538" cy="366713"/>
          </a:xfrm>
          <a:prstGeom prst="rect">
            <a:avLst/>
          </a:prstGeom>
          <a:noFill/>
          <a:ln w="9525">
            <a:noFill/>
            <a:miter lim="800000"/>
            <a:headEnd/>
            <a:tailEnd/>
          </a:ln>
        </p:spPr>
      </p:pic>
      <p:pic>
        <p:nvPicPr>
          <p:cNvPr id="15" name="Picture 14"/>
          <p:cNvPicPr>
            <a:picLocks/>
          </p:cNvPicPr>
          <p:nvPr/>
        </p:nvPicPr>
        <p:blipFill>
          <a:blip r:embed="rId7"/>
          <a:srcRect/>
          <a:stretch>
            <a:fillRect/>
          </a:stretch>
        </p:blipFill>
        <p:spPr bwMode="auto">
          <a:xfrm>
            <a:off x="2152158" y="5229307"/>
            <a:ext cx="363538" cy="365125"/>
          </a:xfrm>
          <a:prstGeom prst="rect">
            <a:avLst/>
          </a:prstGeom>
          <a:noFill/>
          <a:ln w="9525">
            <a:noFill/>
            <a:miter lim="800000"/>
            <a:headEnd/>
            <a:tailEnd/>
          </a:ln>
        </p:spPr>
      </p:pic>
      <p:pic>
        <p:nvPicPr>
          <p:cNvPr id="54" name="Picture 53"/>
          <p:cNvPicPr>
            <a:picLocks noChangeAspect="1"/>
          </p:cNvPicPr>
          <p:nvPr/>
        </p:nvPicPr>
        <p:blipFill>
          <a:blip r:embed="rId8" cstate="email"/>
          <a:srcRect/>
          <a:stretch>
            <a:fillRect/>
          </a:stretch>
        </p:blipFill>
        <p:spPr bwMode="auto">
          <a:xfrm>
            <a:off x="2283958" y="2745835"/>
            <a:ext cx="1176476" cy="1197911"/>
          </a:xfrm>
          <a:prstGeom prst="rect">
            <a:avLst/>
          </a:prstGeom>
          <a:noFill/>
          <a:ln w="9525">
            <a:noFill/>
            <a:miter lim="800000"/>
            <a:headEnd/>
            <a:tailEnd/>
          </a:ln>
        </p:spPr>
      </p:pic>
      <p:sp>
        <p:nvSpPr>
          <p:cNvPr id="56" name="AutoShape 3"/>
          <p:cNvSpPr>
            <a:spLocks noChangeArrowheads="1"/>
          </p:cNvSpPr>
          <p:nvPr/>
        </p:nvSpPr>
        <p:spPr bwMode="auto">
          <a:xfrm rot="16200000">
            <a:off x="6763581" y="3421063"/>
            <a:ext cx="5029200" cy="1692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vert="eaVert" lIns="182880" tIns="0" bIns="0" anchor="ctr"/>
          <a:lstStyle/>
          <a:p>
            <a:pPr algn="ctr" defTabSz="912813" fontAlgn="base">
              <a:spcBef>
                <a:spcPct val="0"/>
              </a:spcBef>
              <a:spcAft>
                <a:spcPct val="0"/>
              </a:spcAft>
            </a:pPr>
            <a:endParaRPr lang="en-US" sz="1600" dirty="0"/>
          </a:p>
          <a:p>
            <a:pPr algn="ctr" defTabSz="912813" fontAlgn="base">
              <a:spcBef>
                <a:spcPct val="0"/>
              </a:spcBef>
              <a:spcAft>
                <a:spcPct val="0"/>
              </a:spcAft>
            </a:pPr>
            <a:r>
              <a:rPr lang="en-US" sz="1600" dirty="0" smtClean="0"/>
              <a:t>Infrastructure Management</a:t>
            </a: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a:solidFill>
                <a:schemeClr val="lt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a:p>
            <a:pPr algn="ctr" defTabSz="912813" fontAlgn="base">
              <a:spcBef>
                <a:spcPct val="0"/>
              </a:spcBef>
              <a:spcAft>
                <a:spcPct val="0"/>
              </a:spcAft>
            </a:pPr>
            <a:endParaRPr lang="en-US" sz="1600" dirty="0" smtClean="0">
              <a:solidFill>
                <a:schemeClr val="bg1"/>
              </a:solidFill>
            </a:endParaRPr>
          </a:p>
          <a:p>
            <a:pPr algn="ctr" defTabSz="912813" fontAlgn="base">
              <a:spcBef>
                <a:spcPct val="0"/>
              </a:spcBef>
              <a:spcAft>
                <a:spcPct val="0"/>
              </a:spcAft>
            </a:pPr>
            <a:endParaRPr lang="en-US" sz="1600" dirty="0">
              <a:solidFill>
                <a:schemeClr val="bg1"/>
              </a:solidFill>
            </a:endParaRPr>
          </a:p>
        </p:txBody>
      </p:sp>
      <p:pic>
        <p:nvPicPr>
          <p:cNvPr id="87078" name="Picture 140"/>
          <p:cNvPicPr>
            <a:picLocks noChangeAspect="1"/>
          </p:cNvPicPr>
          <p:nvPr/>
        </p:nvPicPr>
        <p:blipFill>
          <a:blip r:embed="rId9"/>
          <a:srcRect/>
          <a:stretch>
            <a:fillRect/>
          </a:stretch>
        </p:blipFill>
        <p:spPr bwMode="auto">
          <a:xfrm>
            <a:off x="9070782" y="3355658"/>
            <a:ext cx="456098" cy="484367"/>
          </a:xfrm>
          <a:prstGeom prst="rect">
            <a:avLst/>
          </a:prstGeom>
          <a:noFill/>
          <a:ln w="9525">
            <a:noFill/>
            <a:miter lim="800000"/>
            <a:headEnd/>
            <a:tailEnd/>
          </a:ln>
        </p:spPr>
      </p:pic>
      <p:pic>
        <p:nvPicPr>
          <p:cNvPr id="87079" name="Picture 2"/>
          <p:cNvPicPr>
            <a:picLocks noChangeAspect="1" noChangeArrowheads="1"/>
          </p:cNvPicPr>
          <p:nvPr/>
        </p:nvPicPr>
        <p:blipFill>
          <a:blip r:embed="rId10"/>
          <a:srcRect/>
          <a:stretch>
            <a:fillRect/>
          </a:stretch>
        </p:blipFill>
        <p:spPr bwMode="auto">
          <a:xfrm>
            <a:off x="8699435" y="3402302"/>
            <a:ext cx="283715" cy="391081"/>
          </a:xfrm>
          <a:prstGeom prst="rect">
            <a:avLst/>
          </a:prstGeom>
          <a:noFill/>
          <a:ln w="9525">
            <a:noFill/>
            <a:miter lim="800000"/>
            <a:headEnd/>
            <a:tailEnd/>
          </a:ln>
        </p:spPr>
      </p:pic>
      <p:pic>
        <p:nvPicPr>
          <p:cNvPr id="88" name="Picture 4" descr="C:\MAX\Branding\SC Brand Guide Graphics\SCDPM_256.png"/>
          <p:cNvPicPr>
            <a:picLocks noChangeArrowheads="1"/>
          </p:cNvPicPr>
          <p:nvPr/>
        </p:nvPicPr>
        <p:blipFill rotWithShape="1">
          <a:blip r:embed="rId11"/>
          <a:srcRect l="1886" r="1857" b="3333"/>
          <a:stretch/>
        </p:blipFill>
        <p:spPr bwMode="auto">
          <a:xfrm>
            <a:off x="8545556" y="5884055"/>
            <a:ext cx="363538" cy="366713"/>
          </a:xfrm>
          <a:prstGeom prst="rect">
            <a:avLst/>
          </a:prstGeom>
          <a:solidFill>
            <a:schemeClr val="accent5">
              <a:lumMod val="75000"/>
            </a:schemeClr>
          </a:solidFill>
          <a:effectLst/>
          <a:extLst/>
        </p:spPr>
      </p:pic>
      <p:sp>
        <p:nvSpPr>
          <p:cNvPr id="89" name="TextBox 88"/>
          <p:cNvSpPr txBox="1">
            <a:spLocks noChangeArrowheads="1"/>
          </p:cNvSpPr>
          <p:nvPr/>
        </p:nvSpPr>
        <p:spPr bwMode="auto">
          <a:xfrm>
            <a:off x="8868692" y="5836578"/>
            <a:ext cx="1248674" cy="461665"/>
          </a:xfrm>
          <a:prstGeom prst="rect">
            <a:avLst/>
          </a:prstGeom>
          <a:noFill/>
          <a:ln w="9525">
            <a:noFill/>
            <a:miter lim="800000"/>
            <a:headEnd/>
            <a:tailEnd/>
          </a:ln>
        </p:spPr>
        <p:txBody>
          <a:bodyPr wrap="square">
            <a:spAutoFit/>
          </a:bodyPr>
          <a:lstStyle/>
          <a:p>
            <a:pPr defTabSz="912813" fontAlgn="base">
              <a:spcBef>
                <a:spcPct val="0"/>
              </a:spcBef>
              <a:spcAft>
                <a:spcPct val="0"/>
              </a:spcAft>
              <a:defRPr/>
            </a:pPr>
            <a:r>
              <a:rPr lang="en-US" sz="1200" dirty="0" smtClean="0">
                <a:solidFill>
                  <a:srgbClr val="EEECE1"/>
                </a:solidFill>
              </a:rPr>
              <a:t>Data </a:t>
            </a:r>
            <a:r>
              <a:rPr lang="en-US" sz="1200" dirty="0">
                <a:solidFill>
                  <a:srgbClr val="EEECE1"/>
                </a:solidFill>
              </a:rPr>
              <a:t>Protection </a:t>
            </a:r>
            <a:endParaRPr lang="en-US" sz="1200" dirty="0" smtClean="0">
              <a:solidFill>
                <a:srgbClr val="EEECE1"/>
              </a:solidFill>
            </a:endParaRPr>
          </a:p>
          <a:p>
            <a:pPr defTabSz="912813" fontAlgn="base">
              <a:spcBef>
                <a:spcPct val="0"/>
              </a:spcBef>
              <a:spcAft>
                <a:spcPct val="0"/>
              </a:spcAft>
              <a:defRPr/>
            </a:pPr>
            <a:r>
              <a:rPr lang="en-US" sz="1200" dirty="0" smtClean="0">
                <a:solidFill>
                  <a:srgbClr val="EEECE1"/>
                </a:solidFill>
              </a:rPr>
              <a:t>Manager</a:t>
            </a:r>
            <a:endParaRPr lang="en-US" sz="1200" dirty="0">
              <a:solidFill>
                <a:srgbClr val="EEECE1"/>
              </a:solidFill>
            </a:endParaRPr>
          </a:p>
        </p:txBody>
      </p:sp>
      <p:pic>
        <p:nvPicPr>
          <p:cNvPr id="59" name="Picture 4"/>
          <p:cNvPicPr>
            <a:picLocks noChangeAspect="1"/>
          </p:cNvPicPr>
          <p:nvPr/>
        </p:nvPicPr>
        <p:blipFill>
          <a:blip r:embed="rId12"/>
          <a:srcRect/>
          <a:stretch>
            <a:fillRect/>
          </a:stretch>
        </p:blipFill>
        <p:spPr bwMode="auto">
          <a:xfrm rot="10800000">
            <a:off x="9526880" y="3479790"/>
            <a:ext cx="438734" cy="236104"/>
          </a:xfrm>
          <a:prstGeom prst="rect">
            <a:avLst/>
          </a:prstGeom>
          <a:noFill/>
          <a:ln w="9525">
            <a:noFill/>
            <a:miter lim="800000"/>
            <a:headEnd/>
            <a:tailEnd/>
          </a:ln>
        </p:spPr>
      </p:pic>
      <p:pic>
        <p:nvPicPr>
          <p:cNvPr id="69" name="Picture 68"/>
          <p:cNvPicPr>
            <a:picLocks noChangeAspect="1"/>
          </p:cNvPicPr>
          <p:nvPr/>
        </p:nvPicPr>
        <p:blipFill>
          <a:blip r:embed="rId8" cstate="email"/>
          <a:srcRect/>
          <a:stretch>
            <a:fillRect/>
          </a:stretch>
        </p:blipFill>
        <p:spPr bwMode="auto">
          <a:xfrm>
            <a:off x="9117448" y="2875513"/>
            <a:ext cx="362765" cy="369373"/>
          </a:xfrm>
          <a:prstGeom prst="rect">
            <a:avLst/>
          </a:prstGeom>
          <a:noFill/>
          <a:ln w="9525">
            <a:noFill/>
            <a:miter lim="800000"/>
            <a:headEnd/>
            <a:tailEnd/>
          </a:ln>
        </p:spPr>
      </p:pic>
      <p:cxnSp>
        <p:nvCxnSpPr>
          <p:cNvPr id="7" name="Straight Connector 6"/>
          <p:cNvCxnSpPr>
            <a:stCxn id="69" idx="2"/>
          </p:cNvCxnSpPr>
          <p:nvPr/>
        </p:nvCxnSpPr>
        <p:spPr>
          <a:xfrm flipH="1">
            <a:off x="8975537" y="3244886"/>
            <a:ext cx="323294" cy="200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9" idx="2"/>
            <a:endCxn id="87078" idx="0"/>
          </p:cNvCxnSpPr>
          <p:nvPr/>
        </p:nvCxnSpPr>
        <p:spPr>
          <a:xfrm>
            <a:off x="9298831" y="3244886"/>
            <a:ext cx="0" cy="110772"/>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9" idx="2"/>
            <a:endCxn id="59" idx="2"/>
          </p:cNvCxnSpPr>
          <p:nvPr/>
        </p:nvCxnSpPr>
        <p:spPr>
          <a:xfrm>
            <a:off x="9298831" y="3244886"/>
            <a:ext cx="447416" cy="234904"/>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a:spLocks noChangeArrowheads="1"/>
          </p:cNvSpPr>
          <p:nvPr/>
        </p:nvSpPr>
        <p:spPr bwMode="auto">
          <a:xfrm>
            <a:off x="8868691" y="3960028"/>
            <a:ext cx="1248675" cy="461665"/>
          </a:xfrm>
          <a:prstGeom prst="rect">
            <a:avLst/>
          </a:prstGeom>
          <a:noFill/>
          <a:ln w="9525">
            <a:noFill/>
            <a:miter lim="800000"/>
            <a:headEnd/>
            <a:tailEnd/>
          </a:ln>
        </p:spPr>
        <p:txBody>
          <a:bodyPr wrap="none">
            <a:spAutoFit/>
          </a:bodyPr>
          <a:lstStyle/>
          <a:p>
            <a:pPr defTabSz="912813" fontAlgn="base">
              <a:spcBef>
                <a:spcPct val="0"/>
              </a:spcBef>
              <a:spcAft>
                <a:spcPct val="0"/>
              </a:spcAft>
              <a:defRPr/>
            </a:pPr>
            <a:r>
              <a:rPr lang="en-US" sz="1200" dirty="0" smtClean="0">
                <a:solidFill>
                  <a:srgbClr val="EEECE1"/>
                </a:solidFill>
              </a:rPr>
              <a:t>Virtual Machine</a:t>
            </a:r>
          </a:p>
          <a:p>
            <a:pPr defTabSz="912813" fontAlgn="base">
              <a:spcBef>
                <a:spcPct val="0"/>
              </a:spcBef>
              <a:spcAft>
                <a:spcPct val="0"/>
              </a:spcAft>
              <a:defRPr/>
            </a:pPr>
            <a:r>
              <a:rPr lang="en-US" sz="1200" dirty="0" smtClean="0">
                <a:solidFill>
                  <a:srgbClr val="EEECE1"/>
                </a:solidFill>
              </a:rPr>
              <a:t> </a:t>
            </a:r>
            <a:r>
              <a:rPr lang="en-US" sz="1200" dirty="0">
                <a:solidFill>
                  <a:srgbClr val="EEECE1"/>
                </a:solidFill>
              </a:rPr>
              <a:t>Manager</a:t>
            </a:r>
          </a:p>
        </p:txBody>
      </p:sp>
      <p:pic>
        <p:nvPicPr>
          <p:cNvPr id="73" name="Picture 72"/>
          <p:cNvPicPr>
            <a:picLocks/>
          </p:cNvPicPr>
          <p:nvPr/>
        </p:nvPicPr>
        <p:blipFill>
          <a:blip r:embed="rId6"/>
          <a:srcRect/>
          <a:stretch>
            <a:fillRect/>
          </a:stretch>
        </p:blipFill>
        <p:spPr bwMode="auto">
          <a:xfrm>
            <a:off x="8557462" y="4008300"/>
            <a:ext cx="363538" cy="366713"/>
          </a:xfrm>
          <a:prstGeom prst="rect">
            <a:avLst/>
          </a:prstGeom>
          <a:noFill/>
          <a:ln w="9525">
            <a:noFill/>
            <a:miter lim="800000"/>
            <a:headEnd/>
            <a:tailEnd/>
          </a:ln>
        </p:spPr>
      </p:pic>
      <p:sp>
        <p:nvSpPr>
          <p:cNvPr id="74" name="TextBox 73"/>
          <p:cNvSpPr txBox="1">
            <a:spLocks noChangeArrowheads="1"/>
          </p:cNvSpPr>
          <p:nvPr/>
        </p:nvSpPr>
        <p:spPr bwMode="auto">
          <a:xfrm>
            <a:off x="8909094" y="4585545"/>
            <a:ext cx="934544" cy="461665"/>
          </a:xfrm>
          <a:prstGeom prst="rect">
            <a:avLst/>
          </a:prstGeom>
          <a:noFill/>
          <a:ln w="9525">
            <a:noFill/>
            <a:miter lim="800000"/>
            <a:headEnd/>
            <a:tailEnd/>
          </a:ln>
        </p:spPr>
        <p:txBody>
          <a:bodyPr wrap="square">
            <a:spAutoFit/>
          </a:bodyPr>
          <a:lstStyle/>
          <a:p>
            <a:pPr defTabSz="912813" fontAlgn="base">
              <a:spcBef>
                <a:spcPct val="0"/>
              </a:spcBef>
              <a:spcAft>
                <a:spcPct val="0"/>
              </a:spcAft>
              <a:defRPr/>
            </a:pPr>
            <a:r>
              <a:rPr lang="en-US" sz="1200" dirty="0" smtClean="0">
                <a:solidFill>
                  <a:srgbClr val="D9D9D9"/>
                </a:solidFill>
              </a:rPr>
              <a:t>Operations </a:t>
            </a:r>
          </a:p>
          <a:p>
            <a:pPr defTabSz="912813" fontAlgn="base">
              <a:spcBef>
                <a:spcPct val="0"/>
              </a:spcBef>
              <a:spcAft>
                <a:spcPct val="0"/>
              </a:spcAft>
              <a:defRPr/>
            </a:pPr>
            <a:r>
              <a:rPr lang="en-US" sz="1200" dirty="0" smtClean="0">
                <a:solidFill>
                  <a:srgbClr val="D9D9D9"/>
                </a:solidFill>
              </a:rPr>
              <a:t>Manager</a:t>
            </a:r>
            <a:endParaRPr lang="en-US" sz="1200" dirty="0">
              <a:solidFill>
                <a:srgbClr val="D9D9D9"/>
              </a:solidFill>
            </a:endParaRPr>
          </a:p>
        </p:txBody>
      </p:sp>
      <p:pic>
        <p:nvPicPr>
          <p:cNvPr id="75" name="Picture 74"/>
          <p:cNvPicPr>
            <a:picLocks/>
          </p:cNvPicPr>
          <p:nvPr/>
        </p:nvPicPr>
        <p:blipFill>
          <a:blip r:embed="rId7"/>
          <a:srcRect/>
          <a:stretch>
            <a:fillRect/>
          </a:stretch>
        </p:blipFill>
        <p:spPr bwMode="auto">
          <a:xfrm>
            <a:off x="8545556" y="4634610"/>
            <a:ext cx="363538" cy="365125"/>
          </a:xfrm>
          <a:prstGeom prst="rect">
            <a:avLst/>
          </a:prstGeom>
          <a:noFill/>
          <a:ln w="9525">
            <a:noFill/>
            <a:miter lim="800000"/>
            <a:headEnd/>
            <a:tailEnd/>
          </a:ln>
        </p:spPr>
      </p:pic>
      <p:sp>
        <p:nvSpPr>
          <p:cNvPr id="76" name="TextBox 75"/>
          <p:cNvSpPr txBox="1">
            <a:spLocks noChangeArrowheads="1"/>
          </p:cNvSpPr>
          <p:nvPr/>
        </p:nvSpPr>
        <p:spPr bwMode="auto">
          <a:xfrm>
            <a:off x="8868691" y="5211062"/>
            <a:ext cx="1141169" cy="461665"/>
          </a:xfrm>
          <a:prstGeom prst="rect">
            <a:avLst/>
          </a:prstGeom>
          <a:noFill/>
          <a:ln w="9525">
            <a:noFill/>
            <a:miter lim="800000"/>
            <a:headEnd/>
            <a:tailEnd/>
          </a:ln>
        </p:spPr>
        <p:txBody>
          <a:bodyPr wrap="square">
            <a:spAutoFit/>
          </a:bodyPr>
          <a:lstStyle/>
          <a:p>
            <a:pPr defTabSz="912813" fontAlgn="base">
              <a:spcBef>
                <a:spcPct val="0"/>
              </a:spcBef>
              <a:spcAft>
                <a:spcPct val="0"/>
              </a:spcAft>
              <a:defRPr/>
            </a:pPr>
            <a:r>
              <a:rPr lang="en-US" sz="1200" dirty="0" smtClean="0">
                <a:solidFill>
                  <a:srgbClr val="EEECE1"/>
                </a:solidFill>
              </a:rPr>
              <a:t>Configuration </a:t>
            </a:r>
          </a:p>
          <a:p>
            <a:pPr defTabSz="912813" fontAlgn="base">
              <a:spcBef>
                <a:spcPct val="0"/>
              </a:spcBef>
              <a:spcAft>
                <a:spcPct val="0"/>
              </a:spcAft>
              <a:defRPr/>
            </a:pPr>
            <a:r>
              <a:rPr lang="en-US" sz="1200" dirty="0" smtClean="0">
                <a:solidFill>
                  <a:srgbClr val="EEECE1"/>
                </a:solidFill>
              </a:rPr>
              <a:t>Manager</a:t>
            </a:r>
            <a:endParaRPr lang="en-US" sz="1200" dirty="0">
              <a:solidFill>
                <a:srgbClr val="EEECE1"/>
              </a:solidFill>
            </a:endParaRPr>
          </a:p>
        </p:txBody>
      </p:sp>
      <p:pic>
        <p:nvPicPr>
          <p:cNvPr id="78" name="Picture 77"/>
          <p:cNvPicPr>
            <a:picLocks/>
          </p:cNvPicPr>
          <p:nvPr/>
        </p:nvPicPr>
        <p:blipFill>
          <a:blip r:embed="rId13"/>
          <a:srcRect/>
          <a:stretch>
            <a:fillRect/>
          </a:stretch>
        </p:blipFill>
        <p:spPr bwMode="auto">
          <a:xfrm>
            <a:off x="8545556" y="5259332"/>
            <a:ext cx="363538" cy="365125"/>
          </a:xfrm>
          <a:prstGeom prst="rect">
            <a:avLst/>
          </a:prstGeom>
          <a:noFill/>
          <a:ln w="9525">
            <a:noFill/>
            <a:miter lim="800000"/>
            <a:headEnd/>
            <a:tailEnd/>
          </a:ln>
        </p:spPr>
      </p:pic>
      <p:sp>
        <p:nvSpPr>
          <p:cNvPr id="87" name="Rectangle 86"/>
          <p:cNvSpPr/>
          <p:nvPr/>
        </p:nvSpPr>
        <p:spPr>
          <a:xfrm>
            <a:off x="8447711" y="4494803"/>
            <a:ext cx="1395927" cy="667791"/>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95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595313"/>
            <a:ext cx="99060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9656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31898"/>
            <a:ext cx="7324724" cy="66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67734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990600"/>
            <a:ext cx="3324224" cy="458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212" y="988116"/>
            <a:ext cx="75533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4399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09" y="1524001"/>
            <a:ext cx="1184780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88401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619124"/>
            <a:ext cx="713094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552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623888"/>
            <a:ext cx="7086988" cy="59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15783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642938"/>
            <a:ext cx="67151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1578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619125"/>
            <a:ext cx="6715125"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15783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619125"/>
            <a:ext cx="6715125"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7707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619125"/>
            <a:ext cx="6715125"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770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669713" cy="553998"/>
          </a:xfrm>
        </p:spPr>
        <p:txBody>
          <a:bodyPr/>
          <a:lstStyle/>
          <a:p>
            <a:r>
              <a:rPr lang="en-US" sz="4000" dirty="0" smtClean="0"/>
              <a:t>AGENDA </a:t>
            </a:r>
            <a:r>
              <a:rPr lang="en-US" sz="4000" dirty="0"/>
              <a:t>– </a:t>
            </a:r>
            <a:r>
              <a:rPr lang="en-US" sz="4000" dirty="0" smtClean="0"/>
              <a:t>A JOURNEY THROUGH 360</a:t>
            </a:r>
            <a:r>
              <a:rPr lang="en-US" sz="3200" baseline="42000" dirty="0" smtClean="0"/>
              <a:t>O</a:t>
            </a:r>
            <a:r>
              <a:rPr lang="en-US" sz="4000" dirty="0" smtClean="0"/>
              <a:t> MONITORING</a:t>
            </a:r>
            <a:endParaRPr lang="en-US" sz="4000" dirty="0"/>
          </a:p>
        </p:txBody>
      </p:sp>
      <p:sp>
        <p:nvSpPr>
          <p:cNvPr id="4" name="Text Placeholder 3"/>
          <p:cNvSpPr>
            <a:spLocks noGrp="1"/>
          </p:cNvSpPr>
          <p:nvPr>
            <p:ph type="body" sz="quarter" idx="10"/>
          </p:nvPr>
        </p:nvSpPr>
        <p:spPr>
          <a:xfrm>
            <a:off x="519112" y="1219200"/>
            <a:ext cx="11149013" cy="615553"/>
          </a:xfrm>
        </p:spPr>
        <p:txBody>
          <a:bodyPr/>
          <a:lstStyle/>
          <a:p>
            <a:pPr marL="0" indent="0">
              <a:buNone/>
            </a:pPr>
            <a:r>
              <a:rPr lang="en-US" sz="2000" i="1" dirty="0">
                <a:gradFill>
                  <a:gsLst>
                    <a:gs pos="0">
                      <a:schemeClr val="tx1"/>
                    </a:gs>
                    <a:gs pos="100000">
                      <a:schemeClr val="tx1"/>
                    </a:gs>
                  </a:gsLst>
                  <a:lin ang="5400000" scaled="0"/>
                </a:gradFill>
              </a:rPr>
              <a:t>360 </a:t>
            </a:r>
            <a:r>
              <a:rPr lang="en-US" sz="2000" i="1" dirty="0" smtClean="0">
                <a:gradFill>
                  <a:gsLst>
                    <a:gs pos="0">
                      <a:schemeClr val="tx1"/>
                    </a:gs>
                    <a:gs pos="100000">
                      <a:schemeClr val="tx1"/>
                    </a:gs>
                  </a:gsLst>
                  <a:lin ang="5400000" scaled="0"/>
                </a:gradFill>
              </a:rPr>
              <a:t>provides perspectives and visibility </a:t>
            </a:r>
            <a:r>
              <a:rPr lang="en-US" sz="2000" i="1" dirty="0">
                <a:gradFill>
                  <a:gsLst>
                    <a:gs pos="0">
                      <a:schemeClr val="tx1"/>
                    </a:gs>
                    <a:gs pos="100000">
                      <a:schemeClr val="tx1"/>
                    </a:gs>
                  </a:gsLst>
                  <a:lin ang="5400000" scaled="0"/>
                </a:gradFill>
              </a:rPr>
              <a:t>to the underlying application </a:t>
            </a:r>
            <a:r>
              <a:rPr lang="en-US" sz="2000" i="1" dirty="0" smtClean="0">
                <a:gradFill>
                  <a:gsLst>
                    <a:gs pos="0">
                      <a:schemeClr val="tx1"/>
                    </a:gs>
                    <a:gs pos="100000">
                      <a:schemeClr val="tx1"/>
                    </a:gs>
                  </a:gsLst>
                  <a:lin ang="5400000" scaled="0"/>
                </a:gradFill>
              </a:rPr>
              <a:t>environment(s</a:t>
            </a:r>
            <a:r>
              <a:rPr lang="en-US" sz="2000" i="1" dirty="0">
                <a:gradFill>
                  <a:gsLst>
                    <a:gs pos="0">
                      <a:schemeClr val="tx1"/>
                    </a:gs>
                    <a:gs pos="100000">
                      <a:schemeClr val="tx1"/>
                    </a:gs>
                  </a:gsLst>
                  <a:lin ang="5400000" scaled="0"/>
                </a:gradFill>
              </a:rPr>
              <a:t>) or infrastructure</a:t>
            </a:r>
          </a:p>
          <a:p>
            <a:pPr marL="0" indent="0">
              <a:buNone/>
            </a:pPr>
            <a:endParaRPr lang="en-US" sz="2000" dirty="0"/>
          </a:p>
        </p:txBody>
      </p:sp>
      <p:sp>
        <p:nvSpPr>
          <p:cNvPr id="21" name="Rectangle 20"/>
          <p:cNvSpPr/>
          <p:nvPr/>
        </p:nvSpPr>
        <p:spPr>
          <a:xfrm>
            <a:off x="4977103" y="3371849"/>
            <a:ext cx="6907001" cy="1280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Application Monitoring</a:t>
            </a:r>
          </a:p>
          <a:p>
            <a:pPr algn="ctr"/>
            <a:r>
              <a:rPr lang="en-US" dirty="0" smtClean="0"/>
              <a:t>(Transactions, Components &amp; Dependencies)</a:t>
            </a:r>
          </a:p>
        </p:txBody>
      </p:sp>
      <p:sp>
        <p:nvSpPr>
          <p:cNvPr id="22" name="Rectangle 21"/>
          <p:cNvSpPr/>
          <p:nvPr/>
        </p:nvSpPr>
        <p:spPr>
          <a:xfrm>
            <a:off x="4977103" y="2063873"/>
            <a:ext cx="6907001" cy="13079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End User Experience</a:t>
            </a:r>
          </a:p>
          <a:p>
            <a:pPr algn="ctr"/>
            <a:r>
              <a:rPr lang="en-US" dirty="0" smtClean="0"/>
              <a:t>(First to Last Mile)</a:t>
            </a:r>
          </a:p>
        </p:txBody>
      </p:sp>
      <p:sp>
        <p:nvSpPr>
          <p:cNvPr id="23" name="Rectangle 22"/>
          <p:cNvSpPr/>
          <p:nvPr/>
        </p:nvSpPr>
        <p:spPr>
          <a:xfrm>
            <a:off x="4984660" y="4651879"/>
            <a:ext cx="6907001" cy="13107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Infrastructure Monitoring</a:t>
            </a:r>
          </a:p>
          <a:p>
            <a:pPr algn="ctr"/>
            <a:r>
              <a:rPr lang="en-US" dirty="0" smtClean="0"/>
              <a:t>(Network, Servers, OS &amp; Workloads)</a:t>
            </a:r>
          </a:p>
        </p:txBody>
      </p:sp>
      <p:sp>
        <p:nvSpPr>
          <p:cNvPr id="24" name="Rectangle 23"/>
          <p:cNvSpPr/>
          <p:nvPr/>
        </p:nvSpPr>
        <p:spPr>
          <a:xfrm>
            <a:off x="3980105" y="2063871"/>
            <a:ext cx="1015735" cy="3898777"/>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dirty="0" smtClean="0"/>
              <a:t>Consistent UX</a:t>
            </a:r>
          </a:p>
          <a:p>
            <a:pPr algn="ctr"/>
            <a:r>
              <a:rPr lang="en-US" dirty="0" smtClean="0"/>
              <a:t>(Console, Web, SharePoint) </a:t>
            </a:r>
            <a:endParaRPr lang="en-US" dirty="0"/>
          </a:p>
        </p:txBody>
      </p:sp>
      <p:sp>
        <p:nvSpPr>
          <p:cNvPr id="25" name="Left Brace 24"/>
          <p:cNvSpPr/>
          <p:nvPr/>
        </p:nvSpPr>
        <p:spPr>
          <a:xfrm>
            <a:off x="2862796" y="2063872"/>
            <a:ext cx="1117309" cy="3898778"/>
          </a:xfrm>
          <a:prstGeom prst="lef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6" name="Picture 9" descr="C:\Users\victormu\AppData\Local\Microsoft\Windows\Temporary Internet Files\Content.IE5\K96BJE9D\MC9004348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731" y="3371849"/>
            <a:ext cx="897197" cy="8966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Users\victormu\AppData\Local\Microsoft\Windows\Temporary Internet Files\Content.IE5\FAYS6LCJ\MC90043395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981" y="2026513"/>
            <a:ext cx="857788" cy="8572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1218" y="4282547"/>
            <a:ext cx="2785201" cy="369332"/>
          </a:xfrm>
          <a:prstGeom prst="rect">
            <a:avLst/>
          </a:prstGeom>
          <a:noFill/>
        </p:spPr>
        <p:txBody>
          <a:bodyPr wrap="square" rtlCol="0">
            <a:spAutoFit/>
          </a:bodyPr>
          <a:lstStyle/>
          <a:p>
            <a:pPr algn="ctr"/>
            <a:r>
              <a:rPr lang="en-US" dirty="0" smtClean="0">
                <a:gradFill>
                  <a:gsLst>
                    <a:gs pos="0">
                      <a:schemeClr val="tx1"/>
                    </a:gs>
                    <a:gs pos="100000">
                      <a:schemeClr val="tx1"/>
                    </a:gs>
                  </a:gsLst>
                  <a:lin ang="5400000" scaled="0"/>
                </a:gradFill>
              </a:rPr>
              <a:t>Service Owner</a:t>
            </a:r>
            <a:endParaRPr lang="en-US" dirty="0">
              <a:gradFill>
                <a:gsLst>
                  <a:gs pos="0">
                    <a:schemeClr val="tx1"/>
                  </a:gs>
                  <a:gs pos="100000">
                    <a:schemeClr val="tx1"/>
                  </a:gs>
                </a:gsLst>
                <a:lin ang="5400000" scaled="0"/>
              </a:gradFill>
            </a:endParaRPr>
          </a:p>
        </p:txBody>
      </p:sp>
      <p:sp>
        <p:nvSpPr>
          <p:cNvPr id="29" name="TextBox 28"/>
          <p:cNvSpPr txBox="1"/>
          <p:nvPr/>
        </p:nvSpPr>
        <p:spPr>
          <a:xfrm>
            <a:off x="211218" y="5745718"/>
            <a:ext cx="2785201" cy="369332"/>
          </a:xfrm>
          <a:prstGeom prst="rect">
            <a:avLst/>
          </a:prstGeom>
          <a:noFill/>
        </p:spPr>
        <p:txBody>
          <a:bodyPr wrap="square" rtlCol="0">
            <a:spAutoFit/>
          </a:bodyPr>
          <a:lstStyle/>
          <a:p>
            <a:pPr algn="ctr"/>
            <a:r>
              <a:rPr lang="en-US" dirty="0" smtClean="0">
                <a:gradFill>
                  <a:gsLst>
                    <a:gs pos="0">
                      <a:schemeClr val="tx1"/>
                    </a:gs>
                    <a:gs pos="100000">
                      <a:schemeClr val="tx1"/>
                    </a:gs>
                  </a:gsLst>
                  <a:lin ang="5400000" scaled="0"/>
                </a:gradFill>
              </a:rPr>
              <a:t>Infra Owner</a:t>
            </a:r>
            <a:endParaRPr lang="en-US" dirty="0">
              <a:gradFill>
                <a:gsLst>
                  <a:gs pos="0">
                    <a:schemeClr val="tx1"/>
                  </a:gs>
                  <a:gs pos="100000">
                    <a:schemeClr val="tx1"/>
                  </a:gs>
                </a:gsLst>
                <a:lin ang="5400000" scaled="0"/>
              </a:gradFill>
            </a:endParaRPr>
          </a:p>
        </p:txBody>
      </p:sp>
      <p:pic>
        <p:nvPicPr>
          <p:cNvPr id="30" name="Picture 3" descr="C:\Users\dsavage\AppData\Local\Microsoft\Windows\Temporary Internet Files\Content.IE5\NNL5ALPT\MC90043489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427" y="4756570"/>
            <a:ext cx="872131" cy="9750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11218" y="2897827"/>
            <a:ext cx="2785201" cy="369332"/>
          </a:xfrm>
          <a:prstGeom prst="rect">
            <a:avLst/>
          </a:prstGeom>
          <a:noFill/>
        </p:spPr>
        <p:txBody>
          <a:bodyPr wrap="square" rtlCol="0">
            <a:spAutoFit/>
          </a:bodyPr>
          <a:lstStyle/>
          <a:p>
            <a:pPr algn="ctr"/>
            <a:r>
              <a:rPr lang="en-US" dirty="0" smtClean="0">
                <a:gradFill>
                  <a:gsLst>
                    <a:gs pos="0">
                      <a:schemeClr val="tx1"/>
                    </a:gs>
                    <a:gs pos="100000">
                      <a:schemeClr val="tx1"/>
                    </a:gs>
                  </a:gsLst>
                  <a:lin ang="5400000" scaled="0"/>
                </a:gradFill>
              </a:rPr>
              <a:t>CIO</a:t>
            </a:r>
            <a:endParaRPr lang="en-US" dirty="0">
              <a:gradFill>
                <a:gsLst>
                  <a:gs pos="0">
                    <a:schemeClr val="tx1"/>
                  </a:gs>
                  <a:gs pos="100000">
                    <a:schemeClr val="tx1"/>
                  </a:gs>
                </a:gsLst>
                <a:lin ang="5400000" scaled="0"/>
              </a:gradFill>
            </a:endParaRPr>
          </a:p>
        </p:txBody>
      </p:sp>
      <p:sp>
        <p:nvSpPr>
          <p:cNvPr id="37" name="Oval 36"/>
          <p:cNvSpPr/>
          <p:nvPr/>
        </p:nvSpPr>
        <p:spPr bwMode="auto">
          <a:xfrm>
            <a:off x="5561012" y="5019674"/>
            <a:ext cx="533400" cy="51435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1</a:t>
            </a:r>
          </a:p>
        </p:txBody>
      </p:sp>
      <p:sp>
        <p:nvSpPr>
          <p:cNvPr id="38" name="Oval 37"/>
          <p:cNvSpPr/>
          <p:nvPr/>
        </p:nvSpPr>
        <p:spPr bwMode="auto">
          <a:xfrm>
            <a:off x="5561012" y="3756086"/>
            <a:ext cx="533400" cy="51435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2</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9" name="Oval 38"/>
          <p:cNvSpPr/>
          <p:nvPr/>
        </p:nvSpPr>
        <p:spPr bwMode="auto">
          <a:xfrm>
            <a:off x="5561012" y="2460686"/>
            <a:ext cx="533400" cy="51435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2</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0" name="Oval 39"/>
          <p:cNvSpPr/>
          <p:nvPr/>
        </p:nvSpPr>
        <p:spPr bwMode="auto">
          <a:xfrm>
            <a:off x="4221272" y="2098736"/>
            <a:ext cx="533400" cy="51435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3</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18504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p:bldP spid="31" grpId="0"/>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325" y="628650"/>
            <a:ext cx="6734175"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7707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UNIX/LINUX</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74607013"/>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76213"/>
            <a:ext cx="11277600"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45414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280988"/>
            <a:ext cx="7581900"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96484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276225"/>
            <a:ext cx="7610475"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96484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409575"/>
            <a:ext cx="8658225"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96484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390525"/>
            <a:ext cx="8715375"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96484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214313"/>
            <a:ext cx="7343775"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30057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8" y="409575"/>
            <a:ext cx="702945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30057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171450"/>
            <a:ext cx="80200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6809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INFRASTRUCTURE MONITORING</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149105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MONITORING</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090285421"/>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495425"/>
            <a:ext cx="90678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01302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650" y="347663"/>
            <a:ext cx="686752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26108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3" y="361950"/>
            <a:ext cx="68580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261085"/>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8" y="342900"/>
            <a:ext cx="683895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26108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650" y="323850"/>
            <a:ext cx="6867525"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26108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304800"/>
            <a:ext cx="510494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2" y="152400"/>
            <a:ext cx="5619750" cy="649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26108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78594"/>
            <a:ext cx="8458199" cy="655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26108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990600"/>
            <a:ext cx="99441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26108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4763"/>
            <a:ext cx="904875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8779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2" y="2095500"/>
            <a:ext cx="7158429" cy="29337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itle 1"/>
          <p:cNvSpPr>
            <a:spLocks noGrp="1"/>
          </p:cNvSpPr>
          <p:nvPr>
            <p:ph type="title"/>
          </p:nvPr>
        </p:nvSpPr>
        <p:spPr>
          <a:xfrm>
            <a:off x="519112" y="228600"/>
            <a:ext cx="11149013" cy="609398"/>
          </a:xfrm>
        </p:spPr>
        <p:txBody>
          <a:bodyPr/>
          <a:lstStyle/>
          <a:p>
            <a:r>
              <a:rPr lang="en-US" dirty="0" smtClean="0"/>
              <a:t>PRESERVING EXISTING INVESTMENTS</a:t>
            </a:r>
            <a:endParaRPr lang="en-US" dirty="0"/>
          </a:p>
        </p:txBody>
      </p:sp>
      <p:sp>
        <p:nvSpPr>
          <p:cNvPr id="3" name="Text Placeholder 2"/>
          <p:cNvSpPr>
            <a:spLocks noGrp="1"/>
          </p:cNvSpPr>
          <p:nvPr>
            <p:ph type="body" sz="quarter" idx="10"/>
          </p:nvPr>
        </p:nvSpPr>
        <p:spPr>
          <a:xfrm>
            <a:off x="519113" y="1447799"/>
            <a:ext cx="5194300" cy="4672048"/>
          </a:xfrm>
        </p:spPr>
        <p:txBody>
          <a:bodyPr/>
          <a:lstStyle/>
          <a:p>
            <a:pPr marL="0" indent="0">
              <a:buNone/>
            </a:pPr>
            <a:r>
              <a:rPr lang="en-US" sz="2400" dirty="0" smtClean="0"/>
              <a:t>What we deliver</a:t>
            </a:r>
          </a:p>
          <a:p>
            <a:r>
              <a:rPr lang="en-US" sz="2000" dirty="0" smtClean="0"/>
              <a:t>Best in class Server, OS and Workload monitoring</a:t>
            </a:r>
          </a:p>
          <a:p>
            <a:r>
              <a:rPr lang="en-US" sz="2000" dirty="0"/>
              <a:t>Existing Management Packs</a:t>
            </a:r>
          </a:p>
          <a:p>
            <a:r>
              <a:rPr lang="en-US" sz="2000" dirty="0" smtClean="0"/>
              <a:t>Audit Collection Services (ACS)</a:t>
            </a:r>
          </a:p>
          <a:p>
            <a:r>
              <a:rPr lang="en-US" sz="2000" dirty="0" smtClean="0"/>
              <a:t>Agentless Exception Monitoring (AEM)</a:t>
            </a:r>
          </a:p>
          <a:p>
            <a:r>
              <a:rPr lang="en-US" sz="2000" dirty="0" smtClean="0"/>
              <a:t>Distributed Application Designer (DAD)</a:t>
            </a:r>
          </a:p>
          <a:p>
            <a:r>
              <a:rPr lang="en-US" sz="2000" dirty="0" smtClean="0"/>
              <a:t>Reporting &amp; Data Warehouse</a:t>
            </a:r>
          </a:p>
          <a:p>
            <a:r>
              <a:rPr lang="en-US" sz="2000" dirty="0" smtClean="0"/>
              <a:t>Synthetic Transactions &amp; Templates</a:t>
            </a:r>
          </a:p>
          <a:p>
            <a:r>
              <a:rPr lang="en-US" sz="2000" dirty="0" smtClean="0"/>
              <a:t>Gateway Servers</a:t>
            </a:r>
          </a:p>
          <a:p>
            <a:r>
              <a:rPr lang="en-US" sz="2000" dirty="0" smtClean="0"/>
              <a:t>PowerShell</a:t>
            </a:r>
          </a:p>
          <a:p>
            <a:r>
              <a:rPr lang="en-US" sz="2000" dirty="0" smtClean="0"/>
              <a:t>Service Level Tracking (SLA/SLO)</a:t>
            </a:r>
          </a:p>
          <a:p>
            <a:r>
              <a:rPr lang="en-US" sz="2000" dirty="0" smtClean="0"/>
              <a:t>Active Directory Integration</a:t>
            </a:r>
          </a:p>
          <a:p>
            <a:r>
              <a:rPr lang="en-US" sz="2000" dirty="0" smtClean="0"/>
              <a:t>Notifications &amp; Subscriptions</a:t>
            </a:r>
          </a:p>
        </p:txBody>
      </p:sp>
    </p:spTree>
    <p:extLst>
      <p:ext uri="{BB962C8B-B14F-4D97-AF65-F5344CB8AC3E}">
        <p14:creationId xmlns:p14="http://schemas.microsoft.com/office/powerpoint/2010/main" val="134846878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DASHBOARDS</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79838017"/>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381000"/>
            <a:ext cx="9582149" cy="636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66868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0"/>
            <a:ext cx="10334624" cy="68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66868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763"/>
            <a:ext cx="1067752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66868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7" y="142875"/>
            <a:ext cx="993457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66868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533400"/>
            <a:ext cx="10515600" cy="61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69403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2" y="152400"/>
            <a:ext cx="9914271"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69403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561975"/>
            <a:ext cx="923925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69403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69403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6940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SIMPLIFICATION </a:t>
            </a:r>
            <a:endParaRPr lang="en-US" dirty="0"/>
          </a:p>
        </p:txBody>
      </p:sp>
      <p:sp>
        <p:nvSpPr>
          <p:cNvPr id="6" name="Text Placeholder 2"/>
          <p:cNvSpPr>
            <a:spLocks noGrp="1"/>
          </p:cNvSpPr>
          <p:nvPr>
            <p:ph type="body" sz="quarter" idx="10"/>
          </p:nvPr>
        </p:nvSpPr>
        <p:spPr>
          <a:xfrm>
            <a:off x="519113" y="1447799"/>
            <a:ext cx="5803900" cy="3354765"/>
          </a:xfrm>
        </p:spPr>
        <p:txBody>
          <a:bodyPr/>
          <a:lstStyle/>
          <a:p>
            <a:pPr marL="0" indent="0">
              <a:buNone/>
            </a:pPr>
            <a:r>
              <a:rPr lang="en-US" dirty="0" smtClean="0"/>
              <a:t>What we deliver</a:t>
            </a:r>
          </a:p>
          <a:p>
            <a:r>
              <a:rPr lang="en-US" sz="2800" dirty="0" smtClean="0"/>
              <a:t>RMS Removal and federation of configuration service	</a:t>
            </a:r>
          </a:p>
          <a:p>
            <a:r>
              <a:rPr lang="en-US" sz="2800" dirty="0" smtClean="0"/>
              <a:t>Add or remove management servers easily with Resource Pools</a:t>
            </a:r>
          </a:p>
          <a:p>
            <a:r>
              <a:rPr lang="en-US" sz="2800" dirty="0" smtClean="0"/>
              <a:t>RMS emulator role to ensure backwards compatibility</a:t>
            </a:r>
          </a:p>
          <a:p>
            <a:r>
              <a:rPr lang="en-US" sz="2800" dirty="0" smtClean="0"/>
              <a:t>Full support for the Operations Manager 2007 MPs</a:t>
            </a:r>
          </a:p>
          <a:p>
            <a:endParaRPr lang="en-US" sz="2800" dirty="0" smtClean="0"/>
          </a:p>
          <a:p>
            <a:endParaRPr lang="en-US" sz="2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925" y="1425054"/>
            <a:ext cx="5791200" cy="48514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301541460"/>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SIMPLIFICATION</a:t>
            </a:r>
            <a:endParaRPr lang="en-US" dirty="0"/>
          </a:p>
        </p:txBody>
      </p:sp>
      <p:grpSp>
        <p:nvGrpSpPr>
          <p:cNvPr id="5" name="Group 39"/>
          <p:cNvGrpSpPr/>
          <p:nvPr/>
        </p:nvGrpSpPr>
        <p:grpSpPr>
          <a:xfrm>
            <a:off x="5363744" y="5417132"/>
            <a:ext cx="1441687" cy="1288468"/>
            <a:chOff x="7689956" y="4253345"/>
            <a:chExt cx="1125313" cy="1288468"/>
          </a:xfrm>
          <a:effectLst/>
        </p:grpSpPr>
        <p:grpSp>
          <p:nvGrpSpPr>
            <p:cNvPr id="6" name="Group 27"/>
            <p:cNvGrpSpPr/>
            <p:nvPr/>
          </p:nvGrpSpPr>
          <p:grpSpPr>
            <a:xfrm>
              <a:off x="7689956" y="4253345"/>
              <a:ext cx="903640" cy="1162566"/>
              <a:chOff x="7814647" y="5430982"/>
              <a:chExt cx="903640" cy="1162566"/>
            </a:xfrm>
          </p:grpSpPr>
          <p:pic>
            <p:nvPicPr>
              <p:cNvPr id="8" name="Picture 7"/>
              <p:cNvPicPr>
                <a:picLocks noChangeAspect="1" noChangeArrowheads="1"/>
              </p:cNvPicPr>
              <p:nvPr/>
            </p:nvPicPr>
            <p:blipFill>
              <a:blip r:embed="rId3"/>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9" name="Picture 7"/>
              <p:cNvPicPr>
                <a:picLocks noChangeAspect="1" noChangeArrowheads="1"/>
              </p:cNvPicPr>
              <p:nvPr/>
            </p:nvPicPr>
            <p:blipFill>
              <a:blip r:embed="rId3"/>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7" name="Picture 7"/>
            <p:cNvPicPr>
              <a:picLocks noChangeAspect="1" noChangeArrowheads="1"/>
            </p:cNvPicPr>
            <p:nvPr/>
          </p:nvPicPr>
          <p:blipFill>
            <a:blip r:embed="rId3"/>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pic>
        <p:nvPicPr>
          <p:cNvPr id="10" name="Picture 9"/>
          <p:cNvPicPr>
            <a:picLocks noChangeAspect="1" noChangeArrowheads="1"/>
          </p:cNvPicPr>
          <p:nvPr/>
        </p:nvPicPr>
        <p:blipFill>
          <a:blip r:embed="rId4"/>
          <a:srcRect/>
          <a:stretch>
            <a:fillRect/>
          </a:stretch>
        </p:blipFill>
        <p:spPr bwMode="auto">
          <a:xfrm>
            <a:off x="6969841" y="3317422"/>
            <a:ext cx="1088704" cy="1435100"/>
          </a:xfrm>
          <a:prstGeom prst="rect">
            <a:avLst/>
          </a:prstGeom>
          <a:noFill/>
          <a:ln w="12700" cap="flat" cmpd="sng" algn="ctr">
            <a:noFill/>
            <a:prstDash val="solid"/>
            <a:miter lim="800000"/>
            <a:headEnd/>
            <a:tailEnd/>
          </a:ln>
          <a:effectLst/>
        </p:spPr>
      </p:pic>
      <p:pic>
        <p:nvPicPr>
          <p:cNvPr id="11" name="Picture 10"/>
          <p:cNvPicPr>
            <a:picLocks noChangeAspect="1" noChangeArrowheads="1"/>
          </p:cNvPicPr>
          <p:nvPr/>
        </p:nvPicPr>
        <p:blipFill>
          <a:blip r:embed="rId4"/>
          <a:srcRect/>
          <a:stretch>
            <a:fillRect/>
          </a:stretch>
        </p:blipFill>
        <p:spPr bwMode="auto">
          <a:xfrm>
            <a:off x="5363743" y="3317422"/>
            <a:ext cx="1125314" cy="1435100"/>
          </a:xfrm>
          <a:prstGeom prst="rect">
            <a:avLst/>
          </a:prstGeom>
          <a:noFill/>
          <a:ln w="12700" cap="flat" cmpd="sng" algn="ctr">
            <a:noFill/>
            <a:prstDash val="solid"/>
            <a:miter lim="800000"/>
            <a:headEnd/>
            <a:tailEnd/>
          </a:ln>
          <a:effectLst/>
        </p:spPr>
      </p:pic>
      <p:pic>
        <p:nvPicPr>
          <p:cNvPr id="14" name="Picture 13"/>
          <p:cNvPicPr>
            <a:picLocks noChangeAspect="1" noChangeArrowheads="1"/>
          </p:cNvPicPr>
          <p:nvPr/>
        </p:nvPicPr>
        <p:blipFill>
          <a:blip r:embed="rId5"/>
          <a:srcRect/>
          <a:stretch>
            <a:fillRect/>
          </a:stretch>
        </p:blipFill>
        <p:spPr bwMode="auto">
          <a:xfrm>
            <a:off x="1726754" y="1518759"/>
            <a:ext cx="1591573" cy="1362075"/>
          </a:xfrm>
          <a:prstGeom prst="rect">
            <a:avLst/>
          </a:prstGeom>
          <a:noFill/>
          <a:ln w="12700" cap="flat" cmpd="sng" algn="ctr">
            <a:noFill/>
            <a:prstDash val="solid"/>
            <a:miter lim="800000"/>
            <a:headEnd/>
            <a:tailEnd/>
          </a:ln>
          <a:effectLst/>
        </p:spPr>
      </p:pic>
      <p:sp>
        <p:nvSpPr>
          <p:cNvPr id="17" name="Flowchart: Magnetic Disk 16"/>
          <p:cNvSpPr/>
          <p:nvPr/>
        </p:nvSpPr>
        <p:spPr bwMode="auto">
          <a:xfrm>
            <a:off x="3840158" y="1632970"/>
            <a:ext cx="1234437" cy="1133654"/>
          </a:xfrm>
          <a:prstGeom prst="flowChartMagneticDisk">
            <a:avLst/>
          </a:prstGeom>
          <a:solidFill>
            <a:schemeClr val="accent2">
              <a:lumMod val="50000"/>
            </a:schemeClr>
          </a:solidFill>
          <a:ln>
            <a:solidFill>
              <a:schemeClr val="accent2">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ln w="18415" cmpd="sng">
                  <a:noFill/>
                  <a:prstDash val="solid"/>
                </a:ln>
                <a:solidFill>
                  <a:srgbClr val="FFFFFF"/>
                </a:solidFill>
                <a:effectLst>
                  <a:outerShdw blurRad="63500" dir="3600000" algn="tl" rotWithShape="0">
                    <a:srgbClr val="000000">
                      <a:alpha val="70000"/>
                    </a:srgbClr>
                  </a:outerShdw>
                </a:effectLst>
                <a:latin typeface="Segoe" pitchFamily="34" charset="0"/>
              </a:rPr>
              <a:t>Operational Database</a:t>
            </a:r>
          </a:p>
        </p:txBody>
      </p:sp>
      <p:sp>
        <p:nvSpPr>
          <p:cNvPr id="19" name="Flowchart: Magnetic Disk 18"/>
          <p:cNvSpPr/>
          <p:nvPr/>
        </p:nvSpPr>
        <p:spPr bwMode="auto">
          <a:xfrm>
            <a:off x="6969844" y="1632970"/>
            <a:ext cx="1234437" cy="1133654"/>
          </a:xfrm>
          <a:prstGeom prst="flowChartMagneticDisk">
            <a:avLst/>
          </a:prstGeom>
          <a:solidFill>
            <a:schemeClr val="accent2">
              <a:lumMod val="50000"/>
            </a:schemeClr>
          </a:solidFill>
          <a:ln>
            <a:solidFill>
              <a:schemeClr val="accent2">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ln w="18415" cmpd="sng">
                  <a:noFill/>
                  <a:prstDash val="solid"/>
                </a:ln>
                <a:solidFill>
                  <a:srgbClr val="FFFFFF"/>
                </a:solidFill>
                <a:effectLst>
                  <a:outerShdw blurRad="63500" dir="3600000" algn="tl" rotWithShape="0">
                    <a:srgbClr val="000000">
                      <a:alpha val="70000"/>
                    </a:srgbClr>
                  </a:outerShdw>
                </a:effectLst>
                <a:latin typeface="Segoe" pitchFamily="34" charset="0"/>
              </a:rPr>
              <a:t>Data Warehouse</a:t>
            </a:r>
          </a:p>
        </p:txBody>
      </p:sp>
      <p:pic>
        <p:nvPicPr>
          <p:cNvPr id="21" name="Picture 20"/>
          <p:cNvPicPr>
            <a:picLocks noChangeAspect="1" noChangeArrowheads="1"/>
          </p:cNvPicPr>
          <p:nvPr/>
        </p:nvPicPr>
        <p:blipFill>
          <a:blip r:embed="rId4"/>
          <a:srcRect/>
          <a:stretch>
            <a:fillRect/>
          </a:stretch>
        </p:blipFill>
        <p:spPr bwMode="auto">
          <a:xfrm>
            <a:off x="3739489" y="3317422"/>
            <a:ext cx="1134808" cy="1435100"/>
          </a:xfrm>
          <a:prstGeom prst="rect">
            <a:avLst/>
          </a:prstGeom>
          <a:noFill/>
          <a:ln w="12700" cap="flat" cmpd="sng" algn="ctr">
            <a:noFill/>
            <a:prstDash val="solid"/>
            <a:miter lim="800000"/>
            <a:headEnd/>
            <a:tailEnd/>
          </a:ln>
          <a:effectLst/>
        </p:spPr>
      </p:pic>
      <p:grpSp>
        <p:nvGrpSpPr>
          <p:cNvPr id="22" name="Group 39"/>
          <p:cNvGrpSpPr/>
          <p:nvPr/>
        </p:nvGrpSpPr>
        <p:grpSpPr>
          <a:xfrm>
            <a:off x="3621084" y="5387478"/>
            <a:ext cx="1371620" cy="1288468"/>
            <a:chOff x="7689956" y="4253345"/>
            <a:chExt cx="1125313" cy="1288468"/>
          </a:xfrm>
          <a:effectLst/>
        </p:grpSpPr>
        <p:grpSp>
          <p:nvGrpSpPr>
            <p:cNvPr id="23" name="Group 27"/>
            <p:cNvGrpSpPr/>
            <p:nvPr/>
          </p:nvGrpSpPr>
          <p:grpSpPr>
            <a:xfrm>
              <a:off x="7689956" y="4253345"/>
              <a:ext cx="903640" cy="1162566"/>
              <a:chOff x="7814647" y="5430982"/>
              <a:chExt cx="903640" cy="1162566"/>
            </a:xfrm>
          </p:grpSpPr>
          <p:pic>
            <p:nvPicPr>
              <p:cNvPr id="25" name="Picture 24"/>
              <p:cNvPicPr>
                <a:picLocks noChangeAspect="1" noChangeArrowheads="1"/>
              </p:cNvPicPr>
              <p:nvPr/>
            </p:nvPicPr>
            <p:blipFill>
              <a:blip r:embed="rId3"/>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26" name="Picture 7"/>
              <p:cNvPicPr>
                <a:picLocks noChangeAspect="1" noChangeArrowheads="1"/>
              </p:cNvPicPr>
              <p:nvPr/>
            </p:nvPicPr>
            <p:blipFill>
              <a:blip r:embed="rId3"/>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24" name="Picture 7"/>
            <p:cNvPicPr>
              <a:picLocks noChangeAspect="1" noChangeArrowheads="1"/>
            </p:cNvPicPr>
            <p:nvPr/>
          </p:nvPicPr>
          <p:blipFill>
            <a:blip r:embed="rId3"/>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cxnSp>
        <p:nvCxnSpPr>
          <p:cNvPr id="43" name="Elbow Connector 42"/>
          <p:cNvCxnSpPr>
            <a:stCxn id="37" idx="1"/>
          </p:cNvCxnSpPr>
          <p:nvPr/>
        </p:nvCxnSpPr>
        <p:spPr>
          <a:xfrm rot="10800000">
            <a:off x="2517982" y="2888177"/>
            <a:ext cx="1041559" cy="1076659"/>
          </a:xfrm>
          <a:prstGeom prst="bentConnector2">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6200000" flipV="1">
            <a:off x="5538760" y="4999843"/>
            <a:ext cx="775276" cy="1"/>
          </a:xfrm>
          <a:prstGeom prst="bentConnector3">
            <a:avLst>
              <a:gd name="adj1" fmla="val 50000"/>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4165256" y="3042024"/>
            <a:ext cx="550798" cy="3"/>
          </a:xfrm>
          <a:prstGeom prst="bentConnector3">
            <a:avLst>
              <a:gd name="adj1" fmla="val 3761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5400000" flipH="1" flipV="1">
            <a:off x="5918429" y="3202150"/>
            <a:ext cx="270969" cy="7"/>
          </a:xfrm>
          <a:prstGeom prst="bentConnector3">
            <a:avLst>
              <a:gd name="adj1" fmla="val 50000"/>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5400000" flipH="1" flipV="1">
            <a:off x="7307290" y="3055015"/>
            <a:ext cx="550798" cy="3"/>
          </a:xfrm>
          <a:prstGeom prst="bentConnector3">
            <a:avLst>
              <a:gd name="adj1" fmla="val 3761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V="1">
            <a:off x="4457375" y="3062241"/>
            <a:ext cx="3129683" cy="1"/>
          </a:xfrm>
          <a:prstGeom prst="bentConnector3">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V="1">
            <a:off x="4018288" y="5002495"/>
            <a:ext cx="769972" cy="1"/>
          </a:xfrm>
          <a:prstGeom prst="bentConnector3">
            <a:avLst>
              <a:gd name="adj1" fmla="val 50000"/>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5400000" flipH="1" flipV="1">
            <a:off x="4302072" y="2926755"/>
            <a:ext cx="279827" cy="1"/>
          </a:xfrm>
          <a:prstGeom prst="bentConnector3">
            <a:avLst>
              <a:gd name="adj1" fmla="val 1228"/>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98" name="Elbow Connector 97"/>
          <p:cNvCxnSpPr/>
          <p:nvPr/>
        </p:nvCxnSpPr>
        <p:spPr>
          <a:xfrm rot="5400000" flipH="1" flipV="1">
            <a:off x="7441702" y="2915106"/>
            <a:ext cx="279827" cy="1"/>
          </a:xfrm>
          <a:prstGeom prst="bentConnector3">
            <a:avLst>
              <a:gd name="adj1" fmla="val 1228"/>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961268" y="3461573"/>
            <a:ext cx="498534" cy="1015663"/>
          </a:xfrm>
          <a:prstGeom prst="rect">
            <a:avLst/>
          </a:prstGeom>
          <a:noFill/>
        </p:spPr>
        <p:txBody>
          <a:bodyPr wrap="none" lIns="0" tIns="0" rIns="0" bIns="0" rtlCol="0">
            <a:spAutoFit/>
          </a:bodyPr>
          <a:lstStyle/>
          <a:p>
            <a:pPr defTabSz="914363"/>
            <a:r>
              <a:rPr lang="en-US" sz="6600" dirty="0">
                <a:solidFill>
                  <a:srgbClr val="FF0000"/>
                </a:solidFill>
              </a:rPr>
              <a:t>X</a:t>
            </a:r>
          </a:p>
        </p:txBody>
      </p:sp>
      <p:sp>
        <p:nvSpPr>
          <p:cNvPr id="4" name="TextBox 3"/>
          <p:cNvSpPr txBox="1"/>
          <p:nvPr/>
        </p:nvSpPr>
        <p:spPr>
          <a:xfrm>
            <a:off x="5138184" y="2848640"/>
            <a:ext cx="1421095" cy="430887"/>
          </a:xfrm>
          <a:prstGeom prst="rect">
            <a:avLst/>
          </a:prstGeom>
          <a:noFill/>
        </p:spPr>
        <p:txBody>
          <a:bodyPr wrap="none" lIns="0" tIns="0" rIns="0" bIns="0" rtlCol="0">
            <a:spAutoFit/>
          </a:bodyPr>
          <a:lstStyle/>
          <a:p>
            <a:pPr defTabSz="914363"/>
            <a:r>
              <a:rPr lang="en-US" sz="1400" dirty="0">
                <a:gradFill>
                  <a:gsLst>
                    <a:gs pos="0">
                      <a:srgbClr val="FFFFFF"/>
                    </a:gs>
                    <a:gs pos="86000">
                      <a:srgbClr val="FFFFFF"/>
                    </a:gs>
                  </a:gsLst>
                  <a:lin ang="5400000" scaled="0"/>
                </a:gradFill>
              </a:rPr>
              <a:t>Notification</a:t>
            </a:r>
          </a:p>
          <a:p>
            <a:pPr defTabSz="914363"/>
            <a:r>
              <a:rPr lang="en-US" sz="1400" dirty="0">
                <a:gradFill>
                  <a:gsLst>
                    <a:gs pos="0">
                      <a:srgbClr val="FFFFFF"/>
                    </a:gs>
                    <a:gs pos="86000">
                      <a:srgbClr val="FFFFFF"/>
                    </a:gs>
                  </a:gsLst>
                  <a:lin ang="5400000" scaled="0"/>
                </a:gradFill>
              </a:rPr>
              <a:t>Group Calculation</a:t>
            </a:r>
          </a:p>
        </p:txBody>
      </p:sp>
      <p:sp>
        <p:nvSpPr>
          <p:cNvPr id="44" name="TextBox 43"/>
          <p:cNvSpPr txBox="1"/>
          <p:nvPr/>
        </p:nvSpPr>
        <p:spPr>
          <a:xfrm>
            <a:off x="5138180" y="2571637"/>
            <a:ext cx="847348" cy="215444"/>
          </a:xfrm>
          <a:prstGeom prst="rect">
            <a:avLst/>
          </a:prstGeom>
          <a:noFill/>
        </p:spPr>
        <p:txBody>
          <a:bodyPr wrap="none" lIns="0" tIns="0" rIns="0" bIns="0" rtlCol="0">
            <a:spAutoFit/>
          </a:bodyPr>
          <a:lstStyle/>
          <a:p>
            <a:pPr defTabSz="914363"/>
            <a:r>
              <a:rPr lang="en-US" sz="1400" dirty="0">
                <a:gradFill>
                  <a:gsLst>
                    <a:gs pos="0">
                      <a:srgbClr val="FFFFFF"/>
                    </a:gs>
                    <a:gs pos="86000">
                      <a:srgbClr val="FFFFFF"/>
                    </a:gs>
                  </a:gsLst>
                  <a:lin ang="5400000" scaled="0"/>
                </a:gradFill>
              </a:rPr>
              <a:t>Availability</a:t>
            </a:r>
          </a:p>
        </p:txBody>
      </p:sp>
      <p:sp>
        <p:nvSpPr>
          <p:cNvPr id="45" name="TextBox 44"/>
          <p:cNvSpPr txBox="1"/>
          <p:nvPr/>
        </p:nvSpPr>
        <p:spPr>
          <a:xfrm>
            <a:off x="5150254" y="2294638"/>
            <a:ext cx="1761508" cy="215444"/>
          </a:xfrm>
          <a:prstGeom prst="rect">
            <a:avLst/>
          </a:prstGeom>
          <a:noFill/>
        </p:spPr>
        <p:txBody>
          <a:bodyPr wrap="none" lIns="0" tIns="0" rIns="0" bIns="0" rtlCol="0">
            <a:spAutoFit/>
          </a:bodyPr>
          <a:lstStyle/>
          <a:p>
            <a:pPr defTabSz="914363"/>
            <a:r>
              <a:rPr lang="en-US" sz="1400" dirty="0">
                <a:gradFill>
                  <a:gsLst>
                    <a:gs pos="0">
                      <a:srgbClr val="FFFFFF"/>
                    </a:gs>
                    <a:gs pos="86000">
                      <a:srgbClr val="FFFFFF"/>
                    </a:gs>
                  </a:gsLst>
                  <a:lin ang="5400000" scaled="0"/>
                </a:gradFill>
              </a:rPr>
              <a:t>Dependency Monitors</a:t>
            </a:r>
          </a:p>
        </p:txBody>
      </p:sp>
      <p:cxnSp>
        <p:nvCxnSpPr>
          <p:cNvPr id="15" name="Elbow Connector 14"/>
          <p:cNvCxnSpPr/>
          <p:nvPr/>
        </p:nvCxnSpPr>
        <p:spPr>
          <a:xfrm rot="5400000" flipH="1" flipV="1">
            <a:off x="4327029" y="4396111"/>
            <a:ext cx="1118312" cy="955113"/>
          </a:xfrm>
          <a:prstGeom prst="bentConnector3">
            <a:avLst>
              <a:gd name="adj1" fmla="val 101257"/>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3559538" y="3177140"/>
            <a:ext cx="4837814" cy="1575382"/>
          </a:xfrm>
          <a:prstGeom prst="roundRect">
            <a:avLst/>
          </a:prstGeom>
          <a:gradFill>
            <a:gsLst>
              <a:gs pos="0">
                <a:schemeClr val="accent4">
                  <a:shade val="58000"/>
                  <a:satMod val="150000"/>
                  <a:alpha val="20000"/>
                </a:schemeClr>
              </a:gs>
              <a:gs pos="72000">
                <a:schemeClr val="accent4">
                  <a:tint val="90000"/>
                  <a:satMod val="135000"/>
                  <a:alpha val="20000"/>
                </a:schemeClr>
              </a:gs>
              <a:gs pos="100000">
                <a:schemeClr val="accent4">
                  <a:tint val="80000"/>
                  <a:satMod val="155000"/>
                  <a:alpha val="20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6" name="Rounded Rectangular Callout 45"/>
          <p:cNvSpPr/>
          <p:nvPr/>
        </p:nvSpPr>
        <p:spPr bwMode="auto">
          <a:xfrm>
            <a:off x="8746486" y="873942"/>
            <a:ext cx="2946117" cy="1714214"/>
          </a:xfrm>
          <a:prstGeom prst="wedgeRoundRectCallout">
            <a:avLst>
              <a:gd name="adj1" fmla="val -54665"/>
              <a:gd name="adj2" fmla="val 94654"/>
              <a:gd name="adj3" fmla="val 16667"/>
            </a:avLst>
          </a:prstGeom>
          <a:no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defTabSz="914363"/>
            <a:r>
              <a:rPr lang="en-US" b="1" dirty="0">
                <a:solidFill>
                  <a:srgbClr val="FFFFFF"/>
                </a:solidFill>
              </a:rPr>
              <a:t>Challenges Addressed:</a:t>
            </a:r>
          </a:p>
          <a:p>
            <a:pPr marL="285750" indent="-285750" defTabSz="914363">
              <a:buClr>
                <a:schemeClr val="accent2"/>
              </a:buClr>
              <a:buFont typeface="Wingdings" pitchFamily="2" charset="2"/>
              <a:buChar char="§"/>
            </a:pPr>
            <a:r>
              <a:rPr lang="en-US" dirty="0">
                <a:solidFill>
                  <a:srgbClr val="FFFFFF"/>
                </a:solidFill>
              </a:rPr>
              <a:t>Out of the box HA</a:t>
            </a:r>
          </a:p>
          <a:p>
            <a:pPr marL="285750" indent="-285750" defTabSz="914363">
              <a:buClr>
                <a:schemeClr val="accent2"/>
              </a:buClr>
              <a:buFont typeface="Wingdings" pitchFamily="2" charset="2"/>
              <a:buChar char="§"/>
            </a:pPr>
            <a:r>
              <a:rPr lang="en-US" dirty="0">
                <a:solidFill>
                  <a:srgbClr val="FFFFFF"/>
                </a:solidFill>
              </a:rPr>
              <a:t>Easy to scale out</a:t>
            </a:r>
            <a:endParaRPr lang="en-US" b="1" dirty="0">
              <a:solidFill>
                <a:srgbClr val="FFFFFF"/>
              </a:solidFill>
            </a:endParaRPr>
          </a:p>
          <a:p>
            <a:pPr marL="171450" indent="-171450" defTabSz="914363">
              <a:buFont typeface="Arial" pitchFamily="34" charset="0"/>
              <a:buChar char="•"/>
            </a:pPr>
            <a:endParaRPr lang="en-US" sz="1200" b="1" dirty="0">
              <a:solidFill>
                <a:srgbClr val="000000"/>
              </a:solidFill>
            </a:endParaRPr>
          </a:p>
        </p:txBody>
      </p:sp>
    </p:spTree>
    <p:extLst>
      <p:ext uri="{BB962C8B-B14F-4D97-AF65-F5344CB8AC3E}">
        <p14:creationId xmlns:p14="http://schemas.microsoft.com/office/powerpoint/2010/main" val="1973858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grpId="0" nodeType="clickEffect">
                                  <p:stCondLst>
                                    <p:cond delay="0"/>
                                  </p:stCondLst>
                                  <p:childTnLst>
                                    <p:animMotion origin="layout" path="M 3.00378E-6 -4.07407E-6 L -0.11932 -4.07407E-6 C -0.1726 -4.07407E-6 -0.23707 0.05903 -0.23707 0.10903 L -0.23707 0.22176 " pathEditMode="relative" rAng="0" ptsTypes="FfFF">
                                      <p:cBhvr>
                                        <p:cTn id="24" dur="2000" fill="hold"/>
                                        <p:tgtEl>
                                          <p:spTgt spid="44"/>
                                        </p:tgtEl>
                                        <p:attrNameLst>
                                          <p:attrName>ppt_x</p:attrName>
                                          <p:attrName>ppt_y</p:attrName>
                                        </p:attrNameLst>
                                      </p:cBhvr>
                                      <p:rCtr x="-11854" y="11088"/>
                                    </p:animMotion>
                                  </p:childTnLst>
                                </p:cTn>
                              </p:par>
                              <p:par>
                                <p:cTn id="25" presetID="50" presetClass="path" presetSubtype="0" accel="50000" decel="50000" fill="hold" grpId="1" nodeType="withEffect">
                                  <p:stCondLst>
                                    <p:cond delay="0"/>
                                  </p:stCondLst>
                                  <p:childTnLst>
                                    <p:animMotion origin="layout" path="M -1.45833E-6 0 L -0.13008 0 C -0.18867 0 -0.26015 0.04514 -0.26015 0.08264 L -0.26015 0.16528 " pathEditMode="relative" rAng="0" ptsTypes="FfFF">
                                      <p:cBhvr>
                                        <p:cTn id="26" dur="2000" fill="hold"/>
                                        <p:tgtEl>
                                          <p:spTgt spid="45"/>
                                        </p:tgtEl>
                                        <p:attrNameLst>
                                          <p:attrName>ppt_x</p:attrName>
                                          <p:attrName>ppt_y</p:attrName>
                                        </p:attrNameLst>
                                      </p:cBhvr>
                                      <p:rCtr x="-13008" y="826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grpId="2" nodeType="clickEffect">
                                  <p:stCondLst>
                                    <p:cond delay="0"/>
                                  </p:stCondLst>
                                  <p:childTnLst>
                                    <p:animMotion origin="layout" path="M -0.26015 0.16528 L -0.12708 0.08449 C -0.09935 0.0662 -0.05781 0.05671 -0.01406 0.05671 C 0.03568 0.05671 0.07552 0.0662 0.10326 0.08449 L 0.23672 0.16528 " pathEditMode="relative" rAng="0" ptsTypes="FffFF">
                                      <p:cBhvr>
                                        <p:cTn id="37" dur="2000" fill="hold"/>
                                        <p:tgtEl>
                                          <p:spTgt spid="45"/>
                                        </p:tgtEl>
                                        <p:attrNameLst>
                                          <p:attrName>ppt_x</p:attrName>
                                          <p:attrName>ppt_y</p:attrName>
                                        </p:attrNameLst>
                                      </p:cBhvr>
                                      <p:rCtr x="24844" y="-5440"/>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1"/>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5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66"/>
                                        </p:tgtEl>
                                        <p:attrNameLst>
                                          <p:attrName>style.visibility</p:attrName>
                                        </p:attrNameLst>
                                      </p:cBhvr>
                                      <p:to>
                                        <p:strVal val="hidden"/>
                                      </p:to>
                                    </p:set>
                                  </p:childTnLst>
                                </p:cTn>
                              </p:par>
                              <p:par>
                                <p:cTn id="54" presetID="37" presetClass="path" presetSubtype="0" accel="50000" decel="50000" fill="hold" grpId="1" nodeType="withEffect">
                                  <p:stCondLst>
                                    <p:cond delay="0"/>
                                  </p:stCondLst>
                                  <p:childTnLst>
                                    <p:animMotion origin="layout" path="M -0.23789 0.17732 L -0.10638 -0.02731 C -0.07865 -0.07361 -0.03724 -0.09676 0.00599 -0.09676 C 0.05521 -0.09676 0.09479 -0.07361 0.12226 -0.02731 L 0.25495 0.17732 " pathEditMode="relative" rAng="0" ptsTypes="FffFF">
                                      <p:cBhvr>
                                        <p:cTn id="55" dur="2000" fill="hold"/>
                                        <p:tgtEl>
                                          <p:spTgt spid="44"/>
                                        </p:tgtEl>
                                        <p:attrNameLst>
                                          <p:attrName>ppt_x</p:attrName>
                                          <p:attrName>ppt_y</p:attrName>
                                        </p:attrNameLst>
                                      </p:cBhvr>
                                      <p:rCtr x="24635"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 grpId="0"/>
      <p:bldP spid="44" grpId="0"/>
      <p:bldP spid="44" grpId="1"/>
      <p:bldP spid="44" grpId="2"/>
      <p:bldP spid="45" grpId="0"/>
      <p:bldP spid="45" grpId="1"/>
      <p:bldP spid="45"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POOL</a:t>
            </a:r>
            <a:endParaRPr lang="en-US" dirty="0"/>
          </a:p>
        </p:txBody>
      </p:sp>
      <p:pic>
        <p:nvPicPr>
          <p:cNvPr id="10" name="Picture 9"/>
          <p:cNvPicPr>
            <a:picLocks noChangeAspect="1" noChangeArrowheads="1"/>
          </p:cNvPicPr>
          <p:nvPr/>
        </p:nvPicPr>
        <p:blipFill>
          <a:blip r:embed="rId4"/>
          <a:srcRect/>
          <a:stretch>
            <a:fillRect/>
          </a:stretch>
        </p:blipFill>
        <p:spPr bwMode="auto">
          <a:xfrm>
            <a:off x="7115569" y="3322663"/>
            <a:ext cx="1088708" cy="1435100"/>
          </a:xfrm>
          <a:prstGeom prst="rect">
            <a:avLst/>
          </a:prstGeom>
          <a:noFill/>
          <a:ln w="12700" cap="flat" cmpd="sng" algn="ctr">
            <a:noFill/>
            <a:prstDash val="solid"/>
            <a:miter lim="800000"/>
            <a:headEnd/>
            <a:tailEnd/>
          </a:ln>
          <a:effectLst/>
        </p:spPr>
      </p:pic>
      <p:pic>
        <p:nvPicPr>
          <p:cNvPr id="11" name="Picture 10"/>
          <p:cNvPicPr>
            <a:picLocks noChangeAspect="1" noChangeArrowheads="1"/>
          </p:cNvPicPr>
          <p:nvPr/>
        </p:nvPicPr>
        <p:blipFill>
          <a:blip r:embed="rId4"/>
          <a:srcRect/>
          <a:stretch>
            <a:fillRect/>
          </a:stretch>
        </p:blipFill>
        <p:spPr bwMode="auto">
          <a:xfrm>
            <a:off x="5546079" y="3322663"/>
            <a:ext cx="1088706" cy="1435100"/>
          </a:xfrm>
          <a:prstGeom prst="rect">
            <a:avLst/>
          </a:prstGeom>
          <a:noFill/>
          <a:ln w="12700" cap="flat" cmpd="sng" algn="ctr">
            <a:noFill/>
            <a:prstDash val="solid"/>
            <a:miter lim="800000"/>
            <a:headEnd/>
            <a:tailEnd/>
          </a:ln>
          <a:effectLst/>
        </p:spPr>
      </p:pic>
      <p:pic>
        <p:nvPicPr>
          <p:cNvPr id="14" name="Picture 13"/>
          <p:cNvPicPr>
            <a:picLocks noChangeAspect="1" noChangeArrowheads="1"/>
          </p:cNvPicPr>
          <p:nvPr/>
        </p:nvPicPr>
        <p:blipFill>
          <a:blip r:embed="rId5"/>
          <a:srcRect/>
          <a:stretch>
            <a:fillRect/>
          </a:stretch>
        </p:blipFill>
        <p:spPr bwMode="auto">
          <a:xfrm>
            <a:off x="1726754" y="1524000"/>
            <a:ext cx="1591573" cy="1362075"/>
          </a:xfrm>
          <a:prstGeom prst="rect">
            <a:avLst/>
          </a:prstGeom>
          <a:noFill/>
          <a:ln w="12700" cap="flat" cmpd="sng" algn="ctr">
            <a:noFill/>
            <a:prstDash val="solid"/>
            <a:miter lim="800000"/>
            <a:headEnd/>
            <a:tailEnd/>
          </a:ln>
          <a:effectLst/>
        </p:spPr>
      </p:pic>
      <p:sp>
        <p:nvSpPr>
          <p:cNvPr id="17" name="Flowchart: Magnetic Disk 16"/>
          <p:cNvSpPr/>
          <p:nvPr/>
        </p:nvSpPr>
        <p:spPr bwMode="auto">
          <a:xfrm>
            <a:off x="3840158" y="1638211"/>
            <a:ext cx="1234437" cy="1133654"/>
          </a:xfrm>
          <a:prstGeom prst="flowChartMagneticDisk">
            <a:avLst/>
          </a:prstGeom>
          <a:solidFill>
            <a:schemeClr val="accent2">
              <a:lumMod val="50000"/>
            </a:schemeClr>
          </a:solidFill>
          <a:ln>
            <a:solidFill>
              <a:schemeClr val="accent2">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solidFill>
                  <a:srgbClr val="FFFFFF"/>
                </a:solidFill>
                <a:effectLst>
                  <a:outerShdw blurRad="38100" dist="38100" dir="2700000" algn="tl">
                    <a:srgbClr val="000000">
                      <a:alpha val="43137"/>
                    </a:srgbClr>
                  </a:outerShdw>
                </a:effectLst>
                <a:latin typeface="Segoe" pitchFamily="34" charset="0"/>
              </a:rPr>
              <a:t>Operational Database</a:t>
            </a:r>
          </a:p>
        </p:txBody>
      </p:sp>
      <p:sp>
        <p:nvSpPr>
          <p:cNvPr id="19" name="Flowchart: Magnetic Disk 18"/>
          <p:cNvSpPr/>
          <p:nvPr/>
        </p:nvSpPr>
        <p:spPr bwMode="auto">
          <a:xfrm>
            <a:off x="6969844" y="1638211"/>
            <a:ext cx="1234437" cy="1133654"/>
          </a:xfrm>
          <a:prstGeom prst="flowChartMagneticDisk">
            <a:avLst/>
          </a:prstGeom>
          <a:solidFill>
            <a:schemeClr val="accent2">
              <a:lumMod val="50000"/>
            </a:schemeClr>
          </a:solidFill>
          <a:ln>
            <a:solidFill>
              <a:schemeClr val="accent2">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solidFill>
                  <a:srgbClr val="FFFFFF"/>
                </a:solidFill>
                <a:effectLst>
                  <a:outerShdw blurRad="38100" dist="38100" dir="2700000" algn="tl">
                    <a:srgbClr val="000000">
                      <a:alpha val="43137"/>
                    </a:srgbClr>
                  </a:outerShdw>
                </a:effectLst>
                <a:latin typeface="Segoe" pitchFamily="34" charset="0"/>
              </a:rPr>
              <a:t>Data Warehouse</a:t>
            </a:r>
          </a:p>
        </p:txBody>
      </p:sp>
      <p:pic>
        <p:nvPicPr>
          <p:cNvPr id="21" name="Picture 20"/>
          <p:cNvPicPr>
            <a:picLocks noChangeAspect="1" noChangeArrowheads="1"/>
          </p:cNvPicPr>
          <p:nvPr/>
        </p:nvPicPr>
        <p:blipFill>
          <a:blip r:embed="rId4"/>
          <a:srcRect/>
          <a:stretch>
            <a:fillRect/>
          </a:stretch>
        </p:blipFill>
        <p:spPr bwMode="auto">
          <a:xfrm>
            <a:off x="3931321" y="3322663"/>
            <a:ext cx="1143270" cy="1435100"/>
          </a:xfrm>
          <a:prstGeom prst="rect">
            <a:avLst/>
          </a:prstGeom>
          <a:noFill/>
          <a:ln w="12700" cap="flat" cmpd="sng" algn="ctr">
            <a:noFill/>
            <a:prstDash val="solid"/>
            <a:miter lim="800000"/>
            <a:headEnd/>
            <a:tailEnd/>
          </a:ln>
          <a:effectLst/>
        </p:spPr>
      </p:pic>
      <p:sp>
        <p:nvSpPr>
          <p:cNvPr id="38" name="Cloud"/>
          <p:cNvSpPr>
            <a:spLocks noChangeAspect="1" noEditPoints="1" noChangeArrowheads="1"/>
          </p:cNvSpPr>
          <p:nvPr/>
        </p:nvSpPr>
        <p:spPr bwMode="auto">
          <a:xfrm>
            <a:off x="3442577" y="5973241"/>
            <a:ext cx="1046151" cy="5259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914363"/>
            <a:endParaRPr lang="en-US" dirty="0">
              <a:solidFill>
                <a:srgbClr val="FFFFFF"/>
              </a:solidFill>
            </a:endParaRPr>
          </a:p>
        </p:txBody>
      </p:sp>
      <p:cxnSp>
        <p:nvCxnSpPr>
          <p:cNvPr id="43" name="Elbow Connector 42"/>
          <p:cNvCxnSpPr>
            <a:stCxn id="21" idx="1"/>
          </p:cNvCxnSpPr>
          <p:nvPr/>
        </p:nvCxnSpPr>
        <p:spPr>
          <a:xfrm rot="10800000">
            <a:off x="2517977" y="2893413"/>
            <a:ext cx="1413344" cy="1146800"/>
          </a:xfrm>
          <a:prstGeom prst="bentConnector2">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4181975" y="3047265"/>
            <a:ext cx="550798" cy="3"/>
          </a:xfrm>
          <a:prstGeom prst="bentConnector3">
            <a:avLst>
              <a:gd name="adj1" fmla="val 3761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5400000" flipH="1" flipV="1">
            <a:off x="5912602" y="3201566"/>
            <a:ext cx="282618" cy="7"/>
          </a:xfrm>
          <a:prstGeom prst="bentConnector3">
            <a:avLst>
              <a:gd name="adj1" fmla="val 50000"/>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5400000" flipH="1" flipV="1">
            <a:off x="7307290" y="3060256"/>
            <a:ext cx="550798" cy="3"/>
          </a:xfrm>
          <a:prstGeom prst="bentConnector3">
            <a:avLst>
              <a:gd name="adj1" fmla="val 3761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V="1">
            <a:off x="4457375" y="3067482"/>
            <a:ext cx="3129683" cy="1"/>
          </a:xfrm>
          <a:prstGeom prst="bentConnector3">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a:endCxn id="4" idx="0"/>
          </p:cNvCxnSpPr>
          <p:nvPr/>
        </p:nvCxnSpPr>
        <p:spPr>
          <a:xfrm>
            <a:off x="5930253" y="4564620"/>
            <a:ext cx="0" cy="1408627"/>
          </a:xfrm>
          <a:prstGeom prst="straightConnector1">
            <a:avLst/>
          </a:prstGeom>
          <a:ln w="2540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0" idx="0"/>
          </p:cNvCxnSpPr>
          <p:nvPr/>
        </p:nvCxnSpPr>
        <p:spPr>
          <a:xfrm>
            <a:off x="6053913" y="4564614"/>
            <a:ext cx="1801428" cy="1438698"/>
          </a:xfrm>
          <a:prstGeom prst="straightConnector1">
            <a:avLst/>
          </a:prstGeom>
          <a:ln w="2540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38" idx="3"/>
          </p:cNvCxnSpPr>
          <p:nvPr/>
        </p:nvCxnSpPr>
        <p:spPr>
          <a:xfrm flipH="1">
            <a:off x="3965651" y="4564614"/>
            <a:ext cx="1882256" cy="1438698"/>
          </a:xfrm>
          <a:prstGeom prst="straightConnector1">
            <a:avLst/>
          </a:prstGeom>
          <a:ln w="2540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5400000" flipH="1" flipV="1">
            <a:off x="4316140" y="2931996"/>
            <a:ext cx="279827" cy="1"/>
          </a:xfrm>
          <a:prstGeom prst="bentConnector3">
            <a:avLst>
              <a:gd name="adj1" fmla="val 1228"/>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98" name="Elbow Connector 97"/>
          <p:cNvCxnSpPr/>
          <p:nvPr/>
        </p:nvCxnSpPr>
        <p:spPr>
          <a:xfrm rot="5400000" flipH="1" flipV="1">
            <a:off x="7441702" y="2920347"/>
            <a:ext cx="279827" cy="1"/>
          </a:xfrm>
          <a:prstGeom prst="bentConnector3">
            <a:avLst>
              <a:gd name="adj1" fmla="val 1228"/>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226287844"/>
              </p:ext>
            </p:extLst>
          </p:nvPr>
        </p:nvGraphicFramePr>
        <p:xfrm>
          <a:off x="5546081" y="5973247"/>
          <a:ext cx="768351" cy="587375"/>
        </p:xfrm>
        <a:graphic>
          <a:graphicData uri="http://schemas.openxmlformats.org/presentationml/2006/ole">
            <mc:AlternateContent xmlns:mc="http://schemas.openxmlformats.org/markup-compatibility/2006">
              <mc:Choice xmlns:v="urn:schemas-microsoft-com:vml" Requires="v">
                <p:oleObj spid="_x0000_s1220" name="Visio" r:id="rId6" imgW="767718" imgH="587713" progId="Visio.Drawing.11">
                  <p:embed/>
                </p:oleObj>
              </mc:Choice>
              <mc:Fallback>
                <p:oleObj name="Visio" r:id="rId6" imgW="767718" imgH="58771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081" y="5973247"/>
                        <a:ext cx="768351"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7" name="Straight Arrow Connector 56"/>
          <p:cNvCxnSpPr>
            <a:endCxn id="38" idx="3"/>
          </p:cNvCxnSpPr>
          <p:nvPr/>
        </p:nvCxnSpPr>
        <p:spPr>
          <a:xfrm flipH="1">
            <a:off x="3965654" y="4564614"/>
            <a:ext cx="276740" cy="1438698"/>
          </a:xfrm>
          <a:prstGeom prst="straightConnector1">
            <a:avLst/>
          </a:prstGeom>
          <a:ln w="2540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546324" y="4564614"/>
            <a:ext cx="311139" cy="1438698"/>
          </a:xfrm>
          <a:prstGeom prst="straightConnector1">
            <a:avLst/>
          </a:prstGeom>
          <a:ln w="2540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14372" y="3469785"/>
            <a:ext cx="447281" cy="1015663"/>
          </a:xfrm>
          <a:prstGeom prst="rect">
            <a:avLst/>
          </a:prstGeom>
          <a:noFill/>
        </p:spPr>
        <p:txBody>
          <a:bodyPr wrap="square" lIns="0" tIns="0" rIns="0" bIns="0" rtlCol="0">
            <a:spAutoFit/>
          </a:bodyPr>
          <a:lstStyle/>
          <a:p>
            <a:pPr defTabSz="914363"/>
            <a:r>
              <a:rPr lang="en-US" sz="6600" dirty="0">
                <a:solidFill>
                  <a:srgbClr val="FF0000"/>
                </a:solidFill>
              </a:rPr>
              <a:t>X</a:t>
            </a:r>
          </a:p>
        </p:txBody>
      </p:sp>
      <p:graphicFrame>
        <p:nvGraphicFramePr>
          <p:cNvPr id="50" name="Object 49"/>
          <p:cNvGraphicFramePr>
            <a:graphicFrameLocks noChangeAspect="1"/>
          </p:cNvGraphicFramePr>
          <p:nvPr>
            <p:extLst>
              <p:ext uri="{D42A27DB-BD31-4B8C-83A1-F6EECF244321}">
                <p14:modId xmlns:p14="http://schemas.microsoft.com/office/powerpoint/2010/main" val="341162605"/>
              </p:ext>
            </p:extLst>
          </p:nvPr>
        </p:nvGraphicFramePr>
        <p:xfrm>
          <a:off x="7500534" y="6003318"/>
          <a:ext cx="709612" cy="604837"/>
        </p:xfrm>
        <a:graphic>
          <a:graphicData uri="http://schemas.openxmlformats.org/presentationml/2006/ole">
            <mc:AlternateContent xmlns:mc="http://schemas.openxmlformats.org/markup-compatibility/2006">
              <mc:Choice xmlns:v="urn:schemas-microsoft-com:vml" Requires="v">
                <p:oleObj spid="_x0000_s1221" name="Visio" r:id="rId8" imgW="479756" imgH="407751" progId="Visio.Drawing.11">
                  <p:embed/>
                </p:oleObj>
              </mc:Choice>
              <mc:Fallback>
                <p:oleObj name="Visio" r:id="rId8" imgW="479756" imgH="407751"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0534" y="6003318"/>
                        <a:ext cx="7096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ounded Rectangle 31"/>
          <p:cNvSpPr/>
          <p:nvPr/>
        </p:nvSpPr>
        <p:spPr bwMode="auto">
          <a:xfrm>
            <a:off x="3559538" y="3182381"/>
            <a:ext cx="4837814" cy="1575382"/>
          </a:xfrm>
          <a:prstGeom prst="roundRect">
            <a:avLst/>
          </a:prstGeom>
          <a:gradFill>
            <a:gsLst>
              <a:gs pos="0">
                <a:schemeClr val="accent4">
                  <a:shade val="58000"/>
                  <a:satMod val="150000"/>
                  <a:alpha val="20000"/>
                </a:schemeClr>
              </a:gs>
              <a:gs pos="72000">
                <a:schemeClr val="accent4">
                  <a:tint val="90000"/>
                  <a:satMod val="135000"/>
                  <a:alpha val="20000"/>
                </a:schemeClr>
              </a:gs>
              <a:gs pos="100000">
                <a:schemeClr val="accent4">
                  <a:tint val="80000"/>
                  <a:satMod val="155000"/>
                  <a:alpha val="20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5" name="TextBox 34"/>
          <p:cNvSpPr txBox="1"/>
          <p:nvPr/>
        </p:nvSpPr>
        <p:spPr>
          <a:xfrm>
            <a:off x="6987728" y="4916287"/>
            <a:ext cx="2386679" cy="369332"/>
          </a:xfrm>
          <a:prstGeom prst="rect">
            <a:avLst/>
          </a:prstGeom>
          <a:noFill/>
        </p:spPr>
        <p:txBody>
          <a:bodyPr wrap="none" lIns="0" tIns="0" rIns="0" bIns="0" rtlCol="0">
            <a:spAutoFit/>
          </a:bodyPr>
          <a:lstStyle/>
          <a:p>
            <a:pPr defTabSz="914363"/>
            <a:r>
              <a:rPr lang="en-US" sz="2400" dirty="0"/>
              <a:t>Managed by Pool</a:t>
            </a:r>
          </a:p>
        </p:txBody>
      </p:sp>
      <p:sp>
        <p:nvSpPr>
          <p:cNvPr id="53" name="TextBox 52"/>
          <p:cNvSpPr txBox="1"/>
          <p:nvPr/>
        </p:nvSpPr>
        <p:spPr>
          <a:xfrm>
            <a:off x="6980474" y="4917404"/>
            <a:ext cx="3292568" cy="369332"/>
          </a:xfrm>
          <a:prstGeom prst="rect">
            <a:avLst/>
          </a:prstGeom>
          <a:noFill/>
        </p:spPr>
        <p:txBody>
          <a:bodyPr wrap="none" lIns="0" tIns="0" rIns="0" bIns="0" rtlCol="0">
            <a:spAutoFit/>
          </a:bodyPr>
          <a:lstStyle/>
          <a:p>
            <a:pPr defTabSz="914363"/>
            <a:r>
              <a:rPr lang="en-US" sz="2400" dirty="0"/>
              <a:t>Managed by a single HS</a:t>
            </a:r>
          </a:p>
        </p:txBody>
      </p:sp>
    </p:spTree>
    <p:extLst>
      <p:ext uri="{BB962C8B-B14F-4D97-AF65-F5344CB8AC3E}">
        <p14:creationId xmlns:p14="http://schemas.microsoft.com/office/powerpoint/2010/main" val="3664423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fade">
                                      <p:cBhvr>
                                        <p:cTn id="9" dur="1000"/>
                                        <p:tgtEl>
                                          <p:spTgt spid="35"/>
                                        </p:tgtEl>
                                      </p:cBhvr>
                                    </p:animEffect>
                                    <p:anim calcmode="lin" valueType="num">
                                      <p:cBhvr>
                                        <p:cTn id="10" dur="1000" fill="hold"/>
                                        <p:tgtEl>
                                          <p:spTgt spid="35"/>
                                        </p:tgtEl>
                                        <p:attrNameLst>
                                          <p:attrName>ppt_x</p:attrName>
                                        </p:attrNameLst>
                                      </p:cBhvr>
                                      <p:tavLst>
                                        <p:tav tm="0">
                                          <p:val>
                                            <p:strVal val="#ppt_x"/>
                                          </p:val>
                                        </p:tav>
                                        <p:tav tm="100000">
                                          <p:val>
                                            <p:strVal val="#ppt_x"/>
                                          </p:val>
                                        </p:tav>
                                      </p:tavLst>
                                    </p:anim>
                                    <p:anim calcmode="lin" valueType="num">
                                      <p:cBhvr>
                                        <p:cTn id="11" dur="1000" fill="hold"/>
                                        <p:tgtEl>
                                          <p:spTgt spid="35"/>
                                        </p:tgtEl>
                                        <p:attrNameLst>
                                          <p:attrName>ppt_y</p:attrName>
                                        </p:attrNameLst>
                                      </p:cBhvr>
                                      <p:tavLst>
                                        <p:tav tm="0">
                                          <p:val>
                                            <p:strVal val="#ppt_y+.1"/>
                                          </p:val>
                                        </p:tav>
                                        <p:tav tm="100000">
                                          <p:val>
                                            <p:strVal val="#ppt_y"/>
                                          </p:val>
                                        </p:tav>
                                      </p:tavLst>
                                    </p:anim>
                                  </p:childTnLst>
                                </p:cTn>
                              </p:par>
                              <p:par>
                                <p:cTn id="12" presetID="1" presetClass="exit" presetSubtype="0" fill="hold" grpId="0" nodeType="withEffect">
                                  <p:stCondLst>
                                    <p:cond delay="0"/>
                                  </p:stCondLst>
                                  <p:childTnLst>
                                    <p:set>
                                      <p:cBhvr>
                                        <p:cTn id="13" dur="1" fill="hold">
                                          <p:stCondLst>
                                            <p:cond delay="0"/>
                                          </p:stCondLst>
                                        </p:cTn>
                                        <p:tgtEl>
                                          <p:spTgt spid="5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5"/>
                                        </p:tgtEl>
                                      </p:cBhvr>
                                    </p:animEffect>
                                    <p:set>
                                      <p:cBhvr>
                                        <p:cTn id="16" dur="1" fill="hold">
                                          <p:stCondLst>
                                            <p:cond delay="499"/>
                                          </p:stCondLst>
                                        </p:cTn>
                                        <p:tgtEl>
                                          <p:spTgt spid="7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1"/>
                                        </p:tgtEl>
                                      </p:cBhvr>
                                    </p:animEffect>
                                    <p:set>
                                      <p:cBhvr>
                                        <p:cTn id="19" dur="1" fill="hold">
                                          <p:stCondLst>
                                            <p:cond delay="499"/>
                                          </p:stCondLst>
                                        </p:cTn>
                                        <p:tgtEl>
                                          <p:spTgt spid="7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0" presetClass="exit" presetSubtype="0" fill="hold" nodeType="withEffect">
                                  <p:stCondLst>
                                    <p:cond delay="0"/>
                                  </p:stCondLst>
                                  <p:childTnLst>
                                    <p:animEffect transition="out" filter="fade">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2" grpId="0" animBg="1"/>
      <p:bldP spid="35" grpId="0"/>
      <p:bldP spid="53" grpId="0"/>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Åke Pettersson, Daniele Muscetta</External_x0020_Speaker>
    <Session_x0020_Code xmlns="2295e2e7-0eeb-498e-8716-217bb2ee6ee3">MGT301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8b529f77-48ab-4581-b468-93f09345b8aa"/>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2295e2e7-0eeb-498e-8716-217bb2ee6ee3"/>
    <ds:schemaRef ds:uri="http://purl.org/dc/elements/1.1/"/>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11095</TotalTime>
  <Words>1145</Words>
  <Application>Microsoft Office PowerPoint</Application>
  <PresentationFormat>Custom</PresentationFormat>
  <Paragraphs>319</Paragraphs>
  <Slides>70</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3" baseType="lpstr">
      <vt:lpstr>TechEd_2012_Template_16x9</vt:lpstr>
      <vt:lpstr>White with Consolas font for code slides</vt:lpstr>
      <vt:lpstr>Visio</vt:lpstr>
      <vt:lpstr>OPERATIONS MANAGER 2012: OVERVIEW OF WHAT'S NEW  MGT301</vt:lpstr>
      <vt:lpstr>System Center 2012 Operations Manager – History</vt:lpstr>
      <vt:lpstr>SYSTEM CENTER 2012 CAPABILITIES AND COMPONENTS</vt:lpstr>
      <vt:lpstr>AGENDA – A JOURNEY THROUGH 360O MONITORING</vt:lpstr>
      <vt:lpstr>INFRASTRUCTURE MONITORING</vt:lpstr>
      <vt:lpstr>PRESERVING EXISTING INVESTMENTS</vt:lpstr>
      <vt:lpstr>TOPOLOGY SIMPLIFICATION </vt:lpstr>
      <vt:lpstr>TOPOLOGY SIMPLIFICATION</vt:lpstr>
      <vt:lpstr>SERVER POOL</vt:lpstr>
      <vt:lpstr>NETWORK DEVICE MONITORING</vt:lpstr>
      <vt:lpstr>NETWORK MONITORING</vt:lpstr>
      <vt:lpstr>UNIX AND LINUX SUPPORT</vt:lpstr>
      <vt:lpstr>UNIX/LINUX</vt:lpstr>
      <vt:lpstr>APPLICATION MONITORING</vt:lpstr>
      <vt:lpstr>APPLICATION MONITORING</vt:lpstr>
      <vt:lpstr>APPLICATION MONITORING</vt:lpstr>
      <vt:lpstr>JEE SUPPORT What we deliver in OM12</vt:lpstr>
      <vt:lpstr>APPLICATION MONITORING PERSPECTIVES</vt:lpstr>
      <vt:lpstr>MONITORING VISUALIZATION</vt:lpstr>
      <vt:lpstr>VISUALIZATION</vt:lpstr>
      <vt:lpstr>DASHBOARDS</vt:lpstr>
      <vt:lpstr>Related Content</vt:lpstr>
      <vt:lpstr>Track Resources</vt:lpstr>
      <vt:lpstr>MS Tag</vt:lpstr>
      <vt:lpstr>PowerPoint Presentation</vt:lpstr>
      <vt:lpstr>NETWORK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UNIX/LINUX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DASHBOARDS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97</cp:revision>
  <cp:lastPrinted>2012-06-06T20:12:46Z</cp:lastPrinted>
  <dcterms:created xsi:type="dcterms:W3CDTF">2012-03-23T02:48:52Z</dcterms:created>
  <dcterms:modified xsi:type="dcterms:W3CDTF">2012-06-12T21:45:09Z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