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4"/>
    <p:sldMasterId id="2147483782" r:id="rId5"/>
    <p:sldMasterId id="2147483784" r:id="rId6"/>
  </p:sldMasterIdLst>
  <p:notesMasterIdLst>
    <p:notesMasterId r:id="rId45"/>
  </p:notesMasterIdLst>
  <p:handoutMasterIdLst>
    <p:handoutMasterId r:id="rId46"/>
  </p:handoutMasterIdLst>
  <p:sldIdLst>
    <p:sldId id="335" r:id="rId7"/>
    <p:sldId id="336" r:id="rId8"/>
    <p:sldId id="337" r:id="rId9"/>
    <p:sldId id="338" r:id="rId10"/>
    <p:sldId id="339" r:id="rId11"/>
    <p:sldId id="36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62" r:id="rId32"/>
    <p:sldId id="359" r:id="rId33"/>
    <p:sldId id="365" r:id="rId34"/>
    <p:sldId id="364" r:id="rId35"/>
    <p:sldId id="363" r:id="rId36"/>
    <p:sldId id="360" r:id="rId37"/>
    <p:sldId id="366" r:id="rId38"/>
    <p:sldId id="367" r:id="rId39"/>
    <p:sldId id="372" r:id="rId40"/>
    <p:sldId id="373" r:id="rId41"/>
    <p:sldId id="368" r:id="rId42"/>
    <p:sldId id="371" r:id="rId43"/>
    <p:sldId id="370" r:id="rId4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UE" id="{E44B6816-0C93-43B3-8657-9F7845B0E118}">
          <p14:sldIdLst>
            <p14:sldId id="335"/>
            <p14:sldId id="336"/>
            <p14:sldId id="337"/>
            <p14:sldId id="338"/>
            <p14:sldId id="339"/>
            <p14:sldId id="36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62"/>
            <p14:sldId id="359"/>
            <p14:sldId id="365"/>
            <p14:sldId id="364"/>
            <p14:sldId id="363"/>
            <p14:sldId id="360"/>
            <p14:sldId id="366"/>
            <p14:sldId id="367"/>
            <p14:sldId id="372"/>
            <p14:sldId id="373"/>
            <p14:sldId id="368"/>
            <p14:sldId id="371"/>
            <p14:sldId id="370"/>
          </p14:sldIdLst>
        </p14:section>
      </p14:sectionLst>
    </p:ext>
    <p:ext uri="{EFAFB233-063F-42B5-8137-9DF3F51BA10A}">
      <p15:sldGuideLst xmlns:p15="http://schemas.microsoft.com/office/powerpoint/2012/main" xmlns="">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B30"/>
    <a:srgbClr val="010E19"/>
    <a:srgbClr val="FFFFFF"/>
    <a:srgbClr val="000000"/>
    <a:srgbClr val="429A16"/>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56" autoAdjust="0"/>
    <p:restoredTop sz="96392" autoAdjust="0"/>
  </p:normalViewPr>
  <p:slideViewPr>
    <p:cSldViewPr>
      <p:cViewPr varScale="1">
        <p:scale>
          <a:sx n="110" d="100"/>
          <a:sy n="110" d="100"/>
        </p:scale>
        <p:origin x="-348"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55" d="100"/>
          <a:sy n="55"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A4724-15DC-4C87-91B5-AA6DE90FD108}" type="doc">
      <dgm:prSet loTypeId="urn:microsoft.com/office/officeart/2005/8/layout/target1" loCatId="relationship" qsTypeId="urn:microsoft.com/office/officeart/2005/8/quickstyle/3d3" qsCatId="3D" csTypeId="urn:microsoft.com/office/officeart/2005/8/colors/colorful2" csCatId="colorful" phldr="1"/>
      <dgm:spPr/>
    </dgm:pt>
    <dgm:pt modelId="{483D1336-5AA5-4A4A-9913-1D538EAD9D22}">
      <dgm:prSet phldrT="[Text]" custT="1"/>
      <dgm:spPr/>
      <dgm:t>
        <a:bodyPr/>
        <a:lstStyle/>
        <a:p>
          <a:r>
            <a:rPr lang="en-US" sz="2000" dirty="0" smtClean="0"/>
            <a:t>Your Application: SCOM </a:t>
          </a:r>
          <a:r>
            <a:rPr lang="en-US" sz="2000" dirty="0" err="1" smtClean="0"/>
            <a:t>.Net</a:t>
          </a:r>
          <a:r>
            <a:rPr lang="en-US" sz="2000" dirty="0" smtClean="0"/>
            <a:t> Application Performance Monitoring &amp; Java Monitoring</a:t>
          </a:r>
          <a:endParaRPr lang="en-US" sz="2000" dirty="0"/>
        </a:p>
      </dgm:t>
    </dgm:pt>
    <dgm:pt modelId="{D3EE7B1D-64B8-4CA7-AA8A-AB82EA0AC96C}" type="parTrans" cxnId="{ACDE3AB3-B78F-4DE1-BD5B-8DF8DEBB6F39}">
      <dgm:prSet/>
      <dgm:spPr/>
      <dgm:t>
        <a:bodyPr/>
        <a:lstStyle/>
        <a:p>
          <a:endParaRPr lang="en-US" sz="2400"/>
        </a:p>
      </dgm:t>
    </dgm:pt>
    <dgm:pt modelId="{49EE1FEF-158C-4860-9546-EF2DABA3337E}" type="sibTrans" cxnId="{ACDE3AB3-B78F-4DE1-BD5B-8DF8DEBB6F39}">
      <dgm:prSet/>
      <dgm:spPr/>
      <dgm:t>
        <a:bodyPr/>
        <a:lstStyle/>
        <a:p>
          <a:endParaRPr lang="en-US" sz="2400"/>
        </a:p>
      </dgm:t>
    </dgm:pt>
    <dgm:pt modelId="{16CEB7CF-D723-4851-84ED-C0C38F654ED7}">
      <dgm:prSet phldrT="[Text]" custT="1"/>
      <dgm:spPr/>
      <dgm:t>
        <a:bodyPr/>
        <a:lstStyle/>
        <a:p>
          <a:r>
            <a:rPr lang="en-US" sz="2000" dirty="0" smtClean="0"/>
            <a:t>Mid-mile: Global Service Monitor</a:t>
          </a:r>
          <a:endParaRPr lang="en-US" sz="2000" dirty="0"/>
        </a:p>
      </dgm:t>
    </dgm:pt>
    <dgm:pt modelId="{61EBB5F1-CC72-4F7D-944E-AD50DFC27C25}" type="parTrans" cxnId="{C8521EFC-4A95-44CF-A83D-2F712DF512B7}">
      <dgm:prSet/>
      <dgm:spPr/>
      <dgm:t>
        <a:bodyPr/>
        <a:lstStyle/>
        <a:p>
          <a:endParaRPr lang="en-US" sz="2400"/>
        </a:p>
      </dgm:t>
    </dgm:pt>
    <dgm:pt modelId="{9C246BDE-901D-4096-B60C-C30BB3082D85}" type="sibTrans" cxnId="{C8521EFC-4A95-44CF-A83D-2F712DF512B7}">
      <dgm:prSet/>
      <dgm:spPr/>
      <dgm:t>
        <a:bodyPr/>
        <a:lstStyle/>
        <a:p>
          <a:endParaRPr lang="en-US" sz="2400"/>
        </a:p>
      </dgm:t>
    </dgm:pt>
    <dgm:pt modelId="{57CCF47D-213A-419A-A3A8-46FA7474D098}">
      <dgm:prSet phldrT="[Text]" custT="1"/>
      <dgm:spPr/>
      <dgm:t>
        <a:bodyPr/>
        <a:lstStyle/>
        <a:p>
          <a:r>
            <a:rPr lang="en-US" sz="2000" dirty="0" smtClean="0"/>
            <a:t>Last mile: SCOM client-side monitoring</a:t>
          </a:r>
          <a:endParaRPr lang="en-US" sz="2000" dirty="0"/>
        </a:p>
      </dgm:t>
    </dgm:pt>
    <dgm:pt modelId="{4D633380-105B-4223-866B-021B92D74596}" type="parTrans" cxnId="{B53DF2FB-75DD-4B03-9689-B8A083296944}">
      <dgm:prSet/>
      <dgm:spPr/>
      <dgm:t>
        <a:bodyPr/>
        <a:lstStyle/>
        <a:p>
          <a:endParaRPr lang="en-US" sz="2400"/>
        </a:p>
      </dgm:t>
    </dgm:pt>
    <dgm:pt modelId="{17D28A17-112E-4E08-A1E0-C43F6E5AC127}" type="sibTrans" cxnId="{B53DF2FB-75DD-4B03-9689-B8A083296944}">
      <dgm:prSet/>
      <dgm:spPr/>
      <dgm:t>
        <a:bodyPr/>
        <a:lstStyle/>
        <a:p>
          <a:endParaRPr lang="en-US" sz="2400"/>
        </a:p>
      </dgm:t>
    </dgm:pt>
    <dgm:pt modelId="{9A26B8BF-8EFE-4CB7-86CE-C6BC926C64A9}">
      <dgm:prSet phldrT="[Text]" custT="1"/>
      <dgm:spPr/>
      <dgm:t>
        <a:bodyPr/>
        <a:lstStyle/>
        <a:p>
          <a:r>
            <a:rPr lang="en-US" sz="2000" dirty="0" smtClean="0"/>
            <a:t>First mile: SCOM internal synthetic transactions</a:t>
          </a:r>
          <a:endParaRPr lang="en-US" sz="2000" dirty="0"/>
        </a:p>
      </dgm:t>
    </dgm:pt>
    <dgm:pt modelId="{73EC7286-DC7E-405A-80D0-BEF005417EE9}" type="parTrans" cxnId="{55A85FA1-3F11-4781-988F-AC053BDF492A}">
      <dgm:prSet/>
      <dgm:spPr/>
      <dgm:t>
        <a:bodyPr/>
        <a:lstStyle/>
        <a:p>
          <a:endParaRPr lang="en-US" sz="2400"/>
        </a:p>
      </dgm:t>
    </dgm:pt>
    <dgm:pt modelId="{E71599BF-6D95-46D6-B132-FABA14E98474}" type="sibTrans" cxnId="{55A85FA1-3F11-4781-988F-AC053BDF492A}">
      <dgm:prSet/>
      <dgm:spPr/>
      <dgm:t>
        <a:bodyPr/>
        <a:lstStyle/>
        <a:p>
          <a:endParaRPr lang="en-US" sz="2400"/>
        </a:p>
      </dgm:t>
    </dgm:pt>
    <dgm:pt modelId="{9DC644AA-743C-44D5-9029-806B694DC539}" type="pres">
      <dgm:prSet presAssocID="{A16A4724-15DC-4C87-91B5-AA6DE90FD108}" presName="composite" presStyleCnt="0">
        <dgm:presLayoutVars>
          <dgm:chMax val="5"/>
          <dgm:dir/>
          <dgm:resizeHandles val="exact"/>
        </dgm:presLayoutVars>
      </dgm:prSet>
      <dgm:spPr/>
    </dgm:pt>
    <dgm:pt modelId="{06375B20-3CB0-4000-9363-D0B4DDFF108B}" type="pres">
      <dgm:prSet presAssocID="{483D1336-5AA5-4A4A-9913-1D538EAD9D22}" presName="circle1" presStyleLbl="lnNode1" presStyleIdx="0" presStyleCnt="4"/>
      <dgm:spPr>
        <a:solidFill>
          <a:srgbClr val="C00000"/>
        </a:solidFill>
      </dgm:spPr>
    </dgm:pt>
    <dgm:pt modelId="{34109CAE-165C-477A-958D-D3868A86D215}" type="pres">
      <dgm:prSet presAssocID="{483D1336-5AA5-4A4A-9913-1D538EAD9D22}" presName="text1" presStyleLbl="revTx" presStyleIdx="0" presStyleCnt="4" custScaleX="271154" custLinFactNeighborX="82212">
        <dgm:presLayoutVars>
          <dgm:bulletEnabled val="1"/>
        </dgm:presLayoutVars>
      </dgm:prSet>
      <dgm:spPr/>
      <dgm:t>
        <a:bodyPr/>
        <a:lstStyle/>
        <a:p>
          <a:endParaRPr lang="en-US"/>
        </a:p>
      </dgm:t>
    </dgm:pt>
    <dgm:pt modelId="{F34EDA2F-DA8D-4800-B797-A8893B6DEE70}" type="pres">
      <dgm:prSet presAssocID="{483D1336-5AA5-4A4A-9913-1D538EAD9D22}" presName="line1" presStyleLbl="callout" presStyleIdx="0" presStyleCnt="8"/>
      <dgm:spPr/>
    </dgm:pt>
    <dgm:pt modelId="{49E98E96-B639-47CF-9066-6F90972F0084}" type="pres">
      <dgm:prSet presAssocID="{483D1336-5AA5-4A4A-9913-1D538EAD9D22}" presName="d1" presStyleLbl="callout" presStyleIdx="1" presStyleCnt="8"/>
      <dgm:spPr/>
    </dgm:pt>
    <dgm:pt modelId="{6AD532B7-D0E9-4149-B49E-6B00FD256AD9}" type="pres">
      <dgm:prSet presAssocID="{9A26B8BF-8EFE-4CB7-86CE-C6BC926C64A9}" presName="circle2" presStyleLbl="lnNode1" presStyleIdx="1" presStyleCnt="4"/>
      <dgm:spPr>
        <a:solidFill>
          <a:srgbClr val="7030A0"/>
        </a:solidFill>
      </dgm:spPr>
    </dgm:pt>
    <dgm:pt modelId="{B903A1C9-BA1D-4C10-A008-D9C725A7569F}" type="pres">
      <dgm:prSet presAssocID="{9A26B8BF-8EFE-4CB7-86CE-C6BC926C64A9}" presName="text2" presStyleLbl="revTx" presStyleIdx="1" presStyleCnt="4" custScaleX="266667" custLinFactNeighborX="83975" custLinFactNeighborY="7210">
        <dgm:presLayoutVars>
          <dgm:bulletEnabled val="1"/>
        </dgm:presLayoutVars>
      </dgm:prSet>
      <dgm:spPr/>
      <dgm:t>
        <a:bodyPr/>
        <a:lstStyle/>
        <a:p>
          <a:endParaRPr lang="en-US"/>
        </a:p>
      </dgm:t>
    </dgm:pt>
    <dgm:pt modelId="{666AF3E3-A75D-477B-83C3-F791DAE882F6}" type="pres">
      <dgm:prSet presAssocID="{9A26B8BF-8EFE-4CB7-86CE-C6BC926C64A9}" presName="line2" presStyleLbl="callout" presStyleIdx="2" presStyleCnt="8"/>
      <dgm:spPr/>
    </dgm:pt>
    <dgm:pt modelId="{2615482D-F79C-4AAE-A673-3513126B1A68}" type="pres">
      <dgm:prSet presAssocID="{9A26B8BF-8EFE-4CB7-86CE-C6BC926C64A9}" presName="d2" presStyleLbl="callout" presStyleIdx="3" presStyleCnt="8"/>
      <dgm:spPr/>
    </dgm:pt>
    <dgm:pt modelId="{994AFCB6-0027-4E70-996C-5336DA0A6AD5}" type="pres">
      <dgm:prSet presAssocID="{16CEB7CF-D723-4851-84ED-C0C38F654ED7}" presName="circle3" presStyleLbl="lnNode1" presStyleIdx="2" presStyleCnt="4"/>
      <dgm:spPr>
        <a:solidFill>
          <a:srgbClr val="FFC000"/>
        </a:solidFill>
      </dgm:spPr>
    </dgm:pt>
    <dgm:pt modelId="{A31D51D3-21C0-41FE-8F2D-670D17215B0D}" type="pres">
      <dgm:prSet presAssocID="{16CEB7CF-D723-4851-84ED-C0C38F654ED7}" presName="text3" presStyleLbl="revTx" presStyleIdx="2" presStyleCnt="4" custScaleX="212821" custLinFactNeighborX="58974">
        <dgm:presLayoutVars>
          <dgm:bulletEnabled val="1"/>
        </dgm:presLayoutVars>
      </dgm:prSet>
      <dgm:spPr/>
      <dgm:t>
        <a:bodyPr/>
        <a:lstStyle/>
        <a:p>
          <a:endParaRPr lang="en-US"/>
        </a:p>
      </dgm:t>
    </dgm:pt>
    <dgm:pt modelId="{2A1117EA-5C94-4604-BF3D-B23EEC05F362}" type="pres">
      <dgm:prSet presAssocID="{16CEB7CF-D723-4851-84ED-C0C38F654ED7}" presName="line3" presStyleLbl="callout" presStyleIdx="4" presStyleCnt="8"/>
      <dgm:spPr/>
    </dgm:pt>
    <dgm:pt modelId="{B3C28A7D-6313-47C8-A796-869601C9AA47}" type="pres">
      <dgm:prSet presAssocID="{16CEB7CF-D723-4851-84ED-C0C38F654ED7}" presName="d3" presStyleLbl="callout" presStyleIdx="5" presStyleCnt="8"/>
      <dgm:spPr/>
    </dgm:pt>
    <dgm:pt modelId="{4550054E-083E-4710-8108-75FEB07DFFA9}" type="pres">
      <dgm:prSet presAssocID="{57CCF47D-213A-419A-A3A8-46FA7474D098}" presName="circle4" presStyleLbl="lnNode1" presStyleIdx="3" presStyleCnt="4"/>
      <dgm:spPr/>
    </dgm:pt>
    <dgm:pt modelId="{70747413-69C0-4EB7-B4BE-29D82588DE19}" type="pres">
      <dgm:prSet presAssocID="{57CCF47D-213A-419A-A3A8-46FA7474D098}" presName="text4" presStyleLbl="revTx" presStyleIdx="3" presStyleCnt="4" custScaleX="176924" custLinFactNeighborX="41025" custLinFactNeighborY="188">
        <dgm:presLayoutVars>
          <dgm:bulletEnabled val="1"/>
        </dgm:presLayoutVars>
      </dgm:prSet>
      <dgm:spPr/>
      <dgm:t>
        <a:bodyPr/>
        <a:lstStyle/>
        <a:p>
          <a:endParaRPr lang="en-US"/>
        </a:p>
      </dgm:t>
    </dgm:pt>
    <dgm:pt modelId="{46587D82-608B-4EFD-906C-12F6A1B6211C}" type="pres">
      <dgm:prSet presAssocID="{57CCF47D-213A-419A-A3A8-46FA7474D098}" presName="line4" presStyleLbl="callout" presStyleIdx="6" presStyleCnt="8"/>
      <dgm:spPr/>
    </dgm:pt>
    <dgm:pt modelId="{D7538BD9-9AF0-431E-A192-A6426A0591AD}" type="pres">
      <dgm:prSet presAssocID="{57CCF47D-213A-419A-A3A8-46FA7474D098}" presName="d4" presStyleLbl="callout" presStyleIdx="7" presStyleCnt="8"/>
      <dgm:spPr/>
    </dgm:pt>
  </dgm:ptLst>
  <dgm:cxnLst>
    <dgm:cxn modelId="{ACDE3AB3-B78F-4DE1-BD5B-8DF8DEBB6F39}" srcId="{A16A4724-15DC-4C87-91B5-AA6DE90FD108}" destId="{483D1336-5AA5-4A4A-9913-1D538EAD9D22}" srcOrd="0" destOrd="0" parTransId="{D3EE7B1D-64B8-4CA7-AA8A-AB82EA0AC96C}" sibTransId="{49EE1FEF-158C-4860-9546-EF2DABA3337E}"/>
    <dgm:cxn modelId="{014C3A7E-BA7D-498D-BAF7-1F565221E7F1}" type="presOf" srcId="{16CEB7CF-D723-4851-84ED-C0C38F654ED7}" destId="{A31D51D3-21C0-41FE-8F2D-670D17215B0D}" srcOrd="0" destOrd="0" presId="urn:microsoft.com/office/officeart/2005/8/layout/target1"/>
    <dgm:cxn modelId="{55A85FA1-3F11-4781-988F-AC053BDF492A}" srcId="{A16A4724-15DC-4C87-91B5-AA6DE90FD108}" destId="{9A26B8BF-8EFE-4CB7-86CE-C6BC926C64A9}" srcOrd="1" destOrd="0" parTransId="{73EC7286-DC7E-405A-80D0-BEF005417EE9}" sibTransId="{E71599BF-6D95-46D6-B132-FABA14E98474}"/>
    <dgm:cxn modelId="{89489B8A-EB8A-4601-B3FF-8EE08EDB5B37}" type="presOf" srcId="{9A26B8BF-8EFE-4CB7-86CE-C6BC926C64A9}" destId="{B903A1C9-BA1D-4C10-A008-D9C725A7569F}" srcOrd="0" destOrd="0" presId="urn:microsoft.com/office/officeart/2005/8/layout/target1"/>
    <dgm:cxn modelId="{5FB32830-3611-4ED9-8133-77AF4C36C869}" type="presOf" srcId="{57CCF47D-213A-419A-A3A8-46FA7474D098}" destId="{70747413-69C0-4EB7-B4BE-29D82588DE19}" srcOrd="0" destOrd="0" presId="urn:microsoft.com/office/officeart/2005/8/layout/target1"/>
    <dgm:cxn modelId="{F61D4AFF-5198-47C1-B5FC-4AD466609A5F}" type="presOf" srcId="{A16A4724-15DC-4C87-91B5-AA6DE90FD108}" destId="{9DC644AA-743C-44D5-9029-806B694DC539}" srcOrd="0" destOrd="0" presId="urn:microsoft.com/office/officeart/2005/8/layout/target1"/>
    <dgm:cxn modelId="{B53DF2FB-75DD-4B03-9689-B8A083296944}" srcId="{A16A4724-15DC-4C87-91B5-AA6DE90FD108}" destId="{57CCF47D-213A-419A-A3A8-46FA7474D098}" srcOrd="3" destOrd="0" parTransId="{4D633380-105B-4223-866B-021B92D74596}" sibTransId="{17D28A17-112E-4E08-A1E0-C43F6E5AC127}"/>
    <dgm:cxn modelId="{F50F6E53-AFC1-4842-B711-B1766709B092}" type="presOf" srcId="{483D1336-5AA5-4A4A-9913-1D538EAD9D22}" destId="{34109CAE-165C-477A-958D-D3868A86D215}" srcOrd="0" destOrd="0" presId="urn:microsoft.com/office/officeart/2005/8/layout/target1"/>
    <dgm:cxn modelId="{C8521EFC-4A95-44CF-A83D-2F712DF512B7}" srcId="{A16A4724-15DC-4C87-91B5-AA6DE90FD108}" destId="{16CEB7CF-D723-4851-84ED-C0C38F654ED7}" srcOrd="2" destOrd="0" parTransId="{61EBB5F1-CC72-4F7D-944E-AD50DFC27C25}" sibTransId="{9C246BDE-901D-4096-B60C-C30BB3082D85}"/>
    <dgm:cxn modelId="{792FC9FE-EC1F-4B97-9D96-5378E7EC8F37}" type="presParOf" srcId="{9DC644AA-743C-44D5-9029-806B694DC539}" destId="{06375B20-3CB0-4000-9363-D0B4DDFF108B}" srcOrd="0" destOrd="0" presId="urn:microsoft.com/office/officeart/2005/8/layout/target1"/>
    <dgm:cxn modelId="{4A742AEF-6432-483A-8F73-56FECDF22EA1}" type="presParOf" srcId="{9DC644AA-743C-44D5-9029-806B694DC539}" destId="{34109CAE-165C-477A-958D-D3868A86D215}" srcOrd="1" destOrd="0" presId="urn:microsoft.com/office/officeart/2005/8/layout/target1"/>
    <dgm:cxn modelId="{C4732DE5-E245-4A3C-8763-EE6EC87793D0}" type="presParOf" srcId="{9DC644AA-743C-44D5-9029-806B694DC539}" destId="{F34EDA2F-DA8D-4800-B797-A8893B6DEE70}" srcOrd="2" destOrd="0" presId="urn:microsoft.com/office/officeart/2005/8/layout/target1"/>
    <dgm:cxn modelId="{D3379A98-91F8-47DF-A559-A5D3FA25637B}" type="presParOf" srcId="{9DC644AA-743C-44D5-9029-806B694DC539}" destId="{49E98E96-B639-47CF-9066-6F90972F0084}" srcOrd="3" destOrd="0" presId="urn:microsoft.com/office/officeart/2005/8/layout/target1"/>
    <dgm:cxn modelId="{C94D3E78-A7D8-4FE0-8A6B-AB77BE77C069}" type="presParOf" srcId="{9DC644AA-743C-44D5-9029-806B694DC539}" destId="{6AD532B7-D0E9-4149-B49E-6B00FD256AD9}" srcOrd="4" destOrd="0" presId="urn:microsoft.com/office/officeart/2005/8/layout/target1"/>
    <dgm:cxn modelId="{61DA030A-ED7A-4D69-B3CA-2302DBA0EF80}" type="presParOf" srcId="{9DC644AA-743C-44D5-9029-806B694DC539}" destId="{B903A1C9-BA1D-4C10-A008-D9C725A7569F}" srcOrd="5" destOrd="0" presId="urn:microsoft.com/office/officeart/2005/8/layout/target1"/>
    <dgm:cxn modelId="{03AB38F0-BD26-40BD-A3A1-38782010E805}" type="presParOf" srcId="{9DC644AA-743C-44D5-9029-806B694DC539}" destId="{666AF3E3-A75D-477B-83C3-F791DAE882F6}" srcOrd="6" destOrd="0" presId="urn:microsoft.com/office/officeart/2005/8/layout/target1"/>
    <dgm:cxn modelId="{2CB2B41D-22AA-4D58-823F-5C6D59F7B510}" type="presParOf" srcId="{9DC644AA-743C-44D5-9029-806B694DC539}" destId="{2615482D-F79C-4AAE-A673-3513126B1A68}" srcOrd="7" destOrd="0" presId="urn:microsoft.com/office/officeart/2005/8/layout/target1"/>
    <dgm:cxn modelId="{E8432B6F-0459-41AA-8DB5-DD79ED725BF0}" type="presParOf" srcId="{9DC644AA-743C-44D5-9029-806B694DC539}" destId="{994AFCB6-0027-4E70-996C-5336DA0A6AD5}" srcOrd="8" destOrd="0" presId="urn:microsoft.com/office/officeart/2005/8/layout/target1"/>
    <dgm:cxn modelId="{2FC69D00-2EED-4378-831A-3DB9129D09C2}" type="presParOf" srcId="{9DC644AA-743C-44D5-9029-806B694DC539}" destId="{A31D51D3-21C0-41FE-8F2D-670D17215B0D}" srcOrd="9" destOrd="0" presId="urn:microsoft.com/office/officeart/2005/8/layout/target1"/>
    <dgm:cxn modelId="{B06F20BB-D783-42C1-8E80-DA0546777378}" type="presParOf" srcId="{9DC644AA-743C-44D5-9029-806B694DC539}" destId="{2A1117EA-5C94-4604-BF3D-B23EEC05F362}" srcOrd="10" destOrd="0" presId="urn:microsoft.com/office/officeart/2005/8/layout/target1"/>
    <dgm:cxn modelId="{685C48E0-E341-4A02-87AD-5E74035A2027}" type="presParOf" srcId="{9DC644AA-743C-44D5-9029-806B694DC539}" destId="{B3C28A7D-6313-47C8-A796-869601C9AA47}" srcOrd="11" destOrd="0" presId="urn:microsoft.com/office/officeart/2005/8/layout/target1"/>
    <dgm:cxn modelId="{2B1628EA-D57C-4121-99F9-0FC359EE1BA4}" type="presParOf" srcId="{9DC644AA-743C-44D5-9029-806B694DC539}" destId="{4550054E-083E-4710-8108-75FEB07DFFA9}" srcOrd="12" destOrd="0" presId="urn:microsoft.com/office/officeart/2005/8/layout/target1"/>
    <dgm:cxn modelId="{7D7399DD-A986-4BBD-9E30-D225078DBCC5}" type="presParOf" srcId="{9DC644AA-743C-44D5-9029-806B694DC539}" destId="{70747413-69C0-4EB7-B4BE-29D82588DE19}" srcOrd="13" destOrd="0" presId="urn:microsoft.com/office/officeart/2005/8/layout/target1"/>
    <dgm:cxn modelId="{B490D73B-18F4-4C41-ADFC-4EEA1B337ED1}" type="presParOf" srcId="{9DC644AA-743C-44D5-9029-806B694DC539}" destId="{46587D82-608B-4EFD-906C-12F6A1B6211C}" srcOrd="14" destOrd="0" presId="urn:microsoft.com/office/officeart/2005/8/layout/target1"/>
    <dgm:cxn modelId="{CFB98F47-FB8C-41AE-B80A-4C65614BAD77}" type="presParOf" srcId="{9DC644AA-743C-44D5-9029-806B694DC539}" destId="{D7538BD9-9AF0-431E-A192-A6426A0591AD}"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0C02D3-0EC1-408C-BFB8-B59149DA862F}" type="doc">
      <dgm:prSet loTypeId="urn:microsoft.com/office/officeart/2005/8/layout/cycle6" loCatId="relationship" qsTypeId="urn:microsoft.com/office/officeart/2005/8/quickstyle/simple4" qsCatId="simple" csTypeId="urn:microsoft.com/office/officeart/2005/8/colors/colorful1" csCatId="colorful" phldr="1"/>
      <dgm:spPr/>
      <dgm:t>
        <a:bodyPr/>
        <a:lstStyle/>
        <a:p>
          <a:endParaRPr lang="en-US"/>
        </a:p>
      </dgm:t>
    </dgm:pt>
    <dgm:pt modelId="{D78451EA-35CC-42DB-8E1D-AA3326E71217}">
      <dgm:prSet phldrT="[Text]" custT="1"/>
      <dgm:spPr/>
      <dgm:t>
        <a:bodyPr/>
        <a:lstStyle/>
        <a:p>
          <a:r>
            <a:rPr lang="en-US" sz="1400" b="1" dirty="0" smtClean="0"/>
            <a:t>Availability</a:t>
          </a:r>
          <a:endParaRPr lang="en-US" sz="1100" b="1" dirty="0"/>
        </a:p>
      </dgm:t>
    </dgm:pt>
    <dgm:pt modelId="{9D3B58CD-5541-4B92-A490-06412FDB713D}" type="parTrans" cxnId="{DBC44555-F42B-4F4C-84ED-61FB42786468}">
      <dgm:prSet/>
      <dgm:spPr/>
      <dgm:t>
        <a:bodyPr/>
        <a:lstStyle/>
        <a:p>
          <a:endParaRPr lang="en-US"/>
        </a:p>
      </dgm:t>
    </dgm:pt>
    <dgm:pt modelId="{6D60C19E-8AF3-465C-9301-353C48520F89}" type="sibTrans" cxnId="{DBC44555-F42B-4F4C-84ED-61FB42786468}">
      <dgm:prSet/>
      <dgm:spPr/>
      <dgm:t>
        <a:bodyPr/>
        <a:lstStyle/>
        <a:p>
          <a:endParaRPr lang="en-US"/>
        </a:p>
      </dgm:t>
    </dgm:pt>
    <dgm:pt modelId="{439D2B5F-A75E-4E1A-AF99-C80FBB993E03}">
      <dgm:prSet phldrT="[Text]" custT="1"/>
      <dgm:spPr/>
      <dgm:t>
        <a:bodyPr/>
        <a:lstStyle/>
        <a:p>
          <a:r>
            <a:rPr lang="en-US" sz="1100" b="1" dirty="0" smtClean="0"/>
            <a:t>Reliability</a:t>
          </a:r>
          <a:endParaRPr lang="en-US" sz="1100" b="1" dirty="0"/>
        </a:p>
      </dgm:t>
    </dgm:pt>
    <dgm:pt modelId="{0CD73D82-02AF-4C14-BE39-9FA96D1F154A}" type="parTrans" cxnId="{8CB24DCE-EFAA-4BD3-9A8D-A08F252BE368}">
      <dgm:prSet/>
      <dgm:spPr/>
      <dgm:t>
        <a:bodyPr/>
        <a:lstStyle/>
        <a:p>
          <a:endParaRPr lang="en-US"/>
        </a:p>
      </dgm:t>
    </dgm:pt>
    <dgm:pt modelId="{CFCEBFAF-F1F5-4055-AC90-DF463FFEE499}" type="sibTrans" cxnId="{8CB24DCE-EFAA-4BD3-9A8D-A08F252BE368}">
      <dgm:prSet/>
      <dgm:spPr/>
      <dgm:t>
        <a:bodyPr/>
        <a:lstStyle/>
        <a:p>
          <a:endParaRPr lang="en-US"/>
        </a:p>
      </dgm:t>
    </dgm:pt>
    <dgm:pt modelId="{84252E9B-31CB-4540-8500-EAF37BFA53F8}">
      <dgm:prSet phldrT="[Text]" custT="1"/>
      <dgm:spPr/>
      <dgm:t>
        <a:bodyPr/>
        <a:lstStyle/>
        <a:p>
          <a:r>
            <a:rPr lang="en-US" sz="1100" b="1" dirty="0" smtClean="0"/>
            <a:t>Performance</a:t>
          </a:r>
          <a:endParaRPr lang="en-US" sz="1100" b="1" dirty="0"/>
        </a:p>
      </dgm:t>
    </dgm:pt>
    <dgm:pt modelId="{49D00B0E-5129-4F66-B5E9-B310B52482B6}" type="parTrans" cxnId="{593929DF-9C5F-404D-9B17-5BEB92E3FCA4}">
      <dgm:prSet/>
      <dgm:spPr/>
      <dgm:t>
        <a:bodyPr/>
        <a:lstStyle/>
        <a:p>
          <a:endParaRPr lang="en-US"/>
        </a:p>
      </dgm:t>
    </dgm:pt>
    <dgm:pt modelId="{12A06F08-A966-4493-BEBC-25EC1180AFF8}" type="sibTrans" cxnId="{593929DF-9C5F-404D-9B17-5BEB92E3FCA4}">
      <dgm:prSet/>
      <dgm:spPr/>
      <dgm:t>
        <a:bodyPr/>
        <a:lstStyle/>
        <a:p>
          <a:endParaRPr lang="en-US"/>
        </a:p>
      </dgm:t>
    </dgm:pt>
    <dgm:pt modelId="{A759F99C-AF19-442F-8843-B402BF532553}">
      <dgm:prSet phldrT="[Text]" custT="1"/>
      <dgm:spPr/>
      <dgm:t>
        <a:bodyPr/>
        <a:lstStyle/>
        <a:p>
          <a:r>
            <a:rPr lang="en-US" sz="1100" b="1" dirty="0" smtClean="0"/>
            <a:t>Diagnostics</a:t>
          </a:r>
          <a:endParaRPr lang="en-US" sz="1100" b="1" dirty="0"/>
        </a:p>
      </dgm:t>
    </dgm:pt>
    <dgm:pt modelId="{C096CDCB-D930-4E05-999A-7CA166EB50EF}" type="parTrans" cxnId="{65F29D8A-3188-4642-8819-E6AFDA703D65}">
      <dgm:prSet/>
      <dgm:spPr/>
      <dgm:t>
        <a:bodyPr/>
        <a:lstStyle/>
        <a:p>
          <a:endParaRPr lang="en-US"/>
        </a:p>
      </dgm:t>
    </dgm:pt>
    <dgm:pt modelId="{A9894B5F-228B-4A05-8998-89F75D0823DF}" type="sibTrans" cxnId="{65F29D8A-3188-4642-8819-E6AFDA703D65}">
      <dgm:prSet/>
      <dgm:spPr/>
      <dgm:t>
        <a:bodyPr/>
        <a:lstStyle/>
        <a:p>
          <a:endParaRPr lang="en-US"/>
        </a:p>
      </dgm:t>
    </dgm:pt>
    <dgm:pt modelId="{8BBFE782-9D4A-4E2B-8F02-E56D7CAE5D08}">
      <dgm:prSet phldrT="[Text]" custT="1"/>
      <dgm:spPr/>
      <dgm:t>
        <a:bodyPr/>
        <a:lstStyle/>
        <a:p>
          <a:r>
            <a:rPr lang="en-US" sz="1200" b="1" dirty="0" smtClean="0"/>
            <a:t>Resolution</a:t>
          </a:r>
          <a:endParaRPr lang="en-US" sz="1200" b="1" dirty="0"/>
        </a:p>
      </dgm:t>
    </dgm:pt>
    <dgm:pt modelId="{0C637A71-B078-4F65-8B00-0865359390EC}" type="sibTrans" cxnId="{7C7AC552-40F1-4701-973C-3EEA5B50DFCE}">
      <dgm:prSet/>
      <dgm:spPr/>
      <dgm:t>
        <a:bodyPr/>
        <a:lstStyle/>
        <a:p>
          <a:endParaRPr lang="en-US"/>
        </a:p>
      </dgm:t>
    </dgm:pt>
    <dgm:pt modelId="{2C82542D-8E1E-4103-8885-3D7B8D7ECDFA}" type="parTrans" cxnId="{7C7AC552-40F1-4701-973C-3EEA5B50DFCE}">
      <dgm:prSet/>
      <dgm:spPr/>
      <dgm:t>
        <a:bodyPr/>
        <a:lstStyle/>
        <a:p>
          <a:endParaRPr lang="en-US"/>
        </a:p>
      </dgm:t>
    </dgm:pt>
    <dgm:pt modelId="{91752E3D-D363-4C04-ABFC-67DD95898BEA}">
      <dgm:prSet phldrT="[Text]" custT="1"/>
      <dgm:spPr/>
      <dgm:t>
        <a:bodyPr/>
        <a:lstStyle/>
        <a:p>
          <a:r>
            <a:rPr lang="en-US" sz="1000" b="1" dirty="0" smtClean="0"/>
            <a:t>Global Service Monitor</a:t>
          </a:r>
          <a:endParaRPr lang="en-US" sz="1000" b="1" dirty="0"/>
        </a:p>
      </dgm:t>
    </dgm:pt>
    <dgm:pt modelId="{79BCBFD6-78EF-4C4E-92B8-541C162B096F}" type="parTrans" cxnId="{060D161D-FB1A-4F79-BE9A-DD4772113BD3}">
      <dgm:prSet/>
      <dgm:spPr/>
      <dgm:t>
        <a:bodyPr/>
        <a:lstStyle/>
        <a:p>
          <a:endParaRPr lang="en-US"/>
        </a:p>
      </dgm:t>
    </dgm:pt>
    <dgm:pt modelId="{5CEEE24F-9C6A-4149-A2B1-79B71FFBD70A}" type="sibTrans" cxnId="{060D161D-FB1A-4F79-BE9A-DD4772113BD3}">
      <dgm:prSet/>
      <dgm:spPr/>
      <dgm:t>
        <a:bodyPr/>
        <a:lstStyle/>
        <a:p>
          <a:endParaRPr lang="en-US"/>
        </a:p>
      </dgm:t>
    </dgm:pt>
    <dgm:pt modelId="{1624EE64-1CE5-4858-9797-42BF02B4ADCA}">
      <dgm:prSet phldrT="[Text]" custT="1"/>
      <dgm:spPr/>
      <dgm:t>
        <a:bodyPr/>
        <a:lstStyle/>
        <a:p>
          <a:r>
            <a:rPr lang="en-US" sz="1000" b="1" dirty="0" smtClean="0"/>
            <a:t>.NET Application Performance Monitoring</a:t>
          </a:r>
          <a:endParaRPr lang="en-US" sz="1000" b="1" dirty="0"/>
        </a:p>
      </dgm:t>
    </dgm:pt>
    <dgm:pt modelId="{1379A1FC-0AB3-49F3-B159-C18DE72D7B07}" type="parTrans" cxnId="{D08B0CC1-770D-41C7-8304-D17064442EB4}">
      <dgm:prSet/>
      <dgm:spPr/>
      <dgm:t>
        <a:bodyPr/>
        <a:lstStyle/>
        <a:p>
          <a:endParaRPr lang="en-US"/>
        </a:p>
      </dgm:t>
    </dgm:pt>
    <dgm:pt modelId="{052774F0-359B-4840-8271-00563E4FC9D3}" type="sibTrans" cxnId="{D08B0CC1-770D-41C7-8304-D17064442EB4}">
      <dgm:prSet/>
      <dgm:spPr/>
      <dgm:t>
        <a:bodyPr/>
        <a:lstStyle/>
        <a:p>
          <a:endParaRPr lang="en-US"/>
        </a:p>
      </dgm:t>
    </dgm:pt>
    <dgm:pt modelId="{18610E8E-E0EB-408F-A718-81DE5826C462}">
      <dgm:prSet phldrT="[Text]" custT="1"/>
      <dgm:spPr/>
      <dgm:t>
        <a:bodyPr/>
        <a:lstStyle/>
        <a:p>
          <a:r>
            <a:rPr lang="en-US" sz="1000" b="1" dirty="0" smtClean="0"/>
            <a:t>Global Service Monitor</a:t>
          </a:r>
          <a:endParaRPr lang="en-US" sz="1000" b="1" dirty="0"/>
        </a:p>
      </dgm:t>
    </dgm:pt>
    <dgm:pt modelId="{428DB6FE-F7C3-4990-B41B-80CFC6CAD04E}" type="parTrans" cxnId="{6EC335A1-B8CD-4174-98F8-F538806F4C4A}">
      <dgm:prSet/>
      <dgm:spPr/>
      <dgm:t>
        <a:bodyPr/>
        <a:lstStyle/>
        <a:p>
          <a:endParaRPr lang="en-US"/>
        </a:p>
      </dgm:t>
    </dgm:pt>
    <dgm:pt modelId="{CD3720BA-26AC-4363-9FF8-6BF4A68340F4}" type="sibTrans" cxnId="{6EC335A1-B8CD-4174-98F8-F538806F4C4A}">
      <dgm:prSet/>
      <dgm:spPr/>
      <dgm:t>
        <a:bodyPr/>
        <a:lstStyle/>
        <a:p>
          <a:endParaRPr lang="en-US"/>
        </a:p>
      </dgm:t>
    </dgm:pt>
    <dgm:pt modelId="{F95001CC-224F-4F20-B5A4-E51DAA24E798}">
      <dgm:prSet phldrT="[Text]" custT="1"/>
      <dgm:spPr/>
      <dgm:t>
        <a:bodyPr/>
        <a:lstStyle/>
        <a:p>
          <a:endParaRPr lang="en-US" sz="1000" b="1" dirty="0"/>
        </a:p>
      </dgm:t>
    </dgm:pt>
    <dgm:pt modelId="{24A3EB89-F3CA-485E-B761-106FAD28CFA7}" type="parTrans" cxnId="{1F3538C8-1B1A-4FE0-B0F8-B2D361F0C8DC}">
      <dgm:prSet/>
      <dgm:spPr/>
      <dgm:t>
        <a:bodyPr/>
        <a:lstStyle/>
        <a:p>
          <a:endParaRPr lang="en-US"/>
        </a:p>
      </dgm:t>
    </dgm:pt>
    <dgm:pt modelId="{C19ADF2E-6A28-4C50-B2C9-C6122CFCACDF}" type="sibTrans" cxnId="{1F3538C8-1B1A-4FE0-B0F8-B2D361F0C8DC}">
      <dgm:prSet/>
      <dgm:spPr/>
      <dgm:t>
        <a:bodyPr/>
        <a:lstStyle/>
        <a:p>
          <a:endParaRPr lang="en-US"/>
        </a:p>
      </dgm:t>
    </dgm:pt>
    <dgm:pt modelId="{C27CA668-B0D1-4BDF-90CE-04BF8568DD86}">
      <dgm:prSet custT="1"/>
      <dgm:spPr/>
      <dgm:t>
        <a:bodyPr/>
        <a:lstStyle/>
        <a:p>
          <a:r>
            <a:rPr lang="en-US" sz="1000" b="1" dirty="0" smtClean="0"/>
            <a:t>NET Application Performance Monitoring</a:t>
          </a:r>
          <a:endParaRPr lang="en-US" sz="1000" b="1" dirty="0"/>
        </a:p>
      </dgm:t>
    </dgm:pt>
    <dgm:pt modelId="{7FB7C7B1-0AEB-4A26-8651-A59660A05A62}" type="parTrans" cxnId="{B6EC9BB0-B643-49E0-8A61-0D4F91F3C226}">
      <dgm:prSet/>
      <dgm:spPr/>
      <dgm:t>
        <a:bodyPr/>
        <a:lstStyle/>
        <a:p>
          <a:endParaRPr lang="en-US"/>
        </a:p>
      </dgm:t>
    </dgm:pt>
    <dgm:pt modelId="{EB24FCCB-80C3-47BA-A3E8-7FD7FDAAF365}" type="sibTrans" cxnId="{B6EC9BB0-B643-49E0-8A61-0D4F91F3C226}">
      <dgm:prSet/>
      <dgm:spPr/>
      <dgm:t>
        <a:bodyPr/>
        <a:lstStyle/>
        <a:p>
          <a:endParaRPr lang="en-US"/>
        </a:p>
      </dgm:t>
    </dgm:pt>
    <dgm:pt modelId="{E7F9F9A7-638E-4914-966F-13600803DA05}">
      <dgm:prSet phldrT="[Text]" custT="1"/>
      <dgm:spPr/>
      <dgm:t>
        <a:bodyPr/>
        <a:lstStyle/>
        <a:p>
          <a:r>
            <a:rPr lang="en-US" sz="1000" b="1" dirty="0" smtClean="0"/>
            <a:t>NET Application Performance Monitoring</a:t>
          </a:r>
          <a:endParaRPr lang="en-US" sz="1000" b="1" dirty="0"/>
        </a:p>
      </dgm:t>
    </dgm:pt>
    <dgm:pt modelId="{CEA7795E-4EA2-44E2-9E8A-E95FB6A55322}" type="parTrans" cxnId="{8362DD7D-67D1-465E-9E58-EA66560D492D}">
      <dgm:prSet/>
      <dgm:spPr/>
      <dgm:t>
        <a:bodyPr/>
        <a:lstStyle/>
        <a:p>
          <a:endParaRPr lang="en-US"/>
        </a:p>
      </dgm:t>
    </dgm:pt>
    <dgm:pt modelId="{84A77521-E45C-47AD-BE0C-603944503917}" type="sibTrans" cxnId="{8362DD7D-67D1-465E-9E58-EA66560D492D}">
      <dgm:prSet/>
      <dgm:spPr/>
      <dgm:t>
        <a:bodyPr/>
        <a:lstStyle/>
        <a:p>
          <a:endParaRPr lang="en-US"/>
        </a:p>
      </dgm:t>
    </dgm:pt>
    <dgm:pt modelId="{347FD47E-FAD3-4463-AD98-DEA00143B6EC}">
      <dgm:prSet phldrT="[Text]" custT="1"/>
      <dgm:spPr/>
      <dgm:t>
        <a:bodyPr/>
        <a:lstStyle/>
        <a:p>
          <a:r>
            <a:rPr lang="en-US" sz="1000" b="1" dirty="0" smtClean="0"/>
            <a:t>SCOM Infra Monitoring MPs</a:t>
          </a:r>
          <a:endParaRPr lang="en-US" sz="1000" b="1" dirty="0"/>
        </a:p>
      </dgm:t>
    </dgm:pt>
    <dgm:pt modelId="{FF89FA41-AEC1-45AC-B0CF-00DF2A1DB88A}" type="parTrans" cxnId="{65347A9C-4FB1-4FC1-814F-EBCE211D91DF}">
      <dgm:prSet/>
      <dgm:spPr/>
      <dgm:t>
        <a:bodyPr/>
        <a:lstStyle/>
        <a:p>
          <a:endParaRPr lang="en-US"/>
        </a:p>
      </dgm:t>
    </dgm:pt>
    <dgm:pt modelId="{27176296-4ACD-49E4-AF8F-C032C4B7DE23}" type="sibTrans" cxnId="{65347A9C-4FB1-4FC1-814F-EBCE211D91DF}">
      <dgm:prSet/>
      <dgm:spPr/>
      <dgm:t>
        <a:bodyPr/>
        <a:lstStyle/>
        <a:p>
          <a:endParaRPr lang="en-US"/>
        </a:p>
      </dgm:t>
    </dgm:pt>
    <dgm:pt modelId="{ED463F25-BB6D-405E-8A39-EBF83CFAA199}">
      <dgm:prSet custT="1"/>
      <dgm:spPr/>
      <dgm:t>
        <a:bodyPr/>
        <a:lstStyle/>
        <a:p>
          <a:r>
            <a:rPr lang="en-US" sz="1000" b="1" dirty="0" smtClean="0"/>
            <a:t>Client-Side Monitoring</a:t>
          </a:r>
          <a:endParaRPr lang="en-US" sz="1000" b="1" dirty="0"/>
        </a:p>
      </dgm:t>
    </dgm:pt>
    <dgm:pt modelId="{85FF5C2F-2FC0-4739-8917-FA0A8730E728}" type="parTrans" cxnId="{F3F2C747-BA23-45C4-BC10-0D5FB11912BE}">
      <dgm:prSet/>
      <dgm:spPr/>
      <dgm:t>
        <a:bodyPr/>
        <a:lstStyle/>
        <a:p>
          <a:endParaRPr lang="en-US"/>
        </a:p>
      </dgm:t>
    </dgm:pt>
    <dgm:pt modelId="{B9324896-F0B5-4FA9-9B92-EAF84955FC34}" type="sibTrans" cxnId="{F3F2C747-BA23-45C4-BC10-0D5FB11912BE}">
      <dgm:prSet/>
      <dgm:spPr/>
      <dgm:t>
        <a:bodyPr/>
        <a:lstStyle/>
        <a:p>
          <a:endParaRPr lang="en-US"/>
        </a:p>
      </dgm:t>
    </dgm:pt>
    <dgm:pt modelId="{9A89C4CF-765A-4161-A7C8-5F07398CFB8D}">
      <dgm:prSet phldrT="[Text]" custT="1"/>
      <dgm:spPr/>
      <dgm:t>
        <a:bodyPr/>
        <a:lstStyle/>
        <a:p>
          <a:r>
            <a:rPr lang="en-US" sz="1050" b="1" dirty="0" smtClean="0"/>
            <a:t>Team Foundation Services Work Item Synchronization</a:t>
          </a:r>
          <a:endParaRPr lang="en-US" sz="1050" b="1" dirty="0"/>
        </a:p>
      </dgm:t>
    </dgm:pt>
    <dgm:pt modelId="{CBE355C5-B83B-4855-9CA7-8D1FDDA20A11}" type="parTrans" cxnId="{010670C6-8C15-43FE-B50C-7D3511F689E9}">
      <dgm:prSet/>
      <dgm:spPr/>
      <dgm:t>
        <a:bodyPr/>
        <a:lstStyle/>
        <a:p>
          <a:endParaRPr lang="en-US"/>
        </a:p>
      </dgm:t>
    </dgm:pt>
    <dgm:pt modelId="{7D4C7F12-55E1-4126-B7AE-DE2DB283DDC6}" type="sibTrans" cxnId="{010670C6-8C15-43FE-B50C-7D3511F689E9}">
      <dgm:prSet/>
      <dgm:spPr/>
      <dgm:t>
        <a:bodyPr/>
        <a:lstStyle/>
        <a:p>
          <a:endParaRPr lang="en-US"/>
        </a:p>
      </dgm:t>
    </dgm:pt>
    <dgm:pt modelId="{F3016426-0F5A-40B9-8C59-72AAD2F35418}">
      <dgm:prSet custT="1"/>
      <dgm:spPr/>
      <dgm:t>
        <a:bodyPr/>
        <a:lstStyle/>
        <a:p>
          <a:r>
            <a:rPr lang="en-US" sz="1000" b="1" dirty="0" smtClean="0"/>
            <a:t>Global Service Monitor</a:t>
          </a:r>
          <a:endParaRPr lang="en-US" sz="1000" b="1" dirty="0"/>
        </a:p>
      </dgm:t>
    </dgm:pt>
    <dgm:pt modelId="{FF08C074-6DED-46B2-AACC-E623E292D22F}" type="parTrans" cxnId="{873C42B8-656A-4020-93EC-83D880C94889}">
      <dgm:prSet/>
      <dgm:spPr/>
      <dgm:t>
        <a:bodyPr/>
        <a:lstStyle/>
        <a:p>
          <a:endParaRPr lang="en-US"/>
        </a:p>
      </dgm:t>
    </dgm:pt>
    <dgm:pt modelId="{9BE34C82-B385-4275-A0D8-D5E294630B43}" type="sibTrans" cxnId="{873C42B8-656A-4020-93EC-83D880C94889}">
      <dgm:prSet/>
      <dgm:spPr/>
      <dgm:t>
        <a:bodyPr/>
        <a:lstStyle/>
        <a:p>
          <a:endParaRPr lang="en-US"/>
        </a:p>
      </dgm:t>
    </dgm:pt>
    <dgm:pt modelId="{F19F5B7A-96B7-42C7-BADE-72DC6D64278E}">
      <dgm:prSet phldrT="[Text]" custT="1"/>
      <dgm:spPr/>
      <dgm:t>
        <a:bodyPr/>
        <a:lstStyle/>
        <a:p>
          <a:r>
            <a:rPr lang="en-US" sz="1050" b="1" dirty="0" smtClean="0"/>
            <a:t>Visual Studio</a:t>
          </a:r>
          <a:endParaRPr lang="en-US" sz="1050" b="1" dirty="0"/>
        </a:p>
      </dgm:t>
    </dgm:pt>
    <dgm:pt modelId="{B3337062-BDF8-41A0-AEA4-203F5642D760}" type="parTrans" cxnId="{A49058CB-3893-4E74-A5D1-4CC122A7A492}">
      <dgm:prSet/>
      <dgm:spPr/>
      <dgm:t>
        <a:bodyPr/>
        <a:lstStyle/>
        <a:p>
          <a:endParaRPr lang="en-US"/>
        </a:p>
      </dgm:t>
    </dgm:pt>
    <dgm:pt modelId="{577B240D-D891-45EF-AFB7-DE2639433D36}" type="sibTrans" cxnId="{A49058CB-3893-4E74-A5D1-4CC122A7A492}">
      <dgm:prSet/>
      <dgm:spPr/>
      <dgm:t>
        <a:bodyPr/>
        <a:lstStyle/>
        <a:p>
          <a:endParaRPr lang="en-US"/>
        </a:p>
      </dgm:t>
    </dgm:pt>
    <dgm:pt modelId="{EF11EB3C-6601-44F6-9DCB-8C3BEE3D5B6E}">
      <dgm:prSet phldrT="[Text]" custT="1"/>
      <dgm:spPr/>
      <dgm:t>
        <a:bodyPr/>
        <a:lstStyle/>
        <a:p>
          <a:r>
            <a:rPr lang="en-US" sz="1000" b="1" dirty="0" smtClean="0"/>
            <a:t>Internal Synthetic Transactions</a:t>
          </a:r>
          <a:endParaRPr lang="en-US" sz="1000" b="1" dirty="0"/>
        </a:p>
      </dgm:t>
    </dgm:pt>
    <dgm:pt modelId="{916A36E4-A0D1-4364-8E96-461F251B5CE1}" type="parTrans" cxnId="{EEAAD787-165E-4981-8472-6D449B47ECB6}">
      <dgm:prSet/>
      <dgm:spPr/>
      <dgm:t>
        <a:bodyPr/>
        <a:lstStyle/>
        <a:p>
          <a:endParaRPr lang="en-US"/>
        </a:p>
      </dgm:t>
    </dgm:pt>
    <dgm:pt modelId="{34291294-E90E-485F-81C8-02B437C9572C}" type="sibTrans" cxnId="{EEAAD787-165E-4981-8472-6D449B47ECB6}">
      <dgm:prSet/>
      <dgm:spPr/>
      <dgm:t>
        <a:bodyPr/>
        <a:lstStyle/>
        <a:p>
          <a:endParaRPr lang="en-US"/>
        </a:p>
      </dgm:t>
    </dgm:pt>
    <dgm:pt modelId="{30E8A56A-7366-4D4F-8AD5-049719178ACC}" type="pres">
      <dgm:prSet presAssocID="{F80C02D3-0EC1-408C-BFB8-B59149DA862F}" presName="cycle" presStyleCnt="0">
        <dgm:presLayoutVars>
          <dgm:dir/>
          <dgm:resizeHandles val="exact"/>
        </dgm:presLayoutVars>
      </dgm:prSet>
      <dgm:spPr/>
      <dgm:t>
        <a:bodyPr/>
        <a:lstStyle/>
        <a:p>
          <a:endParaRPr lang="en-US"/>
        </a:p>
      </dgm:t>
    </dgm:pt>
    <dgm:pt modelId="{2C3C06CC-6F34-4B19-AF11-6E591F3C3FCE}" type="pres">
      <dgm:prSet presAssocID="{D78451EA-35CC-42DB-8E1D-AA3326E71217}" presName="node" presStyleLbl="node1" presStyleIdx="0" presStyleCnt="5">
        <dgm:presLayoutVars>
          <dgm:bulletEnabled val="1"/>
        </dgm:presLayoutVars>
      </dgm:prSet>
      <dgm:spPr/>
      <dgm:t>
        <a:bodyPr/>
        <a:lstStyle/>
        <a:p>
          <a:endParaRPr lang="en-US"/>
        </a:p>
      </dgm:t>
    </dgm:pt>
    <dgm:pt modelId="{A744FF58-60E0-4CCF-B121-97F9E41FC42E}" type="pres">
      <dgm:prSet presAssocID="{D78451EA-35CC-42DB-8E1D-AA3326E71217}" presName="spNode" presStyleCnt="0"/>
      <dgm:spPr/>
    </dgm:pt>
    <dgm:pt modelId="{B6EDD6F9-C3F3-477B-B085-245A32EA87E1}" type="pres">
      <dgm:prSet presAssocID="{6D60C19E-8AF3-465C-9301-353C48520F89}" presName="sibTrans" presStyleLbl="sibTrans1D1" presStyleIdx="0" presStyleCnt="5"/>
      <dgm:spPr/>
      <dgm:t>
        <a:bodyPr/>
        <a:lstStyle/>
        <a:p>
          <a:endParaRPr lang="en-US"/>
        </a:p>
      </dgm:t>
    </dgm:pt>
    <dgm:pt modelId="{2E86654A-7406-4244-8F1A-F363AF0A1B95}" type="pres">
      <dgm:prSet presAssocID="{439D2B5F-A75E-4E1A-AF99-C80FBB993E03}" presName="node" presStyleLbl="node1" presStyleIdx="1" presStyleCnt="5" custRadScaleRad="100223" custRadScaleInc="3005">
        <dgm:presLayoutVars>
          <dgm:bulletEnabled val="1"/>
        </dgm:presLayoutVars>
      </dgm:prSet>
      <dgm:spPr/>
      <dgm:t>
        <a:bodyPr/>
        <a:lstStyle/>
        <a:p>
          <a:endParaRPr lang="en-US"/>
        </a:p>
      </dgm:t>
    </dgm:pt>
    <dgm:pt modelId="{6519BE1A-CEC4-4C14-A2D6-FE9844155971}" type="pres">
      <dgm:prSet presAssocID="{439D2B5F-A75E-4E1A-AF99-C80FBB993E03}" presName="spNode" presStyleCnt="0"/>
      <dgm:spPr/>
    </dgm:pt>
    <dgm:pt modelId="{035756FD-FC3B-468E-9213-00591FB8618D}" type="pres">
      <dgm:prSet presAssocID="{CFCEBFAF-F1F5-4055-AC90-DF463FFEE499}" presName="sibTrans" presStyleLbl="sibTrans1D1" presStyleIdx="1" presStyleCnt="5"/>
      <dgm:spPr/>
      <dgm:t>
        <a:bodyPr/>
        <a:lstStyle/>
        <a:p>
          <a:endParaRPr lang="en-US"/>
        </a:p>
      </dgm:t>
    </dgm:pt>
    <dgm:pt modelId="{DD949BD0-052B-4EF5-8B46-C3CCDD15FDB1}" type="pres">
      <dgm:prSet presAssocID="{84252E9B-31CB-4540-8500-EAF37BFA53F8}" presName="node" presStyleLbl="node1" presStyleIdx="2" presStyleCnt="5">
        <dgm:presLayoutVars>
          <dgm:bulletEnabled val="1"/>
        </dgm:presLayoutVars>
      </dgm:prSet>
      <dgm:spPr/>
      <dgm:t>
        <a:bodyPr/>
        <a:lstStyle/>
        <a:p>
          <a:endParaRPr lang="en-US"/>
        </a:p>
      </dgm:t>
    </dgm:pt>
    <dgm:pt modelId="{EFB6AF28-45AD-4273-9102-E87AE37E50E8}" type="pres">
      <dgm:prSet presAssocID="{84252E9B-31CB-4540-8500-EAF37BFA53F8}" presName="spNode" presStyleCnt="0"/>
      <dgm:spPr/>
    </dgm:pt>
    <dgm:pt modelId="{4F4E5E67-B293-4CD7-8D5B-3D30A73CA409}" type="pres">
      <dgm:prSet presAssocID="{12A06F08-A966-4493-BEBC-25EC1180AFF8}" presName="sibTrans" presStyleLbl="sibTrans1D1" presStyleIdx="2" presStyleCnt="5"/>
      <dgm:spPr/>
      <dgm:t>
        <a:bodyPr/>
        <a:lstStyle/>
        <a:p>
          <a:endParaRPr lang="en-US"/>
        </a:p>
      </dgm:t>
    </dgm:pt>
    <dgm:pt modelId="{D0DADF81-F7DA-473B-8EC8-0081A34B14CB}" type="pres">
      <dgm:prSet presAssocID="{A759F99C-AF19-442F-8843-B402BF532553}" presName="node" presStyleLbl="node1" presStyleIdx="3" presStyleCnt="5">
        <dgm:presLayoutVars>
          <dgm:bulletEnabled val="1"/>
        </dgm:presLayoutVars>
      </dgm:prSet>
      <dgm:spPr/>
      <dgm:t>
        <a:bodyPr/>
        <a:lstStyle/>
        <a:p>
          <a:endParaRPr lang="en-US"/>
        </a:p>
      </dgm:t>
    </dgm:pt>
    <dgm:pt modelId="{0C556A4D-6E9E-4C3D-B51B-10E454959C16}" type="pres">
      <dgm:prSet presAssocID="{A759F99C-AF19-442F-8843-B402BF532553}" presName="spNode" presStyleCnt="0"/>
      <dgm:spPr/>
    </dgm:pt>
    <dgm:pt modelId="{00FBA9B9-950B-4C8E-86FB-22C18A490531}" type="pres">
      <dgm:prSet presAssocID="{A9894B5F-228B-4A05-8998-89F75D0823DF}" presName="sibTrans" presStyleLbl="sibTrans1D1" presStyleIdx="3" presStyleCnt="5"/>
      <dgm:spPr/>
      <dgm:t>
        <a:bodyPr/>
        <a:lstStyle/>
        <a:p>
          <a:endParaRPr lang="en-US"/>
        </a:p>
      </dgm:t>
    </dgm:pt>
    <dgm:pt modelId="{14946ADE-2E34-45DE-B047-E70B884DF565}" type="pres">
      <dgm:prSet presAssocID="{8BBFE782-9D4A-4E2B-8F02-E56D7CAE5D08}" presName="node" presStyleLbl="node1" presStyleIdx="4" presStyleCnt="5">
        <dgm:presLayoutVars>
          <dgm:bulletEnabled val="1"/>
        </dgm:presLayoutVars>
      </dgm:prSet>
      <dgm:spPr/>
      <dgm:t>
        <a:bodyPr/>
        <a:lstStyle/>
        <a:p>
          <a:endParaRPr lang="en-US"/>
        </a:p>
      </dgm:t>
    </dgm:pt>
    <dgm:pt modelId="{B59AE2FC-BC19-448A-8F65-8674D2D10F34}" type="pres">
      <dgm:prSet presAssocID="{8BBFE782-9D4A-4E2B-8F02-E56D7CAE5D08}" presName="spNode" presStyleCnt="0"/>
      <dgm:spPr/>
    </dgm:pt>
    <dgm:pt modelId="{EA6D9D25-B76A-4B46-B2E4-EAFA45F8A048}" type="pres">
      <dgm:prSet presAssocID="{0C637A71-B078-4F65-8B00-0865359390EC}" presName="sibTrans" presStyleLbl="sibTrans1D1" presStyleIdx="4" presStyleCnt="5"/>
      <dgm:spPr/>
      <dgm:t>
        <a:bodyPr/>
        <a:lstStyle/>
        <a:p>
          <a:endParaRPr lang="en-US"/>
        </a:p>
      </dgm:t>
    </dgm:pt>
  </dgm:ptLst>
  <dgm:cxnLst>
    <dgm:cxn modelId="{7744B2DD-A0D8-45A2-97C0-444FD9CBBAE1}" type="presOf" srcId="{F80C02D3-0EC1-408C-BFB8-B59149DA862F}" destId="{30E8A56A-7366-4D4F-8AD5-049719178ACC}" srcOrd="0" destOrd="0" presId="urn:microsoft.com/office/officeart/2005/8/layout/cycle6"/>
    <dgm:cxn modelId="{B6EC9BB0-B643-49E0-8A61-0D4F91F3C226}" srcId="{84252E9B-31CB-4540-8500-EAF37BFA53F8}" destId="{C27CA668-B0D1-4BDF-90CE-04BF8568DD86}" srcOrd="0" destOrd="0" parTransId="{7FB7C7B1-0AEB-4A26-8651-A59660A05A62}" sibTransId="{EB24FCCB-80C3-47BA-A3E8-7FD7FDAAF365}"/>
    <dgm:cxn modelId="{C942D35A-975C-4AD6-BFEA-D219143F23DC}" type="presOf" srcId="{439D2B5F-A75E-4E1A-AF99-C80FBB993E03}" destId="{2E86654A-7406-4244-8F1A-F363AF0A1B95}" srcOrd="0" destOrd="0" presId="urn:microsoft.com/office/officeart/2005/8/layout/cycle6"/>
    <dgm:cxn modelId="{E16B26C0-6EF5-4575-85F8-E06535BB54FE}" type="presOf" srcId="{18610E8E-E0EB-408F-A718-81DE5826C462}" destId="{2E86654A-7406-4244-8F1A-F363AF0A1B95}" srcOrd="0" destOrd="2" presId="urn:microsoft.com/office/officeart/2005/8/layout/cycle6"/>
    <dgm:cxn modelId="{3A471CC2-1E74-4C90-A440-32E509B33005}" type="presOf" srcId="{F95001CC-224F-4F20-B5A4-E51DAA24E798}" destId="{DD949BD0-052B-4EF5-8B46-C3CCDD15FDB1}" srcOrd="0" destOrd="4" presId="urn:microsoft.com/office/officeart/2005/8/layout/cycle6"/>
    <dgm:cxn modelId="{593929DF-9C5F-404D-9B17-5BEB92E3FCA4}" srcId="{F80C02D3-0EC1-408C-BFB8-B59149DA862F}" destId="{84252E9B-31CB-4540-8500-EAF37BFA53F8}" srcOrd="2" destOrd="0" parTransId="{49D00B0E-5129-4F66-B5E9-B310B52482B6}" sibTransId="{12A06F08-A966-4493-BEBC-25EC1180AFF8}"/>
    <dgm:cxn modelId="{DBC44555-F42B-4F4C-84ED-61FB42786468}" srcId="{F80C02D3-0EC1-408C-BFB8-B59149DA862F}" destId="{D78451EA-35CC-42DB-8E1D-AA3326E71217}" srcOrd="0" destOrd="0" parTransId="{9D3B58CD-5541-4B92-A490-06412FDB713D}" sibTransId="{6D60C19E-8AF3-465C-9301-353C48520F89}"/>
    <dgm:cxn modelId="{DF349F24-28FB-4DF1-B4ED-F548B87CD12C}" type="presOf" srcId="{C27CA668-B0D1-4BDF-90CE-04BF8568DD86}" destId="{DD949BD0-052B-4EF5-8B46-C3CCDD15FDB1}" srcOrd="0" destOrd="1" presId="urn:microsoft.com/office/officeart/2005/8/layout/cycle6"/>
    <dgm:cxn modelId="{060D161D-FB1A-4F79-BE9A-DD4772113BD3}" srcId="{D78451EA-35CC-42DB-8E1D-AA3326E71217}" destId="{91752E3D-D363-4C04-ABFC-67DD95898BEA}" srcOrd="0" destOrd="0" parTransId="{79BCBFD6-78EF-4C4E-92B8-541C162B096F}" sibTransId="{5CEEE24F-9C6A-4149-A2B1-79B71FFBD70A}"/>
    <dgm:cxn modelId="{E9F3394D-7657-4FA9-8BA0-DA29C12A71F1}" type="presOf" srcId="{12A06F08-A966-4493-BEBC-25EC1180AFF8}" destId="{4F4E5E67-B293-4CD7-8D5B-3D30A73CA409}" srcOrd="0" destOrd="0" presId="urn:microsoft.com/office/officeart/2005/8/layout/cycle6"/>
    <dgm:cxn modelId="{A49058CB-3893-4E74-A5D1-4CC122A7A492}" srcId="{8BBFE782-9D4A-4E2B-8F02-E56D7CAE5D08}" destId="{F19F5B7A-96B7-42C7-BADE-72DC6D64278E}" srcOrd="1" destOrd="0" parTransId="{B3337062-BDF8-41A0-AEA4-203F5642D760}" sibTransId="{577B240D-D891-45EF-AFB7-DE2639433D36}"/>
    <dgm:cxn modelId="{8C60AB11-42CA-45D3-B6EB-7A19B32E1808}" type="presOf" srcId="{0C637A71-B078-4F65-8B00-0865359390EC}" destId="{EA6D9D25-B76A-4B46-B2E4-EAFA45F8A048}" srcOrd="0" destOrd="0" presId="urn:microsoft.com/office/officeart/2005/8/layout/cycle6"/>
    <dgm:cxn modelId="{F3F2C747-BA23-45C4-BC10-0D5FB11912BE}" srcId="{84252E9B-31CB-4540-8500-EAF37BFA53F8}" destId="{ED463F25-BB6D-405E-8A39-EBF83CFAA199}" srcOrd="2" destOrd="0" parTransId="{85FF5C2F-2FC0-4739-8917-FA0A8730E728}" sibTransId="{B9324896-F0B5-4FA9-9B92-EAF84955FC34}"/>
    <dgm:cxn modelId="{1F3538C8-1B1A-4FE0-B0F8-B2D361F0C8DC}" srcId="{84252E9B-31CB-4540-8500-EAF37BFA53F8}" destId="{F95001CC-224F-4F20-B5A4-E51DAA24E798}" srcOrd="3" destOrd="0" parTransId="{24A3EB89-F3CA-485E-B761-106FAD28CFA7}" sibTransId="{C19ADF2E-6A28-4C50-B2C9-C6122CFCACDF}"/>
    <dgm:cxn modelId="{873C42B8-656A-4020-93EC-83D880C94889}" srcId="{84252E9B-31CB-4540-8500-EAF37BFA53F8}" destId="{F3016426-0F5A-40B9-8C59-72AAD2F35418}" srcOrd="1" destOrd="0" parTransId="{FF08C074-6DED-46B2-AACC-E623E292D22F}" sibTransId="{9BE34C82-B385-4275-A0D8-D5E294630B43}"/>
    <dgm:cxn modelId="{8CB24DCE-EFAA-4BD3-9A8D-A08F252BE368}" srcId="{F80C02D3-0EC1-408C-BFB8-B59149DA862F}" destId="{439D2B5F-A75E-4E1A-AF99-C80FBB993E03}" srcOrd="1" destOrd="0" parTransId="{0CD73D82-02AF-4C14-BE39-9FA96D1F154A}" sibTransId="{CFCEBFAF-F1F5-4055-AC90-DF463FFEE499}"/>
    <dgm:cxn modelId="{6EC335A1-B8CD-4174-98F8-F538806F4C4A}" srcId="{439D2B5F-A75E-4E1A-AF99-C80FBB993E03}" destId="{18610E8E-E0EB-408F-A718-81DE5826C462}" srcOrd="1" destOrd="0" parTransId="{428DB6FE-F7C3-4990-B41B-80CFC6CAD04E}" sibTransId="{CD3720BA-26AC-4363-9FF8-6BF4A68340F4}"/>
    <dgm:cxn modelId="{F03C338E-AAE7-412A-8469-69B2DC5CC4F8}" type="presOf" srcId="{F19F5B7A-96B7-42C7-BADE-72DC6D64278E}" destId="{14946ADE-2E34-45DE-B047-E70B884DF565}" srcOrd="0" destOrd="2" presId="urn:microsoft.com/office/officeart/2005/8/layout/cycle6"/>
    <dgm:cxn modelId="{89E51EC3-9E96-4AAB-BE60-B9A9FDCD73CD}" type="presOf" srcId="{ED463F25-BB6D-405E-8A39-EBF83CFAA199}" destId="{DD949BD0-052B-4EF5-8B46-C3CCDD15FDB1}" srcOrd="0" destOrd="3" presId="urn:microsoft.com/office/officeart/2005/8/layout/cycle6"/>
    <dgm:cxn modelId="{484D3E40-A443-4A89-810A-14EE1CD84DCE}" type="presOf" srcId="{91752E3D-D363-4C04-ABFC-67DD95898BEA}" destId="{2C3C06CC-6F34-4B19-AF11-6E591F3C3FCE}" srcOrd="0" destOrd="1" presId="urn:microsoft.com/office/officeart/2005/8/layout/cycle6"/>
    <dgm:cxn modelId="{C34A0315-054E-4B39-B145-7CBCCCC6A368}" type="presOf" srcId="{CFCEBFAF-F1F5-4055-AC90-DF463FFEE499}" destId="{035756FD-FC3B-468E-9213-00591FB8618D}" srcOrd="0" destOrd="0" presId="urn:microsoft.com/office/officeart/2005/8/layout/cycle6"/>
    <dgm:cxn modelId="{8CD4081B-6059-415E-9737-9F3F2D07F083}" type="presOf" srcId="{8BBFE782-9D4A-4E2B-8F02-E56D7CAE5D08}" destId="{14946ADE-2E34-45DE-B047-E70B884DF565}" srcOrd="0" destOrd="0" presId="urn:microsoft.com/office/officeart/2005/8/layout/cycle6"/>
    <dgm:cxn modelId="{11CA3FDA-CBD6-42E1-ABD3-A3ED031F69D6}" type="presOf" srcId="{EF11EB3C-6601-44F6-9DCB-8C3BEE3D5B6E}" destId="{2C3C06CC-6F34-4B19-AF11-6E591F3C3FCE}" srcOrd="0" destOrd="2" presId="urn:microsoft.com/office/officeart/2005/8/layout/cycle6"/>
    <dgm:cxn modelId="{2F862BB5-2CA3-442E-9D45-5D73657E4FF5}" type="presOf" srcId="{E7F9F9A7-638E-4914-966F-13600803DA05}" destId="{D0DADF81-F7DA-473B-8EC8-0081A34B14CB}" srcOrd="0" destOrd="1" presId="urn:microsoft.com/office/officeart/2005/8/layout/cycle6"/>
    <dgm:cxn modelId="{DD7BA7C7-CCE5-4AFA-BF29-3112D4A92120}" type="presOf" srcId="{84252E9B-31CB-4540-8500-EAF37BFA53F8}" destId="{DD949BD0-052B-4EF5-8B46-C3CCDD15FDB1}" srcOrd="0" destOrd="0" presId="urn:microsoft.com/office/officeart/2005/8/layout/cycle6"/>
    <dgm:cxn modelId="{010670C6-8C15-43FE-B50C-7D3511F689E9}" srcId="{8BBFE782-9D4A-4E2B-8F02-E56D7CAE5D08}" destId="{9A89C4CF-765A-4161-A7C8-5F07398CFB8D}" srcOrd="0" destOrd="0" parTransId="{CBE355C5-B83B-4855-9CA7-8D1FDDA20A11}" sibTransId="{7D4C7F12-55E1-4126-B7AE-DE2DB283DDC6}"/>
    <dgm:cxn modelId="{EEAAD787-165E-4981-8472-6D449B47ECB6}" srcId="{D78451EA-35CC-42DB-8E1D-AA3326E71217}" destId="{EF11EB3C-6601-44F6-9DCB-8C3BEE3D5B6E}" srcOrd="1" destOrd="0" parTransId="{916A36E4-A0D1-4364-8E96-461F251B5CE1}" sibTransId="{34291294-E90E-485F-81C8-02B437C9572C}"/>
    <dgm:cxn modelId="{8362DD7D-67D1-465E-9E58-EA66560D492D}" srcId="{A759F99C-AF19-442F-8843-B402BF532553}" destId="{E7F9F9A7-638E-4914-966F-13600803DA05}" srcOrd="0" destOrd="0" parTransId="{CEA7795E-4EA2-44E2-9E8A-E95FB6A55322}" sibTransId="{84A77521-E45C-47AD-BE0C-603944503917}"/>
    <dgm:cxn modelId="{65F29D8A-3188-4642-8819-E6AFDA703D65}" srcId="{F80C02D3-0EC1-408C-BFB8-B59149DA862F}" destId="{A759F99C-AF19-442F-8843-B402BF532553}" srcOrd="3" destOrd="0" parTransId="{C096CDCB-D930-4E05-999A-7CA166EB50EF}" sibTransId="{A9894B5F-228B-4A05-8998-89F75D0823DF}"/>
    <dgm:cxn modelId="{D08B0CC1-770D-41C7-8304-D17064442EB4}" srcId="{439D2B5F-A75E-4E1A-AF99-C80FBB993E03}" destId="{1624EE64-1CE5-4858-9797-42BF02B4ADCA}" srcOrd="0" destOrd="0" parTransId="{1379A1FC-0AB3-49F3-B159-C18DE72D7B07}" sibTransId="{052774F0-359B-4840-8271-00563E4FC9D3}"/>
    <dgm:cxn modelId="{65347A9C-4FB1-4FC1-814F-EBCE211D91DF}" srcId="{A759F99C-AF19-442F-8843-B402BF532553}" destId="{347FD47E-FAD3-4463-AD98-DEA00143B6EC}" srcOrd="1" destOrd="0" parTransId="{FF89FA41-AEC1-45AC-B0CF-00DF2A1DB88A}" sibTransId="{27176296-4ACD-49E4-AF8F-C032C4B7DE23}"/>
    <dgm:cxn modelId="{DEE3294A-FAB0-424A-8748-E6AF2BE7B5E4}" type="presOf" srcId="{1624EE64-1CE5-4858-9797-42BF02B4ADCA}" destId="{2E86654A-7406-4244-8F1A-F363AF0A1B95}" srcOrd="0" destOrd="1" presId="urn:microsoft.com/office/officeart/2005/8/layout/cycle6"/>
    <dgm:cxn modelId="{661C96AF-D121-490B-8E65-ED4A29C95931}" type="presOf" srcId="{9A89C4CF-765A-4161-A7C8-5F07398CFB8D}" destId="{14946ADE-2E34-45DE-B047-E70B884DF565}" srcOrd="0" destOrd="1" presId="urn:microsoft.com/office/officeart/2005/8/layout/cycle6"/>
    <dgm:cxn modelId="{FD3F8EF8-1F3E-4748-865B-988A18FBCB82}" type="presOf" srcId="{A9894B5F-228B-4A05-8998-89F75D0823DF}" destId="{00FBA9B9-950B-4C8E-86FB-22C18A490531}" srcOrd="0" destOrd="0" presId="urn:microsoft.com/office/officeart/2005/8/layout/cycle6"/>
    <dgm:cxn modelId="{623D2C71-2595-4B80-BCDE-7A5A9C50F3E0}" type="presOf" srcId="{D78451EA-35CC-42DB-8E1D-AA3326E71217}" destId="{2C3C06CC-6F34-4B19-AF11-6E591F3C3FCE}" srcOrd="0" destOrd="0" presId="urn:microsoft.com/office/officeart/2005/8/layout/cycle6"/>
    <dgm:cxn modelId="{7D7CF1FD-3B0F-4D43-9CA3-7D2C1180D190}" type="presOf" srcId="{347FD47E-FAD3-4463-AD98-DEA00143B6EC}" destId="{D0DADF81-F7DA-473B-8EC8-0081A34B14CB}" srcOrd="0" destOrd="2" presId="urn:microsoft.com/office/officeart/2005/8/layout/cycle6"/>
    <dgm:cxn modelId="{2BB3E1D1-80E2-4DC3-9973-EA5DEE38A3B7}" type="presOf" srcId="{6D60C19E-8AF3-465C-9301-353C48520F89}" destId="{B6EDD6F9-C3F3-477B-B085-245A32EA87E1}" srcOrd="0" destOrd="0" presId="urn:microsoft.com/office/officeart/2005/8/layout/cycle6"/>
    <dgm:cxn modelId="{7C7AC552-40F1-4701-973C-3EEA5B50DFCE}" srcId="{F80C02D3-0EC1-408C-BFB8-B59149DA862F}" destId="{8BBFE782-9D4A-4E2B-8F02-E56D7CAE5D08}" srcOrd="4" destOrd="0" parTransId="{2C82542D-8E1E-4103-8885-3D7B8D7ECDFA}" sibTransId="{0C637A71-B078-4F65-8B00-0865359390EC}"/>
    <dgm:cxn modelId="{161A49BB-F5CC-4CC9-B21E-5D9BED9AC0F0}" type="presOf" srcId="{F3016426-0F5A-40B9-8C59-72AAD2F35418}" destId="{DD949BD0-052B-4EF5-8B46-C3CCDD15FDB1}" srcOrd="0" destOrd="2" presId="urn:microsoft.com/office/officeart/2005/8/layout/cycle6"/>
    <dgm:cxn modelId="{B1792B55-3658-4F90-8A74-4F2E76782023}" type="presOf" srcId="{A759F99C-AF19-442F-8843-B402BF532553}" destId="{D0DADF81-F7DA-473B-8EC8-0081A34B14CB}" srcOrd="0" destOrd="0" presId="urn:microsoft.com/office/officeart/2005/8/layout/cycle6"/>
    <dgm:cxn modelId="{3EC7AB0B-5848-49DB-9233-11A2E748AA30}" type="presParOf" srcId="{30E8A56A-7366-4D4F-8AD5-049719178ACC}" destId="{2C3C06CC-6F34-4B19-AF11-6E591F3C3FCE}" srcOrd="0" destOrd="0" presId="urn:microsoft.com/office/officeart/2005/8/layout/cycle6"/>
    <dgm:cxn modelId="{9831290B-B260-47F9-B505-331E9EA5AF4D}" type="presParOf" srcId="{30E8A56A-7366-4D4F-8AD5-049719178ACC}" destId="{A744FF58-60E0-4CCF-B121-97F9E41FC42E}" srcOrd="1" destOrd="0" presId="urn:microsoft.com/office/officeart/2005/8/layout/cycle6"/>
    <dgm:cxn modelId="{3308716D-0808-4207-9914-B5046438D1D9}" type="presParOf" srcId="{30E8A56A-7366-4D4F-8AD5-049719178ACC}" destId="{B6EDD6F9-C3F3-477B-B085-245A32EA87E1}" srcOrd="2" destOrd="0" presId="urn:microsoft.com/office/officeart/2005/8/layout/cycle6"/>
    <dgm:cxn modelId="{F35E78B1-CE55-4AAC-B0D9-74B2ED08F609}" type="presParOf" srcId="{30E8A56A-7366-4D4F-8AD5-049719178ACC}" destId="{2E86654A-7406-4244-8F1A-F363AF0A1B95}" srcOrd="3" destOrd="0" presId="urn:microsoft.com/office/officeart/2005/8/layout/cycle6"/>
    <dgm:cxn modelId="{A4EEE40E-A041-48B0-A806-F200B6398914}" type="presParOf" srcId="{30E8A56A-7366-4D4F-8AD5-049719178ACC}" destId="{6519BE1A-CEC4-4C14-A2D6-FE9844155971}" srcOrd="4" destOrd="0" presId="urn:microsoft.com/office/officeart/2005/8/layout/cycle6"/>
    <dgm:cxn modelId="{C8D6DC5E-A903-4CFF-B5AD-7BEFBF623E75}" type="presParOf" srcId="{30E8A56A-7366-4D4F-8AD5-049719178ACC}" destId="{035756FD-FC3B-468E-9213-00591FB8618D}" srcOrd="5" destOrd="0" presId="urn:microsoft.com/office/officeart/2005/8/layout/cycle6"/>
    <dgm:cxn modelId="{2D4171B2-BBA1-4CA1-A1F5-DA510D27C167}" type="presParOf" srcId="{30E8A56A-7366-4D4F-8AD5-049719178ACC}" destId="{DD949BD0-052B-4EF5-8B46-C3CCDD15FDB1}" srcOrd="6" destOrd="0" presId="urn:microsoft.com/office/officeart/2005/8/layout/cycle6"/>
    <dgm:cxn modelId="{FA1CA38F-F199-44D8-9BB7-4781FE916BCD}" type="presParOf" srcId="{30E8A56A-7366-4D4F-8AD5-049719178ACC}" destId="{EFB6AF28-45AD-4273-9102-E87AE37E50E8}" srcOrd="7" destOrd="0" presId="urn:microsoft.com/office/officeart/2005/8/layout/cycle6"/>
    <dgm:cxn modelId="{645E31FE-6AC0-403B-882A-62E6FA713AC7}" type="presParOf" srcId="{30E8A56A-7366-4D4F-8AD5-049719178ACC}" destId="{4F4E5E67-B293-4CD7-8D5B-3D30A73CA409}" srcOrd="8" destOrd="0" presId="urn:microsoft.com/office/officeart/2005/8/layout/cycle6"/>
    <dgm:cxn modelId="{86E8BD5F-BF85-4440-99B8-0EF2E4A4B170}" type="presParOf" srcId="{30E8A56A-7366-4D4F-8AD5-049719178ACC}" destId="{D0DADF81-F7DA-473B-8EC8-0081A34B14CB}" srcOrd="9" destOrd="0" presId="urn:microsoft.com/office/officeart/2005/8/layout/cycle6"/>
    <dgm:cxn modelId="{441CEA0A-3A6C-4F96-94BF-AC00C1D4CF80}" type="presParOf" srcId="{30E8A56A-7366-4D4F-8AD5-049719178ACC}" destId="{0C556A4D-6E9E-4C3D-B51B-10E454959C16}" srcOrd="10" destOrd="0" presId="urn:microsoft.com/office/officeart/2005/8/layout/cycle6"/>
    <dgm:cxn modelId="{342F4B51-6686-4EEC-8475-D80F2777E7DD}" type="presParOf" srcId="{30E8A56A-7366-4D4F-8AD5-049719178ACC}" destId="{00FBA9B9-950B-4C8E-86FB-22C18A490531}" srcOrd="11" destOrd="0" presId="urn:microsoft.com/office/officeart/2005/8/layout/cycle6"/>
    <dgm:cxn modelId="{E9C0502F-21ED-4770-B8F0-9BBC2904F09F}" type="presParOf" srcId="{30E8A56A-7366-4D4F-8AD5-049719178ACC}" destId="{14946ADE-2E34-45DE-B047-E70B884DF565}" srcOrd="12" destOrd="0" presId="urn:microsoft.com/office/officeart/2005/8/layout/cycle6"/>
    <dgm:cxn modelId="{F6354692-EC01-4466-A2BD-1A857636398E}" type="presParOf" srcId="{30E8A56A-7366-4D4F-8AD5-049719178ACC}" destId="{B59AE2FC-BC19-448A-8F65-8674D2D10F34}" srcOrd="13" destOrd="0" presId="urn:microsoft.com/office/officeart/2005/8/layout/cycle6"/>
    <dgm:cxn modelId="{CC00C0E9-FFAD-4E50-9F49-133B1A66382F}" type="presParOf" srcId="{30E8A56A-7366-4D4F-8AD5-049719178ACC}" destId="{EA6D9D25-B76A-4B46-B2E4-EAFA45F8A04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0054E-083E-4710-8108-75FEB07DFFA9}">
      <dsp:nvSpPr>
        <dsp:cNvPr id="0" name=""/>
        <dsp:cNvSpPr/>
      </dsp:nvSpPr>
      <dsp:spPr>
        <a:xfrm>
          <a:off x="1741539" y="1320799"/>
          <a:ext cx="3962400" cy="3962400"/>
        </a:xfrm>
        <a:prstGeom prst="ellipse">
          <a:avLst/>
        </a:prstGeom>
        <a:solidFill>
          <a:schemeClr val="accent2">
            <a:hueOff val="-16578684"/>
            <a:satOff val="48438"/>
            <a:lumOff val="9019"/>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94AFCB6-0027-4E70-996C-5336DA0A6AD5}">
      <dsp:nvSpPr>
        <dsp:cNvPr id="0" name=""/>
        <dsp:cNvSpPr/>
      </dsp:nvSpPr>
      <dsp:spPr>
        <a:xfrm>
          <a:off x="2307832" y="1887093"/>
          <a:ext cx="2829814" cy="2829814"/>
        </a:xfrm>
        <a:prstGeom prst="ellipse">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AD532B7-D0E9-4149-B49E-6B00FD256AD9}">
      <dsp:nvSpPr>
        <dsp:cNvPr id="0" name=""/>
        <dsp:cNvSpPr/>
      </dsp:nvSpPr>
      <dsp:spPr>
        <a:xfrm>
          <a:off x="2873795" y="2453055"/>
          <a:ext cx="1697888" cy="1697888"/>
        </a:xfrm>
        <a:prstGeom prst="ellipse">
          <a:avLst/>
        </a:prstGeom>
        <a:solidFill>
          <a:srgbClr val="7030A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6375B20-3CB0-4000-9363-D0B4DDFF108B}">
      <dsp:nvSpPr>
        <dsp:cNvPr id="0" name=""/>
        <dsp:cNvSpPr/>
      </dsp:nvSpPr>
      <dsp:spPr>
        <a:xfrm>
          <a:off x="3439758" y="3019018"/>
          <a:ext cx="565962" cy="565962"/>
        </a:xfrm>
        <a:prstGeom prst="ellipse">
          <a:avLst/>
        </a:prstGeom>
        <a:solidFill>
          <a:srgbClr val="C00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4109CAE-165C-477A-958D-D3868A86D215}">
      <dsp:nvSpPr>
        <dsp:cNvPr id="0" name=""/>
        <dsp:cNvSpPr/>
      </dsp:nvSpPr>
      <dsp:spPr>
        <a:xfrm>
          <a:off x="6297672" y="0"/>
          <a:ext cx="5372103" cy="9476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Your Application: SCOM </a:t>
          </a:r>
          <a:r>
            <a:rPr lang="en-US" sz="2000" kern="1200" dirty="0" err="1" smtClean="0"/>
            <a:t>.Net</a:t>
          </a:r>
          <a:r>
            <a:rPr lang="en-US" sz="2000" kern="1200" dirty="0" smtClean="0"/>
            <a:t> Application Performance Monitoring &amp; Java Monitoring</a:t>
          </a:r>
          <a:endParaRPr lang="en-US" sz="2000" kern="1200" dirty="0"/>
        </a:p>
      </dsp:txBody>
      <dsp:txXfrm>
        <a:off x="6297672" y="0"/>
        <a:ext cx="5372103" cy="947674"/>
      </dsp:txXfrm>
    </dsp:sp>
    <dsp:sp modelId="{F34EDA2F-DA8D-4800-B797-A8893B6DEE70}">
      <dsp:nvSpPr>
        <dsp:cNvPr id="0" name=""/>
        <dsp:cNvSpPr/>
      </dsp:nvSpPr>
      <dsp:spPr>
        <a:xfrm>
          <a:off x="5869039" y="473836"/>
          <a:ext cx="4953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49E98E96-B639-47CF-9066-6F90972F0084}">
      <dsp:nvSpPr>
        <dsp:cNvPr id="0" name=""/>
        <dsp:cNvSpPr/>
      </dsp:nvSpPr>
      <dsp:spPr>
        <a:xfrm rot="5400000">
          <a:off x="3379331" y="785875"/>
          <a:ext cx="2800096" cy="217932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B903A1C9-BA1D-4C10-A008-D9C725A7569F}">
      <dsp:nvSpPr>
        <dsp:cNvPr id="0" name=""/>
        <dsp:cNvSpPr/>
      </dsp:nvSpPr>
      <dsp:spPr>
        <a:xfrm>
          <a:off x="6377049" y="1016001"/>
          <a:ext cx="5283206" cy="9476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First mile: SCOM internal synthetic transactions</a:t>
          </a:r>
          <a:endParaRPr lang="en-US" sz="2000" kern="1200" dirty="0"/>
        </a:p>
      </dsp:txBody>
      <dsp:txXfrm>
        <a:off x="6377049" y="1016001"/>
        <a:ext cx="5283206" cy="947674"/>
      </dsp:txXfrm>
    </dsp:sp>
    <dsp:sp modelId="{666AF3E3-A75D-477B-83C3-F791DAE882F6}">
      <dsp:nvSpPr>
        <dsp:cNvPr id="0" name=""/>
        <dsp:cNvSpPr/>
      </dsp:nvSpPr>
      <dsp:spPr>
        <a:xfrm>
          <a:off x="5869039" y="1421510"/>
          <a:ext cx="4953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2615482D-F79C-4AAE-A673-3513126B1A68}">
      <dsp:nvSpPr>
        <dsp:cNvPr id="0" name=""/>
        <dsp:cNvSpPr/>
      </dsp:nvSpPr>
      <dsp:spPr>
        <a:xfrm rot="5400000">
          <a:off x="3864065" y="1718030"/>
          <a:ext cx="2299512" cy="1707134"/>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A31D51D3-21C0-41FE-8F2D-670D17215B0D}">
      <dsp:nvSpPr>
        <dsp:cNvPr id="0" name=""/>
        <dsp:cNvSpPr/>
      </dsp:nvSpPr>
      <dsp:spPr>
        <a:xfrm>
          <a:off x="6415127" y="1895347"/>
          <a:ext cx="4216409" cy="9476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Mid-mile: Global Service Monitor</a:t>
          </a:r>
          <a:endParaRPr lang="en-US" sz="2000" kern="1200" dirty="0"/>
        </a:p>
      </dsp:txBody>
      <dsp:txXfrm>
        <a:off x="6415127" y="1895347"/>
        <a:ext cx="4216409" cy="947674"/>
      </dsp:txXfrm>
    </dsp:sp>
    <dsp:sp modelId="{2A1117EA-5C94-4604-BF3D-B23EEC05F362}">
      <dsp:nvSpPr>
        <dsp:cNvPr id="0" name=""/>
        <dsp:cNvSpPr/>
      </dsp:nvSpPr>
      <dsp:spPr>
        <a:xfrm>
          <a:off x="5869039" y="2369184"/>
          <a:ext cx="4953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B3C28A7D-6313-47C8-A796-869601C9AA47}">
      <dsp:nvSpPr>
        <dsp:cNvPr id="0" name=""/>
        <dsp:cNvSpPr/>
      </dsp:nvSpPr>
      <dsp:spPr>
        <a:xfrm rot="5400000">
          <a:off x="4333279" y="2586786"/>
          <a:ext cx="1754022" cy="1317498"/>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70747413-69C0-4EB7-B4BE-29D82588DE19}">
      <dsp:nvSpPr>
        <dsp:cNvPr id="0" name=""/>
        <dsp:cNvSpPr/>
      </dsp:nvSpPr>
      <dsp:spPr>
        <a:xfrm>
          <a:off x="6415117" y="2844803"/>
          <a:ext cx="3505218" cy="9476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000" kern="1200" dirty="0" smtClean="0"/>
            <a:t>Last mile: SCOM client-side monitoring</a:t>
          </a:r>
          <a:endParaRPr lang="en-US" sz="2000" kern="1200" dirty="0"/>
        </a:p>
      </dsp:txBody>
      <dsp:txXfrm>
        <a:off x="6415117" y="2844803"/>
        <a:ext cx="3505218" cy="947674"/>
      </dsp:txXfrm>
    </dsp:sp>
    <dsp:sp modelId="{46587D82-608B-4EFD-906C-12F6A1B6211C}">
      <dsp:nvSpPr>
        <dsp:cNvPr id="0" name=""/>
        <dsp:cNvSpPr/>
      </dsp:nvSpPr>
      <dsp:spPr>
        <a:xfrm>
          <a:off x="5869039" y="3316858"/>
          <a:ext cx="49530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D7538BD9-9AF0-431E-A192-A6426A0591AD}">
      <dsp:nvSpPr>
        <dsp:cNvPr id="0" name=""/>
        <dsp:cNvSpPr/>
      </dsp:nvSpPr>
      <dsp:spPr>
        <a:xfrm rot="5400000">
          <a:off x="4803616" y="3458977"/>
          <a:ext cx="1205626" cy="920597"/>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06CC-6F34-4B19-AF11-6E591F3C3FCE}">
      <dsp:nvSpPr>
        <dsp:cNvPr id="0" name=""/>
        <dsp:cNvSpPr/>
      </dsp:nvSpPr>
      <dsp:spPr>
        <a:xfrm>
          <a:off x="3989244" y="3661"/>
          <a:ext cx="1927510" cy="125288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Availability</a:t>
          </a:r>
          <a:endParaRPr lang="en-US" sz="1100" b="1" kern="1200" dirty="0"/>
        </a:p>
        <a:p>
          <a:pPr marL="57150" lvl="1" indent="-57150" algn="l" defTabSz="444500">
            <a:lnSpc>
              <a:spcPct val="90000"/>
            </a:lnSpc>
            <a:spcBef>
              <a:spcPct val="0"/>
            </a:spcBef>
            <a:spcAft>
              <a:spcPct val="15000"/>
            </a:spcAft>
            <a:buChar char="••"/>
          </a:pPr>
          <a:r>
            <a:rPr lang="en-US" sz="1000" b="1" kern="1200" dirty="0" smtClean="0"/>
            <a:t>Global Service Monitor</a:t>
          </a:r>
          <a:endParaRPr lang="en-US" sz="1000" b="1" kern="1200" dirty="0"/>
        </a:p>
        <a:p>
          <a:pPr marL="57150" lvl="1" indent="-57150" algn="l" defTabSz="444500">
            <a:lnSpc>
              <a:spcPct val="90000"/>
            </a:lnSpc>
            <a:spcBef>
              <a:spcPct val="0"/>
            </a:spcBef>
            <a:spcAft>
              <a:spcPct val="15000"/>
            </a:spcAft>
            <a:buChar char="••"/>
          </a:pPr>
          <a:r>
            <a:rPr lang="en-US" sz="1000" b="1" kern="1200" dirty="0" smtClean="0"/>
            <a:t>Internal Synthetic Transactions</a:t>
          </a:r>
          <a:endParaRPr lang="en-US" sz="1000" b="1" kern="1200" dirty="0"/>
        </a:p>
      </dsp:txBody>
      <dsp:txXfrm>
        <a:off x="4050405" y="64822"/>
        <a:ext cx="1805188" cy="1130559"/>
      </dsp:txXfrm>
    </dsp:sp>
    <dsp:sp modelId="{B6EDD6F9-C3F3-477B-B085-245A32EA87E1}">
      <dsp:nvSpPr>
        <dsp:cNvPr id="0" name=""/>
        <dsp:cNvSpPr/>
      </dsp:nvSpPr>
      <dsp:spPr>
        <a:xfrm>
          <a:off x="2460996" y="633907"/>
          <a:ext cx="5002335" cy="5002335"/>
        </a:xfrm>
        <a:custGeom>
          <a:avLst/>
          <a:gdLst/>
          <a:ahLst/>
          <a:cxnLst/>
          <a:rect l="0" t="0" r="0" b="0"/>
          <a:pathLst>
            <a:path>
              <a:moveTo>
                <a:pt x="3469344" y="194986"/>
              </a:moveTo>
              <a:arcTo wR="2501167" hR="2501167" stAng="17566413" swAng="201271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86654A-7406-4244-8F1A-F363AF0A1B95}">
      <dsp:nvSpPr>
        <dsp:cNvPr id="0" name=""/>
        <dsp:cNvSpPr/>
      </dsp:nvSpPr>
      <dsp:spPr>
        <a:xfrm>
          <a:off x="6382862" y="1760271"/>
          <a:ext cx="1927510" cy="125288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dirty="0" smtClean="0"/>
            <a:t>Reliability</a:t>
          </a:r>
          <a:endParaRPr lang="en-US" sz="1100" b="1" kern="1200" dirty="0"/>
        </a:p>
        <a:p>
          <a:pPr marL="57150" lvl="1" indent="-57150" algn="l" defTabSz="444500">
            <a:lnSpc>
              <a:spcPct val="90000"/>
            </a:lnSpc>
            <a:spcBef>
              <a:spcPct val="0"/>
            </a:spcBef>
            <a:spcAft>
              <a:spcPct val="15000"/>
            </a:spcAft>
            <a:buChar char="••"/>
          </a:pPr>
          <a:r>
            <a:rPr lang="en-US" sz="1000" b="1" kern="1200" dirty="0" smtClean="0"/>
            <a:t>.NET Application Performance Monitoring</a:t>
          </a:r>
          <a:endParaRPr lang="en-US" sz="1000" b="1" kern="1200" dirty="0"/>
        </a:p>
        <a:p>
          <a:pPr marL="57150" lvl="1" indent="-57150" algn="l" defTabSz="444500">
            <a:lnSpc>
              <a:spcPct val="90000"/>
            </a:lnSpc>
            <a:spcBef>
              <a:spcPct val="0"/>
            </a:spcBef>
            <a:spcAft>
              <a:spcPct val="15000"/>
            </a:spcAft>
            <a:buChar char="••"/>
          </a:pPr>
          <a:r>
            <a:rPr lang="en-US" sz="1000" b="1" kern="1200" dirty="0" smtClean="0"/>
            <a:t>Global Service Monitor</a:t>
          </a:r>
          <a:endParaRPr lang="en-US" sz="1000" b="1" kern="1200" dirty="0"/>
        </a:p>
      </dsp:txBody>
      <dsp:txXfrm>
        <a:off x="6444023" y="1821432"/>
        <a:ext cx="1805188" cy="1130559"/>
      </dsp:txXfrm>
    </dsp:sp>
    <dsp:sp modelId="{035756FD-FC3B-468E-9213-00591FB8618D}">
      <dsp:nvSpPr>
        <dsp:cNvPr id="0" name=""/>
        <dsp:cNvSpPr/>
      </dsp:nvSpPr>
      <dsp:spPr>
        <a:xfrm>
          <a:off x="2457062" y="622366"/>
          <a:ext cx="5002335" cy="5002335"/>
        </a:xfrm>
        <a:custGeom>
          <a:avLst/>
          <a:gdLst/>
          <a:ahLst/>
          <a:cxnLst/>
          <a:rect l="0" t="0" r="0" b="0"/>
          <a:pathLst>
            <a:path>
              <a:moveTo>
                <a:pt x="5000544" y="2406521"/>
              </a:moveTo>
              <a:arcTo wR="2501167" hR="2501167" stAng="21469882" swAng="215867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949BD0-052B-4EF5-8B46-C3CCDD15FDB1}">
      <dsp:nvSpPr>
        <dsp:cNvPr id="0" name=""/>
        <dsp:cNvSpPr/>
      </dsp:nvSpPr>
      <dsp:spPr>
        <a:xfrm>
          <a:off x="5459394" y="4528316"/>
          <a:ext cx="1927510" cy="125288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dirty="0" smtClean="0"/>
            <a:t>Performance</a:t>
          </a:r>
          <a:endParaRPr lang="en-US" sz="1100" b="1" kern="1200" dirty="0"/>
        </a:p>
        <a:p>
          <a:pPr marL="57150" lvl="1" indent="-57150" algn="l" defTabSz="444500">
            <a:lnSpc>
              <a:spcPct val="90000"/>
            </a:lnSpc>
            <a:spcBef>
              <a:spcPct val="0"/>
            </a:spcBef>
            <a:spcAft>
              <a:spcPct val="15000"/>
            </a:spcAft>
            <a:buChar char="••"/>
          </a:pPr>
          <a:r>
            <a:rPr lang="en-US" sz="1000" b="1" kern="1200" dirty="0" smtClean="0"/>
            <a:t>NET Application Performance Monitoring</a:t>
          </a:r>
          <a:endParaRPr lang="en-US" sz="1000" b="1" kern="1200" dirty="0"/>
        </a:p>
        <a:p>
          <a:pPr marL="57150" lvl="1" indent="-57150" algn="l" defTabSz="444500">
            <a:lnSpc>
              <a:spcPct val="90000"/>
            </a:lnSpc>
            <a:spcBef>
              <a:spcPct val="0"/>
            </a:spcBef>
            <a:spcAft>
              <a:spcPct val="15000"/>
            </a:spcAft>
            <a:buChar char="••"/>
          </a:pPr>
          <a:r>
            <a:rPr lang="en-US" sz="1000" b="1" kern="1200" dirty="0" smtClean="0"/>
            <a:t>Global Service Monitor</a:t>
          </a:r>
          <a:endParaRPr lang="en-US" sz="1000" b="1" kern="1200" dirty="0"/>
        </a:p>
        <a:p>
          <a:pPr marL="57150" lvl="1" indent="-57150" algn="l" defTabSz="444500">
            <a:lnSpc>
              <a:spcPct val="90000"/>
            </a:lnSpc>
            <a:spcBef>
              <a:spcPct val="0"/>
            </a:spcBef>
            <a:spcAft>
              <a:spcPct val="15000"/>
            </a:spcAft>
            <a:buChar char="••"/>
          </a:pPr>
          <a:r>
            <a:rPr lang="en-US" sz="1000" b="1" kern="1200" dirty="0" smtClean="0"/>
            <a:t>Client-Side Monitoring</a:t>
          </a:r>
          <a:endParaRPr lang="en-US" sz="1000" b="1" kern="1200" dirty="0"/>
        </a:p>
        <a:p>
          <a:pPr marL="57150" lvl="1" indent="-57150" algn="l" defTabSz="444500">
            <a:lnSpc>
              <a:spcPct val="90000"/>
            </a:lnSpc>
            <a:spcBef>
              <a:spcPct val="0"/>
            </a:spcBef>
            <a:spcAft>
              <a:spcPct val="15000"/>
            </a:spcAft>
            <a:buChar char="••"/>
          </a:pPr>
          <a:endParaRPr lang="en-US" sz="1000" b="1" kern="1200" dirty="0"/>
        </a:p>
      </dsp:txBody>
      <dsp:txXfrm>
        <a:off x="5520555" y="4589477"/>
        <a:ext cx="1805188" cy="1130559"/>
      </dsp:txXfrm>
    </dsp:sp>
    <dsp:sp modelId="{4F4E5E67-B293-4CD7-8D5B-3D30A73CA409}">
      <dsp:nvSpPr>
        <dsp:cNvPr id="0" name=""/>
        <dsp:cNvSpPr/>
      </dsp:nvSpPr>
      <dsp:spPr>
        <a:xfrm>
          <a:off x="2451832" y="630101"/>
          <a:ext cx="5002335" cy="5002335"/>
        </a:xfrm>
        <a:custGeom>
          <a:avLst/>
          <a:gdLst/>
          <a:ahLst/>
          <a:cxnLst/>
          <a:rect l="0" t="0" r="0" b="0"/>
          <a:pathLst>
            <a:path>
              <a:moveTo>
                <a:pt x="2997639" y="4952566"/>
              </a:moveTo>
              <a:arcTo wR="2501167" hR="2501167" stAng="4713058" swAng="137388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DADF81-F7DA-473B-8EC8-0081A34B14CB}">
      <dsp:nvSpPr>
        <dsp:cNvPr id="0" name=""/>
        <dsp:cNvSpPr/>
      </dsp:nvSpPr>
      <dsp:spPr>
        <a:xfrm>
          <a:off x="2519095" y="4528316"/>
          <a:ext cx="1927510" cy="125288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dirty="0" smtClean="0"/>
            <a:t>Diagnostics</a:t>
          </a:r>
          <a:endParaRPr lang="en-US" sz="1100" b="1" kern="1200" dirty="0"/>
        </a:p>
        <a:p>
          <a:pPr marL="57150" lvl="1" indent="-57150" algn="l" defTabSz="444500">
            <a:lnSpc>
              <a:spcPct val="90000"/>
            </a:lnSpc>
            <a:spcBef>
              <a:spcPct val="0"/>
            </a:spcBef>
            <a:spcAft>
              <a:spcPct val="15000"/>
            </a:spcAft>
            <a:buChar char="••"/>
          </a:pPr>
          <a:r>
            <a:rPr lang="en-US" sz="1000" b="1" kern="1200" dirty="0" smtClean="0"/>
            <a:t>NET Application Performance Monitoring</a:t>
          </a:r>
          <a:endParaRPr lang="en-US" sz="1000" b="1" kern="1200" dirty="0"/>
        </a:p>
        <a:p>
          <a:pPr marL="57150" lvl="1" indent="-57150" algn="l" defTabSz="444500">
            <a:lnSpc>
              <a:spcPct val="90000"/>
            </a:lnSpc>
            <a:spcBef>
              <a:spcPct val="0"/>
            </a:spcBef>
            <a:spcAft>
              <a:spcPct val="15000"/>
            </a:spcAft>
            <a:buChar char="••"/>
          </a:pPr>
          <a:r>
            <a:rPr lang="en-US" sz="1000" b="1" kern="1200" dirty="0" smtClean="0"/>
            <a:t>SCOM Infra Monitoring MPs</a:t>
          </a:r>
          <a:endParaRPr lang="en-US" sz="1000" b="1" kern="1200" dirty="0"/>
        </a:p>
      </dsp:txBody>
      <dsp:txXfrm>
        <a:off x="2580256" y="4589477"/>
        <a:ext cx="1805188" cy="1130559"/>
      </dsp:txXfrm>
    </dsp:sp>
    <dsp:sp modelId="{00FBA9B9-950B-4C8E-86FB-22C18A490531}">
      <dsp:nvSpPr>
        <dsp:cNvPr id="0" name=""/>
        <dsp:cNvSpPr/>
      </dsp:nvSpPr>
      <dsp:spPr>
        <a:xfrm>
          <a:off x="2451832" y="630101"/>
          <a:ext cx="5002335" cy="5002335"/>
        </a:xfrm>
        <a:custGeom>
          <a:avLst/>
          <a:gdLst/>
          <a:ahLst/>
          <a:cxnLst/>
          <a:rect l="0" t="0" r="0" b="0"/>
          <a:pathLst>
            <a:path>
              <a:moveTo>
                <a:pt x="417639" y="3884912"/>
              </a:moveTo>
              <a:arcTo wR="2501167" hR="2501167" stAng="8784628" swAng="2194799"/>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946ADE-2E34-45DE-B047-E70B884DF565}">
      <dsp:nvSpPr>
        <dsp:cNvPr id="0" name=""/>
        <dsp:cNvSpPr/>
      </dsp:nvSpPr>
      <dsp:spPr>
        <a:xfrm>
          <a:off x="1610492" y="1731925"/>
          <a:ext cx="1927510" cy="1252881"/>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Resolution</a:t>
          </a:r>
          <a:endParaRPr lang="en-US" sz="1200" b="1" kern="1200" dirty="0"/>
        </a:p>
        <a:p>
          <a:pPr marL="57150" lvl="1" indent="-57150" algn="l" defTabSz="466725">
            <a:lnSpc>
              <a:spcPct val="90000"/>
            </a:lnSpc>
            <a:spcBef>
              <a:spcPct val="0"/>
            </a:spcBef>
            <a:spcAft>
              <a:spcPct val="15000"/>
            </a:spcAft>
            <a:buChar char="••"/>
          </a:pPr>
          <a:r>
            <a:rPr lang="en-US" sz="1050" b="1" kern="1200" dirty="0" smtClean="0"/>
            <a:t>Team Foundation Services Work Item Synchronization</a:t>
          </a:r>
          <a:endParaRPr lang="en-US" sz="1050" b="1" kern="1200" dirty="0"/>
        </a:p>
        <a:p>
          <a:pPr marL="57150" lvl="1" indent="-57150" algn="l" defTabSz="466725">
            <a:lnSpc>
              <a:spcPct val="90000"/>
            </a:lnSpc>
            <a:spcBef>
              <a:spcPct val="0"/>
            </a:spcBef>
            <a:spcAft>
              <a:spcPct val="15000"/>
            </a:spcAft>
            <a:buChar char="••"/>
          </a:pPr>
          <a:r>
            <a:rPr lang="en-US" sz="1050" b="1" kern="1200" dirty="0" smtClean="0"/>
            <a:t>Visual Studio</a:t>
          </a:r>
          <a:endParaRPr lang="en-US" sz="1050" b="1" kern="1200" dirty="0"/>
        </a:p>
      </dsp:txBody>
      <dsp:txXfrm>
        <a:off x="1671653" y="1793086"/>
        <a:ext cx="1805188" cy="1130559"/>
      </dsp:txXfrm>
    </dsp:sp>
    <dsp:sp modelId="{EA6D9D25-B76A-4B46-B2E4-EAFA45F8A048}">
      <dsp:nvSpPr>
        <dsp:cNvPr id="0" name=""/>
        <dsp:cNvSpPr/>
      </dsp:nvSpPr>
      <dsp:spPr>
        <a:xfrm>
          <a:off x="2451832" y="630101"/>
          <a:ext cx="5002335" cy="5002335"/>
        </a:xfrm>
        <a:custGeom>
          <a:avLst/>
          <a:gdLst/>
          <a:ahLst/>
          <a:cxnLst/>
          <a:rect l="0" t="0" r="0" b="0"/>
          <a:pathLst>
            <a:path>
              <a:moveTo>
                <a:pt x="436140" y="1089961"/>
              </a:moveTo>
              <a:arcTo wR="2501167" hR="2501167" stAng="12860885" swAng="195958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solidFill>
                  <a:schemeClr val="tx1">
                    <a:alpha val="99000"/>
                  </a:schemeClr>
                </a:solidFill>
                <a:latin typeface="Segoe UI" pitchFamily="34" charset="0"/>
              </a:rPr>
              <a:t>MMS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MMS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UI" pitchFamily="34" charset="0"/>
              </a:rPr>
            </a:br>
            <a:r>
              <a:rPr lang="en-US" smtClean="0">
                <a:latin typeface="Segoe UI" pitchFamily="34" charset="0"/>
              </a:rPr>
              <a:t>MICROSOFT MAKES NO WARRANTIES, EXPRESS, IMPLIED OR STATUTORY, AS TO THE INFORMATION IN THIS PRESENTATION.</a:t>
            </a:r>
            <a:endParaRPr lang="en-US" dirty="0" smtClean="0">
              <a:latin typeface="Segoe UI"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455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5058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4BAB2-C16B-4714-995D-20E0188C169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94762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4BAB2-C16B-4714-995D-20E0188C169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94762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D3A15-5A94-4216-A86B-A2DDC4CC8C6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1286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4BAB2-C16B-4714-995D-20E0188C169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94762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4BAB2-C16B-4714-995D-20E0188C169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9476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9147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96976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46753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43216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4BAB2-C16B-4714-995D-20E0188C169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94762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40153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09657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39623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CCBA5B-C53C-465A-8AD8-43E4D47D2AC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39623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75293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12:04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12:03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2496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3142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6931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50839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6018288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24469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783005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5073849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39552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7225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89516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4857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0283207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522510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extLst>
      <p:ext uri="{BB962C8B-B14F-4D97-AF65-F5344CB8AC3E}">
        <p14:creationId xmlns:p14="http://schemas.microsoft.com/office/powerpoint/2010/main" val="97272100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8155098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9356004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7760264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53573602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64113477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50542687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5641623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932969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403632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859523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521005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6983589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4868748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04005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3483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54435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236527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007251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8342322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2587202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1432873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4380974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917476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910836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5246516"/>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3939732"/>
      </p:ext>
    </p:extLst>
  </p:cSld>
  <p:clrMap bg1="lt1" tx1="dk1" bg2="lt2" tx2="dk2" accent1="accent1" accent2="accent2" accent3="accent3" accent4="accent4" accent5="accent5" accent6="accent6" hlink="hlink" folHlink="folHlink"/>
  <p:sldLayoutIdLst>
    <p:sldLayoutId id="2147483783"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70728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hyperlink" Target="http://microsoft.com/msdn" TargetMode="External"/><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image" Target="../media/image18.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3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technet.microsoft.com/en-us/library/hh916929.aspx"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MONITORING</a:t>
            </a:r>
            <a:endParaRPr lang="en-US" dirty="0"/>
          </a:p>
        </p:txBody>
      </p:sp>
      <p:sp>
        <p:nvSpPr>
          <p:cNvPr id="3" name="Subtitle 2"/>
          <p:cNvSpPr>
            <a:spLocks noGrp="1"/>
          </p:cNvSpPr>
          <p:nvPr>
            <p:ph type="subTitle" idx="1"/>
          </p:nvPr>
        </p:nvSpPr>
        <p:spPr/>
        <p:txBody>
          <a:bodyPr/>
          <a:lstStyle/>
          <a:p>
            <a:r>
              <a:rPr lang="en-US" dirty="0" smtClean="0"/>
              <a:t>Daniele Muscetta</a:t>
            </a:r>
            <a:endParaRPr lang="en-US" dirty="0"/>
          </a:p>
          <a:p>
            <a:r>
              <a:rPr lang="en-US" dirty="0" smtClean="0"/>
              <a:t>Program Manager</a:t>
            </a:r>
            <a:endParaRPr lang="en-US" dirty="0"/>
          </a:p>
          <a:p>
            <a:r>
              <a:rPr lang="en-US" dirty="0"/>
              <a:t>Microsoft Corporation</a:t>
            </a:r>
          </a:p>
          <a:p>
            <a:endParaRPr lang="en-US" dirty="0"/>
          </a:p>
          <a:p>
            <a:endParaRPr lang="en-US" dirty="0"/>
          </a:p>
        </p:txBody>
      </p:sp>
      <p:sp>
        <p:nvSpPr>
          <p:cNvPr id="4" name="TextBox 3"/>
          <p:cNvSpPr txBox="1"/>
          <p:nvPr/>
        </p:nvSpPr>
        <p:spPr>
          <a:xfrm>
            <a:off x="521208" y="228600"/>
            <a:ext cx="855299" cy="249299"/>
          </a:xfrm>
          <a:prstGeom prst="rect">
            <a:avLst/>
          </a:prstGeom>
          <a:noFill/>
        </p:spPr>
        <p:txBody>
          <a:bodyPr wrap="none" lIns="0" tIns="0" rIns="0" bIns="0" rtlCol="0">
            <a:spAutoFit/>
          </a:bodyPr>
          <a:lstStyle/>
          <a:p>
            <a:pPr>
              <a:lnSpc>
                <a:spcPct val="90000"/>
              </a:lnSpc>
              <a:spcBef>
                <a:spcPct val="20000"/>
              </a:spcBef>
              <a:buSzPct val="90000"/>
            </a:pPr>
            <a:r>
              <a:rPr lang="en-US" dirty="0" smtClean="0">
                <a:solidFill>
                  <a:schemeClr val="tx1">
                    <a:alpha val="99000"/>
                  </a:schemeClr>
                </a:solidFill>
              </a:rPr>
              <a:t>MGT302</a:t>
            </a:r>
          </a:p>
        </p:txBody>
      </p:sp>
    </p:spTree>
    <p:extLst>
      <p:ext uri="{BB962C8B-B14F-4D97-AF65-F5344CB8AC3E}">
        <p14:creationId xmlns:p14="http://schemas.microsoft.com/office/powerpoint/2010/main" val="116482079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a:xfrm>
            <a:off x="4179052" y="3429506"/>
            <a:ext cx="6610546" cy="1523494"/>
          </a:xfrm>
        </p:spPr>
        <p:txBody>
          <a:bodyPr/>
          <a:lstStyle/>
          <a:p>
            <a:r>
              <a:rPr lang="en-US" sz="4400" dirty="0" smtClean="0"/>
              <a:t>.NET MONITORING –</a:t>
            </a:r>
            <a:br>
              <a:rPr lang="en-US" sz="4400" dirty="0" smtClean="0"/>
            </a:br>
            <a:r>
              <a:rPr lang="en-US" sz="4400" dirty="0" smtClean="0"/>
              <a:t>DETECT, TRIAGE, DIAGNOSE</a:t>
            </a:r>
            <a:endParaRPr lang="en-US" sz="4400" dirty="0"/>
          </a:p>
        </p:txBody>
      </p:sp>
    </p:spTree>
    <p:extLst>
      <p:ext uri="{BB962C8B-B14F-4D97-AF65-F5344CB8AC3E}">
        <p14:creationId xmlns:p14="http://schemas.microsoft.com/office/powerpoint/2010/main" val="378939951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WORK WITH .NET MONITORING?</a:t>
            </a:r>
            <a:endParaRPr lang="en-US" dirty="0"/>
          </a:p>
        </p:txBody>
      </p:sp>
      <p:sp>
        <p:nvSpPr>
          <p:cNvPr id="2" name="Text Placeholder 1"/>
          <p:cNvSpPr>
            <a:spLocks noGrp="1"/>
          </p:cNvSpPr>
          <p:nvPr>
            <p:ph type="body" sz="quarter" idx="10"/>
          </p:nvPr>
        </p:nvSpPr>
        <p:spPr>
          <a:xfrm>
            <a:off x="519113" y="1447800"/>
            <a:ext cx="11149013" cy="3828740"/>
          </a:xfrm>
        </p:spPr>
        <p:txBody>
          <a:bodyPr/>
          <a:lstStyle/>
          <a:p>
            <a:r>
              <a:rPr lang="en-US" dirty="0" smtClean="0">
                <a:solidFill>
                  <a:schemeClr val="tx1">
                    <a:lumMod val="65000"/>
                  </a:schemeClr>
                </a:solidFill>
              </a:rPr>
              <a:t>React to an application problem</a:t>
            </a:r>
          </a:p>
          <a:p>
            <a:pPr lvl="1"/>
            <a:r>
              <a:rPr lang="en-US" dirty="0" smtClean="0">
                <a:solidFill>
                  <a:schemeClr val="tx1">
                    <a:lumMod val="65000"/>
                  </a:schemeClr>
                </a:solidFill>
              </a:rPr>
              <a:t>Detect</a:t>
            </a:r>
          </a:p>
          <a:p>
            <a:pPr lvl="1"/>
            <a:r>
              <a:rPr lang="en-US" dirty="0" smtClean="0">
                <a:solidFill>
                  <a:schemeClr val="tx1">
                    <a:lumMod val="65000"/>
                  </a:schemeClr>
                </a:solidFill>
              </a:rPr>
              <a:t>Triage</a:t>
            </a:r>
          </a:p>
          <a:p>
            <a:pPr lvl="1"/>
            <a:r>
              <a:rPr lang="en-US" dirty="0" smtClean="0">
                <a:solidFill>
                  <a:schemeClr val="tx1">
                    <a:lumMod val="65000"/>
                  </a:schemeClr>
                </a:solidFill>
              </a:rPr>
              <a:t>Diagnose</a:t>
            </a:r>
          </a:p>
          <a:p>
            <a:r>
              <a:rPr lang="en-US" dirty="0" smtClean="0">
                <a:solidFill>
                  <a:schemeClr val="tx1"/>
                </a:solidFill>
              </a:rPr>
              <a:t>Proactively reduce problems</a:t>
            </a:r>
          </a:p>
          <a:p>
            <a:pPr lvl="1"/>
            <a:r>
              <a:rPr lang="en-US" dirty="0" smtClean="0">
                <a:solidFill>
                  <a:schemeClr val="tx1"/>
                </a:solidFill>
              </a:rPr>
              <a:t>Find the most problematic app</a:t>
            </a:r>
          </a:p>
          <a:p>
            <a:pPr lvl="1"/>
            <a:r>
              <a:rPr lang="en-US" dirty="0" smtClean="0">
                <a:solidFill>
                  <a:schemeClr val="tx1"/>
                </a:solidFill>
              </a:rPr>
              <a:t>Find the biggest problem in the app</a:t>
            </a:r>
          </a:p>
          <a:p>
            <a:pPr lvl="1"/>
            <a:r>
              <a:rPr lang="en-US" dirty="0" smtClean="0">
                <a:solidFill>
                  <a:schemeClr val="tx1"/>
                </a:solidFill>
              </a:rPr>
              <a:t>Provide info that developer needs to solve the problem</a:t>
            </a:r>
          </a:p>
        </p:txBody>
      </p:sp>
    </p:spTree>
    <p:extLst>
      <p:ext uri="{BB962C8B-B14F-4D97-AF65-F5344CB8AC3E}">
        <p14:creationId xmlns:p14="http://schemas.microsoft.com/office/powerpoint/2010/main" val="5290435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.NET MONITORING –</a:t>
            </a:r>
            <a:br>
              <a:rPr lang="en-US" dirty="0" smtClean="0"/>
            </a:br>
            <a:r>
              <a:rPr lang="en-US" dirty="0" smtClean="0"/>
              <a:t>ANALYZE</a:t>
            </a:r>
            <a:endParaRPr lang="en-US" dirty="0"/>
          </a:p>
        </p:txBody>
      </p:sp>
    </p:spTree>
    <p:extLst>
      <p:ext uri="{BB962C8B-B14F-4D97-AF65-F5344CB8AC3E}">
        <p14:creationId xmlns:p14="http://schemas.microsoft.com/office/powerpoint/2010/main" val="285009903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JAVA Monitoring</a:t>
            </a:r>
            <a:endParaRPr lang="en-US" dirty="0"/>
          </a:p>
        </p:txBody>
      </p:sp>
    </p:spTree>
    <p:extLst>
      <p:ext uri="{BB962C8B-B14F-4D97-AF65-F5344CB8AC3E}">
        <p14:creationId xmlns:p14="http://schemas.microsoft.com/office/powerpoint/2010/main" val="239628622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117309" y="2133600"/>
            <a:ext cx="7719589"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 (JBOSS, Tomcat, </a:t>
            </a:r>
            <a:r>
              <a:rPr lang="en-US" dirty="0" err="1" smtClean="0">
                <a:solidFill>
                  <a:srgbClr val="FFFFFF"/>
                </a:solidFill>
              </a:rPr>
              <a:t>WebSphere</a:t>
            </a:r>
            <a:r>
              <a:rPr lang="en-US" dirty="0" smtClean="0">
                <a:solidFill>
                  <a:srgbClr val="FFFFFF"/>
                </a:solidFill>
              </a:rPr>
              <a:t>, </a:t>
            </a:r>
            <a:r>
              <a:rPr lang="en-US" dirty="0" err="1" smtClean="0">
                <a:solidFill>
                  <a:srgbClr val="FFFFFF"/>
                </a:solidFill>
              </a:rPr>
              <a:t>WebLogic</a:t>
            </a:r>
            <a:r>
              <a:rPr lang="en-US" dirty="0" smtClean="0">
                <a:solidFill>
                  <a:srgbClr val="FFFFFF"/>
                </a:solidFill>
              </a:rPr>
              <a:t>)</a:t>
            </a:r>
            <a:endParaRPr lang="en-US" dirty="0">
              <a:solidFill>
                <a:srgbClr val="FFFFFF"/>
              </a:solidFill>
            </a:endParaRPr>
          </a:p>
        </p:txBody>
      </p:sp>
      <p:sp>
        <p:nvSpPr>
          <p:cNvPr id="27" name="Rectangle 26"/>
          <p:cNvSpPr/>
          <p:nvPr/>
        </p:nvSpPr>
        <p:spPr>
          <a:xfrm>
            <a:off x="1015735" y="2057400"/>
            <a:ext cx="7618016"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 (JBOSS, Tomcat, </a:t>
            </a:r>
            <a:r>
              <a:rPr lang="en-US" dirty="0" err="1" smtClean="0">
                <a:solidFill>
                  <a:srgbClr val="FFFFFF"/>
                </a:solidFill>
              </a:rPr>
              <a:t>WebSphere</a:t>
            </a:r>
            <a:r>
              <a:rPr lang="en-US" dirty="0" smtClean="0">
                <a:solidFill>
                  <a:srgbClr val="FFFFFF"/>
                </a:solidFill>
              </a:rPr>
              <a:t>, </a:t>
            </a:r>
            <a:r>
              <a:rPr lang="en-US" dirty="0" err="1" smtClean="0">
                <a:solidFill>
                  <a:srgbClr val="FFFFFF"/>
                </a:solidFill>
              </a:rPr>
              <a:t>WebLogic</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p:txBody>
          <a:bodyPr/>
          <a:lstStyle/>
          <a:p>
            <a:r>
              <a:rPr lang="en-US" dirty="0" smtClean="0"/>
              <a:t>JAVA EE APPLICATION SERVER - OVERVIEW</a:t>
            </a:r>
            <a:endParaRPr lang="en-US" dirty="0"/>
          </a:p>
        </p:txBody>
      </p:sp>
      <p:sp>
        <p:nvSpPr>
          <p:cNvPr id="5" name="Rectangle 4"/>
          <p:cNvSpPr/>
          <p:nvPr/>
        </p:nvSpPr>
        <p:spPr>
          <a:xfrm>
            <a:off x="609441" y="1524000"/>
            <a:ext cx="10360501" cy="4572000"/>
          </a:xfrm>
          <a:prstGeom prst="rect">
            <a:avLst/>
          </a:prstGeom>
          <a:noFill/>
          <a:ln>
            <a:solidFill>
              <a:srgbClr val="ACE58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Windows, UNIX, Linux</a:t>
            </a:r>
            <a:endParaRPr lang="en-US" dirty="0">
              <a:solidFill>
                <a:srgbClr val="FFFFFF"/>
              </a:solidFill>
            </a:endParaRPr>
          </a:p>
        </p:txBody>
      </p:sp>
      <p:sp>
        <p:nvSpPr>
          <p:cNvPr id="7" name="Rectangle 6"/>
          <p:cNvSpPr/>
          <p:nvPr/>
        </p:nvSpPr>
        <p:spPr>
          <a:xfrm>
            <a:off x="914162" y="1981200"/>
            <a:ext cx="7516442"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Java EE Application Server</a:t>
            </a:r>
            <a:endParaRPr lang="en-US" dirty="0">
              <a:solidFill>
                <a:srgbClr val="FFFFFF"/>
              </a:solidFill>
            </a:endParaRPr>
          </a:p>
        </p:txBody>
      </p:sp>
      <p:sp>
        <p:nvSpPr>
          <p:cNvPr id="30" name="Rounded Rectangle 29"/>
          <p:cNvSpPr/>
          <p:nvPr/>
        </p:nvSpPr>
        <p:spPr>
          <a:xfrm>
            <a:off x="1158148" y="24384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Web Server</a:t>
            </a:r>
          </a:p>
        </p:txBody>
      </p:sp>
      <p:sp>
        <p:nvSpPr>
          <p:cNvPr id="31" name="Rounded Rectangle 30"/>
          <p:cNvSpPr/>
          <p:nvPr/>
        </p:nvSpPr>
        <p:spPr>
          <a:xfrm>
            <a:off x="1158148" y="29718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Message Queues</a:t>
            </a:r>
          </a:p>
        </p:txBody>
      </p:sp>
      <p:sp>
        <p:nvSpPr>
          <p:cNvPr id="32" name="Rounded Rectangle 31"/>
          <p:cNvSpPr/>
          <p:nvPr/>
        </p:nvSpPr>
        <p:spPr>
          <a:xfrm>
            <a:off x="1164693" y="35052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Connection Pools</a:t>
            </a:r>
          </a:p>
        </p:txBody>
      </p:sp>
      <p:sp>
        <p:nvSpPr>
          <p:cNvPr id="33" name="Rounded Rectangle 32"/>
          <p:cNvSpPr/>
          <p:nvPr/>
        </p:nvSpPr>
        <p:spPr>
          <a:xfrm>
            <a:off x="1168096" y="40386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Naming Service</a:t>
            </a:r>
          </a:p>
        </p:txBody>
      </p:sp>
      <p:sp>
        <p:nvSpPr>
          <p:cNvPr id="37" name="Rounded Rectangle 36"/>
          <p:cNvSpPr/>
          <p:nvPr/>
        </p:nvSpPr>
        <p:spPr>
          <a:xfrm>
            <a:off x="1422030" y="5257800"/>
            <a:ext cx="2894846" cy="46741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36" name="Rounded Rectangle 35"/>
          <p:cNvSpPr/>
          <p:nvPr/>
        </p:nvSpPr>
        <p:spPr>
          <a:xfrm>
            <a:off x="1320456" y="51816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35" name="Rounded Rectangle 34"/>
          <p:cNvSpPr/>
          <p:nvPr/>
        </p:nvSpPr>
        <p:spPr>
          <a:xfrm>
            <a:off x="1168096" y="51054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71" name="Rounded Rectangle 70"/>
          <p:cNvSpPr/>
          <p:nvPr/>
        </p:nvSpPr>
        <p:spPr>
          <a:xfrm>
            <a:off x="4875530" y="2677214"/>
            <a:ext cx="3250353" cy="528293"/>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Application</a:t>
            </a:r>
            <a:endParaRPr lang="en-US" dirty="0">
              <a:solidFill>
                <a:srgbClr val="FFFFFF"/>
              </a:solidFill>
            </a:endParaRPr>
          </a:p>
        </p:txBody>
      </p:sp>
      <p:sp>
        <p:nvSpPr>
          <p:cNvPr id="70" name="Rounded Rectangle 69"/>
          <p:cNvSpPr/>
          <p:nvPr/>
        </p:nvSpPr>
        <p:spPr>
          <a:xfrm>
            <a:off x="4773957" y="2524814"/>
            <a:ext cx="3250353" cy="59938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Application</a:t>
            </a:r>
            <a:endParaRPr lang="en-US" dirty="0">
              <a:solidFill>
                <a:srgbClr val="FFFFFF"/>
              </a:solidFill>
            </a:endParaRPr>
          </a:p>
        </p:txBody>
      </p:sp>
      <p:sp>
        <p:nvSpPr>
          <p:cNvPr id="8" name="Rounded Rectangle 7"/>
          <p:cNvSpPr/>
          <p:nvPr/>
        </p:nvSpPr>
        <p:spPr>
          <a:xfrm>
            <a:off x="4672383" y="2428189"/>
            <a:ext cx="3250353" cy="57302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000000"/>
                </a:solidFill>
              </a:rPr>
              <a:t>Application</a:t>
            </a:r>
            <a:endParaRPr lang="en-US" dirty="0">
              <a:solidFill>
                <a:srgbClr val="000000"/>
              </a:solidFill>
            </a:endParaRPr>
          </a:p>
        </p:txBody>
      </p:sp>
      <p:sp>
        <p:nvSpPr>
          <p:cNvPr id="38" name="Rounded Rectangle 37"/>
          <p:cNvSpPr/>
          <p:nvPr/>
        </p:nvSpPr>
        <p:spPr>
          <a:xfrm>
            <a:off x="1168096" y="45720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Transaction Service</a:t>
            </a:r>
          </a:p>
        </p:txBody>
      </p:sp>
      <p:cxnSp>
        <p:nvCxnSpPr>
          <p:cNvPr id="11" name="Straight Connector 10"/>
          <p:cNvCxnSpPr>
            <a:stCxn id="31" idx="3"/>
          </p:cNvCxnSpPr>
          <p:nvPr/>
        </p:nvCxnSpPr>
        <p:spPr>
          <a:xfrm flipV="1">
            <a:off x="4052994" y="3200400"/>
            <a:ext cx="314669" cy="5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048020" y="3705944"/>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48018" y="4267200"/>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8" idx="3"/>
          </p:cNvCxnSpPr>
          <p:nvPr/>
        </p:nvCxnSpPr>
        <p:spPr>
          <a:xfrm flipV="1">
            <a:off x="4062941" y="4572000"/>
            <a:ext cx="304721" cy="23370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67663" y="2714702"/>
            <a:ext cx="0" cy="2776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48020" y="5482700"/>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0" idx="3"/>
          </p:cNvCxnSpPr>
          <p:nvPr/>
        </p:nvCxnSpPr>
        <p:spPr>
          <a:xfrm>
            <a:off x="4052994" y="2672106"/>
            <a:ext cx="624415" cy="5589"/>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4720" y="6151174"/>
            <a:ext cx="1422030" cy="369332"/>
          </a:xfrm>
          <a:prstGeom prst="rect">
            <a:avLst/>
          </a:prstGeom>
          <a:solidFill>
            <a:schemeClr val="accent3"/>
          </a:solidFill>
          <a:ln>
            <a:solidFill>
              <a:schemeClr val="tx2"/>
            </a:solidFill>
          </a:ln>
        </p:spPr>
        <p:txBody>
          <a:bodyPr wrap="square" rtlCol="0">
            <a:spAutoFit/>
          </a:bodyPr>
          <a:lstStyle/>
          <a:p>
            <a:r>
              <a:rPr lang="en-US" sz="1600" dirty="0" err="1" smtClean="0">
                <a:solidFill>
                  <a:srgbClr val="FFFFFF"/>
                </a:solidFill>
              </a:rPr>
              <a:t>AppServe</a:t>
            </a:r>
            <a:r>
              <a:rPr lang="en-US" dirty="0" err="1" smtClean="0">
                <a:solidFill>
                  <a:srgbClr val="FFFFFF"/>
                </a:solidFill>
              </a:rPr>
              <a:t>r</a:t>
            </a:r>
            <a:endParaRPr lang="en-US" dirty="0">
              <a:solidFill>
                <a:srgbClr val="FFFFFF"/>
              </a:solidFill>
            </a:endParaRPr>
          </a:p>
        </p:txBody>
      </p:sp>
      <p:sp>
        <p:nvSpPr>
          <p:cNvPr id="46" name="TextBox 45"/>
          <p:cNvSpPr txBox="1"/>
          <p:nvPr/>
        </p:nvSpPr>
        <p:spPr>
          <a:xfrm>
            <a:off x="1828324" y="6151174"/>
            <a:ext cx="1422030" cy="338554"/>
          </a:xfrm>
          <a:prstGeom prst="rect">
            <a:avLst/>
          </a:prstGeom>
          <a:solidFill>
            <a:schemeClr val="accent2"/>
          </a:solidFill>
          <a:ln>
            <a:solidFill>
              <a:schemeClr val="accent2">
                <a:lumMod val="75000"/>
              </a:schemeClr>
            </a:solidFill>
          </a:ln>
        </p:spPr>
        <p:txBody>
          <a:bodyPr wrap="square" rtlCol="0">
            <a:spAutoFit/>
          </a:bodyPr>
          <a:lstStyle/>
          <a:p>
            <a:r>
              <a:rPr lang="en-US" sz="1600" dirty="0" smtClean="0">
                <a:solidFill>
                  <a:srgbClr val="000000"/>
                </a:solidFill>
              </a:rPr>
              <a:t>Customer</a:t>
            </a:r>
            <a:endParaRPr lang="en-US" dirty="0">
              <a:solidFill>
                <a:srgbClr val="000000"/>
              </a:solidFill>
            </a:endParaRPr>
          </a:p>
        </p:txBody>
      </p:sp>
      <p:sp>
        <p:nvSpPr>
          <p:cNvPr id="52" name="TextBox 51"/>
          <p:cNvSpPr txBox="1"/>
          <p:nvPr/>
        </p:nvSpPr>
        <p:spPr>
          <a:xfrm>
            <a:off x="3351927" y="6151174"/>
            <a:ext cx="1422030" cy="338554"/>
          </a:xfrm>
          <a:prstGeom prst="rect">
            <a:avLst/>
          </a:prstGeom>
          <a:solidFill>
            <a:schemeClr val="accent4">
              <a:lumMod val="40000"/>
              <a:lumOff val="60000"/>
            </a:schemeClr>
          </a:solidFill>
          <a:ln>
            <a:solidFill>
              <a:schemeClr val="accent4">
                <a:lumMod val="60000"/>
                <a:lumOff val="40000"/>
              </a:schemeClr>
            </a:solidFill>
          </a:ln>
        </p:spPr>
        <p:txBody>
          <a:bodyPr wrap="square" rtlCol="0">
            <a:spAutoFit/>
          </a:bodyPr>
          <a:lstStyle/>
          <a:p>
            <a:r>
              <a:rPr lang="en-US" sz="1600" dirty="0" smtClean="0">
                <a:solidFill>
                  <a:srgbClr val="000000"/>
                </a:solidFill>
              </a:rPr>
              <a:t>Microsoft</a:t>
            </a:r>
            <a:endParaRPr lang="en-US" dirty="0">
              <a:solidFill>
                <a:srgbClr val="000000"/>
              </a:solidFill>
            </a:endParaRPr>
          </a:p>
        </p:txBody>
      </p:sp>
      <p:sp>
        <p:nvSpPr>
          <p:cNvPr id="29" name="Rounded Rectangle 28"/>
          <p:cNvSpPr/>
          <p:nvPr/>
        </p:nvSpPr>
        <p:spPr>
          <a:xfrm>
            <a:off x="4982182" y="4338294"/>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Java Mgmt Extension (JMX)</a:t>
            </a:r>
          </a:p>
        </p:txBody>
      </p:sp>
      <p:sp>
        <p:nvSpPr>
          <p:cNvPr id="34" name="Can 33"/>
          <p:cNvSpPr/>
          <p:nvPr/>
        </p:nvSpPr>
        <p:spPr>
          <a:xfrm>
            <a:off x="5891265" y="5029200"/>
            <a:ext cx="1117309" cy="762000"/>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Can 38"/>
          <p:cNvSpPr/>
          <p:nvPr/>
        </p:nvSpPr>
        <p:spPr>
          <a:xfrm>
            <a:off x="5688118" y="4953000"/>
            <a:ext cx="1218883" cy="772212"/>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rPr>
              <a:t>MBean</a:t>
            </a:r>
            <a:r>
              <a:rPr lang="en-US" dirty="0" smtClean="0">
                <a:solidFill>
                  <a:srgbClr val="FFFFFF"/>
                </a:solidFill>
              </a:rPr>
              <a:t> Store</a:t>
            </a:r>
            <a:endParaRPr lang="en-US" dirty="0">
              <a:solidFill>
                <a:srgbClr val="FFFFFF"/>
              </a:solidFill>
            </a:endParaRPr>
          </a:p>
        </p:txBody>
      </p:sp>
      <p:cxnSp>
        <p:nvCxnSpPr>
          <p:cNvPr id="40" name="Elbow Connector 39"/>
          <p:cNvCxnSpPr>
            <a:endCxn id="29" idx="1"/>
          </p:cNvCxnSpPr>
          <p:nvPr/>
        </p:nvCxnSpPr>
        <p:spPr>
          <a:xfrm rot="16200000" flipH="1">
            <a:off x="3726539" y="3316356"/>
            <a:ext cx="1894305" cy="616981"/>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7635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117309" y="2133600"/>
            <a:ext cx="7719589"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 (JBOSS, Tomcat, </a:t>
            </a:r>
            <a:r>
              <a:rPr lang="en-US" dirty="0" err="1" smtClean="0">
                <a:solidFill>
                  <a:srgbClr val="FFFFFF"/>
                </a:solidFill>
              </a:rPr>
              <a:t>WebSphere</a:t>
            </a:r>
            <a:r>
              <a:rPr lang="en-US" dirty="0" smtClean="0">
                <a:solidFill>
                  <a:srgbClr val="FFFFFF"/>
                </a:solidFill>
              </a:rPr>
              <a:t>, </a:t>
            </a:r>
            <a:r>
              <a:rPr lang="en-US" dirty="0" err="1" smtClean="0">
                <a:solidFill>
                  <a:srgbClr val="FFFFFF"/>
                </a:solidFill>
              </a:rPr>
              <a:t>WebLogic</a:t>
            </a:r>
            <a:r>
              <a:rPr lang="en-US" dirty="0" smtClean="0">
                <a:solidFill>
                  <a:srgbClr val="FFFFFF"/>
                </a:solidFill>
              </a:rPr>
              <a:t>)</a:t>
            </a:r>
            <a:endParaRPr lang="en-US" dirty="0">
              <a:solidFill>
                <a:srgbClr val="FFFFFF"/>
              </a:solidFill>
            </a:endParaRPr>
          </a:p>
        </p:txBody>
      </p:sp>
      <p:sp>
        <p:nvSpPr>
          <p:cNvPr id="27" name="Rectangle 26"/>
          <p:cNvSpPr/>
          <p:nvPr/>
        </p:nvSpPr>
        <p:spPr>
          <a:xfrm>
            <a:off x="1015735" y="2057400"/>
            <a:ext cx="7618016"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 (JBOSS, Tomcat, </a:t>
            </a:r>
            <a:r>
              <a:rPr lang="en-US" dirty="0" err="1" smtClean="0">
                <a:solidFill>
                  <a:srgbClr val="FFFFFF"/>
                </a:solidFill>
              </a:rPr>
              <a:t>WebSphere</a:t>
            </a:r>
            <a:r>
              <a:rPr lang="en-US" dirty="0" smtClean="0">
                <a:solidFill>
                  <a:srgbClr val="FFFFFF"/>
                </a:solidFill>
              </a:rPr>
              <a:t>, </a:t>
            </a:r>
            <a:r>
              <a:rPr lang="en-US" dirty="0" err="1" smtClean="0">
                <a:solidFill>
                  <a:srgbClr val="FFFFFF"/>
                </a:solidFill>
              </a:rPr>
              <a:t>WebLogic</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p:txBody>
          <a:bodyPr/>
          <a:lstStyle/>
          <a:p>
            <a:r>
              <a:rPr lang="en-US" dirty="0" smtClean="0"/>
              <a:t>JAVA MONITORING - OVERVIEW</a:t>
            </a:r>
            <a:endParaRPr lang="en-US" dirty="0"/>
          </a:p>
        </p:txBody>
      </p:sp>
      <p:sp>
        <p:nvSpPr>
          <p:cNvPr id="5" name="Rectangle 4"/>
          <p:cNvSpPr/>
          <p:nvPr/>
        </p:nvSpPr>
        <p:spPr>
          <a:xfrm>
            <a:off x="609441" y="1524000"/>
            <a:ext cx="10360501" cy="4572000"/>
          </a:xfrm>
          <a:prstGeom prst="rect">
            <a:avLst/>
          </a:prstGeom>
          <a:noFill/>
          <a:ln>
            <a:solidFill>
              <a:srgbClr val="ACE58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mtClean="0">
                <a:solidFill>
                  <a:srgbClr val="FFFFFF"/>
                </a:solidFill>
              </a:rPr>
              <a:t>Windows, UNIX, Linux</a:t>
            </a:r>
            <a:endParaRPr lang="en-US" dirty="0">
              <a:solidFill>
                <a:srgbClr val="FFFFFF"/>
              </a:solidFill>
            </a:endParaRPr>
          </a:p>
        </p:txBody>
      </p:sp>
      <p:sp>
        <p:nvSpPr>
          <p:cNvPr id="7" name="Rectangle 6"/>
          <p:cNvSpPr/>
          <p:nvPr/>
        </p:nvSpPr>
        <p:spPr>
          <a:xfrm>
            <a:off x="914162" y="1981200"/>
            <a:ext cx="7516442"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Java EE Application Server</a:t>
            </a:r>
            <a:endParaRPr lang="en-US" dirty="0">
              <a:solidFill>
                <a:srgbClr val="FFFFFF"/>
              </a:solidFill>
            </a:endParaRPr>
          </a:p>
        </p:txBody>
      </p:sp>
      <p:sp>
        <p:nvSpPr>
          <p:cNvPr id="30" name="Rounded Rectangle 29"/>
          <p:cNvSpPr/>
          <p:nvPr/>
        </p:nvSpPr>
        <p:spPr>
          <a:xfrm>
            <a:off x="1158148" y="24384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Web Server</a:t>
            </a:r>
          </a:p>
        </p:txBody>
      </p:sp>
      <p:sp>
        <p:nvSpPr>
          <p:cNvPr id="31" name="Rounded Rectangle 30"/>
          <p:cNvSpPr/>
          <p:nvPr/>
        </p:nvSpPr>
        <p:spPr>
          <a:xfrm>
            <a:off x="1158148" y="29718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Message Queues</a:t>
            </a:r>
          </a:p>
        </p:txBody>
      </p:sp>
      <p:sp>
        <p:nvSpPr>
          <p:cNvPr id="32" name="Rounded Rectangle 31"/>
          <p:cNvSpPr/>
          <p:nvPr/>
        </p:nvSpPr>
        <p:spPr>
          <a:xfrm>
            <a:off x="1164693" y="35052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Connection Pools</a:t>
            </a:r>
          </a:p>
        </p:txBody>
      </p:sp>
      <p:sp>
        <p:nvSpPr>
          <p:cNvPr id="33" name="Rounded Rectangle 32"/>
          <p:cNvSpPr/>
          <p:nvPr/>
        </p:nvSpPr>
        <p:spPr>
          <a:xfrm>
            <a:off x="1168096" y="40386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Naming Service</a:t>
            </a:r>
          </a:p>
        </p:txBody>
      </p:sp>
      <p:sp>
        <p:nvSpPr>
          <p:cNvPr id="37" name="Rounded Rectangle 36"/>
          <p:cNvSpPr/>
          <p:nvPr/>
        </p:nvSpPr>
        <p:spPr>
          <a:xfrm>
            <a:off x="1422030" y="5257800"/>
            <a:ext cx="2894846" cy="46741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36" name="Rounded Rectangle 35"/>
          <p:cNvSpPr/>
          <p:nvPr/>
        </p:nvSpPr>
        <p:spPr>
          <a:xfrm>
            <a:off x="1320456" y="51816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35" name="Rounded Rectangle 34"/>
          <p:cNvSpPr/>
          <p:nvPr/>
        </p:nvSpPr>
        <p:spPr>
          <a:xfrm>
            <a:off x="1168096" y="51054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71" name="Rounded Rectangle 70"/>
          <p:cNvSpPr/>
          <p:nvPr/>
        </p:nvSpPr>
        <p:spPr>
          <a:xfrm>
            <a:off x="4875530" y="2677214"/>
            <a:ext cx="3250353" cy="528293"/>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Application</a:t>
            </a:r>
            <a:endParaRPr lang="en-US" dirty="0">
              <a:solidFill>
                <a:srgbClr val="FFFFFF"/>
              </a:solidFill>
            </a:endParaRPr>
          </a:p>
        </p:txBody>
      </p:sp>
      <p:sp>
        <p:nvSpPr>
          <p:cNvPr id="70" name="Rounded Rectangle 69"/>
          <p:cNvSpPr/>
          <p:nvPr/>
        </p:nvSpPr>
        <p:spPr>
          <a:xfrm>
            <a:off x="4773957" y="2524814"/>
            <a:ext cx="3250353" cy="59938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Application</a:t>
            </a:r>
            <a:endParaRPr lang="en-US" dirty="0">
              <a:solidFill>
                <a:srgbClr val="FFFFFF"/>
              </a:solidFill>
            </a:endParaRPr>
          </a:p>
        </p:txBody>
      </p:sp>
      <p:sp>
        <p:nvSpPr>
          <p:cNvPr id="8" name="Rounded Rectangle 7"/>
          <p:cNvSpPr/>
          <p:nvPr/>
        </p:nvSpPr>
        <p:spPr>
          <a:xfrm>
            <a:off x="4672383" y="2428189"/>
            <a:ext cx="3250353" cy="57302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000000"/>
                </a:solidFill>
              </a:rPr>
              <a:t>Application</a:t>
            </a:r>
            <a:endParaRPr lang="en-US" dirty="0">
              <a:solidFill>
                <a:srgbClr val="000000"/>
              </a:solidFill>
            </a:endParaRPr>
          </a:p>
        </p:txBody>
      </p:sp>
      <p:sp>
        <p:nvSpPr>
          <p:cNvPr id="38" name="Rounded Rectangle 37"/>
          <p:cNvSpPr/>
          <p:nvPr/>
        </p:nvSpPr>
        <p:spPr>
          <a:xfrm>
            <a:off x="1168096" y="45720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Transaction Service</a:t>
            </a:r>
          </a:p>
        </p:txBody>
      </p:sp>
      <p:cxnSp>
        <p:nvCxnSpPr>
          <p:cNvPr id="11" name="Straight Connector 10"/>
          <p:cNvCxnSpPr>
            <a:stCxn id="31" idx="3"/>
          </p:cNvCxnSpPr>
          <p:nvPr/>
        </p:nvCxnSpPr>
        <p:spPr>
          <a:xfrm flipV="1">
            <a:off x="4052994" y="3200400"/>
            <a:ext cx="314669" cy="5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048020" y="3705944"/>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48018" y="4267200"/>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8" idx="3"/>
          </p:cNvCxnSpPr>
          <p:nvPr/>
        </p:nvCxnSpPr>
        <p:spPr>
          <a:xfrm flipV="1">
            <a:off x="4062942" y="2677695"/>
            <a:ext cx="307730" cy="212801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67662" y="4805706"/>
            <a:ext cx="1"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48020" y="5482700"/>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30" idx="3"/>
          </p:cNvCxnSpPr>
          <p:nvPr/>
        </p:nvCxnSpPr>
        <p:spPr>
          <a:xfrm>
            <a:off x="4052994" y="2672106"/>
            <a:ext cx="637321" cy="5589"/>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04720" y="6151174"/>
            <a:ext cx="1422030" cy="369332"/>
          </a:xfrm>
          <a:prstGeom prst="rect">
            <a:avLst/>
          </a:prstGeom>
          <a:solidFill>
            <a:schemeClr val="accent3"/>
          </a:solidFill>
          <a:ln>
            <a:solidFill>
              <a:schemeClr val="tx2"/>
            </a:solidFill>
          </a:ln>
        </p:spPr>
        <p:txBody>
          <a:bodyPr wrap="square" rtlCol="0">
            <a:spAutoFit/>
          </a:bodyPr>
          <a:lstStyle/>
          <a:p>
            <a:r>
              <a:rPr lang="en-US" sz="1600" dirty="0" err="1" smtClean="0">
                <a:solidFill>
                  <a:srgbClr val="FFFFFF"/>
                </a:solidFill>
              </a:rPr>
              <a:t>AppServe</a:t>
            </a:r>
            <a:r>
              <a:rPr lang="en-US" dirty="0" err="1" smtClean="0">
                <a:solidFill>
                  <a:srgbClr val="FFFFFF"/>
                </a:solidFill>
              </a:rPr>
              <a:t>r</a:t>
            </a:r>
            <a:endParaRPr lang="en-US" dirty="0">
              <a:solidFill>
                <a:srgbClr val="FFFFFF"/>
              </a:solidFill>
            </a:endParaRPr>
          </a:p>
        </p:txBody>
      </p:sp>
      <p:sp>
        <p:nvSpPr>
          <p:cNvPr id="61" name="TextBox 60"/>
          <p:cNvSpPr txBox="1"/>
          <p:nvPr/>
        </p:nvSpPr>
        <p:spPr>
          <a:xfrm>
            <a:off x="1828324" y="6151174"/>
            <a:ext cx="1422030" cy="338554"/>
          </a:xfrm>
          <a:prstGeom prst="rect">
            <a:avLst/>
          </a:prstGeom>
          <a:solidFill>
            <a:schemeClr val="accent2"/>
          </a:solidFill>
          <a:ln>
            <a:solidFill>
              <a:schemeClr val="accent2">
                <a:lumMod val="75000"/>
              </a:schemeClr>
            </a:solidFill>
          </a:ln>
        </p:spPr>
        <p:txBody>
          <a:bodyPr wrap="square" rtlCol="0">
            <a:spAutoFit/>
          </a:bodyPr>
          <a:lstStyle/>
          <a:p>
            <a:r>
              <a:rPr lang="en-US" sz="1600" dirty="0" smtClean="0">
                <a:solidFill>
                  <a:srgbClr val="000000"/>
                </a:solidFill>
              </a:rPr>
              <a:t>Customer</a:t>
            </a:r>
            <a:endParaRPr lang="en-US" dirty="0">
              <a:solidFill>
                <a:srgbClr val="000000"/>
              </a:solidFill>
            </a:endParaRPr>
          </a:p>
        </p:txBody>
      </p:sp>
      <p:sp>
        <p:nvSpPr>
          <p:cNvPr id="62" name="TextBox 61"/>
          <p:cNvSpPr txBox="1"/>
          <p:nvPr/>
        </p:nvSpPr>
        <p:spPr>
          <a:xfrm>
            <a:off x="3351927" y="6151174"/>
            <a:ext cx="1422030" cy="338554"/>
          </a:xfrm>
          <a:prstGeom prst="rect">
            <a:avLst/>
          </a:prstGeom>
          <a:solidFill>
            <a:schemeClr val="accent4">
              <a:lumMod val="40000"/>
              <a:lumOff val="60000"/>
            </a:schemeClr>
          </a:solidFill>
          <a:ln>
            <a:solidFill>
              <a:schemeClr val="accent4">
                <a:lumMod val="60000"/>
                <a:lumOff val="40000"/>
              </a:schemeClr>
            </a:solidFill>
          </a:ln>
        </p:spPr>
        <p:txBody>
          <a:bodyPr wrap="square" rtlCol="0">
            <a:spAutoFit/>
          </a:bodyPr>
          <a:lstStyle/>
          <a:p>
            <a:r>
              <a:rPr lang="en-US" sz="1600" dirty="0" smtClean="0">
                <a:solidFill>
                  <a:srgbClr val="000000"/>
                </a:solidFill>
              </a:rPr>
              <a:t>Microsoft</a:t>
            </a:r>
            <a:endParaRPr lang="en-US" dirty="0">
              <a:solidFill>
                <a:srgbClr val="000000"/>
              </a:solidFill>
            </a:endParaRPr>
          </a:p>
        </p:txBody>
      </p:sp>
      <p:cxnSp>
        <p:nvCxnSpPr>
          <p:cNvPr id="41" name="Straight Arrow Connector 40"/>
          <p:cNvCxnSpPr/>
          <p:nvPr/>
        </p:nvCxnSpPr>
        <p:spPr>
          <a:xfrm flipH="1">
            <a:off x="8336307" y="1165443"/>
            <a:ext cx="1001182" cy="89195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308023" y="838200"/>
            <a:ext cx="2120389" cy="646331"/>
          </a:xfrm>
          <a:prstGeom prst="rect">
            <a:avLst/>
          </a:prstGeom>
          <a:noFill/>
          <a:ln>
            <a:solidFill>
              <a:srgbClr val="C00000"/>
            </a:solidFill>
          </a:ln>
        </p:spPr>
        <p:txBody>
          <a:bodyPr wrap="square" rtlCol="0">
            <a:spAutoFit/>
          </a:bodyPr>
          <a:lstStyle/>
          <a:p>
            <a:r>
              <a:rPr lang="en-US" dirty="0" smtClean="0">
                <a:solidFill>
                  <a:srgbClr val="FFFFFF"/>
                </a:solidFill>
              </a:rPr>
              <a:t>Discover/Monitor App Servers</a:t>
            </a:r>
            <a:endParaRPr lang="en-US" dirty="0">
              <a:solidFill>
                <a:srgbClr val="FFFFFF"/>
              </a:solidFill>
            </a:endParaRPr>
          </a:p>
        </p:txBody>
      </p:sp>
      <p:sp>
        <p:nvSpPr>
          <p:cNvPr id="45" name="TextBox 44"/>
          <p:cNvSpPr txBox="1"/>
          <p:nvPr/>
        </p:nvSpPr>
        <p:spPr>
          <a:xfrm>
            <a:off x="9308023" y="1524000"/>
            <a:ext cx="2120389" cy="646331"/>
          </a:xfrm>
          <a:prstGeom prst="rect">
            <a:avLst/>
          </a:prstGeom>
          <a:noFill/>
          <a:ln>
            <a:solidFill>
              <a:srgbClr val="C00000"/>
            </a:solidFill>
          </a:ln>
        </p:spPr>
        <p:txBody>
          <a:bodyPr wrap="square" rtlCol="0">
            <a:spAutoFit/>
          </a:bodyPr>
          <a:lstStyle/>
          <a:p>
            <a:r>
              <a:rPr lang="en-US" dirty="0" smtClean="0">
                <a:solidFill>
                  <a:srgbClr val="FFFFFF"/>
                </a:solidFill>
              </a:rPr>
              <a:t>Discover /Monitor Applications</a:t>
            </a:r>
            <a:endParaRPr lang="en-US" dirty="0">
              <a:solidFill>
                <a:srgbClr val="FFFFFF"/>
              </a:solidFill>
            </a:endParaRPr>
          </a:p>
        </p:txBody>
      </p:sp>
      <p:cxnSp>
        <p:nvCxnSpPr>
          <p:cNvPr id="54" name="Straight Arrow Connector 53"/>
          <p:cNvCxnSpPr>
            <a:stCxn id="45" idx="1"/>
          </p:cNvCxnSpPr>
          <p:nvPr/>
        </p:nvCxnSpPr>
        <p:spPr>
          <a:xfrm flipH="1">
            <a:off x="8125883" y="1847166"/>
            <a:ext cx="1182140" cy="105864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982182" y="4338294"/>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Java Mgmt Extension (JMX)</a:t>
            </a:r>
          </a:p>
        </p:txBody>
      </p:sp>
      <p:sp>
        <p:nvSpPr>
          <p:cNvPr id="39" name="Can 38"/>
          <p:cNvSpPr/>
          <p:nvPr/>
        </p:nvSpPr>
        <p:spPr>
          <a:xfrm>
            <a:off x="5891265" y="5029200"/>
            <a:ext cx="1117309" cy="762000"/>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Can 39"/>
          <p:cNvSpPr/>
          <p:nvPr/>
        </p:nvSpPr>
        <p:spPr>
          <a:xfrm>
            <a:off x="5688118" y="4953000"/>
            <a:ext cx="1218883" cy="772212"/>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rPr>
              <a:t>MBean</a:t>
            </a:r>
            <a:r>
              <a:rPr lang="en-US" dirty="0" smtClean="0">
                <a:solidFill>
                  <a:srgbClr val="FFFFFF"/>
                </a:solidFill>
              </a:rPr>
              <a:t> Store</a:t>
            </a:r>
            <a:endParaRPr lang="en-US" dirty="0">
              <a:solidFill>
                <a:srgbClr val="FFFFFF"/>
              </a:solidFill>
            </a:endParaRPr>
          </a:p>
        </p:txBody>
      </p:sp>
      <p:cxnSp>
        <p:nvCxnSpPr>
          <p:cNvPr id="44" name="Elbow Connector 43"/>
          <p:cNvCxnSpPr>
            <a:endCxn id="34" idx="1"/>
          </p:cNvCxnSpPr>
          <p:nvPr/>
        </p:nvCxnSpPr>
        <p:spPr>
          <a:xfrm rot="16200000" flipH="1">
            <a:off x="3746272" y="3336090"/>
            <a:ext cx="1857298" cy="614521"/>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764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04497" y="6064483"/>
            <a:ext cx="11341098" cy="436197"/>
          </a:xfrm>
          <a:prstGeom prst="roundRect">
            <a:avLst>
              <a:gd name="adj" fmla="val 5613"/>
            </a:avLst>
          </a:prstGeom>
          <a:solidFill>
            <a:schemeClr val="accent3">
              <a:lumMod val="75000"/>
            </a:schemeClr>
          </a:solidFill>
          <a:ln w="25400" cap="flat" cmpd="sng" algn="ctr">
            <a:solidFill>
              <a:schemeClr val="accent6">
                <a:lumMod val="75000"/>
              </a:schemeClr>
            </a:solidFill>
            <a:prstDash val="solid"/>
          </a:ln>
          <a:effectLst/>
          <a:scene3d>
            <a:camera prst="orthographicFront"/>
            <a:lightRig rig="threePt" dir="t"/>
          </a:scene3d>
          <a:sp3d>
            <a:bevelT/>
          </a:sp3d>
        </p:spPr>
        <p:txBody>
          <a:bodyPr lIns="91440" tIns="0" rIns="0" bIns="0" rtlCol="0" anchor="ctr" anchorCtr="0"/>
          <a:lstStyle/>
          <a:p>
            <a:pPr indent="-228600">
              <a:tabLst>
                <a:tab pos="0" algn="l"/>
              </a:tabLst>
            </a:pPr>
            <a:r>
              <a:rPr lang="en-US" dirty="0" smtClean="0">
                <a:solidFill>
                  <a:srgbClr val="FFFFFF"/>
                </a:solidFill>
              </a:rPr>
              <a:t>AIX</a:t>
            </a:r>
          </a:p>
        </p:txBody>
      </p:sp>
      <p:sp>
        <p:nvSpPr>
          <p:cNvPr id="27" name="Rounded Rectangle 26"/>
          <p:cNvSpPr/>
          <p:nvPr/>
        </p:nvSpPr>
        <p:spPr>
          <a:xfrm>
            <a:off x="504497" y="5583034"/>
            <a:ext cx="11341098" cy="481449"/>
          </a:xfrm>
          <a:prstGeom prst="roundRect">
            <a:avLst>
              <a:gd name="adj" fmla="val 5613"/>
            </a:avLst>
          </a:prstGeom>
          <a:solidFill>
            <a:schemeClr val="accent3">
              <a:lumMod val="75000"/>
            </a:schemeClr>
          </a:solidFill>
          <a:ln w="25400" cap="flat" cmpd="sng" algn="ctr">
            <a:solidFill>
              <a:schemeClr val="accent6">
                <a:lumMod val="75000"/>
              </a:schemeClr>
            </a:solidFill>
            <a:prstDash val="solid"/>
          </a:ln>
          <a:effectLst/>
          <a:scene3d>
            <a:camera prst="orthographicFront"/>
            <a:lightRig rig="threePt" dir="t"/>
          </a:scene3d>
          <a:sp3d>
            <a:bevelT/>
          </a:sp3d>
        </p:spPr>
        <p:txBody>
          <a:bodyPr lIns="91440" tIns="0" rIns="0" bIns="0" rtlCol="0" anchor="ctr" anchorCtr="0"/>
          <a:lstStyle/>
          <a:p>
            <a:pPr indent="-228600">
              <a:tabLst>
                <a:tab pos="0" algn="l"/>
              </a:tabLst>
            </a:pPr>
            <a:r>
              <a:rPr lang="en-US" dirty="0" smtClean="0">
                <a:solidFill>
                  <a:srgbClr val="FFFFFF"/>
                </a:solidFill>
              </a:rPr>
              <a:t>Solaris</a:t>
            </a:r>
          </a:p>
        </p:txBody>
      </p:sp>
      <p:sp>
        <p:nvSpPr>
          <p:cNvPr id="26" name="Rounded Rectangle 25"/>
          <p:cNvSpPr/>
          <p:nvPr/>
        </p:nvSpPr>
        <p:spPr>
          <a:xfrm>
            <a:off x="504497" y="5150083"/>
            <a:ext cx="11341098" cy="436197"/>
          </a:xfrm>
          <a:prstGeom prst="roundRect">
            <a:avLst>
              <a:gd name="adj" fmla="val 5613"/>
            </a:avLst>
          </a:prstGeom>
          <a:solidFill>
            <a:schemeClr val="accent3">
              <a:lumMod val="75000"/>
            </a:schemeClr>
          </a:solidFill>
          <a:ln w="25400" cap="flat" cmpd="sng" algn="ctr">
            <a:solidFill>
              <a:schemeClr val="accent6">
                <a:lumMod val="75000"/>
              </a:schemeClr>
            </a:solidFill>
            <a:prstDash val="solid"/>
          </a:ln>
          <a:effectLst/>
          <a:scene3d>
            <a:camera prst="orthographicFront"/>
            <a:lightRig rig="threePt" dir="t"/>
          </a:scene3d>
          <a:sp3d>
            <a:bevelT/>
          </a:sp3d>
        </p:spPr>
        <p:txBody>
          <a:bodyPr lIns="91440" tIns="0" rIns="0" bIns="0" rtlCol="0" anchor="ctr" anchorCtr="0"/>
          <a:lstStyle/>
          <a:p>
            <a:pPr indent="-228600">
              <a:tabLst>
                <a:tab pos="0" algn="l"/>
              </a:tabLst>
            </a:pPr>
            <a:r>
              <a:rPr lang="en-US" dirty="0" smtClean="0">
                <a:solidFill>
                  <a:srgbClr val="FFFFFF"/>
                </a:solidFill>
              </a:rPr>
              <a:t>SLES</a:t>
            </a:r>
          </a:p>
        </p:txBody>
      </p:sp>
      <p:sp>
        <p:nvSpPr>
          <p:cNvPr id="2" name="Title 1"/>
          <p:cNvSpPr>
            <a:spLocks noGrp="1"/>
          </p:cNvSpPr>
          <p:nvPr>
            <p:ph type="title"/>
          </p:nvPr>
        </p:nvSpPr>
        <p:spPr>
          <a:xfrm>
            <a:off x="507868" y="228601"/>
            <a:ext cx="11173090" cy="664797"/>
          </a:xfrm>
        </p:spPr>
        <p:txBody>
          <a:bodyPr>
            <a:normAutofit/>
          </a:bodyPr>
          <a:lstStyle/>
          <a:p>
            <a:r>
              <a:rPr lang="en-US" dirty="0" smtClean="0"/>
              <a:t>JAVA MONITORING – SUPPORTED PLATFORMS</a:t>
            </a:r>
            <a:endParaRPr lang="en-US" dirty="0"/>
          </a:p>
        </p:txBody>
      </p:sp>
      <p:sp>
        <p:nvSpPr>
          <p:cNvPr id="6" name="Rounded Rectangle 5"/>
          <p:cNvSpPr/>
          <p:nvPr/>
        </p:nvSpPr>
        <p:spPr>
          <a:xfrm>
            <a:off x="504497" y="4267215"/>
            <a:ext cx="11341098" cy="436197"/>
          </a:xfrm>
          <a:prstGeom prst="roundRect">
            <a:avLst>
              <a:gd name="adj" fmla="val 5613"/>
            </a:avLst>
          </a:prstGeom>
          <a:solidFill>
            <a:schemeClr val="accent3">
              <a:lumMod val="75000"/>
            </a:schemeClr>
          </a:solidFill>
          <a:ln w="25400" cap="flat" cmpd="sng" algn="ctr">
            <a:solidFill>
              <a:schemeClr val="accent6">
                <a:lumMod val="75000"/>
              </a:schemeClr>
            </a:solidFill>
            <a:prstDash val="solid"/>
          </a:ln>
          <a:effectLst/>
          <a:scene3d>
            <a:camera prst="orthographicFront"/>
            <a:lightRig rig="threePt" dir="t"/>
          </a:scene3d>
          <a:sp3d>
            <a:bevelT/>
          </a:sp3d>
        </p:spPr>
        <p:txBody>
          <a:bodyPr lIns="91440" tIns="0" rIns="0" bIns="0" rtlCol="0" anchor="ctr" anchorCtr="0"/>
          <a:lstStyle/>
          <a:p>
            <a:pPr indent="-228600">
              <a:tabLst>
                <a:tab pos="0" algn="l"/>
              </a:tabLst>
            </a:pPr>
            <a:r>
              <a:rPr lang="en-US" dirty="0" smtClean="0">
                <a:solidFill>
                  <a:srgbClr val="FFFFFF"/>
                </a:solidFill>
              </a:rPr>
              <a:t>Windows</a:t>
            </a:r>
          </a:p>
        </p:txBody>
      </p:sp>
      <p:sp>
        <p:nvSpPr>
          <p:cNvPr id="7" name="Rounded Rectangle 6"/>
          <p:cNvSpPr/>
          <p:nvPr/>
        </p:nvSpPr>
        <p:spPr>
          <a:xfrm>
            <a:off x="504497" y="4668634"/>
            <a:ext cx="11341098" cy="481449"/>
          </a:xfrm>
          <a:prstGeom prst="roundRect">
            <a:avLst>
              <a:gd name="adj" fmla="val 5613"/>
            </a:avLst>
          </a:prstGeom>
          <a:solidFill>
            <a:schemeClr val="accent3">
              <a:lumMod val="75000"/>
            </a:schemeClr>
          </a:solidFill>
          <a:ln w="25400" cap="flat" cmpd="sng" algn="ctr">
            <a:solidFill>
              <a:schemeClr val="accent6">
                <a:lumMod val="75000"/>
              </a:schemeClr>
            </a:solidFill>
            <a:prstDash val="solid"/>
          </a:ln>
          <a:effectLst/>
          <a:scene3d>
            <a:camera prst="orthographicFront"/>
            <a:lightRig rig="threePt" dir="t"/>
          </a:scene3d>
          <a:sp3d>
            <a:bevelT/>
          </a:sp3d>
        </p:spPr>
        <p:txBody>
          <a:bodyPr lIns="91440" tIns="0" rIns="0" bIns="0" rtlCol="0" anchor="ctr" anchorCtr="0"/>
          <a:lstStyle/>
          <a:p>
            <a:pPr indent="-228600">
              <a:tabLst>
                <a:tab pos="0" algn="l"/>
              </a:tabLst>
            </a:pPr>
            <a:r>
              <a:rPr lang="en-US" dirty="0" smtClean="0">
                <a:solidFill>
                  <a:srgbClr val="FFFFFF"/>
                </a:solidFill>
              </a:rPr>
              <a:t>RHEL</a:t>
            </a:r>
          </a:p>
        </p:txBody>
      </p:sp>
      <p:sp>
        <p:nvSpPr>
          <p:cNvPr id="8" name="Rounded Rectangle 7"/>
          <p:cNvSpPr/>
          <p:nvPr/>
        </p:nvSpPr>
        <p:spPr>
          <a:xfrm>
            <a:off x="1664212" y="4256690"/>
            <a:ext cx="2360220" cy="2291265"/>
          </a:xfrm>
          <a:prstGeom prst="roundRect">
            <a:avLst>
              <a:gd name="adj" fmla="val 7076"/>
            </a:avLst>
          </a:prstGeom>
          <a:solidFill>
            <a:srgbClr val="E6E0EC">
              <a:alpha val="30000"/>
            </a:srgbClr>
          </a:solidFill>
          <a:ln>
            <a:noFill/>
          </a:ln>
          <a:effectLst/>
          <a:scene3d>
            <a:camera prst="orthographicFront">
              <a:rot lat="0" lon="0" rev="0"/>
            </a:camera>
            <a:lightRig rig="balanced" dir="t">
              <a:rot lat="0" lon="0" rev="8700000"/>
            </a:lightRig>
          </a:scene3d>
          <a:sp3d/>
        </p:spPr>
        <p:style>
          <a:lnRef idx="2">
            <a:schemeClr val="accent4">
              <a:shade val="50000"/>
            </a:schemeClr>
          </a:lnRef>
          <a:fillRef idx="1">
            <a:schemeClr val="accent4"/>
          </a:fillRef>
          <a:effectRef idx="0">
            <a:schemeClr val="accent4"/>
          </a:effectRef>
          <a:fontRef idx="minor">
            <a:schemeClr val="lt1"/>
          </a:fontRef>
        </p:style>
        <p:txBody>
          <a:bodyPr lIns="91440" rtlCol="0" anchor="t" anchorCtr="0"/>
          <a:lstStyle/>
          <a:p>
            <a:pPr algn="ctr"/>
            <a:endParaRPr lang="en-US" sz="2000" dirty="0" smtClean="0">
              <a:solidFill>
                <a:srgbClr val="FFFFFF"/>
              </a:solidFill>
              <a:effectLst>
                <a:glow rad="101600">
                  <a:srgbClr val="031B2F">
                    <a:lumMod val="50000"/>
                    <a:alpha val="40000"/>
                  </a:srgbClr>
                </a:glow>
              </a:effectLst>
            </a:endParaRPr>
          </a:p>
        </p:txBody>
      </p:sp>
      <p:sp>
        <p:nvSpPr>
          <p:cNvPr id="9" name="Rounded Rectangle 8"/>
          <p:cNvSpPr/>
          <p:nvPr/>
        </p:nvSpPr>
        <p:spPr>
          <a:xfrm>
            <a:off x="1683258" y="3778483"/>
            <a:ext cx="2341174" cy="457200"/>
          </a:xfrm>
          <a:prstGeom prst="roundRect">
            <a:avLst>
              <a:gd name="adj" fmla="val 21735"/>
            </a:avLst>
          </a:prstGeom>
          <a:solidFill>
            <a:schemeClr val="accent6">
              <a:lumMod val="90000"/>
              <a:lumOff val="10000"/>
            </a:schemeClr>
          </a:solidFill>
          <a:ln w="25400" cap="flat" cmpd="sng" algn="ctr">
            <a:solidFill>
              <a:srgbClr val="413254"/>
            </a:solidFill>
            <a:prstDash val="solid"/>
          </a:ln>
          <a:effectLst/>
          <a:scene3d>
            <a:camera prst="orthographicFront"/>
            <a:lightRig rig="threePt" dir="t"/>
          </a:scene3d>
          <a:sp3d>
            <a:bevelT/>
          </a:sp3d>
        </p:spPr>
        <p:txBody>
          <a:bodyPr lIns="91440" rtlCol="0" anchor="ctr"/>
          <a:lstStyle/>
          <a:p>
            <a:pPr algn="ctr">
              <a:lnSpc>
                <a:spcPct val="90000"/>
              </a:lnSpc>
            </a:pPr>
            <a:r>
              <a:rPr lang="en-US" sz="2400" dirty="0" smtClean="0">
                <a:solidFill>
                  <a:srgbClr val="FFFFFF"/>
                </a:solidFill>
                <a:latin typeface="Arial"/>
              </a:rPr>
              <a:t>Tomcat</a:t>
            </a:r>
          </a:p>
        </p:txBody>
      </p:sp>
      <p:sp>
        <p:nvSpPr>
          <p:cNvPr id="10" name="Rectangle 9"/>
          <p:cNvSpPr/>
          <p:nvPr/>
        </p:nvSpPr>
        <p:spPr>
          <a:xfrm>
            <a:off x="1784831" y="4235683"/>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11" name="Rounded Rectangle 10"/>
          <p:cNvSpPr/>
          <p:nvPr/>
        </p:nvSpPr>
        <p:spPr>
          <a:xfrm>
            <a:off x="4203551" y="4256690"/>
            <a:ext cx="2360220" cy="2291265"/>
          </a:xfrm>
          <a:prstGeom prst="roundRect">
            <a:avLst>
              <a:gd name="adj" fmla="val 7076"/>
            </a:avLst>
          </a:prstGeom>
          <a:solidFill>
            <a:srgbClr val="E6E0EC">
              <a:alpha val="30000"/>
            </a:srgbClr>
          </a:solidFill>
          <a:ln>
            <a:noFill/>
          </a:ln>
          <a:effectLst/>
          <a:scene3d>
            <a:camera prst="orthographicFront">
              <a:rot lat="0" lon="0" rev="0"/>
            </a:camera>
            <a:lightRig rig="balanced" dir="t">
              <a:rot lat="0" lon="0" rev="8700000"/>
            </a:lightRig>
          </a:scene3d>
          <a:sp3d/>
        </p:spPr>
        <p:style>
          <a:lnRef idx="2">
            <a:schemeClr val="accent4">
              <a:shade val="50000"/>
            </a:schemeClr>
          </a:lnRef>
          <a:fillRef idx="1">
            <a:schemeClr val="accent4"/>
          </a:fillRef>
          <a:effectRef idx="0">
            <a:schemeClr val="accent4"/>
          </a:effectRef>
          <a:fontRef idx="minor">
            <a:schemeClr val="lt1"/>
          </a:fontRef>
        </p:style>
        <p:txBody>
          <a:bodyPr lIns="91440" rtlCol="0" anchor="t" anchorCtr="0"/>
          <a:lstStyle/>
          <a:p>
            <a:pPr algn="ctr"/>
            <a:endParaRPr lang="en-US" sz="2000" dirty="0" smtClean="0">
              <a:solidFill>
                <a:srgbClr val="FFFFFF"/>
              </a:solidFill>
              <a:effectLst>
                <a:glow rad="101600">
                  <a:srgbClr val="031B2F">
                    <a:lumMod val="50000"/>
                    <a:alpha val="40000"/>
                  </a:srgbClr>
                </a:glow>
              </a:effectLst>
            </a:endParaRPr>
          </a:p>
        </p:txBody>
      </p:sp>
      <p:sp>
        <p:nvSpPr>
          <p:cNvPr id="12" name="Rounded Rectangle 11"/>
          <p:cNvSpPr/>
          <p:nvPr/>
        </p:nvSpPr>
        <p:spPr>
          <a:xfrm>
            <a:off x="4222597" y="3778483"/>
            <a:ext cx="2341174" cy="457200"/>
          </a:xfrm>
          <a:prstGeom prst="roundRect">
            <a:avLst>
              <a:gd name="adj" fmla="val 21735"/>
            </a:avLst>
          </a:prstGeom>
          <a:solidFill>
            <a:schemeClr val="accent3">
              <a:lumMod val="50000"/>
            </a:schemeClr>
          </a:solidFill>
          <a:ln w="25400" cap="flat" cmpd="sng" algn="ctr">
            <a:solidFill>
              <a:srgbClr val="413254"/>
            </a:solidFill>
            <a:prstDash val="solid"/>
          </a:ln>
          <a:effectLst/>
          <a:scene3d>
            <a:camera prst="orthographicFront"/>
            <a:lightRig rig="threePt" dir="t"/>
          </a:scene3d>
          <a:sp3d>
            <a:bevelT/>
          </a:sp3d>
        </p:spPr>
        <p:txBody>
          <a:bodyPr lIns="91440" rtlCol="0" anchor="ctr"/>
          <a:lstStyle/>
          <a:p>
            <a:pPr algn="ctr">
              <a:lnSpc>
                <a:spcPct val="90000"/>
              </a:lnSpc>
            </a:pPr>
            <a:r>
              <a:rPr lang="en-US" sz="2400" dirty="0" err="1" smtClean="0">
                <a:solidFill>
                  <a:srgbClr val="FFFFFF"/>
                </a:solidFill>
                <a:latin typeface="Arial"/>
              </a:rPr>
              <a:t>JBoss</a:t>
            </a:r>
            <a:endParaRPr lang="en-US" sz="2400" dirty="0" smtClean="0">
              <a:solidFill>
                <a:srgbClr val="FFFFFF"/>
              </a:solidFill>
              <a:latin typeface="Arial"/>
            </a:endParaRPr>
          </a:p>
        </p:txBody>
      </p:sp>
      <p:sp>
        <p:nvSpPr>
          <p:cNvPr id="13" name="Rounded Rectangle 12"/>
          <p:cNvSpPr/>
          <p:nvPr/>
        </p:nvSpPr>
        <p:spPr>
          <a:xfrm>
            <a:off x="6742889" y="4256690"/>
            <a:ext cx="2360220" cy="2291265"/>
          </a:xfrm>
          <a:prstGeom prst="roundRect">
            <a:avLst>
              <a:gd name="adj" fmla="val 7076"/>
            </a:avLst>
          </a:prstGeom>
          <a:solidFill>
            <a:srgbClr val="E6E0EC">
              <a:alpha val="30000"/>
            </a:srgbClr>
          </a:solidFill>
          <a:ln>
            <a:noFill/>
          </a:ln>
          <a:effectLst/>
          <a:scene3d>
            <a:camera prst="orthographicFront">
              <a:rot lat="0" lon="0" rev="0"/>
            </a:camera>
            <a:lightRig rig="balanced" dir="t">
              <a:rot lat="0" lon="0" rev="8700000"/>
            </a:lightRig>
          </a:scene3d>
          <a:sp3d/>
        </p:spPr>
        <p:style>
          <a:lnRef idx="2">
            <a:schemeClr val="accent4">
              <a:shade val="50000"/>
            </a:schemeClr>
          </a:lnRef>
          <a:fillRef idx="1">
            <a:schemeClr val="accent4"/>
          </a:fillRef>
          <a:effectRef idx="0">
            <a:schemeClr val="accent4"/>
          </a:effectRef>
          <a:fontRef idx="minor">
            <a:schemeClr val="lt1"/>
          </a:fontRef>
        </p:style>
        <p:txBody>
          <a:bodyPr lIns="91440" rtlCol="0" anchor="t" anchorCtr="0"/>
          <a:lstStyle/>
          <a:p>
            <a:pPr algn="ctr"/>
            <a:endParaRPr lang="en-US" sz="2000" dirty="0" smtClean="0">
              <a:solidFill>
                <a:srgbClr val="FFFFFF"/>
              </a:solidFill>
              <a:effectLst>
                <a:glow rad="101600">
                  <a:srgbClr val="031B2F">
                    <a:lumMod val="50000"/>
                    <a:alpha val="40000"/>
                  </a:srgbClr>
                </a:glow>
              </a:effectLst>
            </a:endParaRPr>
          </a:p>
        </p:txBody>
      </p:sp>
      <p:sp>
        <p:nvSpPr>
          <p:cNvPr id="14" name="Rounded Rectangle 13"/>
          <p:cNvSpPr/>
          <p:nvPr/>
        </p:nvSpPr>
        <p:spPr>
          <a:xfrm>
            <a:off x="6761935" y="3778483"/>
            <a:ext cx="2341174" cy="457200"/>
          </a:xfrm>
          <a:prstGeom prst="roundRect">
            <a:avLst>
              <a:gd name="adj" fmla="val 21735"/>
            </a:avLst>
          </a:prstGeom>
          <a:gradFill>
            <a:gsLst>
              <a:gs pos="0">
                <a:schemeClr val="tx2">
                  <a:lumMod val="50000"/>
                </a:schemeClr>
              </a:gs>
              <a:gs pos="100000">
                <a:schemeClr val="tx2"/>
              </a:gs>
            </a:gsLst>
            <a:lin ang="5400000" scaled="1"/>
          </a:gradFill>
          <a:ln w="25400" cap="flat" cmpd="sng" algn="ctr">
            <a:solidFill>
              <a:srgbClr val="413254"/>
            </a:solidFill>
            <a:prstDash val="solid"/>
          </a:ln>
          <a:effectLst/>
          <a:scene3d>
            <a:camera prst="orthographicFront"/>
            <a:lightRig rig="threePt" dir="t"/>
          </a:scene3d>
          <a:sp3d>
            <a:bevelT/>
          </a:sp3d>
        </p:spPr>
        <p:txBody>
          <a:bodyPr lIns="91440" rtlCol="0" anchor="ctr"/>
          <a:lstStyle/>
          <a:p>
            <a:pPr algn="ctr">
              <a:lnSpc>
                <a:spcPct val="90000"/>
              </a:lnSpc>
            </a:pPr>
            <a:r>
              <a:rPr lang="en-US" sz="2000" dirty="0" err="1" smtClean="0">
                <a:solidFill>
                  <a:srgbClr val="000000"/>
                </a:solidFill>
                <a:latin typeface="Arial"/>
              </a:rPr>
              <a:t>WebSphere</a:t>
            </a:r>
            <a:endParaRPr lang="en-US" sz="2000" dirty="0" smtClean="0">
              <a:solidFill>
                <a:srgbClr val="000000"/>
              </a:solidFill>
              <a:latin typeface="Arial"/>
            </a:endParaRPr>
          </a:p>
        </p:txBody>
      </p:sp>
      <p:sp>
        <p:nvSpPr>
          <p:cNvPr id="15" name="Rounded Rectangle 14"/>
          <p:cNvSpPr/>
          <p:nvPr/>
        </p:nvSpPr>
        <p:spPr>
          <a:xfrm>
            <a:off x="9282228" y="4209393"/>
            <a:ext cx="2360220" cy="2338562"/>
          </a:xfrm>
          <a:prstGeom prst="roundRect">
            <a:avLst>
              <a:gd name="adj" fmla="val 7076"/>
            </a:avLst>
          </a:prstGeom>
          <a:solidFill>
            <a:srgbClr val="E6E0EC">
              <a:alpha val="30000"/>
            </a:srgbClr>
          </a:solidFill>
          <a:ln>
            <a:noFill/>
          </a:ln>
          <a:effectLst/>
          <a:scene3d>
            <a:camera prst="orthographicFront">
              <a:rot lat="0" lon="0" rev="0"/>
            </a:camera>
            <a:lightRig rig="balanced" dir="t">
              <a:rot lat="0" lon="0" rev="8700000"/>
            </a:lightRig>
          </a:scene3d>
          <a:sp3d/>
        </p:spPr>
        <p:style>
          <a:lnRef idx="2">
            <a:schemeClr val="accent4">
              <a:shade val="50000"/>
            </a:schemeClr>
          </a:lnRef>
          <a:fillRef idx="1">
            <a:schemeClr val="accent4"/>
          </a:fillRef>
          <a:effectRef idx="0">
            <a:schemeClr val="accent4"/>
          </a:effectRef>
          <a:fontRef idx="minor">
            <a:schemeClr val="lt1"/>
          </a:fontRef>
        </p:style>
        <p:txBody>
          <a:bodyPr lIns="91440" rtlCol="0" anchor="t" anchorCtr="0"/>
          <a:lstStyle/>
          <a:p>
            <a:pPr algn="ctr"/>
            <a:endParaRPr lang="en-US" sz="2000" dirty="0" smtClean="0">
              <a:solidFill>
                <a:srgbClr val="FFFFFF"/>
              </a:solidFill>
              <a:effectLst>
                <a:glow rad="101600">
                  <a:srgbClr val="031B2F">
                    <a:lumMod val="50000"/>
                    <a:alpha val="40000"/>
                  </a:srgbClr>
                </a:glow>
              </a:effectLst>
            </a:endParaRPr>
          </a:p>
        </p:txBody>
      </p:sp>
      <p:sp>
        <p:nvSpPr>
          <p:cNvPr id="16" name="Rounded Rectangle 15"/>
          <p:cNvSpPr/>
          <p:nvPr/>
        </p:nvSpPr>
        <p:spPr>
          <a:xfrm>
            <a:off x="9301274" y="3778483"/>
            <a:ext cx="2341174" cy="457200"/>
          </a:xfrm>
          <a:prstGeom prst="roundRect">
            <a:avLst>
              <a:gd name="adj" fmla="val 21735"/>
            </a:avLst>
          </a:prstGeom>
          <a:gradFill>
            <a:gsLst>
              <a:gs pos="0">
                <a:schemeClr val="accent5">
                  <a:lumMod val="50000"/>
                </a:schemeClr>
              </a:gs>
              <a:gs pos="100000">
                <a:schemeClr val="accent5"/>
              </a:gs>
            </a:gsLst>
            <a:lin ang="5400000" scaled="1"/>
          </a:gradFill>
          <a:ln w="25400" cap="flat" cmpd="sng" algn="ctr">
            <a:solidFill>
              <a:srgbClr val="413254"/>
            </a:solidFill>
            <a:prstDash val="solid"/>
          </a:ln>
          <a:effectLst/>
          <a:scene3d>
            <a:camera prst="orthographicFront"/>
            <a:lightRig rig="threePt" dir="t"/>
          </a:scene3d>
          <a:sp3d>
            <a:bevelT/>
          </a:sp3d>
        </p:spPr>
        <p:txBody>
          <a:bodyPr lIns="91440" rtlCol="0" anchor="ctr"/>
          <a:lstStyle/>
          <a:p>
            <a:pPr algn="ctr">
              <a:lnSpc>
                <a:spcPct val="90000"/>
              </a:lnSpc>
            </a:pPr>
            <a:r>
              <a:rPr lang="en-US" sz="2400" dirty="0" err="1" smtClean="0">
                <a:solidFill>
                  <a:srgbClr val="FFFFFF"/>
                </a:solidFill>
                <a:latin typeface="Arial"/>
              </a:rPr>
              <a:t>WebLogic</a:t>
            </a:r>
            <a:endParaRPr lang="en-US" sz="2400" dirty="0" smtClean="0">
              <a:solidFill>
                <a:srgbClr val="FFFFFF"/>
              </a:solidFill>
              <a:latin typeface="Arial"/>
            </a:endParaRPr>
          </a:p>
        </p:txBody>
      </p:sp>
      <p:sp>
        <p:nvSpPr>
          <p:cNvPr id="17" name="Rectangle 16"/>
          <p:cNvSpPr/>
          <p:nvPr/>
        </p:nvSpPr>
        <p:spPr>
          <a:xfrm>
            <a:off x="1784831" y="4719196"/>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18" name="Rectangle 17"/>
          <p:cNvSpPr/>
          <p:nvPr/>
        </p:nvSpPr>
        <p:spPr>
          <a:xfrm>
            <a:off x="4324170" y="4235683"/>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19" name="Rectangle 18"/>
          <p:cNvSpPr/>
          <p:nvPr/>
        </p:nvSpPr>
        <p:spPr>
          <a:xfrm>
            <a:off x="4324170" y="4719196"/>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20" name="Rectangle 19"/>
          <p:cNvSpPr/>
          <p:nvPr/>
        </p:nvSpPr>
        <p:spPr>
          <a:xfrm>
            <a:off x="6863508" y="4235683"/>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21" name="Rectangle 20"/>
          <p:cNvSpPr/>
          <p:nvPr/>
        </p:nvSpPr>
        <p:spPr>
          <a:xfrm>
            <a:off x="6863508" y="4719196"/>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22" name="Rectangle 21"/>
          <p:cNvSpPr/>
          <p:nvPr/>
        </p:nvSpPr>
        <p:spPr>
          <a:xfrm>
            <a:off x="9301273" y="4235683"/>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23" name="Rectangle 22"/>
          <p:cNvSpPr/>
          <p:nvPr/>
        </p:nvSpPr>
        <p:spPr>
          <a:xfrm>
            <a:off x="9301273" y="4719196"/>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34" name="Rectangle 33"/>
          <p:cNvSpPr/>
          <p:nvPr/>
        </p:nvSpPr>
        <p:spPr>
          <a:xfrm>
            <a:off x="9301273" y="5181600"/>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42" name="Rectangle 41"/>
          <p:cNvSpPr/>
          <p:nvPr/>
        </p:nvSpPr>
        <p:spPr>
          <a:xfrm>
            <a:off x="6863508" y="6064483"/>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44" name="Rectangle 43"/>
          <p:cNvSpPr/>
          <p:nvPr/>
        </p:nvSpPr>
        <p:spPr>
          <a:xfrm>
            <a:off x="9301273" y="5588913"/>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31" name="Text Placeholder 2"/>
          <p:cNvSpPr txBox="1">
            <a:spLocks/>
          </p:cNvSpPr>
          <p:nvPr/>
        </p:nvSpPr>
        <p:spPr>
          <a:xfrm>
            <a:off x="528411" y="1447800"/>
            <a:ext cx="11149013" cy="2625985"/>
          </a:xfrm>
          <a:prstGeom prst="rect">
            <a:avLst/>
          </a:prstGeom>
        </p:spPr>
        <p:txBody>
          <a:bodyPr>
            <a:normAutofit/>
          </a:bodyPr>
          <a:lstStyle/>
          <a:p>
            <a:pPr marL="460375" indent="-460375">
              <a:lnSpc>
                <a:spcPct val="90000"/>
              </a:lnSpc>
              <a:spcBef>
                <a:spcPct val="20000"/>
              </a:spcBef>
              <a:buClr>
                <a:srgbClr val="84A8D8"/>
              </a:buClr>
              <a:buSzPct val="100000"/>
              <a:buFont typeface="Wingdings" pitchFamily="2" charset="2"/>
              <a:buChar char="§"/>
              <a:defRPr/>
            </a:pPr>
            <a:r>
              <a:rPr lang="en-US" sz="2600" dirty="0">
                <a:gradFill>
                  <a:gsLst>
                    <a:gs pos="0">
                      <a:srgbClr val="FFFFFF"/>
                    </a:gs>
                    <a:gs pos="86000">
                      <a:srgbClr val="FFFFFF"/>
                    </a:gs>
                  </a:gsLst>
                  <a:lin ang="5400000" scaled="0"/>
                </a:gradFill>
              </a:rPr>
              <a:t>Supported Java EE Application Servers</a:t>
            </a:r>
          </a:p>
          <a:p>
            <a:pPr marL="855663" lvl="1" indent="-395288">
              <a:lnSpc>
                <a:spcPct val="90000"/>
              </a:lnSpc>
              <a:spcBef>
                <a:spcPct val="20000"/>
              </a:spcBef>
              <a:buClr>
                <a:srgbClr val="84A8D8"/>
              </a:buClr>
              <a:buSzPct val="100000"/>
              <a:buFont typeface="Wingdings" pitchFamily="2" charset="2"/>
              <a:buChar char="§"/>
              <a:defRPr/>
            </a:pPr>
            <a:r>
              <a:rPr lang="en-US" sz="2000" dirty="0">
                <a:gradFill>
                  <a:gsLst>
                    <a:gs pos="0">
                      <a:srgbClr val="FFFFFF"/>
                    </a:gs>
                    <a:gs pos="86000">
                      <a:srgbClr val="FFFFFF"/>
                    </a:gs>
                  </a:gsLst>
                  <a:lin ang="5400000" scaled="0"/>
                </a:gradFill>
              </a:rPr>
              <a:t>IBM </a:t>
            </a:r>
            <a:r>
              <a:rPr lang="en-US" sz="2000" dirty="0" err="1">
                <a:gradFill>
                  <a:gsLst>
                    <a:gs pos="0">
                      <a:srgbClr val="FFFFFF"/>
                    </a:gs>
                    <a:gs pos="86000">
                      <a:srgbClr val="FFFFFF"/>
                    </a:gs>
                  </a:gsLst>
                  <a:lin ang="5400000" scaled="0"/>
                </a:gradFill>
              </a:rPr>
              <a:t>WebSphere</a:t>
            </a:r>
            <a:r>
              <a:rPr lang="en-US" sz="2000" dirty="0">
                <a:gradFill>
                  <a:gsLst>
                    <a:gs pos="0">
                      <a:srgbClr val="FFFFFF"/>
                    </a:gs>
                    <a:gs pos="86000">
                      <a:srgbClr val="FFFFFF"/>
                    </a:gs>
                  </a:gsLst>
                  <a:lin ang="5400000" scaled="0"/>
                </a:gradFill>
              </a:rPr>
              <a:t>                 6.1, 7.0</a:t>
            </a:r>
          </a:p>
          <a:p>
            <a:pPr marL="855663" lvl="1" indent="-395288">
              <a:lnSpc>
                <a:spcPct val="90000"/>
              </a:lnSpc>
              <a:spcBef>
                <a:spcPct val="20000"/>
              </a:spcBef>
              <a:buClr>
                <a:srgbClr val="84A8D8"/>
              </a:buClr>
              <a:buSzPct val="100000"/>
              <a:buFont typeface="Wingdings" pitchFamily="2" charset="2"/>
              <a:buChar char="§"/>
              <a:defRPr/>
            </a:pPr>
            <a:r>
              <a:rPr lang="en-US" sz="2000" dirty="0">
                <a:gradFill>
                  <a:gsLst>
                    <a:gs pos="0">
                      <a:srgbClr val="FFFFFF"/>
                    </a:gs>
                    <a:gs pos="86000">
                      <a:srgbClr val="FFFFFF"/>
                    </a:gs>
                  </a:gsLst>
                  <a:lin ang="5400000" scaled="0"/>
                </a:gradFill>
              </a:rPr>
              <a:t>Oracle </a:t>
            </a:r>
            <a:r>
              <a:rPr lang="en-US" sz="2000" dirty="0" err="1">
                <a:gradFill>
                  <a:gsLst>
                    <a:gs pos="0">
                      <a:srgbClr val="FFFFFF"/>
                    </a:gs>
                    <a:gs pos="86000">
                      <a:srgbClr val="FFFFFF"/>
                    </a:gs>
                  </a:gsLst>
                  <a:lin ang="5400000" scaled="0"/>
                </a:gradFill>
              </a:rPr>
              <a:t>WebLogic</a:t>
            </a:r>
            <a:r>
              <a:rPr lang="en-US" sz="2000" dirty="0">
                <a:gradFill>
                  <a:gsLst>
                    <a:gs pos="0">
                      <a:srgbClr val="FFFFFF"/>
                    </a:gs>
                    <a:gs pos="86000">
                      <a:srgbClr val="FFFFFF"/>
                    </a:gs>
                  </a:gsLst>
                  <a:lin ang="5400000" scaled="0"/>
                </a:gradFill>
              </a:rPr>
              <a:t>               11gRel1, 10gRel3</a:t>
            </a:r>
          </a:p>
          <a:p>
            <a:pPr marL="855663" lvl="1" indent="-395288">
              <a:lnSpc>
                <a:spcPct val="90000"/>
              </a:lnSpc>
              <a:spcBef>
                <a:spcPct val="20000"/>
              </a:spcBef>
              <a:buClr>
                <a:srgbClr val="84A8D8"/>
              </a:buClr>
              <a:buSzPct val="100000"/>
              <a:buFont typeface="Wingdings" pitchFamily="2" charset="2"/>
              <a:buChar char="§"/>
              <a:defRPr/>
            </a:pPr>
            <a:r>
              <a:rPr lang="en-US" sz="2000" dirty="0" err="1">
                <a:gradFill>
                  <a:gsLst>
                    <a:gs pos="0">
                      <a:srgbClr val="FFFFFF"/>
                    </a:gs>
                    <a:gs pos="86000">
                      <a:srgbClr val="FFFFFF"/>
                    </a:gs>
                  </a:gsLst>
                  <a:lin ang="5400000" scaled="0"/>
                </a:gradFill>
              </a:rPr>
              <a:t>Redhat</a:t>
            </a:r>
            <a:r>
              <a:rPr lang="en-US" sz="2000" dirty="0">
                <a:gradFill>
                  <a:gsLst>
                    <a:gs pos="0">
                      <a:srgbClr val="FFFFFF"/>
                    </a:gs>
                    <a:gs pos="86000">
                      <a:srgbClr val="FFFFFF"/>
                    </a:gs>
                  </a:gsLst>
                  <a:lin ang="5400000" scaled="0"/>
                </a:gradFill>
              </a:rPr>
              <a:t> </a:t>
            </a:r>
            <a:r>
              <a:rPr lang="en-US" sz="2000" dirty="0" err="1">
                <a:gradFill>
                  <a:gsLst>
                    <a:gs pos="0">
                      <a:srgbClr val="FFFFFF"/>
                    </a:gs>
                    <a:gs pos="86000">
                      <a:srgbClr val="FFFFFF"/>
                    </a:gs>
                  </a:gsLst>
                  <a:lin ang="5400000" scaled="0"/>
                </a:gradFill>
              </a:rPr>
              <a:t>JBoss</a:t>
            </a:r>
            <a:r>
              <a:rPr lang="en-US" sz="2000" dirty="0">
                <a:gradFill>
                  <a:gsLst>
                    <a:gs pos="0">
                      <a:srgbClr val="FFFFFF"/>
                    </a:gs>
                    <a:gs pos="86000">
                      <a:srgbClr val="FFFFFF"/>
                    </a:gs>
                  </a:gsLst>
                  <a:lin ang="5400000" scaled="0"/>
                </a:gradFill>
              </a:rPr>
              <a:t>                      4.2, 5.1, 6</a:t>
            </a:r>
          </a:p>
          <a:p>
            <a:pPr marL="855663" lvl="1" indent="-395288">
              <a:lnSpc>
                <a:spcPct val="90000"/>
              </a:lnSpc>
              <a:buClr>
                <a:srgbClr val="84A8D8"/>
              </a:buClr>
              <a:buSzPct val="100000"/>
              <a:buFont typeface="Wingdings" pitchFamily="2" charset="2"/>
              <a:buChar char="§"/>
              <a:defRPr/>
            </a:pPr>
            <a:r>
              <a:rPr lang="en-US" sz="2000" dirty="0">
                <a:gradFill>
                  <a:gsLst>
                    <a:gs pos="0">
                      <a:srgbClr val="FFFFFF"/>
                    </a:gs>
                    <a:gs pos="86000">
                      <a:srgbClr val="FFFFFF"/>
                    </a:gs>
                  </a:gsLst>
                  <a:lin ang="5400000" scaled="0"/>
                </a:gradFill>
              </a:rPr>
              <a:t>Apache Tomcat                  5.5, 6.0, 7</a:t>
            </a:r>
            <a:r>
              <a:rPr lang="en-US" sz="2800" dirty="0" smtClean="0">
                <a:gradFill>
                  <a:gsLst>
                    <a:gs pos="0">
                      <a:srgbClr val="FFFFFF"/>
                    </a:gs>
                    <a:gs pos="86000">
                      <a:srgbClr val="FFFFFF"/>
                    </a:gs>
                  </a:gsLst>
                  <a:lin ang="5400000" scaled="0"/>
                </a:gradFill>
              </a:rPr>
              <a:t> </a:t>
            </a:r>
          </a:p>
          <a:p>
            <a:pPr marL="460375" indent="-460375">
              <a:lnSpc>
                <a:spcPct val="90000"/>
              </a:lnSpc>
              <a:buClr>
                <a:srgbClr val="84A8D8"/>
              </a:buClr>
              <a:buSzPct val="100000"/>
              <a:buFont typeface="Wingdings" pitchFamily="2" charset="2"/>
              <a:buChar char="§"/>
              <a:defRPr/>
            </a:pPr>
            <a:r>
              <a:rPr lang="en-US" sz="2600" dirty="0">
                <a:gradFill>
                  <a:gsLst>
                    <a:gs pos="0">
                      <a:srgbClr val="FFFFFF"/>
                    </a:gs>
                    <a:gs pos="86000">
                      <a:srgbClr val="FFFFFF"/>
                    </a:gs>
                  </a:gsLst>
                  <a:lin ang="5400000" scaled="0"/>
                </a:gradFill>
              </a:rPr>
              <a:t>Supported Operating Systems Matrix</a:t>
            </a:r>
          </a:p>
          <a:p>
            <a:pPr marL="855663" lvl="1" indent="-395288">
              <a:lnSpc>
                <a:spcPct val="90000"/>
              </a:lnSpc>
              <a:spcBef>
                <a:spcPct val="20000"/>
              </a:spcBef>
              <a:buSzPct val="90000"/>
              <a:buFontTx/>
              <a:buBlip>
                <a:blip r:embed="rId3"/>
              </a:buBlip>
              <a:defRPr/>
            </a:pPr>
            <a:endParaRPr lang="en-US" sz="2800" dirty="0" smtClean="0">
              <a:gradFill>
                <a:gsLst>
                  <a:gs pos="0">
                    <a:srgbClr val="FFFFFF"/>
                  </a:gs>
                  <a:gs pos="86000">
                    <a:srgbClr val="FFFFFF"/>
                  </a:gs>
                </a:gsLst>
                <a:lin ang="5400000" scaled="0"/>
              </a:gradFill>
            </a:endParaRPr>
          </a:p>
        </p:txBody>
      </p:sp>
      <p:sp>
        <p:nvSpPr>
          <p:cNvPr id="35" name="Rectangle 34"/>
          <p:cNvSpPr/>
          <p:nvPr/>
        </p:nvSpPr>
        <p:spPr>
          <a:xfrm>
            <a:off x="1797411" y="5181600"/>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37" name="Rectangle 36"/>
          <p:cNvSpPr/>
          <p:nvPr/>
        </p:nvSpPr>
        <p:spPr>
          <a:xfrm>
            <a:off x="4341812" y="5181600"/>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
        <p:nvSpPr>
          <p:cNvPr id="39" name="Rectangle 38"/>
          <p:cNvSpPr/>
          <p:nvPr/>
        </p:nvSpPr>
        <p:spPr>
          <a:xfrm>
            <a:off x="6856412" y="5181600"/>
            <a:ext cx="2239601" cy="430887"/>
          </a:xfrm>
          <a:prstGeom prst="rect">
            <a:avLst/>
          </a:prstGeom>
          <a:effectLst/>
        </p:spPr>
        <p:txBody>
          <a:bodyPr wrap="square" lIns="0" tIns="91440" rIns="0" bIns="91440">
            <a:spAutoFit/>
          </a:bodyPr>
          <a:lstStyle/>
          <a:p>
            <a:pPr marL="173038" indent="-115888" algn="ctr"/>
            <a:r>
              <a:rPr lang="en-US" sz="1600" dirty="0" smtClean="0">
                <a:solidFill>
                  <a:srgbClr val="FFFFFF"/>
                </a:solidFill>
                <a:sym typeface="Wingdings"/>
              </a:rPr>
              <a:t></a:t>
            </a:r>
            <a:endParaRPr lang="en-US" sz="1600" dirty="0" smtClean="0">
              <a:solidFill>
                <a:srgbClr val="FFFFFF"/>
              </a:solidFill>
            </a:endParaRPr>
          </a:p>
        </p:txBody>
      </p:sp>
    </p:spTree>
    <p:extLst>
      <p:ext uri="{BB962C8B-B14F-4D97-AF65-F5344CB8AC3E}">
        <p14:creationId xmlns:p14="http://schemas.microsoft.com/office/powerpoint/2010/main" val="222996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117309" y="2133600"/>
            <a:ext cx="7719589"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 (JBOSS, Tomcat, </a:t>
            </a:r>
            <a:r>
              <a:rPr lang="en-US" dirty="0" err="1" smtClean="0">
                <a:solidFill>
                  <a:srgbClr val="FFFFFF"/>
                </a:solidFill>
              </a:rPr>
              <a:t>WebSphere</a:t>
            </a:r>
            <a:r>
              <a:rPr lang="en-US" dirty="0" smtClean="0">
                <a:solidFill>
                  <a:srgbClr val="FFFFFF"/>
                </a:solidFill>
              </a:rPr>
              <a:t>, </a:t>
            </a:r>
            <a:r>
              <a:rPr lang="en-US" dirty="0" err="1" smtClean="0">
                <a:solidFill>
                  <a:srgbClr val="FFFFFF"/>
                </a:solidFill>
              </a:rPr>
              <a:t>WebLogic</a:t>
            </a:r>
            <a:r>
              <a:rPr lang="en-US" dirty="0" smtClean="0">
                <a:solidFill>
                  <a:srgbClr val="FFFFFF"/>
                </a:solidFill>
              </a:rPr>
              <a:t>)</a:t>
            </a:r>
            <a:endParaRPr lang="en-US" dirty="0">
              <a:solidFill>
                <a:srgbClr val="FFFFFF"/>
              </a:solidFill>
            </a:endParaRPr>
          </a:p>
        </p:txBody>
      </p:sp>
      <p:sp>
        <p:nvSpPr>
          <p:cNvPr id="27" name="Rectangle 26"/>
          <p:cNvSpPr/>
          <p:nvPr/>
        </p:nvSpPr>
        <p:spPr>
          <a:xfrm>
            <a:off x="1015735" y="2057400"/>
            <a:ext cx="7618016"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 (JBOSS, Tomcat, </a:t>
            </a:r>
            <a:r>
              <a:rPr lang="en-US" dirty="0" err="1" smtClean="0">
                <a:solidFill>
                  <a:srgbClr val="FFFFFF"/>
                </a:solidFill>
              </a:rPr>
              <a:t>WebSphere</a:t>
            </a:r>
            <a:r>
              <a:rPr lang="en-US" dirty="0" smtClean="0">
                <a:solidFill>
                  <a:srgbClr val="FFFFFF"/>
                </a:solidFill>
              </a:rPr>
              <a:t>, </a:t>
            </a:r>
            <a:r>
              <a:rPr lang="en-US" dirty="0" err="1" smtClean="0">
                <a:solidFill>
                  <a:srgbClr val="FFFFFF"/>
                </a:solidFill>
              </a:rPr>
              <a:t>WebLogic</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p:txBody>
          <a:bodyPr/>
          <a:lstStyle/>
          <a:p>
            <a:r>
              <a:rPr lang="en-US" dirty="0" smtClean="0"/>
              <a:t>Java Monitoring - Windows</a:t>
            </a:r>
            <a:endParaRPr lang="en-US" dirty="0"/>
          </a:p>
        </p:txBody>
      </p:sp>
      <p:sp>
        <p:nvSpPr>
          <p:cNvPr id="5" name="Rectangle 4"/>
          <p:cNvSpPr/>
          <p:nvPr/>
        </p:nvSpPr>
        <p:spPr>
          <a:xfrm>
            <a:off x="609441" y="1524000"/>
            <a:ext cx="10360501" cy="4572000"/>
          </a:xfrm>
          <a:prstGeom prst="rect">
            <a:avLst/>
          </a:prstGeom>
          <a:noFill/>
          <a:ln>
            <a:solidFill>
              <a:srgbClr val="ACE58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Windows OS</a:t>
            </a:r>
            <a:endParaRPr lang="en-US" dirty="0">
              <a:solidFill>
                <a:srgbClr val="FFFFFF"/>
              </a:solidFill>
            </a:endParaRPr>
          </a:p>
        </p:txBody>
      </p:sp>
      <p:sp>
        <p:nvSpPr>
          <p:cNvPr id="7" name="Rectangle 6"/>
          <p:cNvSpPr/>
          <p:nvPr/>
        </p:nvSpPr>
        <p:spPr>
          <a:xfrm>
            <a:off x="914162" y="1981200"/>
            <a:ext cx="7516442"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Java EE Application Server</a:t>
            </a:r>
            <a:endParaRPr lang="en-US" dirty="0">
              <a:solidFill>
                <a:srgbClr val="FFFFFF"/>
              </a:solidFill>
            </a:endParaRPr>
          </a:p>
        </p:txBody>
      </p:sp>
      <p:sp>
        <p:nvSpPr>
          <p:cNvPr id="30" name="Rounded Rectangle 29"/>
          <p:cNvSpPr/>
          <p:nvPr/>
        </p:nvSpPr>
        <p:spPr>
          <a:xfrm>
            <a:off x="1158148" y="24384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Web Server</a:t>
            </a:r>
          </a:p>
        </p:txBody>
      </p:sp>
      <p:sp>
        <p:nvSpPr>
          <p:cNvPr id="31" name="Rounded Rectangle 30"/>
          <p:cNvSpPr/>
          <p:nvPr/>
        </p:nvSpPr>
        <p:spPr>
          <a:xfrm>
            <a:off x="1158148" y="29718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Message Queues</a:t>
            </a:r>
          </a:p>
        </p:txBody>
      </p:sp>
      <p:sp>
        <p:nvSpPr>
          <p:cNvPr id="32" name="Rounded Rectangle 31"/>
          <p:cNvSpPr/>
          <p:nvPr/>
        </p:nvSpPr>
        <p:spPr>
          <a:xfrm>
            <a:off x="1164693" y="35052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Connection Pools</a:t>
            </a:r>
          </a:p>
        </p:txBody>
      </p:sp>
      <p:sp>
        <p:nvSpPr>
          <p:cNvPr id="33" name="Rounded Rectangle 32"/>
          <p:cNvSpPr/>
          <p:nvPr/>
        </p:nvSpPr>
        <p:spPr>
          <a:xfrm>
            <a:off x="1168096" y="40386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Naming Service</a:t>
            </a:r>
          </a:p>
        </p:txBody>
      </p:sp>
      <p:sp>
        <p:nvSpPr>
          <p:cNvPr id="34" name="Rounded Rectangle 33"/>
          <p:cNvSpPr/>
          <p:nvPr/>
        </p:nvSpPr>
        <p:spPr>
          <a:xfrm>
            <a:off x="4982182" y="4338294"/>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Java Mgmt Extension (JMX)</a:t>
            </a:r>
          </a:p>
        </p:txBody>
      </p:sp>
      <p:sp>
        <p:nvSpPr>
          <p:cNvPr id="37" name="Rounded Rectangle 36"/>
          <p:cNvSpPr/>
          <p:nvPr/>
        </p:nvSpPr>
        <p:spPr>
          <a:xfrm>
            <a:off x="1422030" y="5257800"/>
            <a:ext cx="2894846" cy="467412"/>
          </a:xfrm>
          <a:prstGeom prst="roundRect">
            <a:avLst/>
          </a:prstGeom>
          <a:solidFill>
            <a:schemeClr val="accent3">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36" name="Rounded Rectangle 35"/>
          <p:cNvSpPr/>
          <p:nvPr/>
        </p:nvSpPr>
        <p:spPr>
          <a:xfrm>
            <a:off x="1320456" y="51816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35" name="Rounded Rectangle 34"/>
          <p:cNvSpPr/>
          <p:nvPr/>
        </p:nvSpPr>
        <p:spPr>
          <a:xfrm>
            <a:off x="1168096" y="51054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71" name="Rounded Rectangle 70"/>
          <p:cNvSpPr/>
          <p:nvPr/>
        </p:nvSpPr>
        <p:spPr>
          <a:xfrm>
            <a:off x="4875530" y="2677214"/>
            <a:ext cx="3250353" cy="528293"/>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Application</a:t>
            </a:r>
            <a:endParaRPr lang="en-US" dirty="0">
              <a:solidFill>
                <a:srgbClr val="FFFFFF"/>
              </a:solidFill>
            </a:endParaRPr>
          </a:p>
        </p:txBody>
      </p:sp>
      <p:sp>
        <p:nvSpPr>
          <p:cNvPr id="70" name="Rounded Rectangle 69"/>
          <p:cNvSpPr/>
          <p:nvPr/>
        </p:nvSpPr>
        <p:spPr>
          <a:xfrm>
            <a:off x="4773957" y="2524814"/>
            <a:ext cx="3250353" cy="59938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Application</a:t>
            </a:r>
            <a:endParaRPr lang="en-US" dirty="0">
              <a:solidFill>
                <a:srgbClr val="FFFFFF"/>
              </a:solidFill>
            </a:endParaRPr>
          </a:p>
        </p:txBody>
      </p:sp>
      <p:sp>
        <p:nvSpPr>
          <p:cNvPr id="8" name="Rounded Rectangle 7"/>
          <p:cNvSpPr/>
          <p:nvPr/>
        </p:nvSpPr>
        <p:spPr>
          <a:xfrm>
            <a:off x="4672383" y="2428189"/>
            <a:ext cx="3250353" cy="57302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000000"/>
                </a:solidFill>
              </a:rPr>
              <a:t>Application</a:t>
            </a:r>
            <a:endParaRPr lang="en-US" dirty="0">
              <a:solidFill>
                <a:srgbClr val="000000"/>
              </a:solidFill>
            </a:endParaRPr>
          </a:p>
        </p:txBody>
      </p:sp>
      <p:sp>
        <p:nvSpPr>
          <p:cNvPr id="38" name="Rounded Rectangle 37"/>
          <p:cNvSpPr/>
          <p:nvPr/>
        </p:nvSpPr>
        <p:spPr>
          <a:xfrm>
            <a:off x="1168096" y="45720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Transaction Service</a:t>
            </a:r>
          </a:p>
        </p:txBody>
      </p:sp>
      <p:sp>
        <p:nvSpPr>
          <p:cNvPr id="39" name="Can 38"/>
          <p:cNvSpPr/>
          <p:nvPr/>
        </p:nvSpPr>
        <p:spPr>
          <a:xfrm>
            <a:off x="5891265" y="5029200"/>
            <a:ext cx="1117309" cy="762000"/>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Can 39"/>
          <p:cNvSpPr/>
          <p:nvPr/>
        </p:nvSpPr>
        <p:spPr>
          <a:xfrm>
            <a:off x="5688118" y="4953000"/>
            <a:ext cx="1218883" cy="772212"/>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rPr>
              <a:t>MBean</a:t>
            </a:r>
            <a:r>
              <a:rPr lang="en-US" dirty="0" smtClean="0">
                <a:solidFill>
                  <a:srgbClr val="FFFFFF"/>
                </a:solidFill>
              </a:rPr>
              <a:t> Store</a:t>
            </a:r>
            <a:endParaRPr lang="en-US" dirty="0">
              <a:solidFill>
                <a:srgbClr val="FFFFFF"/>
              </a:solidFill>
            </a:endParaRPr>
          </a:p>
        </p:txBody>
      </p:sp>
      <p:cxnSp>
        <p:nvCxnSpPr>
          <p:cNvPr id="4" name="Elbow Connector 3"/>
          <p:cNvCxnSpPr>
            <a:stCxn id="30" idx="3"/>
            <a:endCxn id="34" idx="1"/>
          </p:cNvCxnSpPr>
          <p:nvPr/>
        </p:nvCxnSpPr>
        <p:spPr>
          <a:xfrm>
            <a:off x="4052994" y="2672106"/>
            <a:ext cx="929189" cy="1899894"/>
          </a:xfrm>
          <a:prstGeom prst="bentConnector3">
            <a:avLst>
              <a:gd name="adj1" fmla="val 33603"/>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1" idx="3"/>
          </p:cNvCxnSpPr>
          <p:nvPr/>
        </p:nvCxnSpPr>
        <p:spPr>
          <a:xfrm flipV="1">
            <a:off x="4052994" y="3200400"/>
            <a:ext cx="314669" cy="5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048020" y="3705944"/>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48018" y="4267200"/>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8" idx="3"/>
          </p:cNvCxnSpPr>
          <p:nvPr/>
        </p:nvCxnSpPr>
        <p:spPr>
          <a:xfrm flipV="1">
            <a:off x="4062941" y="4572000"/>
            <a:ext cx="304721" cy="23370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67662" y="4805706"/>
            <a:ext cx="1"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48020" y="5482700"/>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70672" y="2677695"/>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4" idx="2"/>
          </p:cNvCxnSpPr>
          <p:nvPr/>
        </p:nvCxnSpPr>
        <p:spPr>
          <a:xfrm>
            <a:off x="6429605" y="4805706"/>
            <a:ext cx="0" cy="233706"/>
          </a:xfrm>
          <a:prstGeom prst="line">
            <a:avLst/>
          </a:prstGeom>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4939169" y="3505200"/>
            <a:ext cx="2937860" cy="467412"/>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BeanSpy</a:t>
            </a:r>
            <a:endParaRPr lang="en-US" dirty="0">
              <a:solidFill>
                <a:srgbClr val="000000"/>
              </a:solidFill>
            </a:endParaRPr>
          </a:p>
        </p:txBody>
      </p:sp>
      <p:sp>
        <p:nvSpPr>
          <p:cNvPr id="49" name="TextBox 48"/>
          <p:cNvSpPr txBox="1"/>
          <p:nvPr/>
        </p:nvSpPr>
        <p:spPr>
          <a:xfrm>
            <a:off x="8938472" y="3429000"/>
            <a:ext cx="1117309" cy="338554"/>
          </a:xfrm>
          <a:prstGeom prst="rect">
            <a:avLst/>
          </a:prstGeom>
          <a:noFill/>
        </p:spPr>
        <p:txBody>
          <a:bodyPr wrap="square" rtlCol="0">
            <a:spAutoFit/>
          </a:bodyPr>
          <a:lstStyle/>
          <a:p>
            <a:r>
              <a:rPr lang="en-US" sz="1600" dirty="0" smtClean="0">
                <a:solidFill>
                  <a:srgbClr val="FFFFFF"/>
                </a:solidFill>
              </a:rPr>
              <a:t>HTTP</a:t>
            </a:r>
            <a:endParaRPr lang="en-US" sz="1600" dirty="0">
              <a:solidFill>
                <a:srgbClr val="FFFFFF"/>
              </a:solidFill>
            </a:endParaRPr>
          </a:p>
        </p:txBody>
      </p:sp>
      <p:sp>
        <p:nvSpPr>
          <p:cNvPr id="50" name="TextBox 49"/>
          <p:cNvSpPr txBox="1"/>
          <p:nvPr/>
        </p:nvSpPr>
        <p:spPr>
          <a:xfrm>
            <a:off x="8938472" y="3669268"/>
            <a:ext cx="1320456" cy="338554"/>
          </a:xfrm>
          <a:prstGeom prst="rect">
            <a:avLst/>
          </a:prstGeom>
          <a:noFill/>
        </p:spPr>
        <p:txBody>
          <a:bodyPr wrap="square" rtlCol="0">
            <a:spAutoFit/>
          </a:bodyPr>
          <a:lstStyle/>
          <a:p>
            <a:r>
              <a:rPr lang="en-US" sz="1600" dirty="0" smtClean="0">
                <a:solidFill>
                  <a:srgbClr val="FFFFFF"/>
                </a:solidFill>
              </a:rPr>
              <a:t>HTTPS</a:t>
            </a:r>
            <a:endParaRPr lang="en-US" sz="1600" dirty="0">
              <a:solidFill>
                <a:srgbClr val="FFFFFF"/>
              </a:solidFill>
            </a:endParaRPr>
          </a:p>
        </p:txBody>
      </p:sp>
      <p:cxnSp>
        <p:nvCxnSpPr>
          <p:cNvPr id="51" name="Straight Connector 50"/>
          <p:cNvCxnSpPr>
            <a:stCxn id="34" idx="0"/>
          </p:cNvCxnSpPr>
          <p:nvPr/>
        </p:nvCxnSpPr>
        <p:spPr>
          <a:xfrm flipV="1">
            <a:off x="6429605" y="4000500"/>
            <a:ext cx="0" cy="337794"/>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8978921" y="2002591"/>
            <a:ext cx="1883519" cy="998624"/>
          </a:xfrm>
          <a:prstGeom prst="rect">
            <a:avLst/>
          </a:prstGeom>
          <a:gradFill>
            <a:gsLst>
              <a:gs pos="0">
                <a:schemeClr val="accent1">
                  <a:lumMod val="40000"/>
                  <a:lumOff val="60000"/>
                </a:schemeClr>
              </a:gs>
              <a:gs pos="100000">
                <a:schemeClr val="accent6"/>
              </a:gs>
            </a:gsLst>
            <a:lin ang="54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smtClean="0">
                <a:solidFill>
                  <a:srgbClr val="000000"/>
                </a:solidFill>
              </a:rPr>
              <a:t>SCOM Agent</a:t>
            </a:r>
            <a:endParaRPr lang="en-US" sz="1600" dirty="0">
              <a:solidFill>
                <a:srgbClr val="000000"/>
              </a:solidFill>
            </a:endParaRPr>
          </a:p>
        </p:txBody>
      </p:sp>
      <p:sp>
        <p:nvSpPr>
          <p:cNvPr id="52" name="Rounded Rectangle 51"/>
          <p:cNvSpPr/>
          <p:nvPr/>
        </p:nvSpPr>
        <p:spPr>
          <a:xfrm>
            <a:off x="9172971" y="2535991"/>
            <a:ext cx="1563345" cy="270271"/>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Java MP</a:t>
            </a:r>
            <a:endParaRPr lang="en-US" dirty="0">
              <a:solidFill>
                <a:srgbClr val="000000"/>
              </a:solidFill>
            </a:endParaRPr>
          </a:p>
        </p:txBody>
      </p:sp>
      <p:cxnSp>
        <p:nvCxnSpPr>
          <p:cNvPr id="53" name="Elbow Connector 5"/>
          <p:cNvCxnSpPr>
            <a:stCxn id="46" idx="2"/>
            <a:endCxn id="47" idx="3"/>
          </p:cNvCxnSpPr>
          <p:nvPr/>
        </p:nvCxnSpPr>
        <p:spPr>
          <a:xfrm rot="5400000">
            <a:off x="8530010" y="2348234"/>
            <a:ext cx="737691" cy="204365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04720" y="6151174"/>
            <a:ext cx="1422030" cy="369332"/>
          </a:xfrm>
          <a:prstGeom prst="rect">
            <a:avLst/>
          </a:prstGeom>
          <a:solidFill>
            <a:schemeClr val="accent3"/>
          </a:solidFill>
          <a:ln>
            <a:solidFill>
              <a:schemeClr val="tx2"/>
            </a:solidFill>
          </a:ln>
        </p:spPr>
        <p:txBody>
          <a:bodyPr wrap="square" rtlCol="0">
            <a:spAutoFit/>
          </a:bodyPr>
          <a:lstStyle/>
          <a:p>
            <a:r>
              <a:rPr lang="en-US" sz="1600" dirty="0" err="1" smtClean="0">
                <a:solidFill>
                  <a:srgbClr val="FFFFFF"/>
                </a:solidFill>
              </a:rPr>
              <a:t>AppServe</a:t>
            </a:r>
            <a:r>
              <a:rPr lang="en-US" dirty="0" err="1" smtClean="0">
                <a:solidFill>
                  <a:srgbClr val="FFFFFF"/>
                </a:solidFill>
              </a:rPr>
              <a:t>r</a:t>
            </a:r>
            <a:endParaRPr lang="en-US" dirty="0">
              <a:solidFill>
                <a:srgbClr val="FFFFFF"/>
              </a:solidFill>
            </a:endParaRPr>
          </a:p>
        </p:txBody>
      </p:sp>
      <p:sp>
        <p:nvSpPr>
          <p:cNvPr id="61" name="TextBox 60"/>
          <p:cNvSpPr txBox="1"/>
          <p:nvPr/>
        </p:nvSpPr>
        <p:spPr>
          <a:xfrm>
            <a:off x="1828324" y="6151174"/>
            <a:ext cx="1422030" cy="338554"/>
          </a:xfrm>
          <a:prstGeom prst="rect">
            <a:avLst/>
          </a:prstGeom>
          <a:solidFill>
            <a:schemeClr val="accent2"/>
          </a:solidFill>
          <a:ln>
            <a:solidFill>
              <a:schemeClr val="accent2">
                <a:lumMod val="75000"/>
              </a:schemeClr>
            </a:solidFill>
          </a:ln>
        </p:spPr>
        <p:txBody>
          <a:bodyPr wrap="square" rtlCol="0">
            <a:spAutoFit/>
          </a:bodyPr>
          <a:lstStyle/>
          <a:p>
            <a:r>
              <a:rPr lang="en-US" sz="1600" dirty="0" smtClean="0">
                <a:solidFill>
                  <a:srgbClr val="000000"/>
                </a:solidFill>
              </a:rPr>
              <a:t>Customer</a:t>
            </a:r>
            <a:endParaRPr lang="en-US" dirty="0">
              <a:solidFill>
                <a:srgbClr val="000000"/>
              </a:solidFill>
            </a:endParaRPr>
          </a:p>
        </p:txBody>
      </p:sp>
      <p:sp>
        <p:nvSpPr>
          <p:cNvPr id="62" name="TextBox 61"/>
          <p:cNvSpPr txBox="1"/>
          <p:nvPr/>
        </p:nvSpPr>
        <p:spPr>
          <a:xfrm>
            <a:off x="3351927" y="6151174"/>
            <a:ext cx="1422030" cy="338554"/>
          </a:xfrm>
          <a:prstGeom prst="rect">
            <a:avLst/>
          </a:prstGeom>
          <a:solidFill>
            <a:schemeClr val="accent4">
              <a:lumMod val="40000"/>
              <a:lumOff val="60000"/>
            </a:schemeClr>
          </a:solidFill>
          <a:ln>
            <a:solidFill>
              <a:schemeClr val="accent4">
                <a:lumMod val="60000"/>
                <a:lumOff val="40000"/>
              </a:schemeClr>
            </a:solidFill>
          </a:ln>
        </p:spPr>
        <p:txBody>
          <a:bodyPr wrap="square" rtlCol="0">
            <a:spAutoFit/>
          </a:bodyPr>
          <a:lstStyle/>
          <a:p>
            <a:r>
              <a:rPr lang="en-US" sz="1600" dirty="0" smtClean="0">
                <a:solidFill>
                  <a:srgbClr val="000000"/>
                </a:solidFill>
              </a:rPr>
              <a:t>Microsoft</a:t>
            </a:r>
            <a:endParaRPr lang="en-US" dirty="0">
              <a:solidFill>
                <a:srgbClr val="000000"/>
              </a:solidFill>
            </a:endParaRPr>
          </a:p>
        </p:txBody>
      </p:sp>
    </p:spTree>
    <p:extLst>
      <p:ext uri="{BB962C8B-B14F-4D97-AF65-F5344CB8AC3E}">
        <p14:creationId xmlns:p14="http://schemas.microsoft.com/office/powerpoint/2010/main" val="306855289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117309" y="2133600"/>
            <a:ext cx="7719589"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 (JBOSS, Tomcat, </a:t>
            </a:r>
            <a:r>
              <a:rPr lang="en-US" dirty="0" err="1" smtClean="0">
                <a:solidFill>
                  <a:srgbClr val="FFFFFF"/>
                </a:solidFill>
              </a:rPr>
              <a:t>WebSphere</a:t>
            </a:r>
            <a:r>
              <a:rPr lang="en-US" dirty="0" smtClean="0">
                <a:solidFill>
                  <a:srgbClr val="FFFFFF"/>
                </a:solidFill>
              </a:rPr>
              <a:t>, </a:t>
            </a:r>
            <a:r>
              <a:rPr lang="en-US" dirty="0" err="1" smtClean="0">
                <a:solidFill>
                  <a:srgbClr val="FFFFFF"/>
                </a:solidFill>
              </a:rPr>
              <a:t>WebLogic</a:t>
            </a:r>
            <a:r>
              <a:rPr lang="en-US" dirty="0" smtClean="0">
                <a:solidFill>
                  <a:srgbClr val="FFFFFF"/>
                </a:solidFill>
              </a:rPr>
              <a:t>)</a:t>
            </a:r>
            <a:endParaRPr lang="en-US" dirty="0">
              <a:solidFill>
                <a:srgbClr val="FFFFFF"/>
              </a:solidFill>
            </a:endParaRPr>
          </a:p>
        </p:txBody>
      </p:sp>
      <p:sp>
        <p:nvSpPr>
          <p:cNvPr id="27" name="Rectangle 26"/>
          <p:cNvSpPr/>
          <p:nvPr/>
        </p:nvSpPr>
        <p:spPr>
          <a:xfrm>
            <a:off x="1015735" y="2057400"/>
            <a:ext cx="7618016"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 (JBOSS, Tomcat, </a:t>
            </a:r>
            <a:r>
              <a:rPr lang="en-US" dirty="0" err="1" smtClean="0">
                <a:solidFill>
                  <a:srgbClr val="FFFFFF"/>
                </a:solidFill>
              </a:rPr>
              <a:t>WebSphere</a:t>
            </a:r>
            <a:r>
              <a:rPr lang="en-US" dirty="0" smtClean="0">
                <a:solidFill>
                  <a:srgbClr val="FFFFFF"/>
                </a:solidFill>
              </a:rPr>
              <a:t>, </a:t>
            </a:r>
            <a:r>
              <a:rPr lang="en-US" dirty="0" err="1" smtClean="0">
                <a:solidFill>
                  <a:srgbClr val="FFFFFF"/>
                </a:solidFill>
              </a:rPr>
              <a:t>WebLogic</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p:txBody>
          <a:bodyPr/>
          <a:lstStyle/>
          <a:p>
            <a:r>
              <a:rPr lang="en-US" dirty="0" smtClean="0"/>
              <a:t>JAVA MONITORING – UNIX/LINUX</a:t>
            </a:r>
            <a:endParaRPr lang="en-US" dirty="0"/>
          </a:p>
        </p:txBody>
      </p:sp>
      <p:sp>
        <p:nvSpPr>
          <p:cNvPr id="5" name="Rectangle 4"/>
          <p:cNvSpPr/>
          <p:nvPr/>
        </p:nvSpPr>
        <p:spPr>
          <a:xfrm>
            <a:off x="609441" y="1524000"/>
            <a:ext cx="10360501"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UNIX/Linux</a:t>
            </a:r>
            <a:endParaRPr lang="en-US" dirty="0">
              <a:solidFill>
                <a:srgbClr val="FFFFFF"/>
              </a:solidFill>
            </a:endParaRPr>
          </a:p>
        </p:txBody>
      </p:sp>
      <p:sp>
        <p:nvSpPr>
          <p:cNvPr id="7" name="Rectangle 6"/>
          <p:cNvSpPr/>
          <p:nvPr/>
        </p:nvSpPr>
        <p:spPr>
          <a:xfrm>
            <a:off x="914162" y="1981200"/>
            <a:ext cx="7516442"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Java EE Application Server</a:t>
            </a:r>
            <a:endParaRPr lang="en-US" dirty="0">
              <a:solidFill>
                <a:srgbClr val="FFFFFF"/>
              </a:solidFill>
            </a:endParaRPr>
          </a:p>
        </p:txBody>
      </p:sp>
      <p:sp>
        <p:nvSpPr>
          <p:cNvPr id="30" name="Rounded Rectangle 29"/>
          <p:cNvSpPr/>
          <p:nvPr/>
        </p:nvSpPr>
        <p:spPr>
          <a:xfrm>
            <a:off x="1158148" y="24384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Web Server</a:t>
            </a:r>
          </a:p>
        </p:txBody>
      </p:sp>
      <p:sp>
        <p:nvSpPr>
          <p:cNvPr id="31" name="Rounded Rectangle 30"/>
          <p:cNvSpPr/>
          <p:nvPr/>
        </p:nvSpPr>
        <p:spPr>
          <a:xfrm>
            <a:off x="1158148" y="29718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Message Queues</a:t>
            </a:r>
          </a:p>
        </p:txBody>
      </p:sp>
      <p:sp>
        <p:nvSpPr>
          <p:cNvPr id="32" name="Rounded Rectangle 31"/>
          <p:cNvSpPr/>
          <p:nvPr/>
        </p:nvSpPr>
        <p:spPr>
          <a:xfrm>
            <a:off x="1164693" y="35052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Connection Pools</a:t>
            </a:r>
          </a:p>
        </p:txBody>
      </p:sp>
      <p:sp>
        <p:nvSpPr>
          <p:cNvPr id="33" name="Rounded Rectangle 32"/>
          <p:cNvSpPr/>
          <p:nvPr/>
        </p:nvSpPr>
        <p:spPr>
          <a:xfrm>
            <a:off x="1168096" y="40386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Naming Service</a:t>
            </a:r>
          </a:p>
        </p:txBody>
      </p:sp>
      <p:sp>
        <p:nvSpPr>
          <p:cNvPr id="34" name="Rounded Rectangle 33"/>
          <p:cNvSpPr/>
          <p:nvPr/>
        </p:nvSpPr>
        <p:spPr>
          <a:xfrm>
            <a:off x="4982182" y="4338294"/>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Java Mgmt Extension (JMX)</a:t>
            </a:r>
          </a:p>
        </p:txBody>
      </p:sp>
      <p:sp>
        <p:nvSpPr>
          <p:cNvPr id="37" name="Rounded Rectangle 36"/>
          <p:cNvSpPr/>
          <p:nvPr/>
        </p:nvSpPr>
        <p:spPr>
          <a:xfrm>
            <a:off x="1422030" y="52578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36" name="Rounded Rectangle 35"/>
          <p:cNvSpPr/>
          <p:nvPr/>
        </p:nvSpPr>
        <p:spPr>
          <a:xfrm>
            <a:off x="1320456" y="51816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35" name="Rounded Rectangle 34"/>
          <p:cNvSpPr/>
          <p:nvPr/>
        </p:nvSpPr>
        <p:spPr>
          <a:xfrm>
            <a:off x="1168096" y="51054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71" name="Rounded Rectangle 70"/>
          <p:cNvSpPr/>
          <p:nvPr/>
        </p:nvSpPr>
        <p:spPr>
          <a:xfrm>
            <a:off x="4875530" y="2677214"/>
            <a:ext cx="3250353" cy="528293"/>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Application</a:t>
            </a:r>
            <a:endParaRPr lang="en-US" dirty="0">
              <a:solidFill>
                <a:srgbClr val="FFFFFF"/>
              </a:solidFill>
            </a:endParaRPr>
          </a:p>
        </p:txBody>
      </p:sp>
      <p:sp>
        <p:nvSpPr>
          <p:cNvPr id="70" name="Rounded Rectangle 69"/>
          <p:cNvSpPr/>
          <p:nvPr/>
        </p:nvSpPr>
        <p:spPr>
          <a:xfrm>
            <a:off x="4773957" y="2524814"/>
            <a:ext cx="3250353" cy="59938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Application</a:t>
            </a:r>
            <a:endParaRPr lang="en-US" dirty="0">
              <a:solidFill>
                <a:srgbClr val="FFFFFF"/>
              </a:solidFill>
            </a:endParaRPr>
          </a:p>
        </p:txBody>
      </p:sp>
      <p:sp>
        <p:nvSpPr>
          <p:cNvPr id="8" name="Rounded Rectangle 7"/>
          <p:cNvSpPr/>
          <p:nvPr/>
        </p:nvSpPr>
        <p:spPr>
          <a:xfrm>
            <a:off x="4672383" y="2428189"/>
            <a:ext cx="3250353" cy="57302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000000"/>
                </a:solidFill>
              </a:rPr>
              <a:t>Application</a:t>
            </a:r>
            <a:endParaRPr lang="en-US" dirty="0">
              <a:solidFill>
                <a:srgbClr val="000000"/>
              </a:solidFill>
            </a:endParaRPr>
          </a:p>
        </p:txBody>
      </p:sp>
      <p:sp>
        <p:nvSpPr>
          <p:cNvPr id="38" name="Rounded Rectangle 37"/>
          <p:cNvSpPr/>
          <p:nvPr/>
        </p:nvSpPr>
        <p:spPr>
          <a:xfrm>
            <a:off x="1168096" y="45720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Transaction Service</a:t>
            </a:r>
          </a:p>
        </p:txBody>
      </p:sp>
      <p:sp>
        <p:nvSpPr>
          <p:cNvPr id="39" name="Can 38"/>
          <p:cNvSpPr/>
          <p:nvPr/>
        </p:nvSpPr>
        <p:spPr>
          <a:xfrm>
            <a:off x="5891265" y="5029200"/>
            <a:ext cx="1117309" cy="762000"/>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Can 39"/>
          <p:cNvSpPr/>
          <p:nvPr/>
        </p:nvSpPr>
        <p:spPr>
          <a:xfrm>
            <a:off x="5688118" y="4953000"/>
            <a:ext cx="1218883" cy="772212"/>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rPr>
              <a:t>MBean</a:t>
            </a:r>
            <a:r>
              <a:rPr lang="en-US" dirty="0" smtClean="0">
                <a:solidFill>
                  <a:srgbClr val="FFFFFF"/>
                </a:solidFill>
              </a:rPr>
              <a:t> Store</a:t>
            </a:r>
            <a:endParaRPr lang="en-US" dirty="0">
              <a:solidFill>
                <a:srgbClr val="FFFFFF"/>
              </a:solidFill>
            </a:endParaRPr>
          </a:p>
        </p:txBody>
      </p:sp>
      <p:cxnSp>
        <p:nvCxnSpPr>
          <p:cNvPr id="4" name="Elbow Connector 3"/>
          <p:cNvCxnSpPr>
            <a:stCxn id="30" idx="3"/>
            <a:endCxn id="34" idx="1"/>
          </p:cNvCxnSpPr>
          <p:nvPr/>
        </p:nvCxnSpPr>
        <p:spPr>
          <a:xfrm>
            <a:off x="4052994" y="2672106"/>
            <a:ext cx="929189" cy="1899894"/>
          </a:xfrm>
          <a:prstGeom prst="bentConnector3">
            <a:avLst>
              <a:gd name="adj1" fmla="val 33603"/>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1" idx="3"/>
          </p:cNvCxnSpPr>
          <p:nvPr/>
        </p:nvCxnSpPr>
        <p:spPr>
          <a:xfrm flipV="1">
            <a:off x="4052994" y="3200400"/>
            <a:ext cx="314669" cy="5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048020" y="3705944"/>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48018" y="4267200"/>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8" idx="3"/>
          </p:cNvCxnSpPr>
          <p:nvPr/>
        </p:nvCxnSpPr>
        <p:spPr>
          <a:xfrm flipV="1">
            <a:off x="4062941" y="4572000"/>
            <a:ext cx="304721" cy="23370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67662" y="4805706"/>
            <a:ext cx="1"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48020" y="5482700"/>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70672" y="2677695"/>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4" idx="2"/>
          </p:cNvCxnSpPr>
          <p:nvPr/>
        </p:nvCxnSpPr>
        <p:spPr>
          <a:xfrm>
            <a:off x="6429605" y="4805706"/>
            <a:ext cx="0" cy="233706"/>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8984526" y="2002591"/>
            <a:ext cx="1891153" cy="998624"/>
          </a:xfrm>
          <a:prstGeom prst="rect">
            <a:avLst/>
          </a:prstGeom>
          <a:gradFill>
            <a:gsLst>
              <a:gs pos="0">
                <a:schemeClr val="accent1">
                  <a:lumMod val="40000"/>
                  <a:lumOff val="60000"/>
                </a:schemeClr>
              </a:gs>
              <a:gs pos="100000">
                <a:schemeClr val="accent6"/>
              </a:gs>
            </a:gsLst>
            <a:lin ang="5400000" scaled="1"/>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000000"/>
                </a:solidFill>
              </a:rPr>
              <a:t>SCX Agent</a:t>
            </a:r>
            <a:endParaRPr lang="en-US" dirty="0">
              <a:solidFill>
                <a:srgbClr val="000000"/>
              </a:solidFill>
            </a:endParaRPr>
          </a:p>
        </p:txBody>
      </p:sp>
      <p:sp>
        <p:nvSpPr>
          <p:cNvPr id="45" name="Rounded Rectangle 44"/>
          <p:cNvSpPr/>
          <p:nvPr/>
        </p:nvSpPr>
        <p:spPr>
          <a:xfrm>
            <a:off x="9141619" y="2535992"/>
            <a:ext cx="1665190" cy="283409"/>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Java Provider</a:t>
            </a:r>
            <a:endParaRPr lang="en-US" sz="1600" dirty="0">
              <a:solidFill>
                <a:srgbClr val="000000"/>
              </a:solidFill>
            </a:endParaRPr>
          </a:p>
        </p:txBody>
      </p:sp>
      <p:cxnSp>
        <p:nvCxnSpPr>
          <p:cNvPr id="6" name="Elbow Connector 5"/>
          <p:cNvCxnSpPr>
            <a:stCxn id="45" idx="3"/>
          </p:cNvCxnSpPr>
          <p:nvPr/>
        </p:nvCxnSpPr>
        <p:spPr>
          <a:xfrm>
            <a:off x="10806809" y="2677697"/>
            <a:ext cx="1077295" cy="149170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4939169" y="3505200"/>
            <a:ext cx="2937860" cy="467412"/>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BeanSpy</a:t>
            </a:r>
            <a:endParaRPr lang="en-US" dirty="0">
              <a:solidFill>
                <a:srgbClr val="000000"/>
              </a:solidFill>
            </a:endParaRPr>
          </a:p>
        </p:txBody>
      </p:sp>
      <p:sp>
        <p:nvSpPr>
          <p:cNvPr id="49" name="TextBox 48"/>
          <p:cNvSpPr txBox="1"/>
          <p:nvPr/>
        </p:nvSpPr>
        <p:spPr>
          <a:xfrm>
            <a:off x="8938472" y="3429000"/>
            <a:ext cx="1117309" cy="338554"/>
          </a:xfrm>
          <a:prstGeom prst="rect">
            <a:avLst/>
          </a:prstGeom>
          <a:noFill/>
        </p:spPr>
        <p:txBody>
          <a:bodyPr wrap="square" rtlCol="0">
            <a:spAutoFit/>
          </a:bodyPr>
          <a:lstStyle/>
          <a:p>
            <a:r>
              <a:rPr lang="en-US" sz="1600" dirty="0" smtClean="0">
                <a:solidFill>
                  <a:srgbClr val="FFFFFF"/>
                </a:solidFill>
              </a:rPr>
              <a:t>HTTP</a:t>
            </a:r>
            <a:endParaRPr lang="en-US" sz="1600" dirty="0">
              <a:solidFill>
                <a:srgbClr val="FFFFFF"/>
              </a:solidFill>
            </a:endParaRPr>
          </a:p>
        </p:txBody>
      </p:sp>
      <p:sp>
        <p:nvSpPr>
          <p:cNvPr id="50" name="TextBox 49"/>
          <p:cNvSpPr txBox="1"/>
          <p:nvPr/>
        </p:nvSpPr>
        <p:spPr>
          <a:xfrm>
            <a:off x="8938471" y="3669268"/>
            <a:ext cx="1422030" cy="338554"/>
          </a:xfrm>
          <a:prstGeom prst="rect">
            <a:avLst/>
          </a:prstGeom>
          <a:noFill/>
        </p:spPr>
        <p:txBody>
          <a:bodyPr wrap="square" rtlCol="0">
            <a:spAutoFit/>
          </a:bodyPr>
          <a:lstStyle/>
          <a:p>
            <a:r>
              <a:rPr lang="en-US" sz="1600" dirty="0" smtClean="0">
                <a:solidFill>
                  <a:srgbClr val="FFFFFF"/>
                </a:solidFill>
              </a:rPr>
              <a:t>HTTPS</a:t>
            </a:r>
            <a:endParaRPr lang="en-US" sz="1600" dirty="0">
              <a:solidFill>
                <a:srgbClr val="FFFFFF"/>
              </a:solidFill>
            </a:endParaRPr>
          </a:p>
        </p:txBody>
      </p:sp>
      <p:cxnSp>
        <p:nvCxnSpPr>
          <p:cNvPr id="51" name="Straight Connector 50"/>
          <p:cNvCxnSpPr>
            <a:stCxn id="34" idx="0"/>
          </p:cNvCxnSpPr>
          <p:nvPr/>
        </p:nvCxnSpPr>
        <p:spPr>
          <a:xfrm flipV="1">
            <a:off x="6429605" y="4000500"/>
            <a:ext cx="0" cy="337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7" idx="3"/>
          </p:cNvCxnSpPr>
          <p:nvPr/>
        </p:nvCxnSpPr>
        <p:spPr>
          <a:xfrm>
            <a:off x="7877028" y="3738906"/>
            <a:ext cx="4007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0875679" y="2404646"/>
            <a:ext cx="1313146" cy="338554"/>
          </a:xfrm>
          <a:prstGeom prst="rect">
            <a:avLst/>
          </a:prstGeom>
          <a:noFill/>
        </p:spPr>
        <p:txBody>
          <a:bodyPr wrap="square" rtlCol="0">
            <a:spAutoFit/>
          </a:bodyPr>
          <a:lstStyle/>
          <a:p>
            <a:r>
              <a:rPr lang="en-US" sz="1600" dirty="0" smtClean="0">
                <a:solidFill>
                  <a:srgbClr val="FFFFFF"/>
                </a:solidFill>
              </a:rPr>
              <a:t>WSMAN</a:t>
            </a:r>
            <a:endParaRPr lang="en-US" sz="1600" dirty="0">
              <a:solidFill>
                <a:srgbClr val="FFFFFF"/>
              </a:solidFill>
            </a:endParaRPr>
          </a:p>
        </p:txBody>
      </p:sp>
      <p:sp>
        <p:nvSpPr>
          <p:cNvPr id="52" name="TextBox 51"/>
          <p:cNvSpPr txBox="1"/>
          <p:nvPr/>
        </p:nvSpPr>
        <p:spPr>
          <a:xfrm>
            <a:off x="11173090" y="4154270"/>
            <a:ext cx="1117309" cy="584775"/>
          </a:xfrm>
          <a:prstGeom prst="rect">
            <a:avLst/>
          </a:prstGeom>
          <a:noFill/>
        </p:spPr>
        <p:txBody>
          <a:bodyPr wrap="square" rtlCol="0">
            <a:spAutoFit/>
          </a:bodyPr>
          <a:lstStyle/>
          <a:p>
            <a:r>
              <a:rPr lang="en-US" sz="1600" dirty="0" smtClean="0">
                <a:solidFill>
                  <a:srgbClr val="FFFFFF"/>
                </a:solidFill>
              </a:rPr>
              <a:t>Mgmt Server</a:t>
            </a:r>
            <a:endParaRPr lang="en-US" sz="1600" dirty="0">
              <a:solidFill>
                <a:srgbClr val="FFFFFF"/>
              </a:solidFill>
            </a:endParaRPr>
          </a:p>
        </p:txBody>
      </p:sp>
      <p:sp>
        <p:nvSpPr>
          <p:cNvPr id="41" name="TextBox 40"/>
          <p:cNvSpPr txBox="1"/>
          <p:nvPr/>
        </p:nvSpPr>
        <p:spPr>
          <a:xfrm>
            <a:off x="304720" y="6151174"/>
            <a:ext cx="1422030" cy="369332"/>
          </a:xfrm>
          <a:prstGeom prst="rect">
            <a:avLst/>
          </a:prstGeom>
          <a:solidFill>
            <a:schemeClr val="accent3"/>
          </a:solidFill>
          <a:ln>
            <a:solidFill>
              <a:schemeClr val="tx2"/>
            </a:solidFill>
          </a:ln>
        </p:spPr>
        <p:txBody>
          <a:bodyPr wrap="square" rtlCol="0">
            <a:spAutoFit/>
          </a:bodyPr>
          <a:lstStyle/>
          <a:p>
            <a:r>
              <a:rPr lang="en-US" sz="1600" dirty="0" err="1" smtClean="0">
                <a:solidFill>
                  <a:srgbClr val="FFFFFF"/>
                </a:solidFill>
              </a:rPr>
              <a:t>AppServe</a:t>
            </a:r>
            <a:r>
              <a:rPr lang="en-US" dirty="0" err="1" smtClean="0">
                <a:solidFill>
                  <a:srgbClr val="FFFFFF"/>
                </a:solidFill>
              </a:rPr>
              <a:t>r</a:t>
            </a:r>
            <a:endParaRPr lang="en-US" dirty="0">
              <a:solidFill>
                <a:srgbClr val="FFFFFF"/>
              </a:solidFill>
            </a:endParaRPr>
          </a:p>
        </p:txBody>
      </p:sp>
      <p:sp>
        <p:nvSpPr>
          <p:cNvPr id="53" name="TextBox 52"/>
          <p:cNvSpPr txBox="1"/>
          <p:nvPr/>
        </p:nvSpPr>
        <p:spPr>
          <a:xfrm>
            <a:off x="1828324" y="6151174"/>
            <a:ext cx="1422030" cy="338554"/>
          </a:xfrm>
          <a:prstGeom prst="rect">
            <a:avLst/>
          </a:prstGeom>
          <a:solidFill>
            <a:schemeClr val="accent2"/>
          </a:solidFill>
          <a:ln>
            <a:solidFill>
              <a:schemeClr val="accent2">
                <a:lumMod val="75000"/>
              </a:schemeClr>
            </a:solidFill>
          </a:ln>
        </p:spPr>
        <p:txBody>
          <a:bodyPr wrap="square" rtlCol="0">
            <a:spAutoFit/>
          </a:bodyPr>
          <a:lstStyle/>
          <a:p>
            <a:r>
              <a:rPr lang="en-US" sz="1600" dirty="0" smtClean="0">
                <a:solidFill>
                  <a:srgbClr val="000000"/>
                </a:solidFill>
              </a:rPr>
              <a:t>Customer</a:t>
            </a:r>
            <a:endParaRPr lang="en-US" dirty="0">
              <a:solidFill>
                <a:srgbClr val="000000"/>
              </a:solidFill>
            </a:endParaRPr>
          </a:p>
        </p:txBody>
      </p:sp>
      <p:sp>
        <p:nvSpPr>
          <p:cNvPr id="54" name="TextBox 53"/>
          <p:cNvSpPr txBox="1"/>
          <p:nvPr/>
        </p:nvSpPr>
        <p:spPr>
          <a:xfrm>
            <a:off x="3351927" y="6151174"/>
            <a:ext cx="1422030" cy="338554"/>
          </a:xfrm>
          <a:prstGeom prst="rect">
            <a:avLst/>
          </a:prstGeom>
          <a:solidFill>
            <a:schemeClr val="accent4">
              <a:lumMod val="40000"/>
              <a:lumOff val="60000"/>
            </a:schemeClr>
          </a:solidFill>
          <a:ln>
            <a:solidFill>
              <a:schemeClr val="accent4">
                <a:lumMod val="60000"/>
                <a:lumOff val="40000"/>
              </a:schemeClr>
            </a:solidFill>
          </a:ln>
        </p:spPr>
        <p:txBody>
          <a:bodyPr wrap="square" rtlCol="0">
            <a:spAutoFit/>
          </a:bodyPr>
          <a:lstStyle/>
          <a:p>
            <a:r>
              <a:rPr lang="en-US" sz="1600" dirty="0" smtClean="0">
                <a:solidFill>
                  <a:srgbClr val="000000"/>
                </a:solidFill>
              </a:rPr>
              <a:t>Microsoft</a:t>
            </a:r>
            <a:endParaRPr lang="en-US" dirty="0">
              <a:solidFill>
                <a:srgbClr val="000000"/>
              </a:solidFill>
            </a:endParaRPr>
          </a:p>
        </p:txBody>
      </p:sp>
    </p:spTree>
    <p:extLst>
      <p:ext uri="{BB962C8B-B14F-4D97-AF65-F5344CB8AC3E}">
        <p14:creationId xmlns:p14="http://schemas.microsoft.com/office/powerpoint/2010/main" val="32265086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JEE PACKAGE FOR OM 2012</a:t>
            </a:r>
            <a:endParaRPr lang="en-US" dirty="0"/>
          </a:p>
        </p:txBody>
      </p:sp>
      <p:sp>
        <p:nvSpPr>
          <p:cNvPr id="3" name="Content Placeholder 2"/>
          <p:cNvSpPr>
            <a:spLocks noGrp="1"/>
          </p:cNvSpPr>
          <p:nvPr>
            <p:ph idx="1"/>
          </p:nvPr>
        </p:nvSpPr>
        <p:spPr>
          <a:xfrm>
            <a:off x="497183" y="1992085"/>
            <a:ext cx="4977104" cy="443198"/>
          </a:xfrm>
        </p:spPr>
        <p:txBody>
          <a:bodyPr/>
          <a:lstStyle/>
          <a:p>
            <a:r>
              <a:rPr lang="en-US" dirty="0" smtClean="0"/>
              <a:t>16 MPs in one .</a:t>
            </a:r>
            <a:r>
              <a:rPr lang="en-US" dirty="0" err="1" smtClean="0"/>
              <a:t>msi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2" y="2468334"/>
            <a:ext cx="3261461" cy="416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5677434" y="1992085"/>
            <a:ext cx="497710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4A8D8"/>
              </a:buClr>
              <a:buFont typeface="Wingdings" pitchFamily="2" charset="2"/>
              <a:buChar char="§"/>
            </a:pPr>
            <a:r>
              <a:rPr lang="en-US" dirty="0" smtClean="0">
                <a:solidFill>
                  <a:srgbClr val="FFFFFF"/>
                </a:solidFill>
              </a:rPr>
              <a:t>4 MP Guides</a:t>
            </a:r>
          </a:p>
          <a:p>
            <a:endParaRPr lang="en-US" dirty="0">
              <a:solidFill>
                <a:srgbClr val="FFFFFF"/>
              </a:solidFill>
            </a:endParaRPr>
          </a:p>
          <a:p>
            <a:endParaRPr lang="en-US" dirty="0" smtClean="0">
              <a:solidFill>
                <a:srgbClr val="FFFFFF"/>
              </a:solidFill>
            </a:endParaRPr>
          </a:p>
          <a:p>
            <a:pPr>
              <a:buClr>
                <a:srgbClr val="84A8D8"/>
              </a:buClr>
              <a:buFont typeface="Wingdings" pitchFamily="2" charset="2"/>
              <a:buChar char="§"/>
            </a:pPr>
            <a:r>
              <a:rPr lang="en-US" dirty="0" smtClean="0">
                <a:solidFill>
                  <a:srgbClr val="FFFFFF"/>
                </a:solidFill>
              </a:rPr>
              <a:t>1 Readme </a:t>
            </a:r>
          </a:p>
          <a:p>
            <a:pPr marL="0" indent="0">
              <a:buFont typeface="Arial" pitchFamily="34" charset="0"/>
              <a:buNone/>
            </a:pPr>
            <a:r>
              <a:rPr lang="en-US" sz="2000" dirty="0" smtClean="0">
                <a:solidFill>
                  <a:srgbClr val="FFFFFF"/>
                </a:solidFill>
              </a:rPr>
              <a:t>(known issues &amp; quick start guide)</a:t>
            </a:r>
          </a:p>
          <a:p>
            <a:endParaRPr lang="en-US" dirty="0">
              <a:solidFill>
                <a:srgbClr val="FFFF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541" y="2573110"/>
            <a:ext cx="2868272"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326" y="4773384"/>
            <a:ext cx="3046086" cy="24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95754" y="1458684"/>
            <a:ext cx="10210800"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chemeClr val="accent2"/>
              </a:buClr>
              <a:buSzPct val="100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chemeClr val="accent2"/>
              </a:buClr>
              <a:buSzPct val="10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chemeClr val="accent2"/>
              </a:buClr>
              <a:buSzPct val="10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4A8D8"/>
              </a:buClr>
            </a:pPr>
            <a:r>
              <a:rPr lang="en-US" dirty="0" smtClean="0">
                <a:gradFill>
                  <a:gsLst>
                    <a:gs pos="0">
                      <a:srgbClr val="FFFFFF"/>
                    </a:gs>
                    <a:gs pos="86000">
                      <a:srgbClr val="FFFFFF"/>
                    </a:gs>
                  </a:gsLst>
                  <a:lin ang="5400000" scaled="0"/>
                </a:gradFill>
              </a:rPr>
              <a:t>Download</a:t>
            </a:r>
            <a:r>
              <a:rPr lang="en-US" dirty="0">
                <a:gradFill>
                  <a:gsLst>
                    <a:gs pos="0">
                      <a:srgbClr val="FFFFFF"/>
                    </a:gs>
                    <a:gs pos="86000">
                      <a:srgbClr val="FFFFFF"/>
                    </a:gs>
                  </a:gsLst>
                  <a:lin ang="5400000" scaled="0"/>
                </a:gradFill>
              </a:rPr>
              <a:t>: </a:t>
            </a:r>
            <a:r>
              <a:rPr lang="en-US" sz="2000" dirty="0">
                <a:gradFill>
                  <a:gsLst>
                    <a:gs pos="0">
                      <a:srgbClr val="FFFFFF"/>
                    </a:gs>
                    <a:gs pos="86000">
                      <a:srgbClr val="FFFFFF"/>
                    </a:gs>
                  </a:gsLst>
                  <a:lin ang="5400000" scaled="0"/>
                </a:gradFill>
              </a:rPr>
              <a:t>http://www.microsoft.com/download/en/details.aspx?id=29270</a:t>
            </a:r>
          </a:p>
        </p:txBody>
      </p:sp>
    </p:spTree>
    <p:extLst>
      <p:ext uri="{BB962C8B-B14F-4D97-AF65-F5344CB8AC3E}">
        <p14:creationId xmlns:p14="http://schemas.microsoft.com/office/powerpoint/2010/main" val="39177943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669713" cy="526298"/>
          </a:xfrm>
        </p:spPr>
        <p:txBody>
          <a:bodyPr/>
          <a:lstStyle/>
          <a:p>
            <a:r>
              <a:rPr lang="en-US" sz="3800" dirty="0" smtClean="0"/>
              <a:t>KEY CAPABILITIES OF OM 12 APPLICATION MONITORING</a:t>
            </a:r>
            <a:endParaRPr lang="en-US" sz="3800" dirty="0"/>
          </a:p>
        </p:txBody>
      </p:sp>
      <p:sp>
        <p:nvSpPr>
          <p:cNvPr id="25" name="Text Placeholder 2"/>
          <p:cNvSpPr>
            <a:spLocks noGrp="1"/>
          </p:cNvSpPr>
          <p:nvPr>
            <p:ph type="body" sz="quarter" idx="10"/>
          </p:nvPr>
        </p:nvSpPr>
        <p:spPr>
          <a:xfrm>
            <a:off x="519113" y="4573192"/>
            <a:ext cx="5486400" cy="532208"/>
          </a:xfrm>
          <a:prstGeom prst="rect">
            <a:avLst/>
          </a:prstGeom>
        </p:spPr>
        <p:txBody>
          <a:bodyPr>
            <a:normAutofit/>
          </a:bodyPr>
          <a:lstStyle/>
          <a:p>
            <a:r>
              <a:rPr lang="en-US" dirty="0" smtClean="0"/>
              <a:t>.NET Monitoring	</a:t>
            </a:r>
            <a:endParaRPr lang="en-US" dirty="0"/>
          </a:p>
        </p:txBody>
      </p:sp>
      <p:sp>
        <p:nvSpPr>
          <p:cNvPr id="27" name="Text Placeholder 4"/>
          <p:cNvSpPr>
            <a:spLocks noGrp="1"/>
          </p:cNvSpPr>
          <p:nvPr>
            <p:ph type="body" sz="quarter" idx="4294967295"/>
          </p:nvPr>
        </p:nvSpPr>
        <p:spPr>
          <a:xfrm>
            <a:off x="6702425" y="4606925"/>
            <a:ext cx="5486400" cy="533400"/>
          </a:xfrm>
          <a:prstGeom prst="rect">
            <a:avLst/>
          </a:prstGeom>
        </p:spPr>
        <p:txBody>
          <a:bodyPr>
            <a:normAutofit/>
          </a:bodyPr>
          <a:lstStyle/>
          <a:p>
            <a:r>
              <a:rPr lang="en-US" dirty="0" smtClean="0"/>
              <a:t>Java Monitoring</a:t>
            </a:r>
            <a:endParaRPr lang="en-US" dirty="0"/>
          </a:p>
        </p:txBody>
      </p:sp>
      <p:sp>
        <p:nvSpPr>
          <p:cNvPr id="5" name="Text Placeholder 1"/>
          <p:cNvSpPr txBox="1">
            <a:spLocks/>
          </p:cNvSpPr>
          <p:nvPr/>
        </p:nvSpPr>
        <p:spPr>
          <a:xfrm>
            <a:off x="1339850" y="1634900"/>
            <a:ext cx="9177186" cy="57072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chemeClr val="accent2"/>
              </a:buClr>
              <a:buSzPct val="100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chemeClr val="accent2"/>
              </a:buClr>
              <a:buSzPct val="10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chemeClr val="accent2"/>
              </a:buClr>
              <a:buSzPct val="10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4A8D8"/>
              </a:buClr>
            </a:pPr>
            <a:endParaRPr lang="en-US" smtClean="0">
              <a:gradFill>
                <a:gsLst>
                  <a:gs pos="0">
                    <a:srgbClr val="FFFFFF"/>
                  </a:gs>
                  <a:gs pos="86000">
                    <a:srgbClr val="FFFFFF"/>
                  </a:gs>
                </a:gsLst>
                <a:lin ang="5400000" scaled="0"/>
              </a:gradFill>
            </a:endParaRPr>
          </a:p>
          <a:p>
            <a:pPr>
              <a:buClr>
                <a:srgbClr val="84A8D8"/>
              </a:buClr>
            </a:pPr>
            <a:endParaRPr lang="en-US" dirty="0">
              <a:gradFill>
                <a:gsLst>
                  <a:gs pos="0">
                    <a:srgbClr val="FFFFFF"/>
                  </a:gs>
                  <a:gs pos="86000">
                    <a:srgbClr val="FFFFFF"/>
                  </a:gs>
                </a:gsLst>
                <a:lin ang="5400000" scaled="0"/>
              </a:gradFill>
            </a:endParaRPr>
          </a:p>
        </p:txBody>
      </p:sp>
      <p:pic>
        <p:nvPicPr>
          <p:cNvPr id="6" name="Picture 2" descr="C:\Users\michgu\AppData\Local\Microsoft\Windows\Temporary Internet Files\Content.IE5\EL3KO0FJ\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136" y="2590800"/>
            <a:ext cx="1534900" cy="1752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ike\AppData\Local\Microsoft\Windows\Temporary Internet Files\Content.IE5\KBHGSEEB\MC90043381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2" y="1905000"/>
            <a:ext cx="1279565" cy="9056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66337" y="1679057"/>
            <a:ext cx="670303" cy="285362"/>
          </a:xfrm>
          <a:prstGeom prst="rect">
            <a:avLst/>
          </a:prstGeom>
          <a:noFill/>
        </p:spPr>
        <p:txBody>
          <a:bodyPr wrap="none" lIns="0" tIns="0" rIns="0" bIns="0" rtlCol="0">
            <a:normAutofit fontScale="70000" lnSpcReduction="20000"/>
          </a:bodyPr>
          <a:lstStyle/>
          <a:p>
            <a:r>
              <a:rPr lang="en-US" sz="3200" dirty="0" smtClean="0">
                <a:gradFill>
                  <a:gsLst>
                    <a:gs pos="0">
                      <a:srgbClr val="FFFFFF"/>
                    </a:gs>
                    <a:gs pos="86000">
                      <a:srgbClr val="FFFFFF"/>
                    </a:gs>
                  </a:gsLst>
                  <a:lin ang="5400000" scaled="0"/>
                </a:gradFill>
              </a:rPr>
              <a:t>User</a:t>
            </a:r>
          </a:p>
        </p:txBody>
      </p:sp>
      <p:sp>
        <p:nvSpPr>
          <p:cNvPr id="9" name="TextBox 8"/>
          <p:cNvSpPr txBox="1"/>
          <p:nvPr/>
        </p:nvSpPr>
        <p:spPr>
          <a:xfrm>
            <a:off x="5163501" y="2181455"/>
            <a:ext cx="1692911" cy="285362"/>
          </a:xfrm>
          <a:prstGeom prst="rect">
            <a:avLst/>
          </a:prstGeom>
          <a:noFill/>
        </p:spPr>
        <p:txBody>
          <a:bodyPr wrap="none" lIns="0" tIns="0" rIns="0" bIns="0" rtlCol="0">
            <a:normAutofit fontScale="70000" lnSpcReduction="20000"/>
          </a:bodyPr>
          <a:lstStyle/>
          <a:p>
            <a:r>
              <a:rPr lang="en-US" sz="3200" dirty="0" smtClean="0">
                <a:gradFill>
                  <a:gsLst>
                    <a:gs pos="0">
                      <a:srgbClr val="FFFFFF"/>
                    </a:gs>
                    <a:gs pos="86000">
                      <a:srgbClr val="FFFFFF"/>
                    </a:gs>
                  </a:gsLst>
                  <a:lin ang="5400000" scaled="0"/>
                </a:gradFill>
              </a:rPr>
              <a:t>Application</a:t>
            </a:r>
          </a:p>
        </p:txBody>
      </p:sp>
      <p:grpSp>
        <p:nvGrpSpPr>
          <p:cNvPr id="10" name="Group 3"/>
          <p:cNvGrpSpPr>
            <a:grpSpLocks/>
          </p:cNvGrpSpPr>
          <p:nvPr/>
        </p:nvGrpSpPr>
        <p:grpSpPr bwMode="auto">
          <a:xfrm>
            <a:off x="1446212" y="3363746"/>
            <a:ext cx="1116294" cy="827254"/>
            <a:chOff x="1632" y="1248"/>
            <a:chExt cx="2682" cy="2286"/>
          </a:xfrm>
        </p:grpSpPr>
        <p:sp>
          <p:nvSpPr>
            <p:cNvPr id="11"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n-US">
                <a:solidFill>
                  <a:srgbClr val="FFFFFF"/>
                </a:solidFill>
              </a:endParaRPr>
            </a:p>
          </p:txBody>
        </p:sp>
        <p:sp>
          <p:nvSpPr>
            <p:cNvPr id="12" name="AutoShape 5"/>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n-US">
                <a:solidFill>
                  <a:srgbClr val="FFFFFF"/>
                </a:solidFill>
              </a:endParaRPr>
            </a:p>
          </p:txBody>
        </p:sp>
        <p:sp>
          <p:nvSpPr>
            <p:cNvPr id="13" name="AutoShape 6"/>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n-US">
                <a:solidFill>
                  <a:srgbClr val="FFFFFF"/>
                </a:solidFill>
              </a:endParaRPr>
            </a:p>
          </p:txBody>
        </p:sp>
      </p:grpSp>
      <p:sp>
        <p:nvSpPr>
          <p:cNvPr id="14" name="TextBox 13"/>
          <p:cNvSpPr txBox="1"/>
          <p:nvPr/>
        </p:nvSpPr>
        <p:spPr>
          <a:xfrm>
            <a:off x="1341156" y="3121321"/>
            <a:ext cx="2787882" cy="285362"/>
          </a:xfrm>
          <a:prstGeom prst="rect">
            <a:avLst/>
          </a:prstGeom>
          <a:noFill/>
        </p:spPr>
        <p:txBody>
          <a:bodyPr wrap="none" lIns="0" tIns="0" rIns="0" bIns="0" rtlCol="0">
            <a:normAutofit fontScale="70000" lnSpcReduction="20000"/>
          </a:bodyPr>
          <a:lstStyle/>
          <a:p>
            <a:r>
              <a:rPr lang="en-US" sz="3200" dirty="0" smtClean="0">
                <a:gradFill>
                  <a:gsLst>
                    <a:gs pos="0">
                      <a:srgbClr val="FFFFFF"/>
                    </a:gs>
                    <a:gs pos="86000">
                      <a:srgbClr val="FFFFFF"/>
                    </a:gs>
                  </a:gsLst>
                  <a:lin ang="5400000" scaled="0"/>
                </a:gradFill>
              </a:rPr>
              <a:t>Synthetic Transaction</a:t>
            </a:r>
          </a:p>
        </p:txBody>
      </p:sp>
      <p:pic>
        <p:nvPicPr>
          <p:cNvPr id="15" name="Picture 3" descr="C:\Users\michgu\AppData\Local\Microsoft\Windows\Temporary Internet Files\Content.IE5\LOOKDI6W\MC90043524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858" y="2590800"/>
            <a:ext cx="1309506" cy="20664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788444" y="2020076"/>
            <a:ext cx="1649368" cy="570724"/>
          </a:xfrm>
          <a:prstGeom prst="rect">
            <a:avLst/>
          </a:prstGeom>
          <a:noFill/>
        </p:spPr>
        <p:txBody>
          <a:bodyPr wrap="none" lIns="0" tIns="0" rIns="0" bIns="0" rtlCol="0">
            <a:normAutofit fontScale="70000" lnSpcReduction="20000"/>
          </a:bodyPr>
          <a:lstStyle/>
          <a:p>
            <a:r>
              <a:rPr lang="en-US" sz="3200" dirty="0" smtClean="0">
                <a:gradFill>
                  <a:gsLst>
                    <a:gs pos="0">
                      <a:srgbClr val="FFFFFF"/>
                    </a:gs>
                    <a:gs pos="86000">
                      <a:srgbClr val="FFFFFF"/>
                    </a:gs>
                  </a:gsLst>
                  <a:lin ang="5400000" scaled="0"/>
                </a:gradFill>
              </a:rPr>
              <a:t>Operations</a:t>
            </a:r>
            <a:br>
              <a:rPr lang="en-US" sz="3200" dirty="0" smtClean="0">
                <a:gradFill>
                  <a:gsLst>
                    <a:gs pos="0">
                      <a:srgbClr val="FFFFFF"/>
                    </a:gs>
                    <a:gs pos="86000">
                      <a:srgbClr val="FFFFFF"/>
                    </a:gs>
                  </a:gsLst>
                  <a:lin ang="5400000" scaled="0"/>
                </a:gradFill>
              </a:rPr>
            </a:br>
            <a:r>
              <a:rPr lang="en-US" sz="3200" dirty="0" smtClean="0">
                <a:gradFill>
                  <a:gsLst>
                    <a:gs pos="0">
                      <a:srgbClr val="FFFFFF"/>
                    </a:gs>
                    <a:gs pos="86000">
                      <a:srgbClr val="FFFFFF"/>
                    </a:gs>
                  </a:gsLst>
                  <a:lin ang="5400000" scaled="0"/>
                </a:gradFill>
              </a:rPr>
              <a:t>Manager</a:t>
            </a:r>
          </a:p>
        </p:txBody>
      </p:sp>
      <p:sp>
        <p:nvSpPr>
          <p:cNvPr id="18" name="Right Arrow 17"/>
          <p:cNvSpPr/>
          <p:nvPr/>
        </p:nvSpPr>
        <p:spPr bwMode="auto">
          <a:xfrm rot="20692047">
            <a:off x="2890217" y="3648446"/>
            <a:ext cx="2333194" cy="280836"/>
          </a:xfrm>
          <a:prstGeom prst="rightArrow">
            <a:avLst>
              <a:gd name="adj1" fmla="val 63434"/>
              <a:gd name="adj2" fmla="val 50000"/>
            </a:avLst>
          </a:prstGeom>
          <a:solidFill>
            <a:srgbClr val="FFC0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rgbClr val="000000">
                    <a:lumMod val="75000"/>
                    <a:lumOff val="25000"/>
                    <a:alpha val="99000"/>
                  </a:srgbClr>
                </a:solidFill>
                <a:ea typeface="Segoe UI" pitchFamily="34" charset="0"/>
                <a:cs typeface="Segoe UI" pitchFamily="34" charset="0"/>
              </a:rPr>
              <a:t>Transaction</a:t>
            </a:r>
          </a:p>
        </p:txBody>
      </p:sp>
      <p:sp>
        <p:nvSpPr>
          <p:cNvPr id="23" name="Text Placeholder 1"/>
          <p:cNvSpPr txBox="1">
            <a:spLocks/>
          </p:cNvSpPr>
          <p:nvPr/>
        </p:nvSpPr>
        <p:spPr>
          <a:xfrm>
            <a:off x="608012" y="1066800"/>
            <a:ext cx="11149013"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chemeClr val="accent2"/>
              </a:buClr>
              <a:buSzPct val="100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chemeClr val="accent2"/>
              </a:buClr>
              <a:buSzPct val="10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chemeClr val="accent2"/>
              </a:buClr>
              <a:buSzPct val="10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4A8D8"/>
              </a:buClr>
            </a:pPr>
            <a:r>
              <a:rPr lang="en-US" dirty="0" smtClean="0">
                <a:gradFill>
                  <a:gsLst>
                    <a:gs pos="0">
                      <a:srgbClr val="FFFFFF"/>
                    </a:gs>
                    <a:gs pos="86000">
                      <a:srgbClr val="FFFFFF"/>
                    </a:gs>
                  </a:gsLst>
                  <a:lin ang="5400000" scaled="0"/>
                </a:gradFill>
              </a:rPr>
              <a:t>Monitor Applications End-to-End </a:t>
            </a:r>
          </a:p>
        </p:txBody>
      </p:sp>
      <p:sp>
        <p:nvSpPr>
          <p:cNvPr id="26" name="Content Placeholder 3"/>
          <p:cNvSpPr txBox="1">
            <a:spLocks/>
          </p:cNvSpPr>
          <p:nvPr/>
        </p:nvSpPr>
        <p:spPr>
          <a:xfrm>
            <a:off x="507867" y="5105401"/>
            <a:ext cx="5484971" cy="1676400"/>
          </a:xfrm>
          <a:prstGeom prst="rect">
            <a:avLst/>
          </a:prstGeom>
        </p:spPr>
        <p:txBody>
          <a:bodyPr>
            <a:normAutofit fontScale="70000" lnSpcReduction="20000"/>
          </a:bodyPr>
          <a:lstStyle>
            <a:lvl1pPr marL="460375" indent="-460375" algn="l" defTabSz="914363" rtl="0" eaLnBrk="1" latinLnBrk="0" hangingPunct="1">
              <a:lnSpc>
                <a:spcPct val="90000"/>
              </a:lnSpc>
              <a:spcBef>
                <a:spcPct val="20000"/>
              </a:spcBef>
              <a:buClr>
                <a:schemeClr val="accent2"/>
              </a:buClr>
              <a:buSzPct val="100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chemeClr val="accent2"/>
              </a:buClr>
              <a:buSzPct val="10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chemeClr val="accent2"/>
              </a:buClr>
              <a:buSzPct val="10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4A8D8"/>
              </a:buClr>
            </a:pPr>
            <a:r>
              <a:rPr lang="en-US" dirty="0">
                <a:gradFill>
                  <a:gsLst>
                    <a:gs pos="0">
                      <a:srgbClr val="FFFFFF"/>
                    </a:gs>
                    <a:gs pos="86000">
                      <a:srgbClr val="FFFFFF"/>
                    </a:gs>
                  </a:gsLst>
                  <a:lin ang="5400000" scaled="0"/>
                </a:gradFill>
              </a:rPr>
              <a:t>Where in the code caused the problem?</a:t>
            </a:r>
          </a:p>
          <a:p>
            <a:pPr>
              <a:buClr>
                <a:srgbClr val="84A8D8"/>
              </a:buClr>
            </a:pPr>
            <a:r>
              <a:rPr lang="en-US" dirty="0" smtClean="0">
                <a:gradFill>
                  <a:gsLst>
                    <a:gs pos="0">
                      <a:srgbClr val="FFFFFF"/>
                    </a:gs>
                    <a:gs pos="86000">
                      <a:srgbClr val="FFFFFF"/>
                    </a:gs>
                  </a:gsLst>
                  <a:lin ang="5400000" scaled="0"/>
                </a:gradFill>
              </a:rPr>
              <a:t>Which application is causing most problems?</a:t>
            </a:r>
          </a:p>
          <a:p>
            <a:pPr>
              <a:buClr>
                <a:srgbClr val="84A8D8"/>
              </a:buClr>
            </a:pPr>
            <a:r>
              <a:rPr lang="en-US" dirty="0" smtClean="0">
                <a:gradFill>
                  <a:gsLst>
                    <a:gs pos="0">
                      <a:srgbClr val="FFFFFF"/>
                    </a:gs>
                    <a:gs pos="86000">
                      <a:srgbClr val="FFFFFF"/>
                    </a:gs>
                  </a:gsLst>
                  <a:lin ang="5400000" scaled="0"/>
                </a:gradFill>
              </a:rPr>
              <a:t>Which problem is an application experiencing most?</a:t>
            </a:r>
          </a:p>
        </p:txBody>
      </p:sp>
      <p:sp>
        <p:nvSpPr>
          <p:cNvPr id="28" name="Content Placeholder 5"/>
          <p:cNvSpPr txBox="1">
            <a:spLocks/>
          </p:cNvSpPr>
          <p:nvPr/>
        </p:nvSpPr>
        <p:spPr>
          <a:xfrm>
            <a:off x="6181725" y="5181601"/>
            <a:ext cx="5486400" cy="1523999"/>
          </a:xfrm>
          <a:prstGeom prst="rect">
            <a:avLst/>
          </a:prstGeom>
        </p:spPr>
        <p:txBody>
          <a:bodyPr>
            <a:normAutofit fontScale="70000" lnSpcReduction="20000"/>
          </a:bodyPr>
          <a:lstStyle>
            <a:lvl1pPr marL="460375" indent="-460375" algn="l" defTabSz="914363" rtl="0" eaLnBrk="1" latinLnBrk="0" hangingPunct="1">
              <a:lnSpc>
                <a:spcPct val="90000"/>
              </a:lnSpc>
              <a:spcBef>
                <a:spcPct val="20000"/>
              </a:spcBef>
              <a:buClr>
                <a:schemeClr val="accent2"/>
              </a:buClr>
              <a:buSzPct val="100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chemeClr val="accent2"/>
              </a:buClr>
              <a:buSzPct val="10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chemeClr val="accent2"/>
              </a:buClr>
              <a:buSzPct val="10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4A8D8"/>
              </a:buClr>
            </a:pPr>
            <a:r>
              <a:rPr lang="en-US" dirty="0" smtClean="0">
                <a:gradFill>
                  <a:gsLst>
                    <a:gs pos="0">
                      <a:srgbClr val="FFFFFF"/>
                    </a:gs>
                    <a:gs pos="86000">
                      <a:srgbClr val="FFFFFF"/>
                    </a:gs>
                  </a:gsLst>
                  <a:lin ang="5400000" scaled="0"/>
                </a:gradFill>
              </a:rPr>
              <a:t>Which Java app servers and apps are deployed in my environment?</a:t>
            </a:r>
          </a:p>
          <a:p>
            <a:pPr>
              <a:buClr>
                <a:srgbClr val="84A8D8"/>
              </a:buClr>
            </a:pPr>
            <a:r>
              <a:rPr lang="en-US" dirty="0" smtClean="0">
                <a:gradFill>
                  <a:gsLst>
                    <a:gs pos="0">
                      <a:srgbClr val="FFFFFF"/>
                    </a:gs>
                    <a:gs pos="86000">
                      <a:srgbClr val="FFFFFF"/>
                    </a:gs>
                  </a:gsLst>
                  <a:lin ang="5400000" scaled="0"/>
                </a:gradFill>
              </a:rPr>
              <a:t>Are they running?</a:t>
            </a:r>
          </a:p>
          <a:p>
            <a:pPr>
              <a:buClr>
                <a:srgbClr val="84A8D8"/>
              </a:buClr>
            </a:pPr>
            <a:r>
              <a:rPr lang="en-US" dirty="0" smtClean="0">
                <a:gradFill>
                  <a:gsLst>
                    <a:gs pos="0">
                      <a:srgbClr val="FFFFFF"/>
                    </a:gs>
                    <a:gs pos="86000">
                      <a:srgbClr val="FFFFFF"/>
                    </a:gs>
                  </a:gsLst>
                  <a:lin ang="5400000" scaled="0"/>
                </a:gradFill>
              </a:rPr>
              <a:t>How is my JVM performing?</a:t>
            </a:r>
          </a:p>
          <a:p>
            <a:pPr>
              <a:buClr>
                <a:srgbClr val="84A8D8"/>
              </a:buClr>
            </a:pPr>
            <a:r>
              <a:rPr lang="en-US" dirty="0" smtClean="0">
                <a:gradFill>
                  <a:gsLst>
                    <a:gs pos="0">
                      <a:srgbClr val="FFFFFF"/>
                    </a:gs>
                    <a:gs pos="86000">
                      <a:srgbClr val="FFFFFF"/>
                    </a:gs>
                  </a:gsLst>
                  <a:lin ang="5400000" scaled="0"/>
                </a:gradFill>
              </a:rPr>
              <a:t>Show me custom Java app metrics</a:t>
            </a:r>
          </a:p>
          <a:p>
            <a:pPr>
              <a:buClr>
                <a:srgbClr val="84A8D8"/>
              </a:buClr>
            </a:pPr>
            <a:endParaRPr lang="en-US" dirty="0" smtClean="0">
              <a:gradFill>
                <a:gsLst>
                  <a:gs pos="0">
                    <a:srgbClr val="FFFFFF"/>
                  </a:gs>
                  <a:gs pos="86000">
                    <a:srgbClr val="FFFFFF"/>
                  </a:gs>
                </a:gsLst>
                <a:lin ang="5400000" scaled="0"/>
              </a:gradFill>
            </a:endParaRPr>
          </a:p>
        </p:txBody>
      </p:sp>
      <p:sp>
        <p:nvSpPr>
          <p:cNvPr id="29" name="Right Arrow 28"/>
          <p:cNvSpPr/>
          <p:nvPr/>
        </p:nvSpPr>
        <p:spPr bwMode="auto">
          <a:xfrm>
            <a:off x="6850103" y="2814275"/>
            <a:ext cx="2067504" cy="280836"/>
          </a:xfrm>
          <a:prstGeom prst="rightArrow">
            <a:avLst>
              <a:gd name="adj1" fmla="val 63434"/>
              <a:gd name="adj2" fmla="val 5000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alpha val="99000"/>
                  </a:srgbClr>
                </a:solidFill>
                <a:ea typeface="Segoe UI" pitchFamily="34" charset="0"/>
                <a:cs typeface="Segoe UI" pitchFamily="34" charset="0"/>
              </a:rPr>
              <a:t>Performance</a:t>
            </a:r>
            <a:endParaRPr lang="en-US" sz="2200" dirty="0">
              <a:solidFill>
                <a:srgbClr val="FFFFFF">
                  <a:alpha val="99000"/>
                </a:srgbClr>
              </a:solidFill>
              <a:ea typeface="Segoe UI" pitchFamily="34" charset="0"/>
              <a:cs typeface="Segoe UI" pitchFamily="34" charset="0"/>
            </a:endParaRPr>
          </a:p>
        </p:txBody>
      </p:sp>
      <p:sp>
        <p:nvSpPr>
          <p:cNvPr id="30" name="Right Arrow 29"/>
          <p:cNvSpPr/>
          <p:nvPr/>
        </p:nvSpPr>
        <p:spPr bwMode="auto">
          <a:xfrm>
            <a:off x="6856412" y="3148164"/>
            <a:ext cx="2067504" cy="280836"/>
          </a:xfrm>
          <a:prstGeom prst="rightArrow">
            <a:avLst>
              <a:gd name="adj1" fmla="val 63434"/>
              <a:gd name="adj2" fmla="val 5000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alpha val="99000"/>
                  </a:srgbClr>
                </a:solidFill>
                <a:ea typeface="Segoe UI" pitchFamily="34" charset="0"/>
                <a:cs typeface="Segoe UI" pitchFamily="34" charset="0"/>
              </a:rPr>
              <a:t>Reliability</a:t>
            </a:r>
            <a:endParaRPr lang="en-US" sz="2200" dirty="0">
              <a:solidFill>
                <a:srgbClr val="FFFFFF">
                  <a:alpha val="99000"/>
                </a:srgbClr>
              </a:solidFill>
              <a:ea typeface="Segoe UI" pitchFamily="34" charset="0"/>
              <a:cs typeface="Segoe UI" pitchFamily="34" charset="0"/>
            </a:endParaRPr>
          </a:p>
        </p:txBody>
      </p:sp>
      <p:sp>
        <p:nvSpPr>
          <p:cNvPr id="31" name="Right Arrow 30"/>
          <p:cNvSpPr/>
          <p:nvPr/>
        </p:nvSpPr>
        <p:spPr bwMode="auto">
          <a:xfrm>
            <a:off x="6856412" y="3505200"/>
            <a:ext cx="2067504" cy="280836"/>
          </a:xfrm>
          <a:prstGeom prst="rightArrow">
            <a:avLst>
              <a:gd name="adj1" fmla="val 63434"/>
              <a:gd name="adj2" fmla="val 5000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alpha val="99000"/>
                  </a:srgbClr>
                </a:solidFill>
                <a:ea typeface="Segoe UI" pitchFamily="34" charset="0"/>
                <a:cs typeface="Segoe UI" pitchFamily="34" charset="0"/>
              </a:rPr>
              <a:t>Availability</a:t>
            </a:r>
            <a:endParaRPr lang="en-US" sz="2200" dirty="0">
              <a:solidFill>
                <a:srgbClr val="FFFFFF">
                  <a:alpha val="99000"/>
                </a:srgbClr>
              </a:solidFill>
              <a:ea typeface="Segoe UI" pitchFamily="34" charset="0"/>
              <a:cs typeface="Segoe UI" pitchFamily="34" charset="0"/>
            </a:endParaRPr>
          </a:p>
        </p:txBody>
      </p:sp>
      <p:sp>
        <p:nvSpPr>
          <p:cNvPr id="32" name="Right Arrow 31"/>
          <p:cNvSpPr/>
          <p:nvPr/>
        </p:nvSpPr>
        <p:spPr bwMode="auto">
          <a:xfrm rot="658047">
            <a:off x="2823220" y="2429182"/>
            <a:ext cx="2333194" cy="280836"/>
          </a:xfrm>
          <a:prstGeom prst="rightArrow">
            <a:avLst>
              <a:gd name="adj1" fmla="val 63434"/>
              <a:gd name="adj2" fmla="val 50000"/>
            </a:avLst>
          </a:prstGeom>
          <a:solidFill>
            <a:srgbClr val="FFC0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rgbClr val="000000">
                    <a:lumMod val="75000"/>
                    <a:lumOff val="25000"/>
                    <a:alpha val="99000"/>
                  </a:srgbClr>
                </a:solidFill>
                <a:ea typeface="Segoe UI" pitchFamily="34" charset="0"/>
                <a:cs typeface="Segoe UI" pitchFamily="34" charset="0"/>
              </a:rPr>
              <a:t>Transaction</a:t>
            </a:r>
          </a:p>
        </p:txBody>
      </p:sp>
    </p:spTree>
    <p:extLst>
      <p:ext uri="{BB962C8B-B14F-4D97-AF65-F5344CB8AC3E}">
        <p14:creationId xmlns:p14="http://schemas.microsoft.com/office/powerpoint/2010/main" val="112112983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JAVA MONITORING</a:t>
            </a:r>
            <a:endParaRPr lang="en-US" dirty="0"/>
          </a:p>
        </p:txBody>
      </p:sp>
      <p:sp>
        <p:nvSpPr>
          <p:cNvPr id="9" name="Right Arrow 8"/>
          <p:cNvSpPr/>
          <p:nvPr/>
        </p:nvSpPr>
        <p:spPr>
          <a:xfrm>
            <a:off x="4545263" y="3081790"/>
            <a:ext cx="914162" cy="3048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6" name="Rectangle 32"/>
          <p:cNvSpPr>
            <a:spLocks noChangeArrowheads="1"/>
          </p:cNvSpPr>
          <p:nvPr/>
        </p:nvSpPr>
        <p:spPr bwMode="auto">
          <a:xfrm>
            <a:off x="609441" y="2635483"/>
            <a:ext cx="3646873" cy="609600"/>
          </a:xfrm>
          <a:prstGeom prst="roundRect">
            <a:avLst>
              <a:gd name="adj" fmla="val 16667"/>
            </a:avLst>
          </a:prstGeom>
          <a:solidFill>
            <a:schemeClr val="tx2"/>
          </a:solidFill>
          <a:ln w="25400" cap="flat" cmpd="sng" algn="ctr">
            <a:solidFill>
              <a:schemeClr val="accent1"/>
            </a:solidFill>
            <a:prstDash val="solid"/>
          </a:ln>
          <a:effectLst/>
          <a:scene3d>
            <a:camera prst="orthographicFront"/>
            <a:lightRig rig="threePt" dir="t"/>
          </a:scene3d>
          <a:sp3d>
            <a:bevelT/>
          </a:sp3d>
        </p:spPr>
        <p:txBody>
          <a:bodyPr lIns="91440" rtlCol="0" anchor="ctr"/>
          <a:lstStyle/>
          <a:p>
            <a:pPr marL="228600" indent="-228600"/>
            <a:r>
              <a:rPr lang="en-US" sz="2000" dirty="0" smtClean="0">
                <a:solidFill>
                  <a:srgbClr val="000000"/>
                </a:solidFill>
                <a:latin typeface="Arial"/>
              </a:rPr>
              <a:t>1. Import Java MPs</a:t>
            </a:r>
            <a:endParaRPr lang="en-US" sz="2000" dirty="0">
              <a:solidFill>
                <a:srgbClr val="000000"/>
              </a:solidFill>
              <a:latin typeface="Arial"/>
            </a:endParaRPr>
          </a:p>
        </p:txBody>
      </p:sp>
      <p:sp>
        <p:nvSpPr>
          <p:cNvPr id="20" name="Rectangle 31"/>
          <p:cNvSpPr>
            <a:spLocks noChangeArrowheads="1"/>
          </p:cNvSpPr>
          <p:nvPr/>
        </p:nvSpPr>
        <p:spPr bwMode="auto">
          <a:xfrm>
            <a:off x="609441" y="1568683"/>
            <a:ext cx="3646873" cy="609599"/>
          </a:xfrm>
          <a:prstGeom prst="roundRect">
            <a:avLst>
              <a:gd name="adj" fmla="val 16667"/>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solidFill>
            <a:prstDash val="solid"/>
          </a:ln>
          <a:effectLst/>
          <a:scene3d>
            <a:camera prst="orthographicFront"/>
            <a:lightRig rig="threePt" dir="t"/>
          </a:scene3d>
          <a:sp3d>
            <a:bevelT/>
          </a:sp3d>
        </p:spPr>
        <p:txBody>
          <a:bodyPr lIns="91440" rtlCol="0" anchor="ctr"/>
          <a:lstStyle/>
          <a:p>
            <a:pPr marL="228600" indent="-228600" algn="ctr"/>
            <a:r>
              <a:rPr lang="en-US" sz="2000" dirty="0" smtClean="0">
                <a:solidFill>
                  <a:prstClr val="white"/>
                </a:solidFill>
                <a:latin typeface="Arial"/>
              </a:rPr>
              <a:t>Customer Actions</a:t>
            </a:r>
            <a:endParaRPr lang="en-US" sz="2000" dirty="0">
              <a:solidFill>
                <a:prstClr val="white"/>
              </a:solidFill>
              <a:latin typeface="Arial"/>
            </a:endParaRPr>
          </a:p>
        </p:txBody>
      </p:sp>
      <p:sp>
        <p:nvSpPr>
          <p:cNvPr id="21" name="Rectangle 31"/>
          <p:cNvSpPr>
            <a:spLocks noChangeArrowheads="1"/>
          </p:cNvSpPr>
          <p:nvPr/>
        </p:nvSpPr>
        <p:spPr bwMode="auto">
          <a:xfrm>
            <a:off x="5878286" y="1568683"/>
            <a:ext cx="5758543" cy="609599"/>
          </a:xfrm>
          <a:prstGeom prst="roundRect">
            <a:avLst>
              <a:gd name="adj" fmla="val 16667"/>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solidFill>
            <a:prstDash val="solid"/>
          </a:ln>
          <a:effectLst/>
          <a:scene3d>
            <a:camera prst="orthographicFront"/>
            <a:lightRig rig="threePt" dir="t"/>
          </a:scene3d>
          <a:sp3d>
            <a:bevelT/>
          </a:sp3d>
        </p:spPr>
        <p:txBody>
          <a:bodyPr lIns="91440" rtlCol="0" anchor="ctr"/>
          <a:lstStyle/>
          <a:p>
            <a:pPr marL="228600" indent="-228600" algn="ctr"/>
            <a:r>
              <a:rPr lang="en-US" sz="2000" dirty="0" smtClean="0">
                <a:solidFill>
                  <a:prstClr val="white"/>
                </a:solidFill>
                <a:latin typeface="Arial"/>
              </a:rPr>
              <a:t>Monitoring Scenarios</a:t>
            </a:r>
            <a:endParaRPr lang="en-US" sz="2000" dirty="0">
              <a:solidFill>
                <a:prstClr val="white"/>
              </a:solidFill>
              <a:latin typeface="Arial"/>
            </a:endParaRPr>
          </a:p>
        </p:txBody>
      </p:sp>
      <p:sp>
        <p:nvSpPr>
          <p:cNvPr id="22" name="Rectangle 36"/>
          <p:cNvSpPr>
            <a:spLocks noChangeArrowheads="1"/>
          </p:cNvSpPr>
          <p:nvPr/>
        </p:nvSpPr>
        <p:spPr bwMode="auto">
          <a:xfrm>
            <a:off x="5878286" y="2885846"/>
            <a:ext cx="5758543" cy="685800"/>
          </a:xfrm>
          <a:prstGeom prst="roundRect">
            <a:avLst>
              <a:gd name="adj" fmla="val 16667"/>
            </a:avLst>
          </a:prstGeom>
          <a:gradFill flip="none" rotWithShape="1">
            <a:gsLst>
              <a:gs pos="0">
                <a:schemeClr val="accent3">
                  <a:lumMod val="50000"/>
                </a:schemeClr>
              </a:gs>
              <a:gs pos="100000">
                <a:schemeClr val="accent3"/>
              </a:gs>
            </a:gsLst>
            <a:lin ang="5400000" scaled="1"/>
            <a:tileRect/>
          </a:gradFill>
          <a:ln w="25400" cap="flat" cmpd="sng" algn="ctr">
            <a:solidFill>
              <a:schemeClr val="accent3"/>
            </a:solidFill>
            <a:prstDash val="solid"/>
          </a:ln>
          <a:effectLst/>
          <a:scene3d>
            <a:camera prst="orthographicFront"/>
            <a:lightRig rig="threePt" dir="t"/>
          </a:scene3d>
          <a:sp3d>
            <a:bevelT/>
          </a:sp3d>
        </p:spPr>
        <p:txBody>
          <a:bodyPr lIns="91440" rtlCol="0" anchor="ctr"/>
          <a:lstStyle/>
          <a:p>
            <a:pPr marL="182880" indent="-182880">
              <a:buFont typeface="Arial" pitchFamily="34" charset="0"/>
              <a:buChar char="•"/>
            </a:pPr>
            <a:r>
              <a:rPr lang="en-US" sz="2000" dirty="0" smtClean="0">
                <a:solidFill>
                  <a:prstClr val="white"/>
                </a:solidFill>
                <a:latin typeface="Arial"/>
              </a:rPr>
              <a:t>Which app servers are deployed?</a:t>
            </a:r>
          </a:p>
          <a:p>
            <a:pPr marL="182880" indent="-182880">
              <a:buFont typeface="Arial" pitchFamily="34" charset="0"/>
              <a:buChar char="•"/>
            </a:pPr>
            <a:r>
              <a:rPr lang="en-US" sz="2000" dirty="0" smtClean="0">
                <a:solidFill>
                  <a:prstClr val="white"/>
                </a:solidFill>
                <a:latin typeface="Arial"/>
              </a:rPr>
              <a:t>Are they running?</a:t>
            </a:r>
            <a:endParaRPr lang="en-US" sz="2000" dirty="0">
              <a:solidFill>
                <a:prstClr val="white"/>
              </a:solidFill>
              <a:latin typeface="Arial"/>
            </a:endParaRPr>
          </a:p>
        </p:txBody>
      </p:sp>
    </p:spTree>
    <p:extLst>
      <p:ext uri="{BB962C8B-B14F-4D97-AF65-F5344CB8AC3E}">
        <p14:creationId xmlns:p14="http://schemas.microsoft.com/office/powerpoint/2010/main" val="126266975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DISCOVERY</a:t>
            </a:r>
            <a:endParaRPr lang="en-US" dirty="0"/>
          </a:p>
        </p:txBody>
      </p:sp>
      <p:sp>
        <p:nvSpPr>
          <p:cNvPr id="3" name="Content Placeholder 2"/>
          <p:cNvSpPr>
            <a:spLocks noGrp="1"/>
          </p:cNvSpPr>
          <p:nvPr>
            <p:ph idx="1"/>
          </p:nvPr>
        </p:nvSpPr>
        <p:spPr>
          <a:xfrm>
            <a:off x="519112" y="1447799"/>
            <a:ext cx="11149013" cy="5105401"/>
          </a:xfrm>
        </p:spPr>
        <p:txBody>
          <a:bodyPr>
            <a:normAutofit fontScale="92500"/>
          </a:bodyPr>
          <a:lstStyle/>
          <a:p>
            <a:r>
              <a:rPr lang="en-US" dirty="0" smtClean="0"/>
              <a:t>Automatic Discovery</a:t>
            </a:r>
          </a:p>
          <a:p>
            <a:pPr lvl="1"/>
            <a:r>
              <a:rPr lang="en-US" dirty="0" smtClean="0"/>
              <a:t>By registry key on Windows</a:t>
            </a:r>
          </a:p>
          <a:p>
            <a:pPr lvl="2"/>
            <a:r>
              <a:rPr lang="en-US" dirty="0" smtClean="0"/>
              <a:t>Different application server editions have different </a:t>
            </a:r>
            <a:r>
              <a:rPr lang="en-US" dirty="0" err="1" smtClean="0"/>
              <a:t>regkeys</a:t>
            </a:r>
            <a:endParaRPr lang="en-US" dirty="0" smtClean="0"/>
          </a:p>
          <a:p>
            <a:pPr lvl="2"/>
            <a:r>
              <a:rPr lang="en-US" dirty="0" err="1" smtClean="0"/>
              <a:t>Regkeys</a:t>
            </a:r>
            <a:r>
              <a:rPr lang="en-US" dirty="0" smtClean="0"/>
              <a:t> created under HKEY_USERS can be removed when user is not logged in </a:t>
            </a:r>
          </a:p>
          <a:p>
            <a:pPr lvl="1"/>
            <a:r>
              <a:rPr lang="en-US" dirty="0" smtClean="0"/>
              <a:t>By command line option of running processes</a:t>
            </a:r>
          </a:p>
          <a:p>
            <a:pPr lvl="2"/>
            <a:r>
              <a:rPr lang="en-US" dirty="0" smtClean="0"/>
              <a:t>Discoverable only when process is running</a:t>
            </a:r>
          </a:p>
          <a:p>
            <a:pPr lvl="2"/>
            <a:r>
              <a:rPr lang="en-US" dirty="0" smtClean="0"/>
              <a:t>Process name can be changed </a:t>
            </a:r>
          </a:p>
          <a:p>
            <a:pPr lvl="2"/>
            <a:r>
              <a:rPr lang="en-US" dirty="0" smtClean="0"/>
              <a:t>Command line option can be customized</a:t>
            </a:r>
          </a:p>
          <a:p>
            <a:r>
              <a:rPr lang="en-US" dirty="0" smtClean="0">
                <a:solidFill>
                  <a:schemeClr val="tx1">
                    <a:lumMod val="50000"/>
                  </a:schemeClr>
                </a:solidFill>
              </a:rPr>
              <a:t>Manual Discovery</a:t>
            </a:r>
          </a:p>
          <a:p>
            <a:pPr lvl="1"/>
            <a:r>
              <a:rPr lang="en-US" dirty="0" smtClean="0">
                <a:solidFill>
                  <a:schemeClr val="tx1">
                    <a:lumMod val="50000"/>
                  </a:schemeClr>
                </a:solidFill>
              </a:rPr>
              <a:t>By supplying a list of URLs to a </a:t>
            </a:r>
            <a:r>
              <a:rPr lang="en-US" dirty="0" err="1" smtClean="0">
                <a:solidFill>
                  <a:schemeClr val="tx1">
                    <a:lumMod val="50000"/>
                  </a:schemeClr>
                </a:solidFill>
              </a:rPr>
              <a:t>Powershell</a:t>
            </a:r>
            <a:r>
              <a:rPr lang="en-US" dirty="0" smtClean="0">
                <a:solidFill>
                  <a:schemeClr val="tx1">
                    <a:lumMod val="50000"/>
                  </a:schemeClr>
                </a:solidFill>
              </a:rPr>
              <a:t> script</a:t>
            </a:r>
          </a:p>
          <a:p>
            <a:pPr lvl="2"/>
            <a:r>
              <a:rPr lang="en-US" dirty="0" smtClean="0">
                <a:solidFill>
                  <a:schemeClr val="tx1">
                    <a:lumMod val="50000"/>
                  </a:schemeClr>
                </a:solidFill>
              </a:rPr>
              <a:t>Deep monitoring only</a:t>
            </a:r>
          </a:p>
          <a:p>
            <a:pPr lvl="2"/>
            <a:r>
              <a:rPr lang="en-US" dirty="0" smtClean="0">
                <a:solidFill>
                  <a:schemeClr val="tx1">
                    <a:lumMod val="50000"/>
                  </a:schemeClr>
                </a:solidFill>
              </a:rPr>
              <a:t>Agentless, management server (pool) must have access to application </a:t>
            </a:r>
            <a:br>
              <a:rPr lang="en-US" dirty="0" smtClean="0">
                <a:solidFill>
                  <a:schemeClr val="tx1">
                    <a:lumMod val="50000"/>
                  </a:schemeClr>
                </a:solidFill>
              </a:rPr>
            </a:br>
            <a:r>
              <a:rPr lang="en-US" dirty="0" smtClean="0">
                <a:solidFill>
                  <a:schemeClr val="tx1">
                    <a:lumMod val="50000"/>
                  </a:schemeClr>
                </a:solidFill>
              </a:rPr>
              <a:t>server URLs</a:t>
            </a:r>
            <a:endParaRPr lang="en-US" dirty="0">
              <a:solidFill>
                <a:schemeClr val="tx1">
                  <a:lumMod val="50000"/>
                </a:schemeClr>
              </a:solidFill>
            </a:endParaRPr>
          </a:p>
        </p:txBody>
      </p:sp>
    </p:spTree>
    <p:extLst>
      <p:ext uri="{BB962C8B-B14F-4D97-AF65-F5344CB8AC3E}">
        <p14:creationId xmlns:p14="http://schemas.microsoft.com/office/powerpoint/2010/main" val="177556169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JAVA MONITORING</a:t>
            </a:r>
            <a:endParaRPr lang="en-US" dirty="0"/>
          </a:p>
        </p:txBody>
      </p:sp>
      <p:sp>
        <p:nvSpPr>
          <p:cNvPr id="9" name="Right Arrow 8"/>
          <p:cNvSpPr/>
          <p:nvPr/>
        </p:nvSpPr>
        <p:spPr>
          <a:xfrm>
            <a:off x="4545263" y="3081790"/>
            <a:ext cx="914162" cy="3048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2" name="Right Arrow 11"/>
          <p:cNvSpPr/>
          <p:nvPr/>
        </p:nvSpPr>
        <p:spPr>
          <a:xfrm>
            <a:off x="4545263" y="4213904"/>
            <a:ext cx="914162" cy="3048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6" name="Rectangle 32"/>
          <p:cNvSpPr>
            <a:spLocks noChangeArrowheads="1"/>
          </p:cNvSpPr>
          <p:nvPr/>
        </p:nvSpPr>
        <p:spPr bwMode="auto">
          <a:xfrm>
            <a:off x="609441" y="2635483"/>
            <a:ext cx="3646873" cy="609600"/>
          </a:xfrm>
          <a:prstGeom prst="roundRect">
            <a:avLst>
              <a:gd name="adj" fmla="val 16667"/>
            </a:avLst>
          </a:prstGeom>
          <a:solidFill>
            <a:schemeClr val="tx2"/>
          </a:solidFill>
          <a:ln w="25400" cap="flat" cmpd="sng" algn="ctr">
            <a:solidFill>
              <a:schemeClr val="accent1"/>
            </a:solidFill>
            <a:prstDash val="solid"/>
          </a:ln>
          <a:effectLst/>
          <a:scene3d>
            <a:camera prst="orthographicFront"/>
            <a:lightRig rig="threePt" dir="t"/>
          </a:scene3d>
          <a:sp3d>
            <a:bevelT/>
          </a:sp3d>
        </p:spPr>
        <p:txBody>
          <a:bodyPr lIns="91440" rtlCol="0" anchor="ctr"/>
          <a:lstStyle/>
          <a:p>
            <a:pPr marL="228600" indent="-228600"/>
            <a:r>
              <a:rPr lang="en-US" sz="2000" dirty="0" smtClean="0">
                <a:solidFill>
                  <a:srgbClr val="000000"/>
                </a:solidFill>
                <a:latin typeface="Arial"/>
              </a:rPr>
              <a:t>1. Import Java MPs</a:t>
            </a:r>
            <a:endParaRPr lang="en-US" sz="2000" dirty="0">
              <a:solidFill>
                <a:srgbClr val="000000"/>
              </a:solidFill>
              <a:latin typeface="Arial"/>
            </a:endParaRPr>
          </a:p>
        </p:txBody>
      </p:sp>
      <p:sp>
        <p:nvSpPr>
          <p:cNvPr id="17" name="Rectangle 32"/>
          <p:cNvSpPr>
            <a:spLocks noChangeArrowheads="1"/>
          </p:cNvSpPr>
          <p:nvPr/>
        </p:nvSpPr>
        <p:spPr bwMode="auto">
          <a:xfrm>
            <a:off x="609441" y="3778482"/>
            <a:ext cx="3646873" cy="609600"/>
          </a:xfrm>
          <a:prstGeom prst="roundRect">
            <a:avLst>
              <a:gd name="adj" fmla="val 16667"/>
            </a:avLst>
          </a:prstGeom>
          <a:solidFill>
            <a:schemeClr val="tx2"/>
          </a:solidFill>
          <a:ln w="25400" cap="flat" cmpd="sng" algn="ctr">
            <a:solidFill>
              <a:schemeClr val="accent1"/>
            </a:solidFill>
            <a:prstDash val="solid"/>
          </a:ln>
          <a:effectLst/>
          <a:scene3d>
            <a:camera prst="orthographicFront"/>
            <a:lightRig rig="threePt" dir="t"/>
          </a:scene3d>
          <a:sp3d>
            <a:bevelT/>
          </a:sp3d>
        </p:spPr>
        <p:txBody>
          <a:bodyPr lIns="91440" rtlCol="0" anchor="ctr"/>
          <a:lstStyle/>
          <a:p>
            <a:pPr marL="228600" indent="-228600"/>
            <a:r>
              <a:rPr lang="en-US" sz="2000" dirty="0" smtClean="0">
                <a:solidFill>
                  <a:srgbClr val="000000"/>
                </a:solidFill>
                <a:latin typeface="Arial"/>
              </a:rPr>
              <a:t>2. Deploy </a:t>
            </a:r>
            <a:r>
              <a:rPr lang="en-US" sz="2000" dirty="0" err="1" smtClean="0">
                <a:solidFill>
                  <a:srgbClr val="000000"/>
                </a:solidFill>
                <a:latin typeface="Arial"/>
              </a:rPr>
              <a:t>BeanSpy</a:t>
            </a:r>
            <a:endParaRPr lang="en-US" sz="2000" dirty="0">
              <a:solidFill>
                <a:srgbClr val="000000"/>
              </a:solidFill>
              <a:latin typeface="Arial"/>
            </a:endParaRPr>
          </a:p>
        </p:txBody>
      </p:sp>
      <p:sp>
        <p:nvSpPr>
          <p:cNvPr id="20" name="Rectangle 31"/>
          <p:cNvSpPr>
            <a:spLocks noChangeArrowheads="1"/>
          </p:cNvSpPr>
          <p:nvPr/>
        </p:nvSpPr>
        <p:spPr bwMode="auto">
          <a:xfrm>
            <a:off x="609441" y="1568683"/>
            <a:ext cx="3646873" cy="609599"/>
          </a:xfrm>
          <a:prstGeom prst="roundRect">
            <a:avLst>
              <a:gd name="adj" fmla="val 16667"/>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solidFill>
            <a:prstDash val="solid"/>
          </a:ln>
          <a:effectLst/>
          <a:scene3d>
            <a:camera prst="orthographicFront"/>
            <a:lightRig rig="threePt" dir="t"/>
          </a:scene3d>
          <a:sp3d>
            <a:bevelT/>
          </a:sp3d>
        </p:spPr>
        <p:txBody>
          <a:bodyPr lIns="91440" rtlCol="0" anchor="ctr"/>
          <a:lstStyle/>
          <a:p>
            <a:pPr marL="228600" indent="-228600" algn="ctr"/>
            <a:r>
              <a:rPr lang="en-US" sz="2000" dirty="0" smtClean="0">
                <a:solidFill>
                  <a:prstClr val="white"/>
                </a:solidFill>
                <a:latin typeface="Arial"/>
              </a:rPr>
              <a:t>Customer Actions</a:t>
            </a:r>
            <a:endParaRPr lang="en-US" sz="2000" dirty="0">
              <a:solidFill>
                <a:prstClr val="white"/>
              </a:solidFill>
              <a:latin typeface="Arial"/>
            </a:endParaRPr>
          </a:p>
        </p:txBody>
      </p:sp>
      <p:sp>
        <p:nvSpPr>
          <p:cNvPr id="21" name="Rectangle 31"/>
          <p:cNvSpPr>
            <a:spLocks noChangeArrowheads="1"/>
          </p:cNvSpPr>
          <p:nvPr/>
        </p:nvSpPr>
        <p:spPr bwMode="auto">
          <a:xfrm>
            <a:off x="5878286" y="1568683"/>
            <a:ext cx="5758543" cy="609599"/>
          </a:xfrm>
          <a:prstGeom prst="roundRect">
            <a:avLst>
              <a:gd name="adj" fmla="val 16667"/>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solidFill>
            <a:prstDash val="solid"/>
          </a:ln>
          <a:effectLst/>
          <a:scene3d>
            <a:camera prst="orthographicFront"/>
            <a:lightRig rig="threePt" dir="t"/>
          </a:scene3d>
          <a:sp3d>
            <a:bevelT/>
          </a:sp3d>
        </p:spPr>
        <p:txBody>
          <a:bodyPr lIns="91440" rtlCol="0" anchor="ctr"/>
          <a:lstStyle/>
          <a:p>
            <a:pPr marL="228600" indent="-228600" algn="ctr"/>
            <a:r>
              <a:rPr lang="en-US" sz="2000" dirty="0" smtClean="0">
                <a:solidFill>
                  <a:prstClr val="white"/>
                </a:solidFill>
                <a:latin typeface="Arial"/>
              </a:rPr>
              <a:t>Monitoring Scenarios</a:t>
            </a:r>
            <a:endParaRPr lang="en-US" sz="2000" dirty="0">
              <a:solidFill>
                <a:prstClr val="white"/>
              </a:solidFill>
              <a:latin typeface="Arial"/>
            </a:endParaRPr>
          </a:p>
        </p:txBody>
      </p:sp>
      <p:sp>
        <p:nvSpPr>
          <p:cNvPr id="22" name="Rectangle 36"/>
          <p:cNvSpPr>
            <a:spLocks noChangeArrowheads="1"/>
          </p:cNvSpPr>
          <p:nvPr/>
        </p:nvSpPr>
        <p:spPr bwMode="auto">
          <a:xfrm>
            <a:off x="5878286" y="2885846"/>
            <a:ext cx="5758543" cy="685800"/>
          </a:xfrm>
          <a:prstGeom prst="roundRect">
            <a:avLst>
              <a:gd name="adj" fmla="val 16667"/>
            </a:avLst>
          </a:prstGeom>
          <a:gradFill flip="none" rotWithShape="1">
            <a:gsLst>
              <a:gs pos="0">
                <a:schemeClr val="accent3">
                  <a:lumMod val="50000"/>
                </a:schemeClr>
              </a:gs>
              <a:gs pos="100000">
                <a:schemeClr val="accent3"/>
              </a:gs>
            </a:gsLst>
            <a:lin ang="5400000" scaled="1"/>
            <a:tileRect/>
          </a:gradFill>
          <a:ln w="25400" cap="flat" cmpd="sng" algn="ctr">
            <a:solidFill>
              <a:schemeClr val="accent3"/>
            </a:solidFill>
            <a:prstDash val="solid"/>
          </a:ln>
          <a:effectLst/>
          <a:scene3d>
            <a:camera prst="orthographicFront"/>
            <a:lightRig rig="threePt" dir="t"/>
          </a:scene3d>
          <a:sp3d>
            <a:bevelT/>
          </a:sp3d>
        </p:spPr>
        <p:txBody>
          <a:bodyPr lIns="91440" rtlCol="0" anchor="ctr"/>
          <a:lstStyle/>
          <a:p>
            <a:pPr marL="182880" indent="-182880">
              <a:buFont typeface="Arial" pitchFamily="34" charset="0"/>
              <a:buChar char="•"/>
            </a:pPr>
            <a:r>
              <a:rPr lang="en-US" sz="2000" dirty="0" smtClean="0">
                <a:solidFill>
                  <a:prstClr val="white"/>
                </a:solidFill>
                <a:latin typeface="Arial"/>
              </a:rPr>
              <a:t>What app servers are deployed?</a:t>
            </a:r>
          </a:p>
          <a:p>
            <a:pPr marL="182880" indent="-182880">
              <a:buFont typeface="Arial" pitchFamily="34" charset="0"/>
              <a:buChar char="•"/>
            </a:pPr>
            <a:r>
              <a:rPr lang="en-US" sz="2000" dirty="0" smtClean="0">
                <a:solidFill>
                  <a:prstClr val="white"/>
                </a:solidFill>
                <a:latin typeface="Arial"/>
              </a:rPr>
              <a:t>Are they running?</a:t>
            </a:r>
            <a:endParaRPr lang="en-US" sz="2000" dirty="0">
              <a:solidFill>
                <a:prstClr val="white"/>
              </a:solidFill>
              <a:latin typeface="Arial"/>
            </a:endParaRPr>
          </a:p>
        </p:txBody>
      </p:sp>
      <p:sp>
        <p:nvSpPr>
          <p:cNvPr id="23" name="Rectangle 36"/>
          <p:cNvSpPr>
            <a:spLocks noChangeArrowheads="1"/>
          </p:cNvSpPr>
          <p:nvPr/>
        </p:nvSpPr>
        <p:spPr bwMode="auto">
          <a:xfrm>
            <a:off x="5878286" y="3832904"/>
            <a:ext cx="5758543" cy="1143000"/>
          </a:xfrm>
          <a:prstGeom prst="roundRect">
            <a:avLst>
              <a:gd name="adj" fmla="val 16667"/>
            </a:avLst>
          </a:prstGeom>
          <a:gradFill flip="none" rotWithShape="1">
            <a:gsLst>
              <a:gs pos="0">
                <a:schemeClr val="accent3">
                  <a:lumMod val="50000"/>
                </a:schemeClr>
              </a:gs>
              <a:gs pos="100000">
                <a:schemeClr val="accent3"/>
              </a:gs>
            </a:gsLst>
            <a:lin ang="5400000" scaled="1"/>
            <a:tileRect/>
          </a:gradFill>
          <a:ln w="25400" cap="flat" cmpd="sng" algn="ctr">
            <a:solidFill>
              <a:schemeClr val="accent3"/>
            </a:solidFill>
            <a:prstDash val="solid"/>
          </a:ln>
          <a:effectLst/>
          <a:scene3d>
            <a:camera prst="orthographicFront"/>
            <a:lightRig rig="threePt" dir="t"/>
          </a:scene3d>
          <a:sp3d>
            <a:bevelT/>
          </a:sp3d>
        </p:spPr>
        <p:txBody>
          <a:bodyPr lIns="91440" rtlCol="0" anchor="ctr"/>
          <a:lstStyle/>
          <a:p>
            <a:pPr marL="182880" indent="-182880">
              <a:buFont typeface="Arial" pitchFamily="34" charset="0"/>
              <a:buChar char="•"/>
            </a:pPr>
            <a:r>
              <a:rPr lang="en-US" sz="2000" dirty="0" smtClean="0">
                <a:solidFill>
                  <a:prstClr val="white"/>
                </a:solidFill>
                <a:latin typeface="Arial"/>
              </a:rPr>
              <a:t>Are my app servers responsive?</a:t>
            </a:r>
          </a:p>
          <a:p>
            <a:pPr marL="182880" indent="-182880">
              <a:buFont typeface="Arial" pitchFamily="34" charset="0"/>
              <a:buChar char="•"/>
            </a:pPr>
            <a:r>
              <a:rPr lang="en-US" sz="2000" dirty="0" smtClean="0">
                <a:solidFill>
                  <a:prstClr val="white"/>
                </a:solidFill>
                <a:latin typeface="Arial"/>
              </a:rPr>
              <a:t>How’s my app server performing?</a:t>
            </a:r>
          </a:p>
          <a:p>
            <a:pPr marL="182880" indent="-182880">
              <a:buFont typeface="Arial" pitchFamily="34" charset="0"/>
              <a:buChar char="•"/>
            </a:pPr>
            <a:r>
              <a:rPr lang="en-US" sz="2000" dirty="0" smtClean="0">
                <a:solidFill>
                  <a:prstClr val="white"/>
                </a:solidFill>
                <a:latin typeface="Arial"/>
              </a:rPr>
              <a:t>What apps are deployed in my app server?</a:t>
            </a:r>
          </a:p>
          <a:p>
            <a:pPr marL="182880" indent="-182880">
              <a:buFont typeface="Arial" pitchFamily="34" charset="0"/>
              <a:buChar char="•"/>
            </a:pPr>
            <a:r>
              <a:rPr lang="en-US" sz="2000" dirty="0" smtClean="0">
                <a:solidFill>
                  <a:prstClr val="white"/>
                </a:solidFill>
                <a:latin typeface="Arial"/>
              </a:rPr>
              <a:t>Are my apps running?</a:t>
            </a:r>
            <a:endParaRPr lang="en-US" sz="2000" dirty="0">
              <a:solidFill>
                <a:prstClr val="white"/>
              </a:solidFill>
              <a:latin typeface="Arial"/>
            </a:endParaRPr>
          </a:p>
        </p:txBody>
      </p:sp>
    </p:spTree>
    <p:extLst>
      <p:ext uri="{BB962C8B-B14F-4D97-AF65-F5344CB8AC3E}">
        <p14:creationId xmlns:p14="http://schemas.microsoft.com/office/powerpoint/2010/main" val="205523726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117309" y="2133600"/>
            <a:ext cx="7719589"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 (JBOSS, Tomcat, </a:t>
            </a:r>
            <a:r>
              <a:rPr lang="en-US" dirty="0" err="1" smtClean="0">
                <a:solidFill>
                  <a:srgbClr val="FFFFFF"/>
                </a:solidFill>
              </a:rPr>
              <a:t>WebSphere</a:t>
            </a:r>
            <a:r>
              <a:rPr lang="en-US" dirty="0" smtClean="0">
                <a:solidFill>
                  <a:srgbClr val="FFFFFF"/>
                </a:solidFill>
              </a:rPr>
              <a:t>, </a:t>
            </a:r>
            <a:r>
              <a:rPr lang="en-US" dirty="0" err="1" smtClean="0">
                <a:solidFill>
                  <a:srgbClr val="FFFFFF"/>
                </a:solidFill>
              </a:rPr>
              <a:t>WebLogic</a:t>
            </a:r>
            <a:r>
              <a:rPr lang="en-US" dirty="0" smtClean="0">
                <a:solidFill>
                  <a:srgbClr val="FFFFFF"/>
                </a:solidFill>
              </a:rPr>
              <a:t>)</a:t>
            </a:r>
            <a:endParaRPr lang="en-US" dirty="0">
              <a:solidFill>
                <a:srgbClr val="FFFFFF"/>
              </a:solidFill>
            </a:endParaRPr>
          </a:p>
        </p:txBody>
      </p:sp>
      <p:sp>
        <p:nvSpPr>
          <p:cNvPr id="27" name="Rectangle 26"/>
          <p:cNvSpPr/>
          <p:nvPr/>
        </p:nvSpPr>
        <p:spPr>
          <a:xfrm>
            <a:off x="1015735" y="2057400"/>
            <a:ext cx="7618016"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 (JBOSS, Tomcat, </a:t>
            </a:r>
            <a:r>
              <a:rPr lang="en-US" dirty="0" err="1" smtClean="0">
                <a:solidFill>
                  <a:srgbClr val="FFFFFF"/>
                </a:solidFill>
              </a:rPr>
              <a:t>WebSphere</a:t>
            </a:r>
            <a:r>
              <a:rPr lang="en-US" dirty="0" smtClean="0">
                <a:solidFill>
                  <a:srgbClr val="FFFFFF"/>
                </a:solidFill>
              </a:rPr>
              <a:t>, </a:t>
            </a:r>
            <a:r>
              <a:rPr lang="en-US" dirty="0" err="1" smtClean="0">
                <a:solidFill>
                  <a:srgbClr val="FFFFFF"/>
                </a:solidFill>
              </a:rPr>
              <a:t>WebLogic</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p:txBody>
          <a:bodyPr/>
          <a:lstStyle/>
          <a:p>
            <a:r>
              <a:rPr lang="en-US" dirty="0" smtClean="0"/>
              <a:t>JAVA MONITORING – HOW IT WORKS</a:t>
            </a:r>
            <a:endParaRPr lang="en-US" dirty="0"/>
          </a:p>
        </p:txBody>
      </p:sp>
      <p:sp>
        <p:nvSpPr>
          <p:cNvPr id="5" name="Rectangle 4"/>
          <p:cNvSpPr/>
          <p:nvPr/>
        </p:nvSpPr>
        <p:spPr>
          <a:xfrm>
            <a:off x="609441" y="1524000"/>
            <a:ext cx="10360501" cy="4572000"/>
          </a:xfrm>
          <a:prstGeom prst="rect">
            <a:avLst/>
          </a:prstGeom>
          <a:noFill/>
          <a:ln>
            <a:solidFill>
              <a:srgbClr val="ACE58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Windows, UNIX, Linux</a:t>
            </a:r>
            <a:endParaRPr lang="en-US" dirty="0">
              <a:solidFill>
                <a:srgbClr val="FFFFFF"/>
              </a:solidFill>
            </a:endParaRPr>
          </a:p>
        </p:txBody>
      </p:sp>
      <p:sp>
        <p:nvSpPr>
          <p:cNvPr id="7" name="Rectangle 6"/>
          <p:cNvSpPr/>
          <p:nvPr/>
        </p:nvSpPr>
        <p:spPr>
          <a:xfrm>
            <a:off x="914162" y="1981200"/>
            <a:ext cx="7516442" cy="3886200"/>
          </a:xfrm>
          <a:prstGeom prst="rect">
            <a:avLst/>
          </a:prstGeom>
          <a:gradFill>
            <a:gsLst>
              <a:gs pos="0">
                <a:srgbClr val="92D050"/>
              </a:gs>
              <a:gs pos="100000">
                <a:schemeClr val="accent6"/>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JEE Application Server</a:t>
            </a:r>
            <a:endParaRPr lang="en-US" dirty="0">
              <a:solidFill>
                <a:srgbClr val="FFFFFF"/>
              </a:solidFill>
            </a:endParaRPr>
          </a:p>
        </p:txBody>
      </p:sp>
      <p:sp>
        <p:nvSpPr>
          <p:cNvPr id="30" name="Rounded Rectangle 29"/>
          <p:cNvSpPr/>
          <p:nvPr/>
        </p:nvSpPr>
        <p:spPr>
          <a:xfrm>
            <a:off x="1158148" y="24384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Web Server</a:t>
            </a:r>
          </a:p>
        </p:txBody>
      </p:sp>
      <p:sp>
        <p:nvSpPr>
          <p:cNvPr id="31" name="Rounded Rectangle 30"/>
          <p:cNvSpPr/>
          <p:nvPr/>
        </p:nvSpPr>
        <p:spPr>
          <a:xfrm>
            <a:off x="1158148" y="29718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Message Queues</a:t>
            </a:r>
          </a:p>
        </p:txBody>
      </p:sp>
      <p:sp>
        <p:nvSpPr>
          <p:cNvPr id="32" name="Rounded Rectangle 31"/>
          <p:cNvSpPr/>
          <p:nvPr/>
        </p:nvSpPr>
        <p:spPr>
          <a:xfrm>
            <a:off x="1164693" y="35052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Connection Pools</a:t>
            </a:r>
          </a:p>
        </p:txBody>
      </p:sp>
      <p:sp>
        <p:nvSpPr>
          <p:cNvPr id="33" name="Rounded Rectangle 32"/>
          <p:cNvSpPr/>
          <p:nvPr/>
        </p:nvSpPr>
        <p:spPr>
          <a:xfrm>
            <a:off x="1168096" y="40386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Naming Service</a:t>
            </a:r>
          </a:p>
        </p:txBody>
      </p:sp>
      <p:sp>
        <p:nvSpPr>
          <p:cNvPr id="34" name="Rounded Rectangle 33"/>
          <p:cNvSpPr/>
          <p:nvPr/>
        </p:nvSpPr>
        <p:spPr>
          <a:xfrm>
            <a:off x="4982182" y="4338294"/>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Java Mgmt Extension (JMX)</a:t>
            </a:r>
          </a:p>
        </p:txBody>
      </p:sp>
      <p:sp>
        <p:nvSpPr>
          <p:cNvPr id="37" name="Rounded Rectangle 36"/>
          <p:cNvSpPr/>
          <p:nvPr/>
        </p:nvSpPr>
        <p:spPr>
          <a:xfrm>
            <a:off x="1422030" y="52578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36" name="Rounded Rectangle 35"/>
          <p:cNvSpPr/>
          <p:nvPr/>
        </p:nvSpPr>
        <p:spPr>
          <a:xfrm>
            <a:off x="1320456" y="51816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35" name="Rounded Rectangle 34"/>
          <p:cNvSpPr/>
          <p:nvPr/>
        </p:nvSpPr>
        <p:spPr>
          <a:xfrm>
            <a:off x="1168096" y="51054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a:t>
            </a:r>
          </a:p>
        </p:txBody>
      </p:sp>
      <p:sp>
        <p:nvSpPr>
          <p:cNvPr id="71" name="Rounded Rectangle 70"/>
          <p:cNvSpPr/>
          <p:nvPr/>
        </p:nvSpPr>
        <p:spPr>
          <a:xfrm>
            <a:off x="4875530" y="2677214"/>
            <a:ext cx="3250353" cy="528293"/>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Application</a:t>
            </a:r>
            <a:endParaRPr lang="en-US" dirty="0">
              <a:solidFill>
                <a:srgbClr val="FFFFFF"/>
              </a:solidFill>
            </a:endParaRPr>
          </a:p>
        </p:txBody>
      </p:sp>
      <p:sp>
        <p:nvSpPr>
          <p:cNvPr id="70" name="Rounded Rectangle 69"/>
          <p:cNvSpPr/>
          <p:nvPr/>
        </p:nvSpPr>
        <p:spPr>
          <a:xfrm>
            <a:off x="4773957" y="2524814"/>
            <a:ext cx="3250353" cy="59938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FFFFFF"/>
                </a:solidFill>
              </a:rPr>
              <a:t>Application</a:t>
            </a:r>
            <a:endParaRPr lang="en-US" dirty="0">
              <a:solidFill>
                <a:srgbClr val="FFFFFF"/>
              </a:solidFill>
            </a:endParaRPr>
          </a:p>
        </p:txBody>
      </p:sp>
      <p:sp>
        <p:nvSpPr>
          <p:cNvPr id="8" name="Rounded Rectangle 7"/>
          <p:cNvSpPr/>
          <p:nvPr/>
        </p:nvSpPr>
        <p:spPr>
          <a:xfrm>
            <a:off x="4672383" y="2428189"/>
            <a:ext cx="3250353" cy="573027"/>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rgbClr val="000000"/>
                </a:solidFill>
              </a:rPr>
              <a:t>Application</a:t>
            </a:r>
            <a:endParaRPr lang="en-US" dirty="0">
              <a:solidFill>
                <a:srgbClr val="000000"/>
              </a:solidFill>
            </a:endParaRPr>
          </a:p>
        </p:txBody>
      </p:sp>
      <p:sp>
        <p:nvSpPr>
          <p:cNvPr id="38" name="Rounded Rectangle 37"/>
          <p:cNvSpPr/>
          <p:nvPr/>
        </p:nvSpPr>
        <p:spPr>
          <a:xfrm>
            <a:off x="1168096" y="4572000"/>
            <a:ext cx="2894846" cy="467412"/>
          </a:xfrm>
          <a:prstGeom prst="roundRec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Transaction Service</a:t>
            </a:r>
          </a:p>
        </p:txBody>
      </p:sp>
      <p:sp>
        <p:nvSpPr>
          <p:cNvPr id="39" name="Can 38"/>
          <p:cNvSpPr/>
          <p:nvPr/>
        </p:nvSpPr>
        <p:spPr>
          <a:xfrm>
            <a:off x="5891265" y="5029200"/>
            <a:ext cx="1117309" cy="762000"/>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Can 39"/>
          <p:cNvSpPr/>
          <p:nvPr/>
        </p:nvSpPr>
        <p:spPr>
          <a:xfrm>
            <a:off x="5688118" y="4953000"/>
            <a:ext cx="1218883" cy="772212"/>
          </a:xfrm>
          <a:prstGeom prst="ca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FFFF"/>
                </a:solidFill>
              </a:rPr>
              <a:t>MBean</a:t>
            </a:r>
            <a:r>
              <a:rPr lang="en-US" dirty="0" smtClean="0">
                <a:solidFill>
                  <a:srgbClr val="FFFFFF"/>
                </a:solidFill>
              </a:rPr>
              <a:t> Store</a:t>
            </a:r>
            <a:endParaRPr lang="en-US" dirty="0">
              <a:solidFill>
                <a:srgbClr val="FFFFFF"/>
              </a:solidFill>
            </a:endParaRPr>
          </a:p>
        </p:txBody>
      </p:sp>
      <p:cxnSp>
        <p:nvCxnSpPr>
          <p:cNvPr id="4" name="Elbow Connector 3"/>
          <p:cNvCxnSpPr>
            <a:stCxn id="30" idx="3"/>
            <a:endCxn id="34" idx="1"/>
          </p:cNvCxnSpPr>
          <p:nvPr/>
        </p:nvCxnSpPr>
        <p:spPr>
          <a:xfrm>
            <a:off x="4052994" y="2672106"/>
            <a:ext cx="929189" cy="1899894"/>
          </a:xfrm>
          <a:prstGeom prst="bentConnector3">
            <a:avLst>
              <a:gd name="adj1" fmla="val 33603"/>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1" idx="3"/>
          </p:cNvCxnSpPr>
          <p:nvPr/>
        </p:nvCxnSpPr>
        <p:spPr>
          <a:xfrm flipV="1">
            <a:off x="4052994" y="3200400"/>
            <a:ext cx="314669" cy="5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048020" y="3705944"/>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48018" y="4267200"/>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8" idx="3"/>
          </p:cNvCxnSpPr>
          <p:nvPr/>
        </p:nvCxnSpPr>
        <p:spPr>
          <a:xfrm flipV="1">
            <a:off x="4062941" y="4572000"/>
            <a:ext cx="304721" cy="23370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67662" y="4805706"/>
            <a:ext cx="1"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48020" y="5482700"/>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57766" y="2677695"/>
            <a:ext cx="319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4" idx="2"/>
          </p:cNvCxnSpPr>
          <p:nvPr/>
        </p:nvCxnSpPr>
        <p:spPr>
          <a:xfrm>
            <a:off x="6429605" y="4805706"/>
            <a:ext cx="0" cy="233706"/>
          </a:xfrm>
          <a:prstGeom prst="line">
            <a:avLst/>
          </a:prstGeom>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4939169" y="3505200"/>
            <a:ext cx="2937860" cy="467412"/>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0000"/>
                </a:solidFill>
              </a:rPr>
              <a:t>BeanSpy</a:t>
            </a:r>
            <a:endParaRPr lang="en-US" dirty="0">
              <a:solidFill>
                <a:srgbClr val="000000"/>
              </a:solidFill>
            </a:endParaRPr>
          </a:p>
        </p:txBody>
      </p:sp>
      <p:cxnSp>
        <p:nvCxnSpPr>
          <p:cNvPr id="51" name="Straight Connector 50"/>
          <p:cNvCxnSpPr>
            <a:stCxn id="34" idx="0"/>
          </p:cNvCxnSpPr>
          <p:nvPr/>
        </p:nvCxnSpPr>
        <p:spPr>
          <a:xfrm flipV="1">
            <a:off x="6429605" y="4000500"/>
            <a:ext cx="0" cy="337794"/>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4720" y="6151174"/>
            <a:ext cx="1422030" cy="369332"/>
          </a:xfrm>
          <a:prstGeom prst="rect">
            <a:avLst/>
          </a:prstGeom>
          <a:solidFill>
            <a:schemeClr val="accent3"/>
          </a:solidFill>
          <a:ln>
            <a:solidFill>
              <a:schemeClr val="tx2"/>
            </a:solidFill>
          </a:ln>
        </p:spPr>
        <p:txBody>
          <a:bodyPr wrap="square" rtlCol="0">
            <a:spAutoFit/>
          </a:bodyPr>
          <a:lstStyle/>
          <a:p>
            <a:r>
              <a:rPr lang="en-US" sz="1600" dirty="0" err="1" smtClean="0">
                <a:solidFill>
                  <a:srgbClr val="FFFFFF"/>
                </a:solidFill>
              </a:rPr>
              <a:t>AppServe</a:t>
            </a:r>
            <a:r>
              <a:rPr lang="en-US" dirty="0" err="1" smtClean="0">
                <a:solidFill>
                  <a:srgbClr val="FFFFFF"/>
                </a:solidFill>
              </a:rPr>
              <a:t>r</a:t>
            </a:r>
            <a:endParaRPr lang="en-US" dirty="0">
              <a:solidFill>
                <a:srgbClr val="FFFFFF"/>
              </a:solidFill>
            </a:endParaRPr>
          </a:p>
        </p:txBody>
      </p:sp>
      <p:sp>
        <p:nvSpPr>
          <p:cNvPr id="46" name="TextBox 45"/>
          <p:cNvSpPr txBox="1"/>
          <p:nvPr/>
        </p:nvSpPr>
        <p:spPr>
          <a:xfrm>
            <a:off x="1828324" y="6151174"/>
            <a:ext cx="1422030" cy="338554"/>
          </a:xfrm>
          <a:prstGeom prst="rect">
            <a:avLst/>
          </a:prstGeom>
          <a:solidFill>
            <a:schemeClr val="accent2"/>
          </a:solidFill>
          <a:ln>
            <a:solidFill>
              <a:schemeClr val="accent2">
                <a:lumMod val="75000"/>
              </a:schemeClr>
            </a:solidFill>
          </a:ln>
        </p:spPr>
        <p:txBody>
          <a:bodyPr wrap="square" rtlCol="0">
            <a:spAutoFit/>
          </a:bodyPr>
          <a:lstStyle/>
          <a:p>
            <a:r>
              <a:rPr lang="en-US" sz="1600" dirty="0" smtClean="0">
                <a:solidFill>
                  <a:srgbClr val="000000"/>
                </a:solidFill>
              </a:rPr>
              <a:t>Customer</a:t>
            </a:r>
            <a:endParaRPr lang="en-US" dirty="0">
              <a:solidFill>
                <a:srgbClr val="000000"/>
              </a:solidFill>
            </a:endParaRPr>
          </a:p>
        </p:txBody>
      </p:sp>
      <p:sp>
        <p:nvSpPr>
          <p:cNvPr id="52" name="TextBox 51"/>
          <p:cNvSpPr txBox="1"/>
          <p:nvPr/>
        </p:nvSpPr>
        <p:spPr>
          <a:xfrm>
            <a:off x="3351927" y="6151174"/>
            <a:ext cx="1422030" cy="338554"/>
          </a:xfrm>
          <a:prstGeom prst="rect">
            <a:avLst/>
          </a:prstGeom>
          <a:solidFill>
            <a:schemeClr val="accent4">
              <a:lumMod val="40000"/>
              <a:lumOff val="60000"/>
            </a:schemeClr>
          </a:solidFill>
          <a:ln>
            <a:solidFill>
              <a:schemeClr val="accent4">
                <a:lumMod val="60000"/>
                <a:lumOff val="40000"/>
              </a:schemeClr>
            </a:solidFill>
          </a:ln>
        </p:spPr>
        <p:txBody>
          <a:bodyPr wrap="square" rtlCol="0">
            <a:spAutoFit/>
          </a:bodyPr>
          <a:lstStyle/>
          <a:p>
            <a:r>
              <a:rPr lang="en-US" sz="1600" dirty="0" smtClean="0">
                <a:solidFill>
                  <a:srgbClr val="000000"/>
                </a:solidFill>
              </a:rPr>
              <a:t>Microsoft</a:t>
            </a:r>
            <a:endParaRPr lang="en-US" dirty="0">
              <a:solidFill>
                <a:srgbClr val="000000"/>
              </a:solidFill>
            </a:endParaRPr>
          </a:p>
        </p:txBody>
      </p:sp>
      <p:sp>
        <p:nvSpPr>
          <p:cNvPr id="62" name="TextBox 61"/>
          <p:cNvSpPr txBox="1"/>
          <p:nvPr/>
        </p:nvSpPr>
        <p:spPr>
          <a:xfrm>
            <a:off x="8938472" y="3429000"/>
            <a:ext cx="1117309" cy="338554"/>
          </a:xfrm>
          <a:prstGeom prst="rect">
            <a:avLst/>
          </a:prstGeom>
          <a:noFill/>
        </p:spPr>
        <p:txBody>
          <a:bodyPr wrap="square" rtlCol="0">
            <a:spAutoFit/>
          </a:bodyPr>
          <a:lstStyle/>
          <a:p>
            <a:r>
              <a:rPr lang="en-US" sz="1600" dirty="0" smtClean="0">
                <a:solidFill>
                  <a:srgbClr val="FFFFFF"/>
                </a:solidFill>
              </a:rPr>
              <a:t>HTTP</a:t>
            </a:r>
            <a:endParaRPr lang="en-US" sz="1600" dirty="0">
              <a:solidFill>
                <a:srgbClr val="FFFFFF"/>
              </a:solidFill>
            </a:endParaRPr>
          </a:p>
        </p:txBody>
      </p:sp>
      <p:sp>
        <p:nvSpPr>
          <p:cNvPr id="63" name="TextBox 62"/>
          <p:cNvSpPr txBox="1"/>
          <p:nvPr/>
        </p:nvSpPr>
        <p:spPr>
          <a:xfrm>
            <a:off x="8938472" y="3669268"/>
            <a:ext cx="1320456" cy="338554"/>
          </a:xfrm>
          <a:prstGeom prst="rect">
            <a:avLst/>
          </a:prstGeom>
          <a:noFill/>
        </p:spPr>
        <p:txBody>
          <a:bodyPr wrap="square" rtlCol="0">
            <a:spAutoFit/>
          </a:bodyPr>
          <a:lstStyle/>
          <a:p>
            <a:r>
              <a:rPr lang="en-US" sz="1600" dirty="0" smtClean="0">
                <a:solidFill>
                  <a:srgbClr val="FFFFFF"/>
                </a:solidFill>
              </a:rPr>
              <a:t>HTTPS</a:t>
            </a:r>
            <a:endParaRPr lang="en-US" sz="1600" dirty="0">
              <a:solidFill>
                <a:srgbClr val="FFFFFF"/>
              </a:solidFill>
            </a:endParaRPr>
          </a:p>
        </p:txBody>
      </p:sp>
      <p:cxnSp>
        <p:nvCxnSpPr>
          <p:cNvPr id="65" name="Straight Connector 64"/>
          <p:cNvCxnSpPr>
            <a:stCxn id="47" idx="3"/>
          </p:cNvCxnSpPr>
          <p:nvPr/>
        </p:nvCxnSpPr>
        <p:spPr>
          <a:xfrm flipV="1">
            <a:off x="7877029" y="3720662"/>
            <a:ext cx="2212902" cy="18244"/>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367659" y="3124201"/>
            <a:ext cx="4" cy="3047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367659" y="3924300"/>
            <a:ext cx="4" cy="299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520063" y="4566570"/>
            <a:ext cx="3046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365183" y="4767970"/>
            <a:ext cx="2472" cy="3127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6435995" y="4016838"/>
            <a:ext cx="6962" cy="2068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818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DISCOVERY</a:t>
            </a:r>
            <a:endParaRPr lang="en-US" dirty="0"/>
          </a:p>
        </p:txBody>
      </p:sp>
      <p:sp>
        <p:nvSpPr>
          <p:cNvPr id="3" name="Content Placeholder 2"/>
          <p:cNvSpPr>
            <a:spLocks noGrp="1"/>
          </p:cNvSpPr>
          <p:nvPr>
            <p:ph idx="1"/>
          </p:nvPr>
        </p:nvSpPr>
        <p:spPr>
          <a:xfrm>
            <a:off x="519112" y="1447799"/>
            <a:ext cx="11149013" cy="5105401"/>
          </a:xfrm>
        </p:spPr>
        <p:txBody>
          <a:bodyPr>
            <a:normAutofit fontScale="92500"/>
          </a:bodyPr>
          <a:lstStyle/>
          <a:p>
            <a:r>
              <a:rPr lang="en-US" dirty="0" smtClean="0">
                <a:solidFill>
                  <a:schemeClr val="tx1">
                    <a:lumMod val="50000"/>
                  </a:schemeClr>
                </a:solidFill>
              </a:rPr>
              <a:t>Automatic Discovery</a:t>
            </a:r>
          </a:p>
          <a:p>
            <a:pPr lvl="1"/>
            <a:r>
              <a:rPr lang="en-US" dirty="0" smtClean="0">
                <a:solidFill>
                  <a:schemeClr val="tx1">
                    <a:lumMod val="50000"/>
                  </a:schemeClr>
                </a:solidFill>
              </a:rPr>
              <a:t>By registry key on Windows</a:t>
            </a:r>
          </a:p>
          <a:p>
            <a:pPr lvl="2"/>
            <a:r>
              <a:rPr lang="en-US" dirty="0" smtClean="0">
                <a:solidFill>
                  <a:schemeClr val="tx1">
                    <a:lumMod val="50000"/>
                  </a:schemeClr>
                </a:solidFill>
              </a:rPr>
              <a:t>Different application server editions have different </a:t>
            </a:r>
            <a:r>
              <a:rPr lang="en-US" dirty="0" err="1" smtClean="0">
                <a:solidFill>
                  <a:schemeClr val="tx1">
                    <a:lumMod val="50000"/>
                  </a:schemeClr>
                </a:solidFill>
              </a:rPr>
              <a:t>regkeys</a:t>
            </a:r>
            <a:endParaRPr lang="en-US" dirty="0" smtClean="0">
              <a:solidFill>
                <a:schemeClr val="tx1">
                  <a:lumMod val="50000"/>
                </a:schemeClr>
              </a:solidFill>
            </a:endParaRPr>
          </a:p>
          <a:p>
            <a:pPr lvl="2"/>
            <a:r>
              <a:rPr lang="en-US" dirty="0" err="1" smtClean="0">
                <a:solidFill>
                  <a:schemeClr val="tx1">
                    <a:lumMod val="50000"/>
                  </a:schemeClr>
                </a:solidFill>
              </a:rPr>
              <a:t>Regkeys</a:t>
            </a:r>
            <a:r>
              <a:rPr lang="en-US" dirty="0" smtClean="0">
                <a:solidFill>
                  <a:schemeClr val="tx1">
                    <a:lumMod val="50000"/>
                  </a:schemeClr>
                </a:solidFill>
              </a:rPr>
              <a:t> created under HKEY_USERS can be removed when user is not logged in </a:t>
            </a:r>
          </a:p>
          <a:p>
            <a:pPr lvl="1"/>
            <a:r>
              <a:rPr lang="en-US" dirty="0" smtClean="0">
                <a:solidFill>
                  <a:schemeClr val="tx1">
                    <a:lumMod val="50000"/>
                  </a:schemeClr>
                </a:solidFill>
              </a:rPr>
              <a:t>By running process command line option</a:t>
            </a:r>
          </a:p>
          <a:p>
            <a:pPr lvl="2"/>
            <a:r>
              <a:rPr lang="en-US" dirty="0" smtClean="0">
                <a:solidFill>
                  <a:schemeClr val="tx1">
                    <a:lumMod val="50000"/>
                  </a:schemeClr>
                </a:solidFill>
              </a:rPr>
              <a:t>Discoverable only when process is running</a:t>
            </a:r>
          </a:p>
          <a:p>
            <a:pPr lvl="2"/>
            <a:r>
              <a:rPr lang="en-US" dirty="0" smtClean="0">
                <a:solidFill>
                  <a:schemeClr val="tx1">
                    <a:lumMod val="50000"/>
                  </a:schemeClr>
                </a:solidFill>
              </a:rPr>
              <a:t>Process name can be changed </a:t>
            </a:r>
          </a:p>
          <a:p>
            <a:pPr lvl="2"/>
            <a:r>
              <a:rPr lang="en-US" dirty="0" smtClean="0">
                <a:solidFill>
                  <a:schemeClr val="tx1">
                    <a:lumMod val="50000"/>
                  </a:schemeClr>
                </a:solidFill>
              </a:rPr>
              <a:t>Command line option can be customized</a:t>
            </a:r>
          </a:p>
          <a:p>
            <a:r>
              <a:rPr lang="en-US" dirty="0" smtClean="0">
                <a:solidFill>
                  <a:schemeClr val="tx1"/>
                </a:solidFill>
              </a:rPr>
              <a:t>Manual Discovery</a:t>
            </a:r>
          </a:p>
          <a:p>
            <a:pPr lvl="1"/>
            <a:r>
              <a:rPr lang="en-US" dirty="0" smtClean="0">
                <a:solidFill>
                  <a:schemeClr val="tx1"/>
                </a:solidFill>
              </a:rPr>
              <a:t>By supplying Java application server URLs to a </a:t>
            </a:r>
            <a:r>
              <a:rPr lang="en-US" dirty="0" err="1" smtClean="0">
                <a:solidFill>
                  <a:schemeClr val="tx1"/>
                </a:solidFill>
              </a:rPr>
              <a:t>Powershell</a:t>
            </a:r>
            <a:r>
              <a:rPr lang="en-US" dirty="0" smtClean="0">
                <a:solidFill>
                  <a:schemeClr val="tx1"/>
                </a:solidFill>
              </a:rPr>
              <a:t> script</a:t>
            </a:r>
          </a:p>
          <a:p>
            <a:pPr lvl="2"/>
            <a:r>
              <a:rPr lang="en-US" dirty="0" smtClean="0">
                <a:solidFill>
                  <a:schemeClr val="tx1"/>
                </a:solidFill>
              </a:rPr>
              <a:t>Deep monitoring only</a:t>
            </a:r>
          </a:p>
          <a:p>
            <a:pPr lvl="2"/>
            <a:r>
              <a:rPr lang="en-US" dirty="0" smtClean="0">
                <a:solidFill>
                  <a:schemeClr val="tx1"/>
                </a:solidFill>
              </a:rPr>
              <a:t>Agentless, management server (pool) must have access to application </a:t>
            </a:r>
            <a:br>
              <a:rPr lang="en-US" dirty="0" smtClean="0">
                <a:solidFill>
                  <a:schemeClr val="tx1"/>
                </a:solidFill>
              </a:rPr>
            </a:br>
            <a:r>
              <a:rPr lang="en-US" dirty="0" smtClean="0">
                <a:solidFill>
                  <a:schemeClr val="tx1"/>
                </a:solidFill>
              </a:rPr>
              <a:t>server URLs</a:t>
            </a:r>
            <a:endParaRPr lang="en-US" dirty="0">
              <a:solidFill>
                <a:schemeClr val="tx1"/>
              </a:solidFill>
            </a:endParaRPr>
          </a:p>
        </p:txBody>
      </p:sp>
    </p:spTree>
    <p:extLst>
      <p:ext uri="{BB962C8B-B14F-4D97-AF65-F5344CB8AC3E}">
        <p14:creationId xmlns:p14="http://schemas.microsoft.com/office/powerpoint/2010/main" val="6885496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JAVA MONITORING</a:t>
            </a:r>
            <a:endParaRPr lang="en-US" dirty="0"/>
          </a:p>
        </p:txBody>
      </p:sp>
      <p:sp>
        <p:nvSpPr>
          <p:cNvPr id="9" name="Right Arrow 8"/>
          <p:cNvSpPr/>
          <p:nvPr/>
        </p:nvSpPr>
        <p:spPr>
          <a:xfrm>
            <a:off x="4545263" y="3081790"/>
            <a:ext cx="914162" cy="3048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2" name="Right Arrow 11"/>
          <p:cNvSpPr/>
          <p:nvPr/>
        </p:nvSpPr>
        <p:spPr>
          <a:xfrm>
            <a:off x="4545263" y="4213904"/>
            <a:ext cx="914162" cy="3048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Right Arrow 13"/>
          <p:cNvSpPr/>
          <p:nvPr/>
        </p:nvSpPr>
        <p:spPr>
          <a:xfrm>
            <a:off x="4545263" y="5378676"/>
            <a:ext cx="914162" cy="3048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6" name="Rectangle 32"/>
          <p:cNvSpPr>
            <a:spLocks noChangeArrowheads="1"/>
          </p:cNvSpPr>
          <p:nvPr/>
        </p:nvSpPr>
        <p:spPr bwMode="auto">
          <a:xfrm>
            <a:off x="609441" y="2635483"/>
            <a:ext cx="3646873" cy="609600"/>
          </a:xfrm>
          <a:prstGeom prst="roundRect">
            <a:avLst>
              <a:gd name="adj" fmla="val 16667"/>
            </a:avLst>
          </a:prstGeom>
          <a:solidFill>
            <a:schemeClr val="tx2"/>
          </a:solidFill>
          <a:ln w="25400" cap="flat" cmpd="sng" algn="ctr">
            <a:solidFill>
              <a:schemeClr val="accent1"/>
            </a:solidFill>
            <a:prstDash val="solid"/>
          </a:ln>
          <a:effectLst/>
          <a:scene3d>
            <a:camera prst="orthographicFront"/>
            <a:lightRig rig="threePt" dir="t"/>
          </a:scene3d>
          <a:sp3d>
            <a:bevelT/>
          </a:sp3d>
        </p:spPr>
        <p:txBody>
          <a:bodyPr lIns="91440" rtlCol="0" anchor="ctr"/>
          <a:lstStyle/>
          <a:p>
            <a:pPr marL="228600" indent="-228600"/>
            <a:r>
              <a:rPr lang="en-US" sz="2000" dirty="0" smtClean="0">
                <a:solidFill>
                  <a:srgbClr val="000000"/>
                </a:solidFill>
                <a:latin typeface="Arial"/>
              </a:rPr>
              <a:t>1. Import Java MPs</a:t>
            </a:r>
            <a:endParaRPr lang="en-US" sz="2000" dirty="0">
              <a:solidFill>
                <a:srgbClr val="000000"/>
              </a:solidFill>
              <a:latin typeface="Arial"/>
            </a:endParaRPr>
          </a:p>
        </p:txBody>
      </p:sp>
      <p:sp>
        <p:nvSpPr>
          <p:cNvPr id="17" name="Rectangle 32"/>
          <p:cNvSpPr>
            <a:spLocks noChangeArrowheads="1"/>
          </p:cNvSpPr>
          <p:nvPr/>
        </p:nvSpPr>
        <p:spPr bwMode="auto">
          <a:xfrm>
            <a:off x="609441" y="3778482"/>
            <a:ext cx="3646873" cy="609600"/>
          </a:xfrm>
          <a:prstGeom prst="roundRect">
            <a:avLst>
              <a:gd name="adj" fmla="val 16667"/>
            </a:avLst>
          </a:prstGeom>
          <a:solidFill>
            <a:schemeClr val="tx2"/>
          </a:solidFill>
          <a:ln w="25400" cap="flat" cmpd="sng" algn="ctr">
            <a:solidFill>
              <a:schemeClr val="accent1"/>
            </a:solidFill>
            <a:prstDash val="solid"/>
          </a:ln>
          <a:effectLst/>
          <a:scene3d>
            <a:camera prst="orthographicFront"/>
            <a:lightRig rig="threePt" dir="t"/>
          </a:scene3d>
          <a:sp3d>
            <a:bevelT/>
          </a:sp3d>
        </p:spPr>
        <p:txBody>
          <a:bodyPr lIns="91440" rtlCol="0" anchor="ctr"/>
          <a:lstStyle/>
          <a:p>
            <a:pPr marL="228600" indent="-228600"/>
            <a:r>
              <a:rPr lang="en-US" sz="2000" dirty="0" smtClean="0">
                <a:solidFill>
                  <a:srgbClr val="000000"/>
                </a:solidFill>
                <a:latin typeface="Arial"/>
              </a:rPr>
              <a:t>2. Deploy </a:t>
            </a:r>
            <a:r>
              <a:rPr lang="en-US" sz="2000" dirty="0" err="1" smtClean="0">
                <a:solidFill>
                  <a:srgbClr val="000000"/>
                </a:solidFill>
                <a:latin typeface="Arial"/>
              </a:rPr>
              <a:t>BeanSpy</a:t>
            </a:r>
            <a:endParaRPr lang="en-US" sz="2000" dirty="0">
              <a:solidFill>
                <a:srgbClr val="000000"/>
              </a:solidFill>
              <a:latin typeface="Arial"/>
            </a:endParaRPr>
          </a:p>
        </p:txBody>
      </p:sp>
      <p:sp>
        <p:nvSpPr>
          <p:cNvPr id="18" name="Rectangle 32"/>
          <p:cNvSpPr>
            <a:spLocks noChangeArrowheads="1"/>
          </p:cNvSpPr>
          <p:nvPr/>
        </p:nvSpPr>
        <p:spPr bwMode="auto">
          <a:xfrm>
            <a:off x="609441" y="4921482"/>
            <a:ext cx="3646873" cy="609600"/>
          </a:xfrm>
          <a:prstGeom prst="roundRect">
            <a:avLst>
              <a:gd name="adj" fmla="val 16667"/>
            </a:avLst>
          </a:prstGeom>
          <a:solidFill>
            <a:schemeClr val="tx2"/>
          </a:solidFill>
          <a:ln w="25400" cap="flat" cmpd="sng" algn="ctr">
            <a:solidFill>
              <a:schemeClr val="accent1"/>
            </a:solidFill>
            <a:prstDash val="solid"/>
          </a:ln>
          <a:effectLst/>
          <a:scene3d>
            <a:camera prst="orthographicFront"/>
            <a:lightRig rig="threePt" dir="t"/>
          </a:scene3d>
          <a:sp3d>
            <a:bevelT/>
          </a:sp3d>
        </p:spPr>
        <p:txBody>
          <a:bodyPr lIns="91440" rtlCol="0" anchor="ctr"/>
          <a:lstStyle/>
          <a:p>
            <a:pPr marL="228600" indent="-228600"/>
            <a:r>
              <a:rPr lang="en-US" sz="2000" dirty="0" smtClean="0">
                <a:solidFill>
                  <a:srgbClr val="000000"/>
                </a:solidFill>
                <a:latin typeface="Arial"/>
              </a:rPr>
              <a:t>3. Run Java Templates</a:t>
            </a:r>
            <a:endParaRPr lang="en-US" sz="2000" dirty="0">
              <a:solidFill>
                <a:srgbClr val="000000"/>
              </a:solidFill>
              <a:latin typeface="Arial"/>
            </a:endParaRPr>
          </a:p>
        </p:txBody>
      </p:sp>
      <p:sp>
        <p:nvSpPr>
          <p:cNvPr id="20" name="Rectangle 31"/>
          <p:cNvSpPr>
            <a:spLocks noChangeArrowheads="1"/>
          </p:cNvSpPr>
          <p:nvPr/>
        </p:nvSpPr>
        <p:spPr bwMode="auto">
          <a:xfrm>
            <a:off x="609441" y="1568683"/>
            <a:ext cx="3646873" cy="609599"/>
          </a:xfrm>
          <a:prstGeom prst="roundRect">
            <a:avLst>
              <a:gd name="adj" fmla="val 16667"/>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solidFill>
            <a:prstDash val="solid"/>
          </a:ln>
          <a:effectLst/>
          <a:scene3d>
            <a:camera prst="orthographicFront"/>
            <a:lightRig rig="threePt" dir="t"/>
          </a:scene3d>
          <a:sp3d>
            <a:bevelT/>
          </a:sp3d>
        </p:spPr>
        <p:txBody>
          <a:bodyPr lIns="91440" rtlCol="0" anchor="ctr"/>
          <a:lstStyle/>
          <a:p>
            <a:pPr marL="228600" indent="-228600" algn="ctr"/>
            <a:r>
              <a:rPr lang="en-US" sz="2000" dirty="0" smtClean="0">
                <a:solidFill>
                  <a:prstClr val="white"/>
                </a:solidFill>
                <a:latin typeface="Arial"/>
              </a:rPr>
              <a:t>Customer Actions</a:t>
            </a:r>
            <a:endParaRPr lang="en-US" sz="2000" dirty="0">
              <a:solidFill>
                <a:prstClr val="white"/>
              </a:solidFill>
              <a:latin typeface="Arial"/>
            </a:endParaRPr>
          </a:p>
        </p:txBody>
      </p:sp>
      <p:sp>
        <p:nvSpPr>
          <p:cNvPr id="21" name="Rectangle 31"/>
          <p:cNvSpPr>
            <a:spLocks noChangeArrowheads="1"/>
          </p:cNvSpPr>
          <p:nvPr/>
        </p:nvSpPr>
        <p:spPr bwMode="auto">
          <a:xfrm>
            <a:off x="5878286" y="1568683"/>
            <a:ext cx="5758543" cy="609599"/>
          </a:xfrm>
          <a:prstGeom prst="roundRect">
            <a:avLst>
              <a:gd name="adj" fmla="val 16667"/>
            </a:avLst>
          </a:prstGeom>
          <a:gradFill flip="none" rotWithShape="1">
            <a:gsLst>
              <a:gs pos="0">
                <a:schemeClr val="accent6">
                  <a:lumMod val="50000"/>
                </a:schemeClr>
              </a:gs>
              <a:gs pos="100000">
                <a:schemeClr val="accent6"/>
              </a:gs>
            </a:gsLst>
            <a:lin ang="5400000" scaled="1"/>
            <a:tileRect/>
          </a:gradFill>
          <a:ln w="25400" cap="flat" cmpd="sng" algn="ctr">
            <a:solidFill>
              <a:schemeClr val="accent6"/>
            </a:solidFill>
            <a:prstDash val="solid"/>
          </a:ln>
          <a:effectLst/>
          <a:scene3d>
            <a:camera prst="orthographicFront"/>
            <a:lightRig rig="threePt" dir="t"/>
          </a:scene3d>
          <a:sp3d>
            <a:bevelT/>
          </a:sp3d>
        </p:spPr>
        <p:txBody>
          <a:bodyPr lIns="91440" rtlCol="0" anchor="ctr"/>
          <a:lstStyle/>
          <a:p>
            <a:pPr marL="228600" indent="-228600" algn="ctr"/>
            <a:r>
              <a:rPr lang="en-US" sz="2000" dirty="0" smtClean="0">
                <a:solidFill>
                  <a:prstClr val="white"/>
                </a:solidFill>
                <a:latin typeface="Arial"/>
              </a:rPr>
              <a:t>Monitoring Scenarios</a:t>
            </a:r>
            <a:endParaRPr lang="en-US" sz="2000" dirty="0">
              <a:solidFill>
                <a:prstClr val="white"/>
              </a:solidFill>
              <a:latin typeface="Arial"/>
            </a:endParaRPr>
          </a:p>
        </p:txBody>
      </p:sp>
      <p:sp>
        <p:nvSpPr>
          <p:cNvPr id="22" name="Rectangle 36"/>
          <p:cNvSpPr>
            <a:spLocks noChangeArrowheads="1"/>
          </p:cNvSpPr>
          <p:nvPr/>
        </p:nvSpPr>
        <p:spPr bwMode="auto">
          <a:xfrm>
            <a:off x="5878286" y="2885846"/>
            <a:ext cx="5758543" cy="685800"/>
          </a:xfrm>
          <a:prstGeom prst="roundRect">
            <a:avLst>
              <a:gd name="adj" fmla="val 16667"/>
            </a:avLst>
          </a:prstGeom>
          <a:gradFill flip="none" rotWithShape="1">
            <a:gsLst>
              <a:gs pos="0">
                <a:schemeClr val="accent3">
                  <a:lumMod val="50000"/>
                </a:schemeClr>
              </a:gs>
              <a:gs pos="100000">
                <a:schemeClr val="accent3"/>
              </a:gs>
            </a:gsLst>
            <a:lin ang="5400000" scaled="1"/>
            <a:tileRect/>
          </a:gradFill>
          <a:ln w="25400" cap="flat" cmpd="sng" algn="ctr">
            <a:solidFill>
              <a:schemeClr val="accent3"/>
            </a:solidFill>
            <a:prstDash val="solid"/>
          </a:ln>
          <a:effectLst/>
          <a:scene3d>
            <a:camera prst="orthographicFront"/>
            <a:lightRig rig="threePt" dir="t"/>
          </a:scene3d>
          <a:sp3d>
            <a:bevelT/>
          </a:sp3d>
        </p:spPr>
        <p:txBody>
          <a:bodyPr lIns="91440" rtlCol="0" anchor="ctr"/>
          <a:lstStyle/>
          <a:p>
            <a:pPr marL="182880" indent="-182880">
              <a:buFont typeface="Arial" pitchFamily="34" charset="0"/>
              <a:buChar char="•"/>
            </a:pPr>
            <a:r>
              <a:rPr lang="en-US" sz="2000" dirty="0" smtClean="0">
                <a:solidFill>
                  <a:prstClr val="white"/>
                </a:solidFill>
                <a:latin typeface="Arial"/>
              </a:rPr>
              <a:t>What app servers are deployed?</a:t>
            </a:r>
          </a:p>
          <a:p>
            <a:pPr marL="182880" indent="-182880">
              <a:buFont typeface="Arial" pitchFamily="34" charset="0"/>
              <a:buChar char="•"/>
            </a:pPr>
            <a:r>
              <a:rPr lang="en-US" sz="2000" dirty="0" smtClean="0">
                <a:solidFill>
                  <a:prstClr val="white"/>
                </a:solidFill>
                <a:latin typeface="Arial"/>
              </a:rPr>
              <a:t>Are they running?</a:t>
            </a:r>
            <a:endParaRPr lang="en-US" sz="2000" dirty="0">
              <a:solidFill>
                <a:prstClr val="white"/>
              </a:solidFill>
              <a:latin typeface="Arial"/>
            </a:endParaRPr>
          </a:p>
        </p:txBody>
      </p:sp>
      <p:sp>
        <p:nvSpPr>
          <p:cNvPr id="23" name="Rectangle 36"/>
          <p:cNvSpPr>
            <a:spLocks noChangeArrowheads="1"/>
          </p:cNvSpPr>
          <p:nvPr/>
        </p:nvSpPr>
        <p:spPr bwMode="auto">
          <a:xfrm>
            <a:off x="5878286" y="3832904"/>
            <a:ext cx="5758543" cy="1143000"/>
          </a:xfrm>
          <a:prstGeom prst="roundRect">
            <a:avLst>
              <a:gd name="adj" fmla="val 16667"/>
            </a:avLst>
          </a:prstGeom>
          <a:gradFill flip="none" rotWithShape="1">
            <a:gsLst>
              <a:gs pos="0">
                <a:schemeClr val="accent3">
                  <a:lumMod val="50000"/>
                </a:schemeClr>
              </a:gs>
              <a:gs pos="100000">
                <a:schemeClr val="accent3"/>
              </a:gs>
            </a:gsLst>
            <a:lin ang="5400000" scaled="1"/>
            <a:tileRect/>
          </a:gradFill>
          <a:ln w="25400" cap="flat" cmpd="sng" algn="ctr">
            <a:solidFill>
              <a:schemeClr val="accent3"/>
            </a:solidFill>
            <a:prstDash val="solid"/>
          </a:ln>
          <a:effectLst/>
          <a:scene3d>
            <a:camera prst="orthographicFront"/>
            <a:lightRig rig="threePt" dir="t"/>
          </a:scene3d>
          <a:sp3d>
            <a:bevelT/>
          </a:sp3d>
        </p:spPr>
        <p:txBody>
          <a:bodyPr lIns="91440" rtlCol="0" anchor="ctr"/>
          <a:lstStyle/>
          <a:p>
            <a:pPr marL="182880" indent="-182880">
              <a:buFont typeface="Arial" pitchFamily="34" charset="0"/>
              <a:buChar char="•"/>
            </a:pPr>
            <a:r>
              <a:rPr lang="en-US" sz="2000" dirty="0" smtClean="0">
                <a:solidFill>
                  <a:prstClr val="white"/>
                </a:solidFill>
                <a:latin typeface="Arial"/>
              </a:rPr>
              <a:t>Are my app servers responsive?</a:t>
            </a:r>
          </a:p>
          <a:p>
            <a:pPr marL="182880" indent="-182880">
              <a:buFont typeface="Arial" pitchFamily="34" charset="0"/>
              <a:buChar char="•"/>
            </a:pPr>
            <a:r>
              <a:rPr lang="en-US" sz="2000" dirty="0" smtClean="0">
                <a:solidFill>
                  <a:prstClr val="white"/>
                </a:solidFill>
                <a:latin typeface="Arial"/>
              </a:rPr>
              <a:t>How’s my app server performing?</a:t>
            </a:r>
          </a:p>
          <a:p>
            <a:pPr marL="182880" indent="-182880">
              <a:buFont typeface="Arial" pitchFamily="34" charset="0"/>
              <a:buChar char="•"/>
            </a:pPr>
            <a:r>
              <a:rPr lang="en-US" sz="2000" dirty="0" smtClean="0">
                <a:solidFill>
                  <a:prstClr val="white"/>
                </a:solidFill>
                <a:latin typeface="Arial"/>
              </a:rPr>
              <a:t>What apps are deployed in my app server?</a:t>
            </a:r>
          </a:p>
          <a:p>
            <a:pPr marL="182880" indent="-182880">
              <a:buFont typeface="Arial" pitchFamily="34" charset="0"/>
              <a:buChar char="•"/>
            </a:pPr>
            <a:r>
              <a:rPr lang="en-US" sz="2000" dirty="0" smtClean="0">
                <a:solidFill>
                  <a:prstClr val="white"/>
                </a:solidFill>
                <a:latin typeface="Arial"/>
              </a:rPr>
              <a:t>Are my apps running?</a:t>
            </a:r>
            <a:endParaRPr lang="en-US" sz="2000" dirty="0">
              <a:solidFill>
                <a:prstClr val="white"/>
              </a:solidFill>
              <a:latin typeface="Arial"/>
            </a:endParaRPr>
          </a:p>
        </p:txBody>
      </p:sp>
      <p:sp>
        <p:nvSpPr>
          <p:cNvPr id="24" name="Rectangle 36"/>
          <p:cNvSpPr>
            <a:spLocks noChangeArrowheads="1"/>
          </p:cNvSpPr>
          <p:nvPr/>
        </p:nvSpPr>
        <p:spPr bwMode="auto">
          <a:xfrm>
            <a:off x="5878286" y="5226275"/>
            <a:ext cx="5758543" cy="1152753"/>
          </a:xfrm>
          <a:prstGeom prst="roundRect">
            <a:avLst>
              <a:gd name="adj" fmla="val 16667"/>
            </a:avLst>
          </a:prstGeom>
          <a:gradFill flip="none" rotWithShape="1">
            <a:gsLst>
              <a:gs pos="0">
                <a:schemeClr val="accent3">
                  <a:lumMod val="50000"/>
                </a:schemeClr>
              </a:gs>
              <a:gs pos="100000">
                <a:schemeClr val="accent3"/>
              </a:gs>
            </a:gsLst>
            <a:lin ang="5400000" scaled="1"/>
            <a:tileRect/>
          </a:gradFill>
          <a:ln w="25400" cap="flat" cmpd="sng" algn="ctr">
            <a:solidFill>
              <a:schemeClr val="accent3"/>
            </a:solidFill>
            <a:prstDash val="solid"/>
          </a:ln>
          <a:effectLst/>
          <a:scene3d>
            <a:camera prst="orthographicFront"/>
            <a:lightRig rig="threePt" dir="t"/>
          </a:scene3d>
          <a:sp3d>
            <a:bevelT/>
          </a:sp3d>
        </p:spPr>
        <p:txBody>
          <a:bodyPr lIns="91440" rtlCol="0" anchor="ctr"/>
          <a:lstStyle/>
          <a:p>
            <a:pPr marL="182880" indent="-182880">
              <a:buFont typeface="Arial" pitchFamily="34" charset="0"/>
              <a:buChar char="•"/>
            </a:pPr>
            <a:r>
              <a:rPr lang="en-US" sz="2000" dirty="0" smtClean="0">
                <a:solidFill>
                  <a:prstClr val="white"/>
                </a:solidFill>
                <a:latin typeface="Arial"/>
              </a:rPr>
              <a:t>What’s the status of my app component?</a:t>
            </a:r>
          </a:p>
          <a:p>
            <a:pPr marL="182880" indent="-182880">
              <a:buFont typeface="Arial" pitchFamily="34" charset="0"/>
              <a:buChar char="•"/>
            </a:pPr>
            <a:r>
              <a:rPr lang="en-US" sz="2000" dirty="0" smtClean="0">
                <a:solidFill>
                  <a:prstClr val="white"/>
                </a:solidFill>
                <a:latin typeface="Arial"/>
              </a:rPr>
              <a:t>What’s the throughput of my app?</a:t>
            </a:r>
          </a:p>
          <a:p>
            <a:pPr marL="182880" indent="-182880">
              <a:buFont typeface="Arial" pitchFamily="34" charset="0"/>
              <a:buChar char="•"/>
            </a:pPr>
            <a:r>
              <a:rPr lang="en-US" sz="2000" dirty="0" smtClean="0">
                <a:solidFill>
                  <a:prstClr val="white"/>
                </a:solidFill>
                <a:latin typeface="Arial"/>
              </a:rPr>
              <a:t>Should I change the size of my message queue, or connection pool? </a:t>
            </a:r>
          </a:p>
        </p:txBody>
      </p:sp>
    </p:spTree>
    <p:extLst>
      <p:ext uri="{BB962C8B-B14F-4D97-AF65-F5344CB8AC3E}">
        <p14:creationId xmlns:p14="http://schemas.microsoft.com/office/powerpoint/2010/main" val="94745098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JEE Monitoring</a:t>
            </a:r>
            <a:endParaRPr lang="en-US" dirty="0"/>
          </a:p>
        </p:txBody>
      </p:sp>
    </p:spTree>
    <p:extLst>
      <p:ext uri="{BB962C8B-B14F-4D97-AF65-F5344CB8AC3E}">
        <p14:creationId xmlns:p14="http://schemas.microsoft.com/office/powerpoint/2010/main" val="219057793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RETRIEVE MANAGEMENT INFO FROM BEANSPY</a:t>
            </a:r>
            <a:endParaRPr lang="en-US" dirty="0"/>
          </a:p>
        </p:txBody>
      </p:sp>
      <p:sp>
        <p:nvSpPr>
          <p:cNvPr id="3" name="Content Placeholder 2"/>
          <p:cNvSpPr>
            <a:spLocks noGrp="1"/>
          </p:cNvSpPr>
          <p:nvPr>
            <p:ph idx="1"/>
          </p:nvPr>
        </p:nvSpPr>
        <p:spPr>
          <a:xfrm>
            <a:off x="519112" y="1447799"/>
            <a:ext cx="11149013" cy="5181601"/>
          </a:xfrm>
        </p:spPr>
        <p:txBody>
          <a:bodyPr>
            <a:normAutofit fontScale="92500" lnSpcReduction="10000"/>
          </a:bodyPr>
          <a:lstStyle/>
          <a:p>
            <a:r>
              <a:rPr lang="en-US" dirty="0" smtClean="0"/>
              <a:t>Application Server Info</a:t>
            </a:r>
          </a:p>
          <a:p>
            <a:pPr lvl="1"/>
            <a:r>
              <a:rPr lang="en-US" i="1" dirty="0" smtClean="0"/>
              <a:t>/</a:t>
            </a:r>
            <a:r>
              <a:rPr lang="en-US" i="1" dirty="0" err="1" smtClean="0"/>
              <a:t>BeanSpy</a:t>
            </a:r>
            <a:r>
              <a:rPr lang="en-US" i="1" dirty="0" smtClean="0"/>
              <a:t>/Stats/Info</a:t>
            </a:r>
          </a:p>
          <a:p>
            <a:r>
              <a:rPr lang="en-US" dirty="0" smtClean="0"/>
              <a:t>Application Server Performance Info</a:t>
            </a:r>
          </a:p>
          <a:p>
            <a:pPr lvl="1"/>
            <a:r>
              <a:rPr lang="en-US" i="1" dirty="0" smtClean="0"/>
              <a:t>/</a:t>
            </a:r>
            <a:r>
              <a:rPr lang="en-US" i="1" dirty="0" err="1" smtClean="0"/>
              <a:t>BeanSpy</a:t>
            </a:r>
            <a:r>
              <a:rPr lang="en-US" i="1" dirty="0" smtClean="0"/>
              <a:t>/Stats</a:t>
            </a:r>
          </a:p>
          <a:p>
            <a:r>
              <a:rPr lang="en-US" dirty="0" smtClean="0"/>
              <a:t>Custom Application Server and Application Info</a:t>
            </a:r>
          </a:p>
          <a:p>
            <a:pPr lvl="1"/>
            <a:r>
              <a:rPr lang="en-US" dirty="0" smtClean="0"/>
              <a:t>Query Syntax is Java Standard</a:t>
            </a:r>
          </a:p>
          <a:p>
            <a:pPr lvl="2"/>
            <a:r>
              <a:rPr lang="en-US" dirty="0" smtClean="0"/>
              <a:t>Query: </a:t>
            </a:r>
            <a:r>
              <a:rPr lang="en-US" i="1" dirty="0" smtClean="0"/>
              <a:t>/</a:t>
            </a:r>
            <a:r>
              <a:rPr lang="en-US" i="1" dirty="0" err="1" smtClean="0"/>
              <a:t>BeanSpy</a:t>
            </a:r>
            <a:r>
              <a:rPr lang="en-US" i="1" dirty="0" smtClean="0"/>
              <a:t>/</a:t>
            </a:r>
            <a:r>
              <a:rPr lang="en-US" i="1" dirty="0" err="1" smtClean="0"/>
              <a:t>MBeans?JMXQuery</a:t>
            </a:r>
            <a:r>
              <a:rPr lang="en-US" i="1" dirty="0" smtClean="0"/>
              <a:t>=</a:t>
            </a:r>
            <a:r>
              <a:rPr lang="en-US" i="1" dirty="0" err="1" smtClean="0">
                <a:solidFill>
                  <a:srgbClr val="FFFF00"/>
                </a:solidFill>
              </a:rPr>
              <a:t>WebSphere:name</a:t>
            </a:r>
            <a:r>
              <a:rPr lang="en-US" i="1" dirty="0" smtClean="0">
                <a:solidFill>
                  <a:srgbClr val="FFFF00"/>
                </a:solidFill>
              </a:rPr>
              <a:t>=</a:t>
            </a:r>
            <a:r>
              <a:rPr lang="en-US" i="1" dirty="0" err="1" smtClean="0">
                <a:solidFill>
                  <a:srgbClr val="FFFF00"/>
                </a:solidFill>
              </a:rPr>
              <a:t>PlantsByWebSphere</a:t>
            </a:r>
            <a:r>
              <a:rPr lang="en-US" i="1" dirty="0" smtClean="0">
                <a:solidFill>
                  <a:srgbClr val="FFFF00"/>
                </a:solidFill>
              </a:rPr>
              <a:t>,*</a:t>
            </a:r>
          </a:p>
          <a:p>
            <a:pPr lvl="2"/>
            <a:r>
              <a:rPr lang="en-US" dirty="0" smtClean="0">
                <a:solidFill>
                  <a:schemeClr val="tx1"/>
                </a:solidFill>
              </a:rPr>
              <a:t>Invoke: </a:t>
            </a:r>
            <a:r>
              <a:rPr lang="en-US" i="1" dirty="0" smtClean="0">
                <a:solidFill>
                  <a:schemeClr val="tx1"/>
                </a:solidFill>
              </a:rPr>
              <a:t>/</a:t>
            </a:r>
            <a:r>
              <a:rPr lang="en-US" i="1" dirty="0" err="1" smtClean="0">
                <a:solidFill>
                  <a:schemeClr val="tx1"/>
                </a:solidFill>
              </a:rPr>
              <a:t>BeanSpy</a:t>
            </a:r>
            <a:r>
              <a:rPr lang="en-US" i="1" dirty="0" smtClean="0">
                <a:solidFill>
                  <a:schemeClr val="tx1"/>
                </a:solidFill>
              </a:rPr>
              <a:t>/</a:t>
            </a:r>
            <a:r>
              <a:rPr lang="en-US" i="1" dirty="0" err="1" smtClean="0">
                <a:solidFill>
                  <a:schemeClr val="tx1"/>
                </a:solidFill>
              </a:rPr>
              <a:t>MBeans</a:t>
            </a:r>
            <a:r>
              <a:rPr lang="en-US" i="1" dirty="0" smtClean="0">
                <a:solidFill>
                  <a:schemeClr val="tx1"/>
                </a:solidFill>
              </a:rPr>
              <a:t>/Invoke</a:t>
            </a:r>
          </a:p>
          <a:p>
            <a:pPr marL="1595438" lvl="4" indent="0">
              <a:buNone/>
            </a:pPr>
            <a:r>
              <a:rPr lang="en-US" i="1" dirty="0"/>
              <a:t>&lt;Invoke&gt;</a:t>
            </a:r>
          </a:p>
          <a:p>
            <a:pPr marL="1595438" lvl="4" indent="0">
              <a:buNone/>
            </a:pPr>
            <a:r>
              <a:rPr lang="en-US" i="1" dirty="0"/>
              <a:t>       &lt;</a:t>
            </a:r>
            <a:r>
              <a:rPr lang="en-US" i="1" dirty="0" err="1" smtClean="0"/>
              <a:t>BeanObjectName</a:t>
            </a:r>
            <a:r>
              <a:rPr lang="en-US" i="1" dirty="0" smtClean="0"/>
              <a:t>&gt;</a:t>
            </a:r>
            <a:r>
              <a:rPr lang="en-US" i="1" dirty="0" err="1" smtClean="0">
                <a:solidFill>
                  <a:srgbClr val="FFFF00"/>
                </a:solidFill>
              </a:rPr>
              <a:t>WebSphere:name</a:t>
            </a:r>
            <a:r>
              <a:rPr lang="en-US" i="1" dirty="0" smtClean="0">
                <a:solidFill>
                  <a:srgbClr val="FFFF00"/>
                </a:solidFill>
              </a:rPr>
              <a:t>=PLANTSDB,*</a:t>
            </a:r>
            <a:r>
              <a:rPr lang="en-US" i="1" dirty="0" smtClean="0"/>
              <a:t>&lt;/</a:t>
            </a:r>
            <a:r>
              <a:rPr lang="en-US" i="1" dirty="0" err="1"/>
              <a:t>BeanObjectName</a:t>
            </a:r>
            <a:r>
              <a:rPr lang="en-US" i="1" dirty="0"/>
              <a:t>&gt;</a:t>
            </a:r>
          </a:p>
          <a:p>
            <a:pPr marL="1595438" lvl="4" indent="0">
              <a:buNone/>
            </a:pPr>
            <a:r>
              <a:rPr lang="en-US" i="1" dirty="0"/>
              <a:t>       &lt;Method name</a:t>
            </a:r>
            <a:r>
              <a:rPr lang="en-US" i="1" dirty="0" smtClean="0"/>
              <a:t>=“</a:t>
            </a:r>
            <a:r>
              <a:rPr lang="en-US" i="1" dirty="0" err="1" smtClean="0"/>
              <a:t>getStatus</a:t>
            </a:r>
            <a:r>
              <a:rPr lang="en-US" i="1" dirty="0" smtClean="0"/>
              <a:t>“ /&gt;</a:t>
            </a:r>
            <a:endParaRPr lang="en-US" i="1" dirty="0"/>
          </a:p>
          <a:p>
            <a:pPr marL="1595438" lvl="4" indent="0">
              <a:buNone/>
            </a:pPr>
            <a:r>
              <a:rPr lang="en-US" i="1" dirty="0" smtClean="0"/>
              <a:t>&lt;/</a:t>
            </a:r>
            <a:r>
              <a:rPr lang="en-US" i="1" dirty="0"/>
              <a:t>Invoke</a:t>
            </a:r>
            <a:r>
              <a:rPr lang="en-US" i="1" dirty="0" smtClean="0"/>
              <a:t>&gt;</a:t>
            </a:r>
            <a:endParaRPr lang="en-US" i="1" dirty="0" smtClean="0">
              <a:solidFill>
                <a:schemeClr val="tx1"/>
              </a:solidFill>
            </a:endParaRPr>
          </a:p>
          <a:p>
            <a:r>
              <a:rPr lang="en-US" dirty="0" smtClean="0">
                <a:solidFill>
                  <a:schemeClr val="tx1"/>
                </a:solidFill>
              </a:rPr>
              <a:t>Need more? </a:t>
            </a:r>
            <a:r>
              <a:rPr lang="en-US" dirty="0" err="1" smtClean="0">
                <a:solidFill>
                  <a:schemeClr val="tx1"/>
                </a:solidFill>
              </a:rPr>
              <a:t>BeanSpy</a:t>
            </a:r>
            <a:r>
              <a:rPr lang="en-US" dirty="0" smtClean="0">
                <a:solidFill>
                  <a:schemeClr val="tx1"/>
                </a:solidFill>
              </a:rPr>
              <a:t> is open sourced on </a:t>
            </a:r>
            <a:r>
              <a:rPr lang="en-US" dirty="0" err="1" smtClean="0">
                <a:solidFill>
                  <a:schemeClr val="tx1"/>
                </a:solidFill>
              </a:rPr>
              <a:t>GitHub</a:t>
            </a:r>
            <a:r>
              <a:rPr lang="en-US" dirty="0" smtClean="0">
                <a:solidFill>
                  <a:schemeClr val="tx1"/>
                </a:solidFill>
              </a:rPr>
              <a:t> with test suit and build script included</a:t>
            </a:r>
            <a:endParaRPr lang="en-US" dirty="0">
              <a:solidFill>
                <a:schemeClr val="tx1"/>
              </a:solidFill>
            </a:endParaRPr>
          </a:p>
        </p:txBody>
      </p:sp>
    </p:spTree>
    <p:extLst>
      <p:ext uri="{BB962C8B-B14F-4D97-AF65-F5344CB8AC3E}">
        <p14:creationId xmlns:p14="http://schemas.microsoft.com/office/powerpoint/2010/main" val="24658234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5" name="Subtitle 4"/>
          <p:cNvSpPr>
            <a:spLocks noGrp="1"/>
          </p:cNvSpPr>
          <p:nvPr>
            <p:ph type="subTitle" idx="1"/>
          </p:nvPr>
        </p:nvSpPr>
        <p:spPr/>
        <p:txBody>
          <a:bodyPr/>
          <a:lstStyle/>
          <a:p>
            <a:r>
              <a:rPr lang="en-US" dirty="0" smtClean="0"/>
              <a:t>Daniele </a:t>
            </a:r>
            <a:r>
              <a:rPr lang="en-US" dirty="0" err="1" smtClean="0"/>
              <a:t>Muscetta</a:t>
            </a:r>
            <a:endParaRPr lang="en-US" dirty="0" smtClean="0"/>
          </a:p>
          <a:p>
            <a:r>
              <a:rPr lang="en-US" dirty="0"/>
              <a:t>Åke Pettersson</a:t>
            </a:r>
          </a:p>
        </p:txBody>
      </p:sp>
      <p:sp>
        <p:nvSpPr>
          <p:cNvPr id="4" name="Title 3"/>
          <p:cNvSpPr>
            <a:spLocks noGrp="1"/>
          </p:cNvSpPr>
          <p:nvPr>
            <p:ph type="ctrTitle"/>
          </p:nvPr>
        </p:nvSpPr>
        <p:spPr/>
        <p:txBody>
          <a:bodyPr/>
          <a:lstStyle/>
          <a:p>
            <a:r>
              <a:rPr lang="en-US" dirty="0"/>
              <a:t>360 - Bringing all together</a:t>
            </a:r>
          </a:p>
        </p:txBody>
      </p:sp>
    </p:spTree>
    <p:extLst>
      <p:ext uri="{BB962C8B-B14F-4D97-AF65-F5344CB8AC3E}">
        <p14:creationId xmlns:p14="http://schemas.microsoft.com/office/powerpoint/2010/main" val="190846839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466565" cy="609398"/>
          </a:xfrm>
        </p:spPr>
        <p:txBody>
          <a:bodyPr/>
          <a:lstStyle/>
          <a:p>
            <a:r>
              <a:rPr lang="en-US" dirty="0" smtClean="0"/>
              <a:t>APPLICATION MONITORING PERSPECTIVES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348063"/>
              </p:ext>
            </p:extLst>
          </p:nvPr>
        </p:nvGraphicFramePr>
        <p:xfrm>
          <a:off x="-534988" y="1143000"/>
          <a:ext cx="11782531"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050970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2" y="228600"/>
            <a:ext cx="11149013" cy="1218795"/>
          </a:xfrm>
        </p:spPr>
        <p:txBody>
          <a:bodyPr/>
          <a:lstStyle/>
          <a:p>
            <a:r>
              <a:rPr lang="en-US" dirty="0" smtClean="0"/>
              <a:t>KEY ADVANTAGES OF OM 12 APPLICATION MONITORING</a:t>
            </a:r>
            <a:endParaRPr lang="en-US" dirty="0"/>
          </a:p>
        </p:txBody>
      </p:sp>
      <p:sp>
        <p:nvSpPr>
          <p:cNvPr id="8" name="Content Placeholder 7"/>
          <p:cNvSpPr>
            <a:spLocks noGrp="1"/>
          </p:cNvSpPr>
          <p:nvPr>
            <p:ph sz="half" idx="2"/>
          </p:nvPr>
        </p:nvSpPr>
        <p:spPr>
          <a:xfrm>
            <a:off x="519114" y="1981200"/>
            <a:ext cx="10693400" cy="3952904"/>
          </a:xfrm>
        </p:spPr>
        <p:txBody>
          <a:bodyPr/>
          <a:lstStyle/>
          <a:p>
            <a:r>
              <a:rPr lang="en-US" sz="2800" dirty="0" smtClean="0"/>
              <a:t>Single tool for monitoring</a:t>
            </a:r>
          </a:p>
          <a:p>
            <a:pPr lvl="1"/>
            <a:r>
              <a:rPr lang="en-US" sz="2500" dirty="0"/>
              <a:t>I</a:t>
            </a:r>
            <a:r>
              <a:rPr lang="en-US" sz="2500" dirty="0" smtClean="0"/>
              <a:t>nfrastructure and Applications</a:t>
            </a:r>
          </a:p>
          <a:p>
            <a:pPr lvl="1"/>
            <a:r>
              <a:rPr lang="en-US" sz="2500" dirty="0" err="1" smtClean="0"/>
              <a:t>.Net</a:t>
            </a:r>
            <a:r>
              <a:rPr lang="en-US" sz="2500" dirty="0" smtClean="0"/>
              <a:t> and Java</a:t>
            </a:r>
          </a:p>
          <a:p>
            <a:r>
              <a:rPr lang="en-US" sz="2800" dirty="0" smtClean="0"/>
              <a:t>No management pack authoring or code change</a:t>
            </a:r>
            <a:endParaRPr lang="en-US" sz="2500" dirty="0"/>
          </a:p>
          <a:p>
            <a:r>
              <a:rPr lang="en-US" sz="2800" dirty="0" smtClean="0"/>
              <a:t>Easy to use</a:t>
            </a:r>
          </a:p>
          <a:p>
            <a:pPr lvl="1"/>
            <a:r>
              <a:rPr lang="en-US" sz="2500" dirty="0" smtClean="0"/>
              <a:t>Express and advanced configuration</a:t>
            </a:r>
          </a:p>
          <a:p>
            <a:pPr lvl="1"/>
            <a:r>
              <a:rPr lang="en-US" sz="2500" dirty="0" smtClean="0"/>
              <a:t>Consistent metrics</a:t>
            </a:r>
          </a:p>
          <a:p>
            <a:pPr lvl="1"/>
            <a:r>
              <a:rPr lang="en-US" sz="2500" dirty="0" smtClean="0"/>
              <a:t>Problem categorization for .NET app</a:t>
            </a:r>
          </a:p>
          <a:p>
            <a:r>
              <a:rPr lang="en-US" sz="2800" dirty="0" smtClean="0"/>
              <a:t>Always-on production monitoring with low overhead</a:t>
            </a:r>
            <a:endParaRPr lang="en-US" sz="2800" dirty="0"/>
          </a:p>
        </p:txBody>
      </p:sp>
    </p:spTree>
    <p:extLst>
      <p:ext uri="{BB962C8B-B14F-4D97-AF65-F5344CB8AC3E}">
        <p14:creationId xmlns:p14="http://schemas.microsoft.com/office/powerpoint/2010/main" val="425568195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3233872"/>
              </p:ext>
            </p:extLst>
          </p:nvPr>
        </p:nvGraphicFramePr>
        <p:xfrm>
          <a:off x="1065213" y="838200"/>
          <a:ext cx="9906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p:cNvPicPr>
            <a:picLocks noGrp="1" noChangeAspect="1"/>
          </p:cNvPicPr>
          <p:nvPr>
            <p:ph idx="1"/>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886258" y="2800349"/>
            <a:ext cx="2198754" cy="2000251"/>
          </a:xfrm>
        </p:spPr>
      </p:pic>
      <p:sp>
        <p:nvSpPr>
          <p:cNvPr id="7" name="Title 1"/>
          <p:cNvSpPr txBox="1">
            <a:spLocks/>
          </p:cNvSpPr>
          <p:nvPr/>
        </p:nvSpPr>
        <p:spPr>
          <a:xfrm>
            <a:off x="203147" y="279400"/>
            <a:ext cx="11149013" cy="457048"/>
          </a:xfrm>
          <a:prstGeom prst="rect">
            <a:avLst/>
          </a:prstGeom>
        </p:spPr>
        <p:txBody>
          <a:bodyPr vert="horz" wrap="square" lIns="0" tIns="0" rIns="0" bIns="0" rtlCol="0" anchor="t">
            <a:spAutoFit/>
          </a:bodyPr>
          <a:lstStyle>
            <a:lvl1pPr algn="l" defTabSz="685864"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Segoe UI Light" pitchFamily="34" charset="0"/>
                <a:ea typeface="+mn-ea"/>
                <a:cs typeface="Arial" charset="0"/>
              </a:defRPr>
            </a:lvl1pPr>
          </a:lstStyle>
          <a:p>
            <a:pPr algn="ctr"/>
            <a:r>
              <a:rPr dirty="0" smtClean="0">
                <a:gradFill flip="none" rotWithShape="1">
                  <a:gsLst>
                    <a:gs pos="0">
                      <a:srgbClr val="FFFFFF"/>
                    </a:gs>
                    <a:gs pos="86000">
                      <a:srgbClr val="FFFFFF"/>
                    </a:gs>
                  </a:gsLst>
                  <a:lin ang="5400000" scaled="0"/>
                  <a:tileRect/>
                </a:gradFill>
              </a:rPr>
              <a:t>360</a:t>
            </a:r>
            <a:r>
              <a:rPr b="1" baseline="30000" dirty="0" smtClean="0">
                <a:gradFill flip="none" rotWithShape="1">
                  <a:gsLst>
                    <a:gs pos="0">
                      <a:srgbClr val="FFFFFF"/>
                    </a:gs>
                    <a:gs pos="86000">
                      <a:srgbClr val="FFFFFF"/>
                    </a:gs>
                  </a:gsLst>
                  <a:lin ang="5400000" scaled="0"/>
                  <a:tileRect/>
                </a:gradFill>
              </a:rPr>
              <a:t>o</a:t>
            </a:r>
            <a:r>
              <a:rPr dirty="0" smtClean="0">
                <a:gradFill flip="none" rotWithShape="1">
                  <a:gsLst>
                    <a:gs pos="0">
                      <a:srgbClr val="FFFFFF"/>
                    </a:gs>
                    <a:gs pos="86000">
                      <a:srgbClr val="FFFFFF"/>
                    </a:gs>
                  </a:gsLst>
                  <a:lin ang="5400000" scaled="0"/>
                  <a:tileRect/>
                </a:gradFill>
              </a:rPr>
              <a:t> VIEW OF APPLICATION HEALTH</a:t>
            </a:r>
            <a:endParaRPr dirty="0">
              <a:gradFill flip="none" rotWithShape="1">
                <a:gsLst>
                  <a:gs pos="0">
                    <a:srgbClr val="FFFFFF"/>
                  </a:gs>
                  <a:gs pos="86000">
                    <a:srgbClr val="FFFFFF"/>
                  </a:gs>
                </a:gsLst>
                <a:lin ang="5400000" scaled="0"/>
                <a:tileRect/>
              </a:gradFill>
            </a:endParaRPr>
          </a:p>
        </p:txBody>
      </p:sp>
    </p:spTree>
    <p:extLst>
      <p:ext uri="{BB962C8B-B14F-4D97-AF65-F5344CB8AC3E}">
        <p14:creationId xmlns:p14="http://schemas.microsoft.com/office/powerpoint/2010/main" val="266248614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360 - Bringing all together</a:t>
            </a:r>
            <a:endParaRPr lang="en-US" dirty="0"/>
          </a:p>
        </p:txBody>
      </p:sp>
    </p:spTree>
    <p:extLst>
      <p:ext uri="{BB962C8B-B14F-4D97-AF65-F5344CB8AC3E}">
        <p14:creationId xmlns:p14="http://schemas.microsoft.com/office/powerpoint/2010/main" val="336142359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Q&amp;A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080395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914400"/>
            <a:ext cx="11173090" cy="1754326"/>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1600" dirty="0" smtClean="0">
                <a:gradFill>
                  <a:gsLst>
                    <a:gs pos="0">
                      <a:schemeClr val="tx1"/>
                    </a:gs>
                    <a:gs pos="100000">
                      <a:schemeClr val="tx1"/>
                    </a:gs>
                  </a:gsLst>
                  <a:lin ang="5400000" scaled="0"/>
                </a:gradFill>
              </a:rPr>
              <a:t>MGT301 – </a:t>
            </a:r>
            <a:r>
              <a:rPr lang="en-US" sz="1600" dirty="0" smtClean="0"/>
              <a:t>Operations Manager </a:t>
            </a:r>
            <a:r>
              <a:rPr lang="en-US" sz="1600" dirty="0"/>
              <a:t>2012: </a:t>
            </a:r>
            <a:r>
              <a:rPr lang="en-US" sz="1600" dirty="0" smtClean="0"/>
              <a:t>Overview of What’s New</a:t>
            </a:r>
          </a:p>
          <a:p>
            <a:pPr marL="460375" lvl="0" indent="-460375">
              <a:lnSpc>
                <a:spcPct val="90000"/>
              </a:lnSpc>
              <a:spcBef>
                <a:spcPct val="20000"/>
              </a:spcBef>
              <a:buSzPct val="90000"/>
              <a:buBlip>
                <a:blip r:embed="rId3"/>
              </a:buBlip>
            </a:pPr>
            <a:r>
              <a:rPr lang="en-US" sz="1600" dirty="0" smtClean="0">
                <a:gradFill>
                  <a:gsLst>
                    <a:gs pos="0">
                      <a:schemeClr val="tx1"/>
                    </a:gs>
                    <a:gs pos="100000">
                      <a:schemeClr val="tx1"/>
                    </a:gs>
                  </a:gsLst>
                  <a:lin ang="5400000" scaled="0"/>
                </a:gradFill>
              </a:rPr>
              <a:t>MGT306 - </a:t>
            </a:r>
            <a:r>
              <a:rPr lang="en-US" sz="1600" dirty="0"/>
              <a:t>Tips &amp; Tricks for Creating Custom Management Packs for Microsoft System Center Operations </a:t>
            </a:r>
            <a:r>
              <a:rPr lang="en-US" sz="1600" dirty="0" smtClean="0"/>
              <a:t>Manager</a:t>
            </a:r>
          </a:p>
          <a:p>
            <a:pPr marL="460375" lvl="0" indent="-460375">
              <a:lnSpc>
                <a:spcPct val="90000"/>
              </a:lnSpc>
              <a:spcBef>
                <a:spcPct val="20000"/>
              </a:spcBef>
              <a:buSzPct val="90000"/>
              <a:buBlip>
                <a:blip r:embed="rId3"/>
              </a:buBlip>
            </a:pPr>
            <a:r>
              <a:rPr lang="en-US" sz="1600" dirty="0" smtClean="0"/>
              <a:t>MGT307 - </a:t>
            </a:r>
            <a:r>
              <a:rPr lang="en-US" sz="1600" dirty="0"/>
              <a:t>How to Have Microsoft System Center 2012 Operations Manager Work for You: Lessons Learned, Beyond the </a:t>
            </a:r>
            <a:r>
              <a:rPr lang="en-US" sz="1600" dirty="0" smtClean="0"/>
              <a:t>Install</a:t>
            </a:r>
          </a:p>
          <a:p>
            <a:pPr marL="460375" lvl="0" indent="-460375">
              <a:lnSpc>
                <a:spcPct val="90000"/>
              </a:lnSpc>
              <a:spcBef>
                <a:spcPct val="20000"/>
              </a:spcBef>
              <a:buSzPct val="90000"/>
              <a:buBlip>
                <a:blip r:embed="rId3"/>
              </a:buBlip>
            </a:pPr>
            <a:r>
              <a:rPr lang="en-US" sz="1600" dirty="0" smtClean="0"/>
              <a:t>MGT308 - </a:t>
            </a:r>
            <a:r>
              <a:rPr lang="en-US" sz="1600" dirty="0"/>
              <a:t>Massively Multi-Instance: Building and Deploying Microsoft System Center Operations Manager Management Packs in the </a:t>
            </a:r>
            <a:r>
              <a:rPr lang="en-US" sz="1600" dirty="0" smtClean="0"/>
              <a:t>Enterprise</a:t>
            </a:r>
          </a:p>
        </p:txBody>
      </p:sp>
      <p:sp>
        <p:nvSpPr>
          <p:cNvPr id="5" name="Rectangle 4"/>
          <p:cNvSpPr/>
          <p:nvPr/>
        </p:nvSpPr>
        <p:spPr bwMode="auto">
          <a:xfrm>
            <a:off x="507868" y="4225694"/>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5058413"/>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5827982"/>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endParaRPr lang="en-US" sz="2400" dirty="0">
              <a:solidFill>
                <a:schemeClr val="tx1">
                  <a:alpha val="99000"/>
                </a:schemeClr>
              </a:solidFill>
            </a:endParaRPr>
          </a:p>
        </p:txBody>
      </p:sp>
      <p:sp>
        <p:nvSpPr>
          <p:cNvPr id="9" name="Rectangle 8"/>
          <p:cNvSpPr/>
          <p:nvPr/>
        </p:nvSpPr>
        <p:spPr>
          <a:xfrm>
            <a:off x="667870" y="3308074"/>
            <a:ext cx="11013088" cy="830997"/>
          </a:xfrm>
          <a:prstGeom prst="rect">
            <a:avLst/>
          </a:prstGeom>
        </p:spPr>
        <p:txBody>
          <a:bodyPr wrap="square">
            <a:spAutoFit/>
          </a:bodyPr>
          <a:lstStyle/>
          <a:p>
            <a:pPr>
              <a:lnSpc>
                <a:spcPct val="90000"/>
              </a:lnSpc>
              <a:spcBef>
                <a:spcPct val="20000"/>
              </a:spcBef>
              <a:buSzPct val="105000"/>
            </a:pPr>
            <a:endParaRPr lang="en-US" sz="2400" dirty="0" smtClean="0"/>
          </a:p>
          <a:p>
            <a:pPr marL="403225" indent="-403225">
              <a:lnSpc>
                <a:spcPct val="90000"/>
              </a:lnSpc>
              <a:spcBef>
                <a:spcPct val="20000"/>
              </a:spcBef>
              <a:buSzPct val="105000"/>
              <a:buBlip>
                <a:blip r:embed="rId3"/>
              </a:buBlip>
            </a:pPr>
            <a:endParaRPr lang="en-US" sz="2400" dirty="0">
              <a:solidFill>
                <a:schemeClr val="tx1">
                  <a:alpha val="99000"/>
                </a:schemeClr>
              </a:solidFill>
            </a:endParaRPr>
          </a:p>
        </p:txBody>
      </p:sp>
      <p:sp>
        <p:nvSpPr>
          <p:cNvPr id="10" name="Rectangle 9"/>
          <p:cNvSpPr/>
          <p:nvPr/>
        </p:nvSpPr>
        <p:spPr>
          <a:xfrm>
            <a:off x="667870" y="433336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Product Demo Stations (demo station title and </a:t>
            </a:r>
            <a:r>
              <a:rPr lang="en-US" sz="2400" dirty="0" smtClean="0">
                <a:solidFill>
                  <a:schemeClr val="tx1">
                    <a:alpha val="99000"/>
                  </a:schemeClr>
                </a:solidFill>
              </a:rPr>
              <a:t>location)</a:t>
            </a:r>
            <a:endParaRPr lang="en-US" sz="2400" dirty="0">
              <a:solidFill>
                <a:schemeClr val="tx1">
                  <a:alpha val="99000"/>
                </a:schemeClr>
              </a:solidFill>
            </a:endParaRPr>
          </a:p>
        </p:txBody>
      </p:sp>
      <p:sp>
        <p:nvSpPr>
          <p:cNvPr id="11" name="Rectangle 10"/>
          <p:cNvSpPr/>
          <p:nvPr/>
        </p:nvSpPr>
        <p:spPr>
          <a:xfrm>
            <a:off x="667870" y="516608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Related Certification Exam </a:t>
            </a:r>
          </a:p>
        </p:txBody>
      </p:sp>
      <p:sp>
        <p:nvSpPr>
          <p:cNvPr id="12" name="Rectangle 11"/>
          <p:cNvSpPr/>
          <p:nvPr/>
        </p:nvSpPr>
        <p:spPr>
          <a:xfrm>
            <a:off x="667870" y="599880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352032"/>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20270" y="3309068"/>
            <a:ext cx="11013088" cy="424732"/>
          </a:xfrm>
          <a:prstGeom prst="rect">
            <a:avLst/>
          </a:prstGeom>
        </p:spPr>
        <p:txBody>
          <a:bodyPr wrap="square">
            <a:spAutoFit/>
          </a:bodyPr>
          <a:lstStyle/>
          <a:p>
            <a:pPr>
              <a:lnSpc>
                <a:spcPct val="90000"/>
              </a:lnSpc>
              <a:spcBef>
                <a:spcPct val="20000"/>
              </a:spcBef>
              <a:buSzPct val="105000"/>
            </a:pPr>
            <a:endParaRPr lang="en-US" sz="2400" dirty="0">
              <a:solidFill>
                <a:schemeClr val="tx1">
                  <a:alpha val="99000"/>
                </a:schemeClr>
              </a:solidFill>
            </a:endParaRPr>
          </a:p>
        </p:txBody>
      </p:sp>
      <p:sp>
        <p:nvSpPr>
          <p:cNvPr id="17" name="Rectangle 16"/>
          <p:cNvSpPr/>
          <p:nvPr/>
        </p:nvSpPr>
        <p:spPr bwMode="auto">
          <a:xfrm>
            <a:off x="531812" y="2811959"/>
            <a:ext cx="11173090" cy="133882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1600" dirty="0" smtClean="0">
                <a:gradFill>
                  <a:gsLst>
                    <a:gs pos="0">
                      <a:schemeClr val="tx1"/>
                    </a:gs>
                    <a:gs pos="100000">
                      <a:schemeClr val="tx1"/>
                    </a:gs>
                  </a:gsLst>
                  <a:lin ang="5400000" scaled="0"/>
                </a:gradFill>
              </a:rPr>
              <a:t>MGT31-HOL - </a:t>
            </a:r>
            <a:r>
              <a:rPr lang="en-US" sz="1600" dirty="0"/>
              <a:t>Microsoft System Center 2012 Operations Manager: A Look at What’s New</a:t>
            </a:r>
            <a:endParaRPr lang="en-US" sz="16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1600" dirty="0" smtClean="0">
                <a:gradFill>
                  <a:gsLst>
                    <a:gs pos="0">
                      <a:schemeClr val="tx1"/>
                    </a:gs>
                    <a:gs pos="100000">
                      <a:schemeClr val="tx1"/>
                    </a:gs>
                  </a:gsLst>
                  <a:lin ang="5400000" scaled="0"/>
                </a:gradFill>
              </a:rPr>
              <a:t>MGT52-HOL - </a:t>
            </a:r>
            <a:r>
              <a:rPr lang="en-US" sz="1600" dirty="0"/>
              <a:t>Microsoft System Center 2012 Application Performance </a:t>
            </a:r>
            <a:r>
              <a:rPr lang="en-US" sz="1600" dirty="0" smtClean="0"/>
              <a:t>Monitoring</a:t>
            </a:r>
          </a:p>
          <a:p>
            <a:pPr marL="460375" lvl="0" indent="-460375">
              <a:lnSpc>
                <a:spcPct val="90000"/>
              </a:lnSpc>
              <a:spcBef>
                <a:spcPct val="20000"/>
              </a:spcBef>
              <a:buSzPct val="90000"/>
              <a:buBlip>
                <a:blip r:embed="rId3"/>
              </a:buBlip>
            </a:pPr>
            <a:r>
              <a:rPr lang="en-US" sz="1600" dirty="0" smtClean="0">
                <a:gradFill>
                  <a:gsLst>
                    <a:gs pos="0">
                      <a:schemeClr val="tx1"/>
                    </a:gs>
                    <a:gs pos="100000">
                      <a:schemeClr val="tx1"/>
                    </a:gs>
                  </a:gsLst>
                  <a:lin ang="5400000" scaled="0"/>
                </a:gradFill>
              </a:rPr>
              <a:t>MGT32-HOL - </a:t>
            </a:r>
            <a:r>
              <a:rPr lang="en-US" sz="1600" dirty="0"/>
              <a:t>Microsoft System Center 2012 Operations Manager Java </a:t>
            </a:r>
            <a:r>
              <a:rPr lang="en-US" sz="1600" dirty="0" smtClean="0"/>
              <a:t>Monitoring</a:t>
            </a:r>
          </a:p>
          <a:p>
            <a:pPr marL="460375" lvl="0" indent="-460375">
              <a:lnSpc>
                <a:spcPct val="90000"/>
              </a:lnSpc>
              <a:spcBef>
                <a:spcPct val="20000"/>
              </a:spcBef>
              <a:buSzPct val="90000"/>
              <a:buBlip>
                <a:blip r:embed="rId3"/>
              </a:buBlip>
            </a:pPr>
            <a:r>
              <a:rPr lang="en-US" sz="1600" dirty="0" smtClean="0"/>
              <a:t>MGT33-HOL - </a:t>
            </a:r>
            <a:r>
              <a:rPr lang="en-US" sz="1600" dirty="0"/>
              <a:t>Microsoft System Center 2012 Operations Manager Linux Monitoring</a:t>
            </a:r>
            <a:endParaRPr lang="en-US" sz="1600" dirty="0" smtClean="0"/>
          </a:p>
        </p:txBody>
      </p:sp>
    </p:spTree>
    <p:extLst>
      <p:ext uri="{BB962C8B-B14F-4D97-AF65-F5344CB8AC3E}">
        <p14:creationId xmlns:p14="http://schemas.microsoft.com/office/powerpoint/2010/main" val="3239341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nodePh="1">
                                  <p:stCondLst>
                                    <p:cond delay="25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nodePh="1">
                                  <p:stCondLst>
                                    <p:cond delay="250"/>
                                  </p:stCondLst>
                                  <p:endCondLst>
                                    <p:cond evt="begin" delay="0">
                                      <p:tn val="15"/>
                                    </p:cond>
                                  </p:end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de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0-#ppt_w/2"/>
                                          </p:val>
                                        </p:tav>
                                        <p:tav tm="100000">
                                          <p:val>
                                            <p:strVal val="#ppt_x"/>
                                          </p:val>
                                        </p:tav>
                                      </p:tavLst>
                                    </p:anim>
                                    <p:anim calcmode="lin" valueType="num">
                                      <p:cBhvr additive="base">
                                        <p:cTn id="23" dur="10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0-#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decel="10000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0-#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0-#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3750"/>
                            </p:stCondLst>
                            <p:childTnLst>
                              <p:par>
                                <p:cTn id="38" presetID="2" presetClass="entr" presetSubtype="8" decel="10000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1000" fill="hold"/>
                                        <p:tgtEl>
                                          <p:spTgt spid="7"/>
                                        </p:tgtEl>
                                        <p:attrNameLst>
                                          <p:attrName>ppt_x</p:attrName>
                                        </p:attrNameLst>
                                      </p:cBhvr>
                                      <p:tavLst>
                                        <p:tav tm="0">
                                          <p:val>
                                            <p:strVal val="0-#ppt_w/2"/>
                                          </p:val>
                                        </p:tav>
                                        <p:tav tm="100000">
                                          <p:val>
                                            <p:strVal val="#ppt_x"/>
                                          </p:val>
                                        </p:tav>
                                      </p:tavLst>
                                    </p:anim>
                                    <p:anim calcmode="lin" valueType="num">
                                      <p:cBhvr additive="base">
                                        <p:cTn id="41" dur="10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25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000" fill="hold"/>
                                        <p:tgtEl>
                                          <p:spTgt spid="12"/>
                                        </p:tgtEl>
                                        <p:attrNameLst>
                                          <p:attrName>ppt_x</p:attrName>
                                        </p:attrNameLst>
                                      </p:cBhvr>
                                      <p:tavLst>
                                        <p:tav tm="0">
                                          <p:val>
                                            <p:strVal val="0-#ppt_w/2"/>
                                          </p:val>
                                        </p:tav>
                                        <p:tav tm="100000">
                                          <p:val>
                                            <p:strVal val="#ppt_x"/>
                                          </p:val>
                                        </p:tav>
                                      </p:tavLst>
                                    </p:anim>
                                    <p:anim calcmode="lin" valueType="num">
                                      <p:cBhvr additive="base">
                                        <p:cTn id="45" dur="10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1" presetClass="exit" presetSubtype="0" fill="hold" grpId="1" nodeType="after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2" presetClass="entr" presetSubtype="8" decel="100000" fill="hold" grpId="0" nodeType="withEffect" nodePh="1">
                                  <p:stCondLst>
                                    <p:cond delay="250"/>
                                  </p:stCondLst>
                                  <p:endCondLst>
                                    <p:cond evt="begin" delay="0">
                                      <p:tn val="49"/>
                                    </p:cond>
                                  </p:end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000" fill="hold"/>
                                        <p:tgtEl>
                                          <p:spTgt spid="16"/>
                                        </p:tgtEl>
                                        <p:attrNameLst>
                                          <p:attrName>ppt_x</p:attrName>
                                        </p:attrNameLst>
                                      </p:cBhvr>
                                      <p:tavLst>
                                        <p:tav tm="0">
                                          <p:val>
                                            <p:strVal val="0-#ppt_w/2"/>
                                          </p:val>
                                        </p:tav>
                                        <p:tav tm="100000">
                                          <p:val>
                                            <p:strVal val="#ppt_x"/>
                                          </p:val>
                                        </p:tav>
                                      </p:tavLst>
                                    </p:anim>
                                    <p:anim calcmode="lin" valueType="num">
                                      <p:cBhvr additive="base">
                                        <p:cTn id="52" dur="10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1000" fill="hold"/>
                                        <p:tgtEl>
                                          <p:spTgt spid="17"/>
                                        </p:tgtEl>
                                        <p:attrNameLst>
                                          <p:attrName>ppt_x</p:attrName>
                                        </p:attrNameLst>
                                      </p:cBhvr>
                                      <p:tavLst>
                                        <p:tav tm="0">
                                          <p:val>
                                            <p:strVal val="0-#ppt_w/2"/>
                                          </p:val>
                                        </p:tav>
                                        <p:tav tm="100000">
                                          <p:val>
                                            <p:strVal val="#ppt_x"/>
                                          </p:val>
                                        </p:tav>
                                      </p:tavLst>
                                    </p:anim>
                                    <p:anim calcmode="lin" valueType="num">
                                      <p:cBhvr additive="base">
                                        <p:cTn id="5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P spid="9" grpId="0"/>
      <p:bldP spid="10" grpId="0"/>
      <p:bldP spid="11" grpId="0"/>
      <p:bldP spid="12" grpId="0"/>
      <p:bldP spid="13" grpId="0" animBg="1"/>
      <p:bldP spid="13" grpId="1" animBg="1"/>
      <p:bldP spid="16"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ltGray">
            <a:xfrm>
              <a:off x="2055368" y="1295442"/>
              <a:ext cx="2924518" cy="1203392"/>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15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rgbClr val="FFFFFF">
                    <a:alpha val="99000"/>
                  </a:srgb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76357686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9761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203980170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77624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dirty="0"/>
          </a:p>
        </p:txBody>
      </p:sp>
      <p:sp>
        <p:nvSpPr>
          <p:cNvPr id="2" name="Title 1"/>
          <p:cNvSpPr>
            <a:spLocks noGrp="1"/>
          </p:cNvSpPr>
          <p:nvPr>
            <p:ph type="ctrTitle"/>
          </p:nvPr>
        </p:nvSpPr>
        <p:spPr/>
        <p:txBody>
          <a:bodyPr/>
          <a:lstStyle/>
          <a:p>
            <a:r>
              <a:rPr lang="en-US" dirty="0" smtClean="0"/>
              <a:t>.NET MONITORING</a:t>
            </a:r>
            <a:endParaRPr lang="en-US" dirty="0"/>
          </a:p>
        </p:txBody>
      </p:sp>
    </p:spTree>
    <p:extLst>
      <p:ext uri="{BB962C8B-B14F-4D97-AF65-F5344CB8AC3E}">
        <p14:creationId xmlns:p14="http://schemas.microsoft.com/office/powerpoint/2010/main" val="54845077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SET UP .NET MONITORING? </a:t>
            </a:r>
            <a:endParaRPr lang="en-US" dirty="0"/>
          </a:p>
        </p:txBody>
      </p:sp>
      <p:sp>
        <p:nvSpPr>
          <p:cNvPr id="3" name="Text Placeholder 2"/>
          <p:cNvSpPr>
            <a:spLocks noGrp="1"/>
          </p:cNvSpPr>
          <p:nvPr>
            <p:ph type="body" sz="quarter" idx="10"/>
          </p:nvPr>
        </p:nvSpPr>
        <p:spPr>
          <a:xfrm>
            <a:off x="519112" y="1247203"/>
            <a:ext cx="11149013" cy="886397"/>
          </a:xfrm>
        </p:spPr>
        <p:txBody>
          <a:bodyPr/>
          <a:lstStyle/>
          <a:p>
            <a:r>
              <a:rPr lang="en-US" dirty="0" smtClean="0"/>
              <a:t>Application </a:t>
            </a:r>
            <a:r>
              <a:rPr lang="en-US" dirty="0"/>
              <a:t>monitoring agent </a:t>
            </a:r>
            <a:r>
              <a:rPr lang="en-US" dirty="0" smtClean="0"/>
              <a:t>and </a:t>
            </a:r>
            <a:r>
              <a:rPr lang="en-US" dirty="0"/>
              <a:t>database </a:t>
            </a:r>
            <a:r>
              <a:rPr lang="en-US" dirty="0" smtClean="0"/>
              <a:t>are installed with OM, no additional installation steps needed</a:t>
            </a:r>
          </a:p>
        </p:txBody>
      </p:sp>
      <p:sp>
        <p:nvSpPr>
          <p:cNvPr id="4" name="Text Placeholder 2"/>
          <p:cNvSpPr txBox="1">
            <a:spLocks/>
          </p:cNvSpPr>
          <p:nvPr/>
        </p:nvSpPr>
        <p:spPr>
          <a:xfrm>
            <a:off x="519112" y="4358211"/>
            <a:ext cx="11149013" cy="29546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chemeClr val="accent2"/>
              </a:buClr>
              <a:buSzPct val="100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chemeClr val="accent2"/>
              </a:buClr>
              <a:buSzPct val="100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chemeClr val="accent2"/>
              </a:buClr>
              <a:buSzPct val="100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chemeClr val="accent2"/>
              </a:buClr>
              <a:buSzPct val="100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rgbClr val="84A8D8"/>
              </a:buClr>
            </a:pPr>
            <a:endParaRPr lang="en-US" sz="2400" dirty="0">
              <a:gradFill>
                <a:gsLst>
                  <a:gs pos="0">
                    <a:srgbClr val="FFFFFF"/>
                  </a:gs>
                  <a:gs pos="86000">
                    <a:srgbClr val="FFFFFF"/>
                  </a:gs>
                </a:gsLst>
                <a:lin ang="5400000" scaled="0"/>
              </a:gradFill>
            </a:endParaRPr>
          </a:p>
        </p:txBody>
      </p:sp>
      <p:sp>
        <p:nvSpPr>
          <p:cNvPr id="6" name="Rectangle 5"/>
          <p:cNvSpPr/>
          <p:nvPr/>
        </p:nvSpPr>
        <p:spPr bwMode="auto">
          <a:xfrm>
            <a:off x="1674812" y="2933364"/>
            <a:ext cx="2658892" cy="2839357"/>
          </a:xfrm>
          <a:prstGeom prst="rect">
            <a:avLst/>
          </a:prstGeom>
          <a:solidFill>
            <a:srgbClr val="FFC00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9000"/>
                </a:srgbClr>
              </a:solidFill>
              <a:ea typeface="Segoe UI" pitchFamily="34" charset="0"/>
              <a:cs typeface="Segoe UI" pitchFamily="34" charset="0"/>
            </a:endParaRPr>
          </a:p>
          <a:p>
            <a:pPr algn="ctr" defTabSz="914099"/>
            <a:endParaRPr lang="en-US" sz="2200" dirty="0">
              <a:solidFill>
                <a:srgbClr val="FFFFFF">
                  <a:alpha val="99000"/>
                </a:srgbClr>
              </a:solidFill>
              <a:ea typeface="Segoe UI" pitchFamily="34" charset="0"/>
              <a:cs typeface="Segoe UI" pitchFamily="34" charset="0"/>
            </a:endParaRPr>
          </a:p>
          <a:p>
            <a:pPr algn="ctr" defTabSz="914099"/>
            <a:endParaRPr lang="en-US" sz="2200" dirty="0">
              <a:solidFill>
                <a:srgbClr val="FFFFFF">
                  <a:alpha val="99000"/>
                </a:srgbClr>
              </a:solidFill>
              <a:ea typeface="Segoe UI" pitchFamily="34" charset="0"/>
              <a:cs typeface="Segoe UI" pitchFamily="34" charset="0"/>
            </a:endParaRPr>
          </a:p>
          <a:p>
            <a:pPr algn="ctr" defTabSz="914099"/>
            <a:endParaRPr lang="en-US" sz="2200" dirty="0">
              <a:solidFill>
                <a:srgbClr val="FFFFFF">
                  <a:alpha val="99000"/>
                </a:srgbClr>
              </a:solidFill>
              <a:ea typeface="Segoe UI" pitchFamily="34" charset="0"/>
              <a:cs typeface="Segoe UI" pitchFamily="34" charset="0"/>
            </a:endParaRPr>
          </a:p>
          <a:p>
            <a:pPr algn="ctr" defTabSz="914099"/>
            <a:endParaRPr lang="en-US" sz="2200" dirty="0">
              <a:solidFill>
                <a:srgbClr val="FFFFFF">
                  <a:alpha val="99000"/>
                </a:srgbClr>
              </a:solidFill>
              <a:ea typeface="Segoe UI" pitchFamily="34" charset="0"/>
              <a:cs typeface="Segoe UI" pitchFamily="34" charset="0"/>
            </a:endParaRPr>
          </a:p>
        </p:txBody>
      </p:sp>
      <p:pic>
        <p:nvPicPr>
          <p:cNvPr id="7" name="Picture 3" descr="C:\Users\michgu\AppData\Local\Microsoft\Windows\Temporary Internet Files\Content.IE5\LOOKDI6W\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071" y="3548207"/>
            <a:ext cx="1217941" cy="21321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michgu\AppData\Local\Microsoft\Windows\Temporary Internet Files\Content.IE5\LOOKDI6W\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367" y="3735227"/>
            <a:ext cx="1217941" cy="2132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ichgu\AppData\Local\Microsoft\Windows\Temporary Internet Files\Content.IE5\EL3KO0FJ\MC9004316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2" y="2615280"/>
            <a:ext cx="1264197" cy="11261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ichgu\AppData\Local\Microsoft\Windows\Temporary Internet Files\Content.IE5\EL3KO0FJ\MC9004316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151" y="2602016"/>
            <a:ext cx="1237061" cy="1126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ichgu\AppData\Local\Microsoft\Windows\Temporary Internet Files\Content.IE5\EL3KO0FJ\MC9004316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2" y="4207813"/>
            <a:ext cx="1264198" cy="1126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michgu\AppData\Local\Microsoft\Windows\Temporary Internet Files\Content.IE5\EL3KO0FJ\MC9004316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285" y="4114800"/>
            <a:ext cx="1324328" cy="112618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3308776" y="3181196"/>
            <a:ext cx="1642636" cy="1162204"/>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noAutofit/>
          </a:bodyPr>
          <a:lstStyle/>
          <a:p>
            <a:pPr defTabSz="914099"/>
            <a:r>
              <a:rPr lang="en-US" sz="1600" b="1" dirty="0" smtClean="0">
                <a:solidFill>
                  <a:schemeClr val="bg1"/>
                </a:solidFill>
                <a:ea typeface="Segoe UI" pitchFamily="34" charset="0"/>
                <a:cs typeface="Segoe UI" pitchFamily="34" charset="0"/>
              </a:rPr>
              <a:t>OM Agent</a:t>
            </a:r>
          </a:p>
          <a:p>
            <a:pPr defTabSz="914099"/>
            <a:r>
              <a:rPr lang="en-US" sz="1600" b="1" dirty="0" smtClean="0">
                <a:solidFill>
                  <a:schemeClr val="tx1"/>
                </a:solidFill>
                <a:ea typeface="Segoe UI" pitchFamily="34" charset="0"/>
                <a:cs typeface="Segoe UI" pitchFamily="34" charset="0"/>
              </a:rPr>
              <a:t>APM Agent</a:t>
            </a:r>
          </a:p>
          <a:p>
            <a:pPr defTabSz="914099"/>
            <a:r>
              <a:rPr lang="en-US" sz="1600" b="1" dirty="0" smtClean="0">
                <a:solidFill>
                  <a:schemeClr val="tx1"/>
                </a:solidFill>
                <a:ea typeface="Segoe UI" pitchFamily="34" charset="0"/>
                <a:cs typeface="Segoe UI" pitchFamily="34" charset="0"/>
              </a:rPr>
              <a:t>CSM Collector</a:t>
            </a:r>
            <a:endParaRPr lang="en-US" sz="1600" b="1" dirty="0">
              <a:solidFill>
                <a:schemeClr val="tx1"/>
              </a:solidFill>
              <a:ea typeface="Segoe UI" pitchFamily="34" charset="0"/>
              <a:cs typeface="Segoe UI" pitchFamily="34" charset="0"/>
            </a:endParaRPr>
          </a:p>
        </p:txBody>
      </p:sp>
      <p:sp>
        <p:nvSpPr>
          <p:cNvPr id="15" name="Rectangle 14"/>
          <p:cNvSpPr/>
          <p:nvPr/>
        </p:nvSpPr>
        <p:spPr bwMode="auto">
          <a:xfrm>
            <a:off x="5484812" y="2438400"/>
            <a:ext cx="1578817" cy="491332"/>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bg1">
                    <a:alpha val="99000"/>
                  </a:schemeClr>
                </a:solidFill>
                <a:ea typeface="Segoe UI" pitchFamily="34" charset="0"/>
                <a:cs typeface="Segoe UI" pitchFamily="34" charset="0"/>
              </a:rPr>
              <a:t>Operations DB</a:t>
            </a:r>
          </a:p>
        </p:txBody>
      </p:sp>
      <p:sp>
        <p:nvSpPr>
          <p:cNvPr id="16" name="Rectangle 15"/>
          <p:cNvSpPr/>
          <p:nvPr/>
        </p:nvSpPr>
        <p:spPr bwMode="auto">
          <a:xfrm>
            <a:off x="8210743" y="2438400"/>
            <a:ext cx="1998469" cy="401555"/>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a:solidFill>
                  <a:schemeClr val="bg1">
                    <a:alpha val="99000"/>
                  </a:schemeClr>
                </a:solidFill>
                <a:ea typeface="Segoe UI" pitchFamily="34" charset="0"/>
                <a:cs typeface="Segoe UI" pitchFamily="34" charset="0"/>
              </a:rPr>
              <a:t>Data Warehouse DB</a:t>
            </a:r>
          </a:p>
        </p:txBody>
      </p:sp>
      <p:sp>
        <p:nvSpPr>
          <p:cNvPr id="17" name="Rectangle 16"/>
          <p:cNvSpPr/>
          <p:nvPr/>
        </p:nvSpPr>
        <p:spPr bwMode="auto">
          <a:xfrm>
            <a:off x="8386806" y="4132894"/>
            <a:ext cx="2508206" cy="1424271"/>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b="1" dirty="0" smtClean="0">
                <a:solidFill>
                  <a:schemeClr val="bg1"/>
                </a:solidFill>
                <a:ea typeface="Segoe UI" pitchFamily="34" charset="0"/>
                <a:cs typeface="Segoe UI" pitchFamily="34" charset="0"/>
              </a:rPr>
              <a:t>OM Console</a:t>
            </a:r>
          </a:p>
          <a:p>
            <a:pPr defTabSz="914099" fontAlgn="base">
              <a:spcBef>
                <a:spcPct val="0"/>
              </a:spcBef>
              <a:spcAft>
                <a:spcPct val="0"/>
              </a:spcAft>
            </a:pPr>
            <a:r>
              <a:rPr lang="en-US" sz="1400" b="1" dirty="0" smtClean="0">
                <a:solidFill>
                  <a:schemeClr val="bg1"/>
                </a:solidFill>
                <a:ea typeface="Segoe UI" pitchFamily="34" charset="0"/>
                <a:cs typeface="Segoe UI" pitchFamily="34" charset="0"/>
              </a:rPr>
              <a:t>OM Web Console</a:t>
            </a:r>
          </a:p>
          <a:p>
            <a:pPr defTabSz="914099" fontAlgn="base">
              <a:spcBef>
                <a:spcPct val="0"/>
              </a:spcBef>
              <a:spcAft>
                <a:spcPct val="0"/>
              </a:spcAft>
            </a:pPr>
            <a:r>
              <a:rPr lang="en-US" sz="1400" b="1" dirty="0" smtClean="0">
                <a:solidFill>
                  <a:schemeClr val="tx1"/>
                </a:solidFill>
                <a:ea typeface="Segoe UI" pitchFamily="34" charset="0"/>
                <a:cs typeface="Segoe UI" pitchFamily="34" charset="0"/>
              </a:rPr>
              <a:t>App </a:t>
            </a:r>
            <a:r>
              <a:rPr lang="en-US" sz="1400" b="1" dirty="0">
                <a:solidFill>
                  <a:schemeClr val="tx1"/>
                </a:solidFill>
                <a:ea typeface="Segoe UI" pitchFamily="34" charset="0"/>
                <a:cs typeface="Segoe UI" pitchFamily="34" charset="0"/>
              </a:rPr>
              <a:t>Diagnostics </a:t>
            </a:r>
            <a:r>
              <a:rPr lang="en-US" sz="1400" b="1" dirty="0" smtClean="0">
                <a:solidFill>
                  <a:schemeClr val="tx1"/>
                </a:solidFill>
                <a:ea typeface="Segoe UI" pitchFamily="34" charset="0"/>
                <a:cs typeface="Segoe UI" pitchFamily="34" charset="0"/>
              </a:rPr>
              <a:t>console</a:t>
            </a:r>
          </a:p>
          <a:p>
            <a:pPr defTabSz="914099" fontAlgn="base">
              <a:spcBef>
                <a:spcPct val="0"/>
              </a:spcBef>
              <a:spcAft>
                <a:spcPct val="0"/>
              </a:spcAft>
            </a:pPr>
            <a:r>
              <a:rPr lang="en-US" sz="1400" b="1" dirty="0" smtClean="0">
                <a:solidFill>
                  <a:schemeClr val="tx1"/>
                </a:solidFill>
                <a:ea typeface="Segoe UI" pitchFamily="34" charset="0"/>
                <a:cs typeface="Segoe UI" pitchFamily="34" charset="0"/>
              </a:rPr>
              <a:t>App Advisor Console</a:t>
            </a:r>
            <a:endParaRPr lang="en-US" sz="1400" b="1" dirty="0">
              <a:solidFill>
                <a:schemeClr val="tx1"/>
              </a:solidFill>
              <a:ea typeface="Segoe UI" pitchFamily="34" charset="0"/>
              <a:cs typeface="Segoe UI" pitchFamily="34" charset="0"/>
            </a:endParaRPr>
          </a:p>
        </p:txBody>
      </p:sp>
      <p:sp>
        <p:nvSpPr>
          <p:cNvPr id="18" name="Rectangle 17"/>
          <p:cNvSpPr/>
          <p:nvPr/>
        </p:nvSpPr>
        <p:spPr bwMode="auto">
          <a:xfrm>
            <a:off x="5466468" y="4743687"/>
            <a:ext cx="1999544" cy="437913"/>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alpha val="99000"/>
                  </a:schemeClr>
                </a:solidFill>
                <a:ea typeface="Segoe UI" pitchFamily="34" charset="0"/>
                <a:cs typeface="Segoe UI" pitchFamily="34" charset="0"/>
              </a:rPr>
              <a:t>Management Server</a:t>
            </a:r>
            <a:endParaRPr lang="en-US" sz="1400" b="1" dirty="0">
              <a:solidFill>
                <a:schemeClr val="bg1">
                  <a:alpha val="99000"/>
                </a:schemeClr>
              </a:solidFill>
              <a:ea typeface="Segoe UI" pitchFamily="34" charset="0"/>
              <a:cs typeface="Segoe UI" pitchFamily="34" charset="0"/>
            </a:endParaRPr>
          </a:p>
        </p:txBody>
      </p:sp>
      <p:cxnSp>
        <p:nvCxnSpPr>
          <p:cNvPr id="19" name="Straight Arrow Connector 18"/>
          <p:cNvCxnSpPr/>
          <p:nvPr/>
        </p:nvCxnSpPr>
        <p:spPr>
          <a:xfrm>
            <a:off x="6094412" y="4415395"/>
            <a:ext cx="1299864" cy="0"/>
          </a:xfrm>
          <a:prstGeom prst="straightConnector1">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38100" cap="flat" cmpd="sng" algn="ctr">
            <a:solidFill>
              <a:schemeClr val="tx1"/>
            </a:solidFill>
            <a:prstDash val="solid"/>
            <a:headEnd type="arrow" w="med" len="med"/>
            <a:tailEnd type="arrow" w="med" len="med"/>
          </a:ln>
          <a:effectLst>
            <a:outerShdw blurRad="65500" dist="38100" dir="5400000" rotWithShape="0">
              <a:srgbClr val="000000">
                <a:alpha val="40000"/>
              </a:srgbClr>
            </a:outerShdw>
          </a:effectLst>
        </p:spPr>
      </p:cxnSp>
      <p:cxnSp>
        <p:nvCxnSpPr>
          <p:cNvPr id="20" name="Straight Arrow Connector 19"/>
          <p:cNvCxnSpPr/>
          <p:nvPr/>
        </p:nvCxnSpPr>
        <p:spPr>
          <a:xfrm>
            <a:off x="3812456" y="4471814"/>
            <a:ext cx="1084073" cy="252586"/>
          </a:xfrm>
          <a:prstGeom prst="straightConnector1">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38100" cap="flat" cmpd="sng" algn="ctr">
            <a:solidFill>
              <a:schemeClr val="tx1"/>
            </a:solidFill>
            <a:prstDash val="solid"/>
            <a:headEnd type="none" w="med" len="med"/>
            <a:tailEnd type="arrow" w="med" len="med"/>
          </a:ln>
          <a:effectLst>
            <a:outerShdw blurRad="65500" dist="38100" dir="5400000" rotWithShape="0">
              <a:srgbClr val="000000">
                <a:alpha val="40000"/>
              </a:srgbClr>
            </a:outerShdw>
          </a:effectLst>
        </p:spPr>
      </p:cxnSp>
      <p:cxnSp>
        <p:nvCxnSpPr>
          <p:cNvPr id="21" name="Straight Arrow Connector 20"/>
          <p:cNvCxnSpPr/>
          <p:nvPr/>
        </p:nvCxnSpPr>
        <p:spPr>
          <a:xfrm flipH="1" flipV="1">
            <a:off x="5583511" y="3773868"/>
            <a:ext cx="93656" cy="380016"/>
          </a:xfrm>
          <a:prstGeom prst="straightConnector1">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38100" cap="flat" cmpd="sng" algn="ctr">
            <a:solidFill>
              <a:schemeClr val="tx1"/>
            </a:solidFill>
            <a:prstDash val="solid"/>
            <a:headEnd type="none" w="med" len="med"/>
            <a:tailEnd type="arrow" w="med" len="med"/>
          </a:ln>
          <a:effectLst>
            <a:outerShdw blurRad="65500" dist="38100" dir="5400000" rotWithShape="0">
              <a:srgbClr val="000000">
                <a:alpha val="40000"/>
              </a:srgbClr>
            </a:outerShdw>
          </a:effectLst>
        </p:spPr>
      </p:cxnSp>
      <p:cxnSp>
        <p:nvCxnSpPr>
          <p:cNvPr id="22" name="Straight Arrow Connector 21"/>
          <p:cNvCxnSpPr/>
          <p:nvPr/>
        </p:nvCxnSpPr>
        <p:spPr>
          <a:xfrm flipV="1">
            <a:off x="5677165" y="3683165"/>
            <a:ext cx="1941247" cy="470718"/>
          </a:xfrm>
          <a:prstGeom prst="straightConnector1">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38100" cap="flat" cmpd="sng" algn="ctr">
            <a:solidFill>
              <a:schemeClr val="tx1"/>
            </a:solidFill>
            <a:prstDash val="solid"/>
            <a:headEnd type="none" w="med" len="med"/>
            <a:tailEnd type="arrow" w="med" len="med"/>
          </a:ln>
          <a:effectLst>
            <a:outerShdw blurRad="65500" dist="38100" dir="5400000" rotWithShape="0">
              <a:srgbClr val="000000">
                <a:alpha val="40000"/>
              </a:srgbClr>
            </a:outerShdw>
          </a:effectLst>
        </p:spPr>
      </p:cxnSp>
      <p:cxnSp>
        <p:nvCxnSpPr>
          <p:cNvPr id="23" name="Straight Arrow Connector 22"/>
          <p:cNvCxnSpPr/>
          <p:nvPr/>
        </p:nvCxnSpPr>
        <p:spPr>
          <a:xfrm flipH="1" flipV="1">
            <a:off x="5907592" y="3581400"/>
            <a:ext cx="2120982" cy="572485"/>
          </a:xfrm>
          <a:prstGeom prst="straightConnector1">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38100" cap="flat" cmpd="sng" algn="ctr">
            <a:solidFill>
              <a:schemeClr val="tx1"/>
            </a:solidFill>
            <a:prstDash val="solid"/>
            <a:headEnd type="none" w="med" len="med"/>
            <a:tailEnd type="arrow" w="med" len="med"/>
          </a:ln>
          <a:effectLst>
            <a:outerShdw blurRad="65500" dist="38100" dir="5400000" rotWithShape="0">
              <a:srgbClr val="000000">
                <a:alpha val="40000"/>
              </a:srgbClr>
            </a:outerShdw>
          </a:effectLst>
        </p:spPr>
      </p:cxnSp>
      <p:cxnSp>
        <p:nvCxnSpPr>
          <p:cNvPr id="24" name="Straight Arrow Connector 23"/>
          <p:cNvCxnSpPr>
            <a:endCxn id="10" idx="2"/>
          </p:cNvCxnSpPr>
          <p:nvPr/>
        </p:nvCxnSpPr>
        <p:spPr>
          <a:xfrm flipV="1">
            <a:off x="8028573" y="3728203"/>
            <a:ext cx="38109" cy="425681"/>
          </a:xfrm>
          <a:prstGeom prst="straightConnector1">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38100" cap="flat" cmpd="sng" algn="ctr">
            <a:solidFill>
              <a:schemeClr val="tx1"/>
            </a:solidFill>
            <a:prstDash val="solid"/>
            <a:headEnd type="none" w="med" len="med"/>
            <a:tailEnd type="arrow" w="med" len="med"/>
          </a:ln>
          <a:effectLst>
            <a:outerShdw blurRad="65500" dist="38100" dir="5400000" rotWithShape="0">
              <a:srgbClr val="000000">
                <a:alpha val="40000"/>
              </a:srgbClr>
            </a:outerShdw>
          </a:effectLst>
        </p:spPr>
      </p:cxnSp>
      <p:sp>
        <p:nvSpPr>
          <p:cNvPr id="27" name="Rectangle 26"/>
          <p:cNvSpPr/>
          <p:nvPr/>
        </p:nvSpPr>
        <p:spPr>
          <a:xfrm>
            <a:off x="1620019" y="2873208"/>
            <a:ext cx="1883593" cy="338554"/>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600" b="1" dirty="0" smtClean="0">
                <a:ln w="50800"/>
                <a:solidFill>
                  <a:schemeClr val="bg1"/>
                </a:solidFill>
              </a:rPr>
              <a:t>Monitored Server</a:t>
            </a:r>
            <a:endParaRPr lang="en-US" sz="1600" b="1" dirty="0">
              <a:ln w="50800"/>
              <a:solidFill>
                <a:schemeClr val="bg1"/>
              </a:solidFill>
            </a:endParaRPr>
          </a:p>
        </p:txBody>
      </p:sp>
    </p:spTree>
    <p:extLst>
      <p:ext uri="{BB962C8B-B14F-4D97-AF65-F5344CB8AC3E}">
        <p14:creationId xmlns:p14="http://schemas.microsoft.com/office/powerpoint/2010/main" val="32833493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.NET MONITORING</a:t>
            </a:r>
          </a:p>
        </p:txBody>
      </p:sp>
      <p:sp>
        <p:nvSpPr>
          <p:cNvPr id="3" name="Text Placeholder 2"/>
          <p:cNvSpPr>
            <a:spLocks noGrp="1"/>
          </p:cNvSpPr>
          <p:nvPr>
            <p:ph type="body" sz="quarter" idx="10"/>
          </p:nvPr>
        </p:nvSpPr>
        <p:spPr>
          <a:xfrm>
            <a:off x="608014" y="1295400"/>
            <a:ext cx="10972800" cy="5400453"/>
          </a:xfrm>
        </p:spPr>
        <p:txBody>
          <a:bodyPr/>
          <a:lstStyle/>
          <a:p>
            <a:pPr>
              <a:lnSpc>
                <a:spcPct val="80000"/>
              </a:lnSpc>
              <a:buClr>
                <a:srgbClr val="84A8D8"/>
              </a:buClr>
            </a:pPr>
            <a:r>
              <a:rPr lang="en-US" dirty="0">
                <a:solidFill>
                  <a:schemeClr val="tx1"/>
                </a:solidFill>
              </a:rPr>
              <a:t>IIS-Hosted Components</a:t>
            </a:r>
          </a:p>
          <a:p>
            <a:pPr lvl="1">
              <a:lnSpc>
                <a:spcPct val="80000"/>
              </a:lnSpc>
              <a:buClr>
                <a:srgbClr val="84A8D8"/>
              </a:buClr>
            </a:pPr>
            <a:r>
              <a:rPr lang="en-US" sz="2700" dirty="0">
                <a:solidFill>
                  <a:schemeClr val="tx1"/>
                </a:solidFill>
              </a:rPr>
              <a:t>Import IIS management packs to discover apps</a:t>
            </a:r>
          </a:p>
          <a:p>
            <a:pPr lvl="2">
              <a:lnSpc>
                <a:spcPct val="80000"/>
              </a:lnSpc>
              <a:buClr>
                <a:srgbClr val="84A8D8"/>
              </a:buClr>
            </a:pPr>
            <a:r>
              <a:rPr lang="en-US" sz="1900" dirty="0">
                <a:solidFill>
                  <a:schemeClr val="tx1"/>
                </a:solidFill>
              </a:rPr>
              <a:t>Microsoft.Windows.InternetInformationServices.2008.mp</a:t>
            </a:r>
          </a:p>
          <a:p>
            <a:pPr lvl="2">
              <a:lnSpc>
                <a:spcPct val="80000"/>
              </a:lnSpc>
              <a:buClr>
                <a:srgbClr val="84A8D8"/>
              </a:buClr>
            </a:pPr>
            <a:r>
              <a:rPr lang="en-US" sz="1900" dirty="0">
                <a:solidFill>
                  <a:schemeClr val="tx1"/>
                </a:solidFill>
              </a:rPr>
              <a:t>Microsoft.SystemCenter.Apm.Web.IIS7.mp</a:t>
            </a:r>
          </a:p>
          <a:p>
            <a:pPr lvl="2">
              <a:lnSpc>
                <a:spcPct val="80000"/>
              </a:lnSpc>
              <a:buClr>
                <a:srgbClr val="84A8D8"/>
              </a:buClr>
            </a:pPr>
            <a:r>
              <a:rPr lang="en-US" sz="1900" i="1" dirty="0">
                <a:solidFill>
                  <a:schemeClr val="tx1"/>
                </a:solidFill>
              </a:rPr>
              <a:t>Microsoft.Windows.InternetInformationServices.2012.mp – </a:t>
            </a:r>
            <a:r>
              <a:rPr lang="en-US" sz="1900" b="1" i="1" dirty="0">
                <a:solidFill>
                  <a:srgbClr val="00B0F0"/>
                </a:solidFill>
              </a:rPr>
              <a:t>NEW (Out of Band Release)</a:t>
            </a:r>
          </a:p>
          <a:p>
            <a:pPr lvl="2">
              <a:lnSpc>
                <a:spcPct val="80000"/>
              </a:lnSpc>
              <a:buClr>
                <a:srgbClr val="84A8D8"/>
              </a:buClr>
            </a:pPr>
            <a:r>
              <a:rPr lang="en-US" sz="1900" i="1" dirty="0">
                <a:solidFill>
                  <a:schemeClr val="tx1"/>
                </a:solidFill>
              </a:rPr>
              <a:t>Microsoft.SystemCenter.Apm.Web.IIS8.mp – </a:t>
            </a:r>
            <a:r>
              <a:rPr lang="en-US" sz="1900" b="1" i="1" dirty="0">
                <a:solidFill>
                  <a:srgbClr val="00B0F0"/>
                </a:solidFill>
              </a:rPr>
              <a:t>NEW in SP1!</a:t>
            </a:r>
          </a:p>
          <a:p>
            <a:pPr lvl="1">
              <a:lnSpc>
                <a:spcPct val="80000"/>
              </a:lnSpc>
              <a:buClr>
                <a:srgbClr val="84A8D8"/>
              </a:buClr>
            </a:pPr>
            <a:r>
              <a:rPr lang="en-US" sz="2700" dirty="0">
                <a:solidFill>
                  <a:schemeClr val="tx1"/>
                </a:solidFill>
              </a:rPr>
              <a:t>Discovery Overrides on </a:t>
            </a:r>
            <a:r>
              <a:rPr lang="en-US" sz="2700" dirty="0">
                <a:hlinkClick r:id="rId2"/>
              </a:rPr>
              <a:t>http://technet.microsoft.com/en-us/library/hh916929.aspx</a:t>
            </a:r>
            <a:r>
              <a:rPr lang="en-US" sz="2700" dirty="0"/>
              <a:t> </a:t>
            </a:r>
          </a:p>
          <a:p>
            <a:pPr>
              <a:lnSpc>
                <a:spcPct val="80000"/>
              </a:lnSpc>
              <a:buClr>
                <a:srgbClr val="84A8D8"/>
              </a:buClr>
            </a:pPr>
            <a:r>
              <a:rPr lang="en-US" dirty="0">
                <a:solidFill>
                  <a:schemeClr val="tx1"/>
                </a:solidFill>
              </a:rPr>
              <a:t>Windows Services Components - </a:t>
            </a:r>
            <a:r>
              <a:rPr lang="en-US" b="1" i="1" dirty="0">
                <a:solidFill>
                  <a:srgbClr val="00B0F0"/>
                </a:solidFill>
              </a:rPr>
              <a:t>NEW in SP1!</a:t>
            </a:r>
          </a:p>
          <a:p>
            <a:pPr lvl="1">
              <a:lnSpc>
                <a:spcPct val="80000"/>
              </a:lnSpc>
              <a:buClr>
                <a:srgbClr val="84A8D8"/>
              </a:buClr>
            </a:pPr>
            <a:r>
              <a:rPr lang="en-US" sz="2700" dirty="0">
                <a:solidFill>
                  <a:schemeClr val="tx1"/>
                </a:solidFill>
              </a:rPr>
              <a:t>Configure Windows Service Template first</a:t>
            </a:r>
          </a:p>
          <a:p>
            <a:pPr lvl="1">
              <a:lnSpc>
                <a:spcPct val="80000"/>
              </a:lnSpc>
              <a:buClr>
                <a:srgbClr val="84A8D8"/>
              </a:buClr>
            </a:pPr>
            <a:endParaRPr lang="en-US" sz="2700" dirty="0">
              <a:solidFill>
                <a:schemeClr val="tx1"/>
              </a:solidFill>
            </a:endParaRPr>
          </a:p>
          <a:p>
            <a:pPr>
              <a:lnSpc>
                <a:spcPct val="80000"/>
              </a:lnSpc>
              <a:buClr>
                <a:srgbClr val="84A8D8"/>
              </a:buClr>
            </a:pPr>
            <a:r>
              <a:rPr lang="en-US" dirty="0">
                <a:solidFill>
                  <a:schemeClr val="tx1"/>
                </a:solidFill>
              </a:rPr>
              <a:t>Configure monitoring through APM template</a:t>
            </a:r>
          </a:p>
          <a:p>
            <a:endParaRPr lang="en-US" sz="5300" dirty="0">
              <a:solidFill>
                <a:schemeClr val="tx1"/>
              </a:solidFill>
            </a:endParaRPr>
          </a:p>
        </p:txBody>
      </p:sp>
    </p:spTree>
    <p:extLst>
      <p:ext uri="{BB962C8B-B14F-4D97-AF65-F5344CB8AC3E}">
        <p14:creationId xmlns:p14="http://schemas.microsoft.com/office/powerpoint/2010/main" val="20933692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CONFIGURING .NET MONITORING</a:t>
            </a:r>
            <a:endParaRPr lang="en-US" dirty="0"/>
          </a:p>
        </p:txBody>
      </p:sp>
    </p:spTree>
    <p:extLst>
      <p:ext uri="{BB962C8B-B14F-4D97-AF65-F5344CB8AC3E}">
        <p14:creationId xmlns:p14="http://schemas.microsoft.com/office/powerpoint/2010/main" val="368616225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CONFIGURE .NET MONITORING</a:t>
            </a:r>
            <a:endParaRPr lang="en-US" dirty="0"/>
          </a:p>
        </p:txBody>
      </p:sp>
      <p:sp>
        <p:nvSpPr>
          <p:cNvPr id="2" name="Text Placeholder 1"/>
          <p:cNvSpPr>
            <a:spLocks noGrp="1"/>
          </p:cNvSpPr>
          <p:nvPr>
            <p:ph type="body" sz="quarter" idx="10"/>
          </p:nvPr>
        </p:nvSpPr>
        <p:spPr/>
        <p:txBody>
          <a:bodyPr/>
          <a:lstStyle/>
          <a:p>
            <a:r>
              <a:rPr lang="en-US" smtClean="0"/>
              <a:t>Express configuration</a:t>
            </a:r>
          </a:p>
          <a:p>
            <a:pPr lvl="1"/>
            <a:r>
              <a:rPr lang="en-US" smtClean="0"/>
              <a:t>Alert or not on events</a:t>
            </a:r>
          </a:p>
          <a:p>
            <a:pPr lvl="1"/>
            <a:r>
              <a:rPr lang="en-US" smtClean="0"/>
              <a:t>Performance thresholds</a:t>
            </a:r>
          </a:p>
          <a:p>
            <a:r>
              <a:rPr lang="en-US" smtClean="0"/>
              <a:t>Advanced configuration</a:t>
            </a:r>
          </a:p>
          <a:p>
            <a:pPr lvl="1"/>
            <a:r>
              <a:rPr lang="en-US" smtClean="0"/>
              <a:t>Various levels of data collection</a:t>
            </a:r>
          </a:p>
          <a:p>
            <a:pPr lvl="2"/>
            <a:r>
              <a:rPr lang="en-US" smtClean="0"/>
              <a:t>Component</a:t>
            </a:r>
          </a:p>
          <a:p>
            <a:pPr lvl="2"/>
            <a:r>
              <a:rPr lang="en-US" smtClean="0"/>
              <a:t>Transaction</a:t>
            </a:r>
          </a:p>
          <a:p>
            <a:pPr lvl="2"/>
            <a:r>
              <a:rPr lang="en-US" smtClean="0"/>
              <a:t>Namespace</a:t>
            </a:r>
          </a:p>
          <a:p>
            <a:pPr lvl="2"/>
            <a:r>
              <a:rPr lang="en-US" smtClean="0"/>
              <a:t>Method</a:t>
            </a:r>
          </a:p>
          <a:p>
            <a:pPr lvl="1"/>
            <a:r>
              <a:rPr lang="en-US" smtClean="0"/>
              <a:t>Limit end user IP range for browser side monitoring</a:t>
            </a:r>
            <a:endParaRPr lang="en-US" dirty="0" smtClean="0"/>
          </a:p>
        </p:txBody>
      </p:sp>
    </p:spTree>
    <p:extLst>
      <p:ext uri="{BB962C8B-B14F-4D97-AF65-F5344CB8AC3E}">
        <p14:creationId xmlns:p14="http://schemas.microsoft.com/office/powerpoint/2010/main" val="2457163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WORK WITH .NET MONITORING?</a:t>
            </a:r>
            <a:endParaRPr lang="en-US" dirty="0"/>
          </a:p>
        </p:txBody>
      </p:sp>
      <p:sp>
        <p:nvSpPr>
          <p:cNvPr id="2" name="Text Placeholder 1"/>
          <p:cNvSpPr>
            <a:spLocks noGrp="1"/>
          </p:cNvSpPr>
          <p:nvPr>
            <p:ph type="body" sz="quarter" idx="10"/>
          </p:nvPr>
        </p:nvSpPr>
        <p:spPr>
          <a:xfrm>
            <a:off x="519113" y="1447800"/>
            <a:ext cx="11149013" cy="3828740"/>
          </a:xfrm>
        </p:spPr>
        <p:txBody>
          <a:bodyPr/>
          <a:lstStyle/>
          <a:p>
            <a:r>
              <a:rPr lang="en-US" dirty="0" smtClean="0"/>
              <a:t>React to an application problem</a:t>
            </a:r>
          </a:p>
          <a:p>
            <a:pPr lvl="1"/>
            <a:r>
              <a:rPr lang="en-US" dirty="0" smtClean="0"/>
              <a:t>Detect</a:t>
            </a:r>
          </a:p>
          <a:p>
            <a:pPr lvl="1"/>
            <a:r>
              <a:rPr lang="en-US" dirty="0" smtClean="0"/>
              <a:t>Triage</a:t>
            </a:r>
          </a:p>
          <a:p>
            <a:pPr lvl="1"/>
            <a:r>
              <a:rPr lang="en-US" dirty="0" smtClean="0"/>
              <a:t>Diagnose</a:t>
            </a:r>
          </a:p>
          <a:p>
            <a:r>
              <a:rPr lang="en-US" dirty="0" smtClean="0">
                <a:solidFill>
                  <a:schemeClr val="tx1">
                    <a:lumMod val="65000"/>
                  </a:schemeClr>
                </a:solidFill>
              </a:rPr>
              <a:t>Proactively reduce problems</a:t>
            </a:r>
          </a:p>
          <a:p>
            <a:pPr lvl="1"/>
            <a:r>
              <a:rPr lang="en-US" dirty="0" smtClean="0">
                <a:solidFill>
                  <a:schemeClr val="tx1">
                    <a:lumMod val="65000"/>
                  </a:schemeClr>
                </a:solidFill>
              </a:rPr>
              <a:t>Find the most problematic app</a:t>
            </a:r>
          </a:p>
          <a:p>
            <a:pPr lvl="1"/>
            <a:r>
              <a:rPr lang="en-US" dirty="0" smtClean="0">
                <a:solidFill>
                  <a:schemeClr val="tx1">
                    <a:lumMod val="65000"/>
                  </a:schemeClr>
                </a:solidFill>
              </a:rPr>
              <a:t>Find the biggest problem in the app</a:t>
            </a:r>
          </a:p>
          <a:p>
            <a:pPr lvl="1"/>
            <a:r>
              <a:rPr lang="en-US" dirty="0" smtClean="0">
                <a:solidFill>
                  <a:schemeClr val="tx1">
                    <a:lumMod val="65000"/>
                  </a:schemeClr>
                </a:solidFill>
              </a:rPr>
              <a:t>Provide info that developer needs to solve the problem</a:t>
            </a:r>
          </a:p>
        </p:txBody>
      </p:sp>
    </p:spTree>
    <p:extLst>
      <p:ext uri="{BB962C8B-B14F-4D97-AF65-F5344CB8AC3E}">
        <p14:creationId xmlns:p14="http://schemas.microsoft.com/office/powerpoint/2010/main" val="369730340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2 16-9 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1_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2012-06-14T03:00:00-04:00</Event_x0020_End_x0020_Date>
    <Event_x0020_Start_x0020_Date xmlns="2295e2e7-0eeb-498e-8716-217bb2ee6ee3">2012-06-11T03:00:00-04:00</Event_x0020_Start_x0020_Date>
    <MS_x0020_Speaker xmlns="2295e2e7-0eeb-498e-8716-217bb2ee6ee3">
      <UserInfo>
        <DisplayName/>
        <AccountId xsi:nil="true"/>
        <AccountType/>
      </UserInfo>
    </MS_x0020_Speaker>
    <External_x0020_Speaker xmlns="2295e2e7-0eeb-498e-8716-217bb2ee6ee3">Aakash Mandhar; Daniele Muscetta</External_x0020_Speaker>
    <Session_x0020_Code xmlns="2295e2e7-0eeb-498e-8716-217bb2ee6ee3">MGT302</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Las Vegas</TermName>
          <TermId xmlns="http://schemas.microsoft.com/office/infopath/2007/PartnerControls">66540359-439f-41eb-a371-8b4c5897c6f3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Microsoft Management Summit</TermName>
          <TermId xmlns="http://schemas.microsoft.com/office/infopath/2007/PartnerControls">ece06ae5-6ff5-43a5-af97-100a5f16f1c7</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106</Value>
      <Value>176</Value>
      <Value>88</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Venetian Hotel Las Vegas, NV</TermName>
          <TermId xmlns="http://schemas.microsoft.com/office/infopath/2007/PartnerControls">bd55f5f3-c228-4542-b738-d5b5edd79abd</TermId>
        </TermInfo>
      </Terms>
    </Event_x0020_VenueTaxHTField0>
  </documentManagement>
</p:properties>
</file>

<file path=customXml/itemProps1.xml><?xml version="1.0" encoding="utf-8"?>
<ds:datastoreItem xmlns:ds="http://schemas.openxmlformats.org/officeDocument/2006/customXml" ds:itemID="{5A4EBDCF-4954-455D-9A42-BC2FA91F2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FD9652-6834-4CD3-B0B1-9BB1D0906BE6}">
  <ds:schemaRefs>
    <ds:schemaRef ds:uri="http://schemas.microsoft.com/sharepoint/v3/contenttype/forms"/>
  </ds:schemaRefs>
</ds:datastoreItem>
</file>

<file path=customXml/itemProps3.xml><?xml version="1.0" encoding="utf-8"?>
<ds:datastoreItem xmlns:ds="http://schemas.openxmlformats.org/officeDocument/2006/customXml" ds:itemID="{CD51D4DA-8780-455E-9307-E0234B410611}">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8b529f77-48ab-4581-b468-93f09345b8aa"/>
    <ds:schemaRef ds:uri="2295e2e7-0eeb-498e-8716-217bb2ee6ee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MMS2012_Template</Template>
  <TotalTime>105</TotalTime>
  <Words>1764</Words>
  <Application>Microsoft Office PowerPoint</Application>
  <PresentationFormat>Custom</PresentationFormat>
  <Paragraphs>433</Paragraphs>
  <Slides>38</Slides>
  <Notes>33</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TechEd 2012 16-9 template</vt:lpstr>
      <vt:lpstr>1_White with Consolas font for code slides</vt:lpstr>
      <vt:lpstr>TechEd_2012_Template_16x9</vt:lpstr>
      <vt:lpstr>APPLICATION MONITORING</vt:lpstr>
      <vt:lpstr>KEY CAPABILITIES OF OM 12 APPLICATION MONITORING</vt:lpstr>
      <vt:lpstr>KEY ADVANTAGES OF OM 12 APPLICATION MONITORING</vt:lpstr>
      <vt:lpstr>.NET MONITORING</vt:lpstr>
      <vt:lpstr>HOW TO SET UP .NET MONITORING? </vt:lpstr>
      <vt:lpstr>CONFIGURE .NET MONITORING</vt:lpstr>
      <vt:lpstr>CONFIGURING .NET MONITORING</vt:lpstr>
      <vt:lpstr>CONFIGURE .NET MONITORING</vt:lpstr>
      <vt:lpstr>HOW TO WORK WITH .NET MONITORING?</vt:lpstr>
      <vt:lpstr>.NET MONITORING – DETECT, TRIAGE, DIAGNOSE</vt:lpstr>
      <vt:lpstr>HOW TO WORK WITH .NET MONITORING?</vt:lpstr>
      <vt:lpstr>.NET MONITORING – ANALYZE</vt:lpstr>
      <vt:lpstr>PowerPoint Presentation</vt:lpstr>
      <vt:lpstr>JAVA EE APPLICATION SERVER - OVERVIEW</vt:lpstr>
      <vt:lpstr>JAVA MONITORING - OVERVIEW</vt:lpstr>
      <vt:lpstr>JAVA MONITORING – SUPPORTED PLATFORMS</vt:lpstr>
      <vt:lpstr>Java Monitoring - Windows</vt:lpstr>
      <vt:lpstr>JAVA MONITORING – UNIX/LINUX</vt:lpstr>
      <vt:lpstr>JEE PACKAGE FOR OM 2012</vt:lpstr>
      <vt:lpstr>WORKING WITH JAVA MONITORING</vt:lpstr>
      <vt:lpstr>TWO TYPES OF DISCOVERY</vt:lpstr>
      <vt:lpstr>WORKING WITH JAVA MONITORING</vt:lpstr>
      <vt:lpstr>JAVA MONITORING – HOW IT WORKS</vt:lpstr>
      <vt:lpstr>TWO TYPES OF DISCOVERY</vt:lpstr>
      <vt:lpstr>WORKING WITH JAVA MONITORING</vt:lpstr>
      <vt:lpstr>JEE Monitoring</vt:lpstr>
      <vt:lpstr>RETRIEVE MANAGEMENT INFO FROM BEANSPY</vt:lpstr>
      <vt:lpstr>360 - Bringing all together</vt:lpstr>
      <vt:lpstr>APPLICATION MONITORING PERSPECTIVES</vt:lpstr>
      <vt:lpstr>PowerPoint Presentation</vt:lpstr>
      <vt:lpstr>360 - Bringing all together</vt:lpstr>
      <vt:lpstr>Q&amp;A</vt:lpstr>
      <vt:lpstr>Related Content</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MONITORING</dc:title>
  <dc:subject>MMS 2012</dc:subject>
  <dc:creator>Shows</dc:creator>
  <cp:keywords>MMS 2012</cp:keywords>
  <dc:description>Template: Jordan Cayabyab, Artitudes Design
Formatting:
Event Date: April 16-20, 2012
Event Location: Las Vegas, NV
Audience Type: IT Pros, Developers, External</dc:description>
  <cp:lastModifiedBy>Shows</cp:lastModifiedBy>
  <cp:revision>21</cp:revision>
  <cp:lastPrinted>2010-05-11T05:02:34Z</cp:lastPrinted>
  <dcterms:created xsi:type="dcterms:W3CDTF">2012-04-16T21:28:22Z</dcterms:created>
  <dcterms:modified xsi:type="dcterms:W3CDTF">2012-06-14T16:35:40Z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176;#Venetian Hotel Las Vegas, NV|bd55f5f3-c228-4542-b738-d5b5edd79abd</vt:lpwstr>
  </property>
  <property fmtid="{D5CDD505-2E9C-101B-9397-08002B2CF9AE}" pid="5" name="Event Location">
    <vt:lpwstr>88;#Las Vegas|66540359-439f-41eb-a371-8b4c5897c6f3</vt:lpwstr>
  </property>
  <property fmtid="{D5CDD505-2E9C-101B-9397-08002B2CF9AE}" pid="6" name="Event1">
    <vt:lpwstr>106;#Microsoft Management Summit|ece06ae5-6ff5-43a5-af97-100a5f16f1c7</vt:lpwstr>
  </property>
  <property fmtid="{D5CDD505-2E9C-101B-9397-08002B2CF9AE}" pid="7" name="Audience">
    <vt:lpwstr/>
  </property>
</Properties>
</file>