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36"/>
  </p:notesMasterIdLst>
  <p:handoutMasterIdLst>
    <p:handoutMasterId r:id="rId37"/>
  </p:handoutMasterIdLst>
  <p:sldIdLst>
    <p:sldId id="257" r:id="rId6"/>
    <p:sldId id="319" r:id="rId7"/>
    <p:sldId id="320" r:id="rId8"/>
    <p:sldId id="342" r:id="rId9"/>
    <p:sldId id="327" r:id="rId10"/>
    <p:sldId id="328" r:id="rId11"/>
    <p:sldId id="329" r:id="rId12"/>
    <p:sldId id="331" r:id="rId13"/>
    <p:sldId id="330" r:id="rId14"/>
    <p:sldId id="333" r:id="rId15"/>
    <p:sldId id="334" r:id="rId16"/>
    <p:sldId id="332" r:id="rId17"/>
    <p:sldId id="335" r:id="rId18"/>
    <p:sldId id="343" r:id="rId19"/>
    <p:sldId id="322" r:id="rId20"/>
    <p:sldId id="323" r:id="rId21"/>
    <p:sldId id="337" r:id="rId22"/>
    <p:sldId id="326" r:id="rId23"/>
    <p:sldId id="338" r:id="rId24"/>
    <p:sldId id="324" r:id="rId25"/>
    <p:sldId id="339" r:id="rId26"/>
    <p:sldId id="340" r:id="rId27"/>
    <p:sldId id="325" r:id="rId28"/>
    <p:sldId id="341" r:id="rId29"/>
    <p:sldId id="321" r:id="rId30"/>
    <p:sldId id="313" r:id="rId31"/>
    <p:sldId id="314" r:id="rId32"/>
    <p:sldId id="315" r:id="rId33"/>
    <p:sldId id="271" r:id="rId34"/>
    <p:sldId id="256" r:id="rId35"/>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0953" autoAdjust="0"/>
  </p:normalViewPr>
  <p:slideViewPr>
    <p:cSldViewPr>
      <p:cViewPr varScale="1">
        <p:scale>
          <a:sx n="104" d="100"/>
          <a:sy n="104" d="100"/>
        </p:scale>
        <p:origin x="-948"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6/13/2012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6/13/2012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3:56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3:56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3:56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3:57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2332706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3:57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3:56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7"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13.xml"/><Relationship Id="rId6" Type="http://schemas.openxmlformats.org/officeDocument/2006/relationships/image" Target="../media/image52.png"/><Relationship Id="rId5" Type="http://schemas.openxmlformats.org/officeDocument/2006/relationships/image" Target="../media/image50.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 Id="rId6" Type="http://schemas.openxmlformats.org/officeDocument/2006/relationships/image" Target="../media/image54.png"/><Relationship Id="rId5" Type="http://schemas.openxmlformats.org/officeDocument/2006/relationships/image" Target="../media/image11.png"/><Relationship Id="rId4"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9.png"/><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6.png"/><Relationship Id="rId1" Type="http://schemas.openxmlformats.org/officeDocument/2006/relationships/slideLayout" Target="../slideLayouts/slideLayout13.xml"/><Relationship Id="rId5" Type="http://schemas.openxmlformats.org/officeDocument/2006/relationships/image" Target="../media/image56.png"/><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63.png"/><Relationship Id="rId3" Type="http://schemas.openxmlformats.org/officeDocument/2006/relationships/image" Target="../media/image49.png"/><Relationship Id="rId7" Type="http://schemas.openxmlformats.org/officeDocument/2006/relationships/image" Target="../media/image46.png"/><Relationship Id="rId12"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13.xml"/><Relationship Id="rId6" Type="http://schemas.openxmlformats.org/officeDocument/2006/relationships/image" Target="../media/image59.png"/><Relationship Id="rId11" Type="http://schemas.openxmlformats.org/officeDocument/2006/relationships/image" Target="../media/image53.png"/><Relationship Id="rId5" Type="http://schemas.openxmlformats.org/officeDocument/2006/relationships/image" Target="../media/image19.png"/><Relationship Id="rId10" Type="http://schemas.openxmlformats.org/officeDocument/2006/relationships/image" Target="../media/image61.png"/><Relationship Id="rId4" Type="http://schemas.openxmlformats.org/officeDocument/2006/relationships/image" Target="../media/image58.png"/><Relationship Id="rId9" Type="http://schemas.openxmlformats.org/officeDocument/2006/relationships/image" Target="../media/image60.png"/></Relationships>
</file>

<file path=ppt/slides/_rels/slide1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39.png"/><Relationship Id="rId7" Type="http://schemas.openxmlformats.org/officeDocument/2006/relationships/image" Target="../media/image19.png"/><Relationship Id="rId2" Type="http://schemas.openxmlformats.org/officeDocument/2006/relationships/image" Target="../media/image34.png"/><Relationship Id="rId1" Type="http://schemas.openxmlformats.org/officeDocument/2006/relationships/slideLayout" Target="../slideLayouts/slideLayout13.xml"/><Relationship Id="rId6" Type="http://schemas.openxmlformats.org/officeDocument/2006/relationships/image" Target="../media/image66.png"/><Relationship Id="rId11" Type="http://schemas.openxmlformats.org/officeDocument/2006/relationships/image" Target="../media/image69.png"/><Relationship Id="rId5" Type="http://schemas.openxmlformats.org/officeDocument/2006/relationships/image" Target="../media/image65.png"/><Relationship Id="rId10" Type="http://schemas.openxmlformats.org/officeDocument/2006/relationships/image" Target="../media/image68.png"/><Relationship Id="rId4" Type="http://schemas.openxmlformats.org/officeDocument/2006/relationships/image" Target="../media/image64.png"/><Relationship Id="rId9" Type="http://schemas.openxmlformats.org/officeDocument/2006/relationships/image" Target="../media/image67.png"/></Relationships>
</file>

<file path=ppt/slides/_rels/slide17.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70.png"/><Relationship Id="rId7" Type="http://schemas.openxmlformats.org/officeDocument/2006/relationships/image" Target="../media/image66.png"/><Relationship Id="rId2" Type="http://schemas.openxmlformats.org/officeDocument/2006/relationships/image" Target="../media/image60.png"/><Relationship Id="rId1" Type="http://schemas.openxmlformats.org/officeDocument/2006/relationships/slideLayout" Target="../slideLayouts/slideLayout13.xml"/><Relationship Id="rId6" Type="http://schemas.openxmlformats.org/officeDocument/2006/relationships/image" Target="../media/image71.png"/><Relationship Id="rId5" Type="http://schemas.openxmlformats.org/officeDocument/2006/relationships/image" Target="../media/image62.png"/><Relationship Id="rId10" Type="http://schemas.openxmlformats.org/officeDocument/2006/relationships/image" Target="../media/image74.png"/><Relationship Id="rId4" Type="http://schemas.openxmlformats.org/officeDocument/2006/relationships/image" Target="../media/image53.png"/><Relationship Id="rId9" Type="http://schemas.openxmlformats.org/officeDocument/2006/relationships/image" Target="../media/image7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70.png"/><Relationship Id="rId7" Type="http://schemas.openxmlformats.org/officeDocument/2006/relationships/image" Target="../media/image40.png"/><Relationship Id="rId12" Type="http://schemas.openxmlformats.org/officeDocument/2006/relationships/image" Target="../media/image77.png"/><Relationship Id="rId2" Type="http://schemas.openxmlformats.org/officeDocument/2006/relationships/image" Target="../media/image60.png"/><Relationship Id="rId1" Type="http://schemas.openxmlformats.org/officeDocument/2006/relationships/slideLayout" Target="../slideLayouts/slideLayout8.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62.png"/><Relationship Id="rId10" Type="http://schemas.openxmlformats.org/officeDocument/2006/relationships/image" Target="../media/image75.png"/><Relationship Id="rId4" Type="http://schemas.openxmlformats.org/officeDocument/2006/relationships/image" Target="../media/image53.png"/><Relationship Id="rId9"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49.png"/><Relationship Id="rId3" Type="http://schemas.openxmlformats.org/officeDocument/2006/relationships/image" Target="../media/image48.png"/><Relationship Id="rId7" Type="http://schemas.openxmlformats.org/officeDocument/2006/relationships/image" Target="../media/image78.png"/><Relationship Id="rId12" Type="http://schemas.openxmlformats.org/officeDocument/2006/relationships/image" Target="../media/image37.png"/><Relationship Id="rId2" Type="http://schemas.openxmlformats.org/officeDocument/2006/relationships/image" Target="../media/image38.png"/><Relationship Id="rId16" Type="http://schemas.openxmlformats.org/officeDocument/2006/relationships/image" Target="../media/image69.png"/><Relationship Id="rId1" Type="http://schemas.openxmlformats.org/officeDocument/2006/relationships/slideLayout" Target="../slideLayouts/slideLayout13.xml"/><Relationship Id="rId6" Type="http://schemas.openxmlformats.org/officeDocument/2006/relationships/image" Target="../media/image39.png"/><Relationship Id="rId11" Type="http://schemas.openxmlformats.org/officeDocument/2006/relationships/image" Target="../media/image62.png"/><Relationship Id="rId5" Type="http://schemas.openxmlformats.org/officeDocument/2006/relationships/image" Target="../media/image34.png"/><Relationship Id="rId15" Type="http://schemas.openxmlformats.org/officeDocument/2006/relationships/image" Target="../media/image76.png"/><Relationship Id="rId10" Type="http://schemas.openxmlformats.org/officeDocument/2006/relationships/image" Target="../media/image53.png"/><Relationship Id="rId4" Type="http://schemas.openxmlformats.org/officeDocument/2006/relationships/image" Target="../media/image59.png"/><Relationship Id="rId9" Type="http://schemas.openxmlformats.org/officeDocument/2006/relationships/image" Target="../media/image79.png"/><Relationship Id="rId14" Type="http://schemas.openxmlformats.org/officeDocument/2006/relationships/image" Target="../media/image75.png"/></Relationships>
</file>

<file path=ppt/slides/_rels/slide2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3.xml"/><Relationship Id="rId4" Type="http://schemas.openxmlformats.org/officeDocument/2006/relationships/image" Target="../media/image82.png"/></Relationships>
</file>

<file path=ppt/slides/_rels/slide22.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4.png"/><Relationship Id="rId7" Type="http://schemas.openxmlformats.org/officeDocument/2006/relationships/image" Target="../media/image86.png"/><Relationship Id="rId2" Type="http://schemas.openxmlformats.org/officeDocument/2006/relationships/image" Target="../media/image83.png"/><Relationship Id="rId1" Type="http://schemas.openxmlformats.org/officeDocument/2006/relationships/slideLayout" Target="../slideLayouts/slideLayout13.xml"/><Relationship Id="rId6" Type="http://schemas.openxmlformats.org/officeDocument/2006/relationships/image" Target="../media/image54.png"/><Relationship Id="rId5" Type="http://schemas.openxmlformats.org/officeDocument/2006/relationships/image" Target="../media/image39.png"/><Relationship Id="rId10" Type="http://schemas.openxmlformats.org/officeDocument/2006/relationships/image" Target="../media/image89.png"/><Relationship Id="rId4" Type="http://schemas.openxmlformats.org/officeDocument/2006/relationships/image" Target="../media/image85.png"/><Relationship Id="rId9" Type="http://schemas.openxmlformats.org/officeDocument/2006/relationships/image" Target="../media/image8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8.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25.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95.png"/><Relationship Id="rId3" Type="http://schemas.openxmlformats.org/officeDocument/2006/relationships/image" Target="../media/image91.png"/><Relationship Id="rId7" Type="http://schemas.openxmlformats.org/officeDocument/2006/relationships/image" Target="../media/image93.png"/><Relationship Id="rId12" Type="http://schemas.openxmlformats.org/officeDocument/2006/relationships/hyperlink" Target="http://microsoft.com/msdn"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2.emf"/><Relationship Id="rId11" Type="http://schemas.microsoft.com/office/2007/relationships/hdphoto" Target="../media/hdphoto3.wdp"/><Relationship Id="rId5" Type="http://schemas.openxmlformats.org/officeDocument/2006/relationships/hyperlink" Target="http://northamerica.msteched.com/" TargetMode="External"/><Relationship Id="rId10" Type="http://schemas.openxmlformats.org/officeDocument/2006/relationships/image" Target="../media/image94.png"/><Relationship Id="rId4" Type="http://schemas.microsoft.com/office/2007/relationships/hdphoto" Target="../media/hdphoto2.wdp"/><Relationship Id="rId9" Type="http://schemas.openxmlformats.org/officeDocument/2006/relationships/hyperlink" Target="http://microsoft.com/technet"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101.jpeg"/><Relationship Id="rId3" Type="http://schemas.openxmlformats.org/officeDocument/2006/relationships/image" Target="../media/image96.png"/><Relationship Id="rId7" Type="http://schemas.openxmlformats.org/officeDocument/2006/relationships/image" Target="../media/image100.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99.jpeg"/><Relationship Id="rId5" Type="http://schemas.openxmlformats.org/officeDocument/2006/relationships/image" Target="../media/image98.jpeg"/><Relationship Id="rId4" Type="http://schemas.openxmlformats.org/officeDocument/2006/relationships/image" Target="../media/image97.png"/><Relationship Id="rId9" Type="http://schemas.openxmlformats.org/officeDocument/2006/relationships/image" Target="../media/image102.jpeg"/></Relationships>
</file>

<file path=ppt/slides/_rels/slide2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95.png"/><Relationship Id="rId4" Type="http://schemas.openxmlformats.org/officeDocument/2006/relationships/image" Target="../media/image104.png"/></Relationships>
</file>

<file path=ppt/slides/_rels/slide2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49.png"/><Relationship Id="rId7" Type="http://schemas.openxmlformats.org/officeDocument/2006/relationships/image" Target="../media/image51.png"/><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38.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Cloud? </a:t>
            </a:r>
            <a:r>
              <a:rPr lang="en-US" dirty="0"/>
              <a:t>It's All about the App!</a:t>
            </a:r>
          </a:p>
        </p:txBody>
      </p:sp>
      <p:sp>
        <p:nvSpPr>
          <p:cNvPr id="3" name="Subtitle 2"/>
          <p:cNvSpPr>
            <a:spLocks noGrp="1"/>
          </p:cNvSpPr>
          <p:nvPr>
            <p:ph type="subTitle" idx="1"/>
          </p:nvPr>
        </p:nvSpPr>
        <p:spPr/>
        <p:txBody>
          <a:bodyPr/>
          <a:lstStyle/>
          <a:p>
            <a:r>
              <a:rPr lang="en-US" sz="2000" b="1" dirty="0" smtClean="0"/>
              <a:t>Maarten Goet</a:t>
            </a:r>
          </a:p>
          <a:p>
            <a:endParaRPr lang="en-US" dirty="0" smtClean="0"/>
          </a:p>
          <a:p>
            <a:r>
              <a:rPr lang="en-US" dirty="0" smtClean="0"/>
              <a:t>System Center Cloud &amp; Datacenter Management MVP</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extBox 4"/>
          <p:cNvSpPr txBox="1"/>
          <p:nvPr/>
        </p:nvSpPr>
        <p:spPr>
          <a:xfrm>
            <a:off x="519113" y="228600"/>
            <a:ext cx="4051299"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MGT304</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3"/>
          <p:cNvSpPr>
            <a:spLocks noChangeArrowheads="1"/>
          </p:cNvSpPr>
          <p:nvPr/>
        </p:nvSpPr>
        <p:spPr bwMode="auto">
          <a:xfrm>
            <a:off x="379413" y="1447799"/>
            <a:ext cx="11506200" cy="2004453"/>
          </a:xfrm>
          <a:prstGeom prst="rect">
            <a:avLst/>
          </a:prstGeom>
          <a:solidFill>
            <a:schemeClr val="bg1">
              <a:alpha val="10196"/>
            </a:schemeClr>
          </a:solidFill>
          <a:ln w="9525">
            <a:noFill/>
            <a:miter lim="800000"/>
            <a:headEnd/>
            <a:tailEnd/>
          </a:ln>
        </p:spPr>
        <p:txBody>
          <a:bodyPr wrap="none" anchor="ctr"/>
          <a:lstStyle/>
          <a:p>
            <a:pPr defTabSz="914400" fontAlgn="base">
              <a:spcBef>
                <a:spcPct val="0"/>
              </a:spcBef>
              <a:spcAft>
                <a:spcPct val="0"/>
              </a:spcAft>
            </a:pPr>
            <a:endParaRPr lang="en-US">
              <a:solidFill>
                <a:srgbClr val="00264A"/>
              </a:solidFill>
              <a:cs typeface="Segoe UI" pitchFamily="34" charset="0"/>
            </a:endParaRPr>
          </a:p>
        </p:txBody>
      </p:sp>
      <p:pic>
        <p:nvPicPr>
          <p:cNvPr id="3" name="Picture 84" descr="app.ai"/>
          <p:cNvPicPr>
            <a:picLocks noChangeAspect="1"/>
          </p:cNvPicPr>
          <p:nvPr/>
        </p:nvPicPr>
        <p:blipFill>
          <a:blip r:embed="rId2"/>
          <a:srcRect/>
          <a:stretch>
            <a:fillRect/>
          </a:stretch>
        </p:blipFill>
        <p:spPr bwMode="auto">
          <a:xfrm>
            <a:off x="5601338" y="2247899"/>
            <a:ext cx="692150" cy="790575"/>
          </a:xfrm>
          <a:prstGeom prst="rect">
            <a:avLst/>
          </a:prstGeom>
          <a:noFill/>
          <a:ln w="9525">
            <a:noFill/>
            <a:miter lim="800000"/>
            <a:headEnd/>
            <a:tailEnd/>
          </a:ln>
          <a:effectLst/>
        </p:spPr>
      </p:pic>
      <p:sp>
        <p:nvSpPr>
          <p:cNvPr id="4" name="Title 1"/>
          <p:cNvSpPr txBox="1">
            <a:spLocks/>
          </p:cNvSpPr>
          <p:nvPr/>
        </p:nvSpPr>
        <p:spPr bwMode="auto">
          <a:xfrm>
            <a:off x="519112" y="228600"/>
            <a:ext cx="11149013" cy="609398"/>
          </a:xfrm>
          <a:prstGeom prst="rect">
            <a:avLst/>
          </a:prstGeom>
          <a:noFill/>
          <a:ln>
            <a:miter lim="800000"/>
            <a:headEnd/>
            <a:tailEnd/>
          </a:ln>
          <a:effectLst/>
        </p:spPr>
        <p:txBody>
          <a:bodyPr wrap="square" numCol="1" anchorCtr="0" compatLnSpc="1">
            <a:prstTxWarp prst="textNoShape">
              <a:avLst/>
            </a:prstTxWarp>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mtClean="0">
                <a:latin typeface="Segoe UI" pitchFamily="34" charset="0"/>
                <a:cs typeface="Arial" pitchFamily="34" charset="0"/>
              </a:rPr>
              <a:t>SQL profiles for automated SQL deployment</a:t>
            </a:r>
            <a:endParaRPr lang="en-US">
              <a:latin typeface="Segoe UI" pitchFamily="34" charset="0"/>
              <a:cs typeface="Arial" pitchFamily="34" charset="0"/>
            </a:endParaRPr>
          </a:p>
        </p:txBody>
      </p:sp>
      <p:sp>
        <p:nvSpPr>
          <p:cNvPr id="5" name="Rectangle 23"/>
          <p:cNvSpPr>
            <a:spLocks noChangeArrowheads="1"/>
          </p:cNvSpPr>
          <p:nvPr/>
        </p:nvSpPr>
        <p:spPr bwMode="auto">
          <a:xfrm>
            <a:off x="379413" y="3733800"/>
            <a:ext cx="11506200" cy="2209800"/>
          </a:xfrm>
          <a:prstGeom prst="rect">
            <a:avLst/>
          </a:prstGeom>
          <a:solidFill>
            <a:schemeClr val="bg1">
              <a:alpha val="10196"/>
            </a:schemeClr>
          </a:solidFill>
          <a:ln w="9525">
            <a:noFill/>
            <a:miter lim="800000"/>
            <a:headEnd/>
            <a:tailEnd/>
          </a:ln>
        </p:spPr>
        <p:txBody>
          <a:bodyPr wrap="none" anchor="ctr"/>
          <a:lstStyle/>
          <a:p>
            <a:pPr defTabSz="914400" fontAlgn="base">
              <a:spcBef>
                <a:spcPct val="0"/>
              </a:spcBef>
              <a:spcAft>
                <a:spcPct val="0"/>
              </a:spcAft>
            </a:pPr>
            <a:endParaRPr lang="en-US">
              <a:solidFill>
                <a:srgbClr val="00264A"/>
              </a:solidFill>
              <a:cs typeface="Segoe UI" pitchFamily="34" charset="0"/>
            </a:endParaRPr>
          </a:p>
        </p:txBody>
      </p:sp>
      <p:grpSp>
        <p:nvGrpSpPr>
          <p:cNvPr id="6" name="Group 11"/>
          <p:cNvGrpSpPr>
            <a:grpSpLocks/>
          </p:cNvGrpSpPr>
          <p:nvPr/>
        </p:nvGrpSpPr>
        <p:grpSpPr bwMode="auto">
          <a:xfrm>
            <a:off x="1065212" y="1447800"/>
            <a:ext cx="3048000" cy="2004453"/>
            <a:chOff x="2055812" y="1392677"/>
            <a:chExt cx="1981200" cy="1715120"/>
          </a:xfrm>
        </p:grpSpPr>
        <p:sp>
          <p:nvSpPr>
            <p:cNvPr id="7" name="Rectangle 34"/>
            <p:cNvSpPr>
              <a:spLocks noChangeArrowheads="1"/>
            </p:cNvSpPr>
            <p:nvPr/>
          </p:nvSpPr>
          <p:spPr bwMode="auto">
            <a:xfrm>
              <a:off x="2055812" y="1392677"/>
              <a:ext cx="1981200" cy="1715120"/>
            </a:xfrm>
            <a:prstGeom prst="rect">
              <a:avLst/>
            </a:prstGeom>
            <a:solidFill>
              <a:srgbClr val="002C56"/>
            </a:solidFill>
            <a:ln w="9525">
              <a:noFill/>
              <a:miter lim="800000"/>
              <a:headEnd/>
              <a:tailEnd/>
            </a:ln>
          </p:spPr>
          <p:txBody>
            <a:bodyPr wrap="none"/>
            <a:lstStyle/>
            <a:p>
              <a:pPr algn="ctr" defTabSz="914400" fontAlgn="base">
                <a:spcBef>
                  <a:spcPct val="0"/>
                </a:spcBef>
                <a:spcAft>
                  <a:spcPct val="0"/>
                </a:spcAft>
              </a:pPr>
              <a:r>
                <a:rPr lang="en-US" dirty="0">
                  <a:solidFill>
                    <a:srgbClr val="3DB5F1"/>
                  </a:solidFill>
                  <a:cs typeface="Segoe UI" pitchFamily="34" charset="0"/>
                </a:rPr>
                <a:t>Deployment</a:t>
              </a:r>
            </a:p>
          </p:txBody>
        </p:sp>
        <p:sp>
          <p:nvSpPr>
            <p:cNvPr id="8" name="Content Placeholder 2"/>
            <p:cNvSpPr txBox="1">
              <a:spLocks/>
            </p:cNvSpPr>
            <p:nvPr/>
          </p:nvSpPr>
          <p:spPr bwMode="auto">
            <a:xfrm>
              <a:off x="2055812" y="1773016"/>
              <a:ext cx="1966913" cy="1173911"/>
            </a:xfrm>
            <a:prstGeom prst="rect">
              <a:avLst/>
            </a:prstGeom>
            <a:noFill/>
            <a:ln w="9525">
              <a:noFill/>
              <a:miter lim="800000"/>
              <a:headEnd/>
              <a:tailEnd/>
            </a:ln>
          </p:spPr>
          <p:txBody>
            <a:bodyPr>
              <a:spAutoFit/>
            </a:bodyPr>
            <a:lstStyle/>
            <a:p>
              <a:pPr marL="168275" indent="-168275" defTabSz="914400" fontAlgn="base">
                <a:spcBef>
                  <a:spcPct val="30000"/>
                </a:spcBef>
                <a:spcAft>
                  <a:spcPct val="0"/>
                </a:spcAft>
                <a:buFont typeface="Arial" pitchFamily="34" charset="0"/>
                <a:buChar char="•"/>
              </a:pPr>
              <a:r>
                <a:rPr lang="en-US" sz="1600" dirty="0">
                  <a:solidFill>
                    <a:srgbClr val="FFFFFF"/>
                  </a:solidFill>
                  <a:cs typeface="Segoe UI" pitchFamily="34" charset="0"/>
                </a:rPr>
                <a:t>Consistent configurations</a:t>
              </a:r>
            </a:p>
            <a:p>
              <a:pPr marL="168275" indent="-168275" defTabSz="914400" fontAlgn="base">
                <a:spcBef>
                  <a:spcPct val="30000"/>
                </a:spcBef>
                <a:spcAft>
                  <a:spcPct val="0"/>
                </a:spcAft>
                <a:buFont typeface="Arial" pitchFamily="34" charset="0"/>
                <a:buChar char="•"/>
              </a:pPr>
              <a:r>
                <a:rPr lang="en-US" sz="1600" dirty="0">
                  <a:solidFill>
                    <a:srgbClr val="FFFFFF"/>
                  </a:solidFill>
                  <a:cs typeface="Segoe UI" pitchFamily="34" charset="0"/>
                </a:rPr>
                <a:t>Named instances</a:t>
              </a:r>
            </a:p>
            <a:p>
              <a:pPr marL="168275" indent="-168275" defTabSz="914400" fontAlgn="base">
                <a:spcBef>
                  <a:spcPct val="30000"/>
                </a:spcBef>
                <a:spcAft>
                  <a:spcPct val="0"/>
                </a:spcAft>
                <a:buFont typeface="Arial" pitchFamily="34" charset="0"/>
                <a:buChar char="•"/>
              </a:pPr>
              <a:r>
                <a:rPr lang="en-US" sz="1600" dirty="0">
                  <a:solidFill>
                    <a:srgbClr val="FFFFFF"/>
                  </a:solidFill>
                  <a:cs typeface="Segoe UI" pitchFamily="34" charset="0"/>
                </a:rPr>
                <a:t>Product key injection for individualized installations</a:t>
              </a:r>
            </a:p>
          </p:txBody>
        </p:sp>
      </p:grpSp>
      <p:grpSp>
        <p:nvGrpSpPr>
          <p:cNvPr id="9" name="Group 12"/>
          <p:cNvGrpSpPr>
            <a:grpSpLocks/>
          </p:cNvGrpSpPr>
          <p:nvPr/>
        </p:nvGrpSpPr>
        <p:grpSpPr bwMode="auto">
          <a:xfrm>
            <a:off x="7847012" y="1447800"/>
            <a:ext cx="3352799" cy="2048068"/>
            <a:chOff x="2055812" y="1392677"/>
            <a:chExt cx="1981200" cy="1926038"/>
          </a:xfrm>
        </p:grpSpPr>
        <p:sp>
          <p:nvSpPr>
            <p:cNvPr id="10" name="Rectangle 34"/>
            <p:cNvSpPr>
              <a:spLocks noChangeArrowheads="1"/>
            </p:cNvSpPr>
            <p:nvPr/>
          </p:nvSpPr>
          <p:spPr bwMode="auto">
            <a:xfrm>
              <a:off x="2055812" y="1392677"/>
              <a:ext cx="1981200" cy="1905000"/>
            </a:xfrm>
            <a:prstGeom prst="rect">
              <a:avLst/>
            </a:prstGeom>
            <a:solidFill>
              <a:srgbClr val="002C56"/>
            </a:solidFill>
            <a:ln w="9525">
              <a:noFill/>
              <a:miter lim="800000"/>
              <a:headEnd/>
              <a:tailEnd/>
            </a:ln>
          </p:spPr>
          <p:txBody>
            <a:bodyPr wrap="none"/>
            <a:lstStyle/>
            <a:p>
              <a:pPr algn="ctr" defTabSz="914400" fontAlgn="base">
                <a:spcBef>
                  <a:spcPct val="0"/>
                </a:spcBef>
                <a:spcAft>
                  <a:spcPct val="0"/>
                </a:spcAft>
              </a:pPr>
              <a:r>
                <a:rPr lang="en-US" dirty="0">
                  <a:solidFill>
                    <a:srgbClr val="3DB5F1"/>
                  </a:solidFill>
                  <a:cs typeface="Segoe UI" pitchFamily="34" charset="0"/>
                </a:rPr>
                <a:t>Configuration</a:t>
              </a:r>
            </a:p>
          </p:txBody>
        </p:sp>
        <p:sp>
          <p:nvSpPr>
            <p:cNvPr id="11" name="Content Placeholder 2"/>
            <p:cNvSpPr txBox="1">
              <a:spLocks/>
            </p:cNvSpPr>
            <p:nvPr/>
          </p:nvSpPr>
          <p:spPr bwMode="auto">
            <a:xfrm>
              <a:off x="2055812" y="1773677"/>
              <a:ext cx="1966913" cy="1545038"/>
            </a:xfrm>
            <a:prstGeom prst="rect">
              <a:avLst/>
            </a:prstGeom>
            <a:noFill/>
            <a:ln w="9525">
              <a:noFill/>
              <a:miter lim="800000"/>
              <a:headEnd/>
              <a:tailEnd/>
            </a:ln>
          </p:spPr>
          <p:txBody>
            <a:bodyPr>
              <a:spAutoFit/>
            </a:bodyPr>
            <a:lstStyle/>
            <a:p>
              <a:pPr marL="168275" indent="-168275" defTabSz="914400" fontAlgn="base">
                <a:spcBef>
                  <a:spcPct val="30000"/>
                </a:spcBef>
                <a:spcAft>
                  <a:spcPct val="0"/>
                </a:spcAft>
                <a:buFont typeface="Arial" pitchFamily="34" charset="0"/>
                <a:buChar char="•"/>
              </a:pPr>
              <a:r>
                <a:rPr lang="en-US" sz="1600" dirty="0">
                  <a:solidFill>
                    <a:srgbClr val="FFFFFF"/>
                  </a:solidFill>
                  <a:cs typeface="Segoe UI" pitchFamily="34" charset="0"/>
                </a:rPr>
                <a:t>Media sources</a:t>
              </a:r>
            </a:p>
            <a:p>
              <a:pPr marL="168275" indent="-168275" defTabSz="914400" fontAlgn="base">
                <a:spcBef>
                  <a:spcPct val="30000"/>
                </a:spcBef>
                <a:spcAft>
                  <a:spcPct val="0"/>
                </a:spcAft>
                <a:buFont typeface="Arial" pitchFamily="34" charset="0"/>
                <a:buChar char="•"/>
              </a:pPr>
              <a:r>
                <a:rPr lang="en-US" sz="1600" dirty="0" smtClean="0">
                  <a:solidFill>
                    <a:srgbClr val="FFFFFF"/>
                  </a:solidFill>
                  <a:cs typeface="Segoe UI" pitchFamily="34" charset="0"/>
                </a:rPr>
                <a:t>Administrators and Security </a:t>
              </a:r>
              <a:r>
                <a:rPr lang="en-US" sz="1600" dirty="0">
                  <a:solidFill>
                    <a:srgbClr val="FFFFFF"/>
                  </a:solidFill>
                  <a:cs typeface="Segoe UI" pitchFamily="34" charset="0"/>
                </a:rPr>
                <a:t>mode</a:t>
              </a:r>
            </a:p>
            <a:p>
              <a:pPr marL="168275" indent="-168275" defTabSz="914400" fontAlgn="base">
                <a:spcBef>
                  <a:spcPct val="30000"/>
                </a:spcBef>
                <a:spcAft>
                  <a:spcPct val="0"/>
                </a:spcAft>
                <a:buFont typeface="Arial" pitchFamily="34" charset="0"/>
                <a:buChar char="•"/>
              </a:pPr>
              <a:r>
                <a:rPr lang="en-US" sz="1600" dirty="0">
                  <a:solidFill>
                    <a:srgbClr val="FFFFFF"/>
                  </a:solidFill>
                  <a:cs typeface="Segoe UI" pitchFamily="34" charset="0"/>
                </a:rPr>
                <a:t>Network configuration</a:t>
              </a:r>
            </a:p>
            <a:p>
              <a:pPr marL="168275" indent="-168275" defTabSz="914400" fontAlgn="base">
                <a:spcBef>
                  <a:spcPct val="30000"/>
                </a:spcBef>
                <a:spcAft>
                  <a:spcPct val="0"/>
                </a:spcAft>
                <a:buFont typeface="Arial" pitchFamily="34" charset="0"/>
                <a:buChar char="•"/>
              </a:pPr>
              <a:r>
                <a:rPr lang="en-US" sz="1600" dirty="0">
                  <a:solidFill>
                    <a:srgbClr val="FFFFFF"/>
                  </a:solidFill>
                  <a:cs typeface="Segoe UI" pitchFamily="34" charset="0"/>
                </a:rPr>
                <a:t>SQL configuration file support</a:t>
              </a:r>
            </a:p>
          </p:txBody>
        </p:sp>
      </p:grpSp>
      <p:grpSp>
        <p:nvGrpSpPr>
          <p:cNvPr id="12" name="Group 15"/>
          <p:cNvGrpSpPr>
            <a:grpSpLocks/>
          </p:cNvGrpSpPr>
          <p:nvPr/>
        </p:nvGrpSpPr>
        <p:grpSpPr bwMode="auto">
          <a:xfrm>
            <a:off x="1598612" y="3733800"/>
            <a:ext cx="3124199" cy="2209800"/>
            <a:chOff x="2055812" y="1392677"/>
            <a:chExt cx="1981200" cy="2209800"/>
          </a:xfrm>
        </p:grpSpPr>
        <p:sp>
          <p:nvSpPr>
            <p:cNvPr id="13" name="Rectangle 34"/>
            <p:cNvSpPr>
              <a:spLocks noChangeArrowheads="1"/>
            </p:cNvSpPr>
            <p:nvPr/>
          </p:nvSpPr>
          <p:spPr bwMode="auto">
            <a:xfrm>
              <a:off x="2055812" y="1392677"/>
              <a:ext cx="1981200" cy="2209800"/>
            </a:xfrm>
            <a:prstGeom prst="rect">
              <a:avLst/>
            </a:prstGeom>
            <a:solidFill>
              <a:srgbClr val="002C56"/>
            </a:solidFill>
            <a:ln w="9525">
              <a:noFill/>
              <a:miter lim="800000"/>
              <a:headEnd/>
              <a:tailEnd/>
            </a:ln>
          </p:spPr>
          <p:txBody>
            <a:bodyPr wrap="none"/>
            <a:lstStyle/>
            <a:p>
              <a:pPr algn="ctr" defTabSz="914400" fontAlgn="base">
                <a:spcBef>
                  <a:spcPct val="0"/>
                </a:spcBef>
                <a:spcAft>
                  <a:spcPct val="0"/>
                </a:spcAft>
              </a:pPr>
              <a:r>
                <a:rPr lang="en-US">
                  <a:solidFill>
                    <a:srgbClr val="3DB5F1"/>
                  </a:solidFill>
                  <a:cs typeface="Segoe UI" pitchFamily="34" charset="0"/>
                </a:rPr>
                <a:t>Service Accounts</a:t>
              </a:r>
            </a:p>
          </p:txBody>
        </p:sp>
        <p:sp>
          <p:nvSpPr>
            <p:cNvPr id="14" name="Content Placeholder 2"/>
            <p:cNvSpPr txBox="1">
              <a:spLocks/>
            </p:cNvSpPr>
            <p:nvPr/>
          </p:nvSpPr>
          <p:spPr bwMode="auto">
            <a:xfrm>
              <a:off x="2055812" y="1865752"/>
              <a:ext cx="1966913" cy="1224951"/>
            </a:xfrm>
            <a:prstGeom prst="rect">
              <a:avLst/>
            </a:prstGeom>
            <a:noFill/>
            <a:ln w="9525">
              <a:noFill/>
              <a:miter lim="800000"/>
              <a:headEnd/>
              <a:tailEnd/>
            </a:ln>
          </p:spPr>
          <p:txBody>
            <a:bodyPr>
              <a:spAutoFit/>
            </a:bodyPr>
            <a:lstStyle/>
            <a:p>
              <a:pPr marL="168275" indent="-168275" defTabSz="914400" fontAlgn="base">
                <a:spcBef>
                  <a:spcPct val="30000"/>
                </a:spcBef>
                <a:spcAft>
                  <a:spcPct val="0"/>
                </a:spcAft>
                <a:buFont typeface="Arial" pitchFamily="34" charset="0"/>
                <a:buChar char="•"/>
              </a:pPr>
              <a:r>
                <a:rPr lang="en-US" sz="1600" dirty="0">
                  <a:solidFill>
                    <a:srgbClr val="FFFFFF"/>
                  </a:solidFill>
                  <a:cs typeface="Segoe UI" pitchFamily="34" charset="0"/>
                </a:rPr>
                <a:t>Define accounts per profile</a:t>
              </a:r>
            </a:p>
            <a:p>
              <a:pPr marL="168275" indent="-168275" defTabSz="914400" fontAlgn="base">
                <a:spcBef>
                  <a:spcPct val="30000"/>
                </a:spcBef>
                <a:spcAft>
                  <a:spcPct val="0"/>
                </a:spcAft>
                <a:buFont typeface="Arial" pitchFamily="34" charset="0"/>
                <a:buChar char="•"/>
              </a:pPr>
              <a:r>
                <a:rPr lang="en-US" sz="1600" dirty="0">
                  <a:solidFill>
                    <a:srgbClr val="FFFFFF"/>
                  </a:solidFill>
                  <a:cs typeface="Segoe UI" pitchFamily="34" charset="0"/>
                </a:rPr>
                <a:t>SQL Service, Agent, and Reporting Services accounts</a:t>
              </a:r>
            </a:p>
            <a:p>
              <a:pPr marL="168275" indent="-168275" defTabSz="914400" fontAlgn="base">
                <a:spcBef>
                  <a:spcPct val="30000"/>
                </a:spcBef>
                <a:spcAft>
                  <a:spcPct val="0"/>
                </a:spcAft>
                <a:buFont typeface="Arial" pitchFamily="34" charset="0"/>
                <a:buChar char="•"/>
              </a:pPr>
              <a:r>
                <a:rPr lang="en-US" sz="1600" dirty="0">
                  <a:solidFill>
                    <a:srgbClr val="FFFFFF"/>
                  </a:solidFill>
                  <a:cs typeface="Segoe UI" pitchFamily="34" charset="0"/>
                </a:rPr>
                <a:t>Define via Run As Accounts</a:t>
              </a:r>
            </a:p>
          </p:txBody>
        </p:sp>
      </p:grpSp>
      <p:grpSp>
        <p:nvGrpSpPr>
          <p:cNvPr id="15" name="Group 18"/>
          <p:cNvGrpSpPr>
            <a:grpSpLocks/>
          </p:cNvGrpSpPr>
          <p:nvPr/>
        </p:nvGrpSpPr>
        <p:grpSpPr bwMode="auto">
          <a:xfrm>
            <a:off x="7313612" y="3733800"/>
            <a:ext cx="3352800" cy="2209800"/>
            <a:chOff x="2055812" y="1392677"/>
            <a:chExt cx="1981200" cy="2209800"/>
          </a:xfrm>
        </p:grpSpPr>
        <p:sp>
          <p:nvSpPr>
            <p:cNvPr id="16" name="Rectangle 34"/>
            <p:cNvSpPr>
              <a:spLocks noChangeArrowheads="1"/>
            </p:cNvSpPr>
            <p:nvPr/>
          </p:nvSpPr>
          <p:spPr bwMode="auto">
            <a:xfrm>
              <a:off x="2055812" y="1392677"/>
              <a:ext cx="1981200" cy="2209800"/>
            </a:xfrm>
            <a:prstGeom prst="rect">
              <a:avLst/>
            </a:prstGeom>
            <a:solidFill>
              <a:srgbClr val="002C56"/>
            </a:solidFill>
            <a:ln w="9525">
              <a:noFill/>
              <a:miter lim="800000"/>
              <a:headEnd/>
              <a:tailEnd/>
            </a:ln>
          </p:spPr>
          <p:txBody>
            <a:bodyPr wrap="none"/>
            <a:lstStyle/>
            <a:p>
              <a:pPr algn="ctr" defTabSz="914400" fontAlgn="base">
                <a:spcBef>
                  <a:spcPct val="0"/>
                </a:spcBef>
                <a:spcAft>
                  <a:spcPct val="0"/>
                </a:spcAft>
              </a:pPr>
              <a:r>
                <a:rPr lang="en-US" dirty="0">
                  <a:solidFill>
                    <a:srgbClr val="3DB5F1"/>
                  </a:solidFill>
                  <a:cs typeface="Segoe UI" pitchFamily="34" charset="0"/>
                </a:rPr>
                <a:t>Connections</a:t>
              </a:r>
            </a:p>
          </p:txBody>
        </p:sp>
        <p:sp>
          <p:nvSpPr>
            <p:cNvPr id="17" name="Content Placeholder 2"/>
            <p:cNvSpPr txBox="1">
              <a:spLocks/>
            </p:cNvSpPr>
            <p:nvPr/>
          </p:nvSpPr>
          <p:spPr bwMode="auto">
            <a:xfrm>
              <a:off x="2055812" y="1865752"/>
              <a:ext cx="1966913" cy="1545038"/>
            </a:xfrm>
            <a:prstGeom prst="rect">
              <a:avLst/>
            </a:prstGeom>
            <a:noFill/>
            <a:ln w="9525">
              <a:noFill/>
              <a:miter lim="800000"/>
              <a:headEnd/>
              <a:tailEnd/>
            </a:ln>
          </p:spPr>
          <p:txBody>
            <a:bodyPr>
              <a:spAutoFit/>
            </a:bodyPr>
            <a:lstStyle/>
            <a:p>
              <a:pPr marL="168275" indent="-168275" defTabSz="914400" fontAlgn="base">
                <a:spcBef>
                  <a:spcPct val="30000"/>
                </a:spcBef>
                <a:spcAft>
                  <a:spcPct val="0"/>
                </a:spcAft>
                <a:buFont typeface="Arial" pitchFamily="34" charset="0"/>
                <a:buChar char="•"/>
              </a:pPr>
              <a:r>
                <a:rPr lang="en-US" sz="1600" dirty="0">
                  <a:solidFill>
                    <a:srgbClr val="FFFFFF"/>
                  </a:solidFill>
                  <a:cs typeface="Segoe UI" pitchFamily="34" charset="0"/>
                </a:rPr>
                <a:t>Data-Tier Application Packages capture </a:t>
              </a:r>
              <a:r>
                <a:rPr lang="en-US" sz="1600" dirty="0" smtClean="0">
                  <a:solidFill>
                    <a:srgbClr val="FFFFFF"/>
                  </a:solidFill>
                  <a:cs typeface="Segoe UI" pitchFamily="34" charset="0"/>
                </a:rPr>
                <a:t>connections</a:t>
              </a:r>
              <a:endParaRPr lang="en-US" sz="1600" dirty="0">
                <a:solidFill>
                  <a:srgbClr val="FFFFFF"/>
                </a:solidFill>
                <a:cs typeface="Segoe UI" pitchFamily="34" charset="0"/>
              </a:endParaRPr>
            </a:p>
            <a:p>
              <a:pPr marL="168275" indent="-168275" defTabSz="914400" fontAlgn="base">
                <a:spcBef>
                  <a:spcPct val="30000"/>
                </a:spcBef>
                <a:spcAft>
                  <a:spcPct val="0"/>
                </a:spcAft>
                <a:buFont typeface="Arial" pitchFamily="34" charset="0"/>
                <a:buChar char="•"/>
              </a:pPr>
              <a:r>
                <a:rPr lang="en-US" sz="1600" dirty="0">
                  <a:solidFill>
                    <a:srgbClr val="FFFFFF"/>
                  </a:solidFill>
                  <a:cs typeface="Segoe UI" pitchFamily="34" charset="0"/>
                </a:rPr>
                <a:t>Instance definition</a:t>
              </a:r>
            </a:p>
            <a:p>
              <a:pPr marL="168275" indent="-168275" defTabSz="914400" fontAlgn="base">
                <a:spcBef>
                  <a:spcPct val="30000"/>
                </a:spcBef>
                <a:spcAft>
                  <a:spcPct val="0"/>
                </a:spcAft>
                <a:buFont typeface="Arial" pitchFamily="34" charset="0"/>
                <a:buChar char="•"/>
              </a:pPr>
              <a:r>
                <a:rPr lang="en-US" sz="1600" dirty="0">
                  <a:solidFill>
                    <a:srgbClr val="FFFFFF"/>
                  </a:solidFill>
                  <a:cs typeface="Segoe UI" pitchFamily="34" charset="0"/>
                </a:rPr>
                <a:t>Authentication mode</a:t>
              </a:r>
            </a:p>
            <a:p>
              <a:pPr marL="168275" indent="-168275" defTabSz="914400" fontAlgn="base">
                <a:spcBef>
                  <a:spcPct val="30000"/>
                </a:spcBef>
                <a:spcAft>
                  <a:spcPct val="0"/>
                </a:spcAft>
                <a:buFont typeface="Arial" pitchFamily="34" charset="0"/>
                <a:buChar char="•"/>
              </a:pPr>
              <a:r>
                <a:rPr lang="en-US" sz="1600" dirty="0">
                  <a:solidFill>
                    <a:srgbClr val="FFFFFF"/>
                  </a:solidFill>
                  <a:cs typeface="Segoe UI" pitchFamily="34" charset="0"/>
                </a:rPr>
                <a:t>Upgrade and Migration </a:t>
              </a:r>
              <a:r>
                <a:rPr lang="en-US" sz="1600" dirty="0" smtClean="0">
                  <a:solidFill>
                    <a:srgbClr val="FFFFFF"/>
                  </a:solidFill>
                  <a:cs typeface="Segoe UI" pitchFamily="34" charset="0"/>
                </a:rPr>
                <a:t>behavior</a:t>
              </a:r>
              <a:endParaRPr lang="en-US" sz="1600" dirty="0">
                <a:solidFill>
                  <a:srgbClr val="FFFFFF"/>
                </a:solidFill>
                <a:cs typeface="Segoe UI" pitchFamily="34" charset="0"/>
              </a:endParaRPr>
            </a:p>
          </p:txBody>
        </p:sp>
      </p:grpSp>
      <p:pic>
        <p:nvPicPr>
          <p:cNvPr id="18" name="Picture 117" descr="page.ai"/>
          <p:cNvPicPr>
            <a:picLocks noChangeAspect="1"/>
          </p:cNvPicPr>
          <p:nvPr/>
        </p:nvPicPr>
        <p:blipFill>
          <a:blip r:embed="rId3"/>
          <a:srcRect/>
          <a:stretch>
            <a:fillRect/>
          </a:stretch>
        </p:blipFill>
        <p:spPr bwMode="auto">
          <a:xfrm>
            <a:off x="5064702" y="2286000"/>
            <a:ext cx="625475" cy="714375"/>
          </a:xfrm>
          <a:prstGeom prst="rect">
            <a:avLst/>
          </a:prstGeom>
          <a:noFill/>
          <a:ln w="9525">
            <a:noFill/>
            <a:miter lim="800000"/>
            <a:headEnd/>
            <a:tailEnd/>
          </a:ln>
          <a:effectLst/>
        </p:spPr>
      </p:pic>
      <p:pic>
        <p:nvPicPr>
          <p:cNvPr id="19" name="Picture 136"/>
          <p:cNvPicPr>
            <a:picLocks noChangeAspect="1"/>
          </p:cNvPicPr>
          <p:nvPr/>
        </p:nvPicPr>
        <p:blipFill>
          <a:blip r:embed="rId4"/>
          <a:srcRect/>
          <a:stretch>
            <a:fillRect/>
          </a:stretch>
        </p:blipFill>
        <p:spPr bwMode="auto">
          <a:xfrm>
            <a:off x="6259512" y="2314734"/>
            <a:ext cx="596900" cy="681038"/>
          </a:xfrm>
          <a:prstGeom prst="rect">
            <a:avLst/>
          </a:prstGeom>
          <a:noFill/>
          <a:ln w="9525">
            <a:noFill/>
            <a:miter lim="800000"/>
            <a:headEnd/>
            <a:tailEnd/>
          </a:ln>
          <a:effectLst/>
        </p:spPr>
      </p:pic>
      <p:pic>
        <p:nvPicPr>
          <p:cNvPr id="20" name="Picture 27"/>
          <p:cNvPicPr>
            <a:picLocks noChangeAspect="1"/>
          </p:cNvPicPr>
          <p:nvPr/>
        </p:nvPicPr>
        <p:blipFill>
          <a:blip r:embed="rId5"/>
          <a:srcRect/>
          <a:stretch>
            <a:fillRect/>
          </a:stretch>
        </p:blipFill>
        <p:spPr bwMode="auto">
          <a:xfrm>
            <a:off x="5332412" y="2546262"/>
            <a:ext cx="1219200" cy="1811983"/>
          </a:xfrm>
          <a:prstGeom prst="rect">
            <a:avLst/>
          </a:prstGeom>
          <a:noFill/>
          <a:ln w="9525">
            <a:noFill/>
            <a:miter lim="800000"/>
            <a:headEnd/>
            <a:tailEnd/>
          </a:ln>
        </p:spPr>
      </p:pic>
      <p:pic>
        <p:nvPicPr>
          <p:cNvPr id="21" name="Picture 20" descr="stack.ai"/>
          <p:cNvPicPr>
            <a:picLocks noChangeAspect="1"/>
          </p:cNvPicPr>
          <p:nvPr/>
        </p:nvPicPr>
        <p:blipFill>
          <a:blip r:embed="rId6" cstate="print">
            <a:extLst>
              <a:ext uri="{BEBA8EAE-BF5A-486C-A8C5-ECC9F3942E4B}">
                <a14:imgProps xmlns:a14="http://schemas.microsoft.com/office/drawing/2010/main">
                  <a14:imgLayer r:embed="rId7">
                    <a14:imgEffect>
                      <a14:saturation sat="66000"/>
                    </a14:imgEffect>
                  </a14:imgLayer>
                </a14:imgProps>
              </a:ext>
            </a:extLst>
          </a:blip>
          <a:stretch>
            <a:fillRect/>
          </a:stretch>
        </p:blipFill>
        <p:spPr>
          <a:xfrm>
            <a:off x="5979159" y="3495868"/>
            <a:ext cx="732337" cy="862377"/>
          </a:xfrm>
          <a:prstGeom prst="rect">
            <a:avLst/>
          </a:prstGeom>
          <a:effectLst>
            <a:outerShdw blurRad="165100" dist="38100" dir="2700000">
              <a:srgbClr val="000000">
                <a:alpha val="73000"/>
              </a:srgbClr>
            </a:outerShdw>
          </a:effectLst>
        </p:spPr>
      </p:pic>
    </p:spTree>
    <p:extLst>
      <p:ext uri="{BB962C8B-B14F-4D97-AF65-F5344CB8AC3E}">
        <p14:creationId xmlns:p14="http://schemas.microsoft.com/office/powerpoint/2010/main" val="38815316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2500"/>
                            </p:stCondLst>
                            <p:childTnLst>
                              <p:par>
                                <p:cTn id="12" presetID="10" presetClass="entr" presetSubtype="0"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3000"/>
                                        <p:tgtEl>
                                          <p:spTgt spid="18"/>
                                        </p:tgtEl>
                                      </p:cBhvr>
                                    </p:animEffec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2000"/>
                                        <p:tgtEl>
                                          <p:spTgt spid="20"/>
                                        </p:tgtEl>
                                      </p:cBhvr>
                                    </p:animEffect>
                                  </p:childTnLst>
                                </p:cTn>
                              </p:par>
                              <p:par>
                                <p:cTn id="21" presetID="10"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2000"/>
                                        <p:tgtEl>
                                          <p:spTgt spid="19"/>
                                        </p:tgtEl>
                                      </p:cBhvr>
                                    </p:animEffect>
                                  </p:childTnLst>
                                </p:cTn>
                              </p:par>
                              <p:par>
                                <p:cTn id="24" presetID="10"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20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a:spLocks noChangeArrowheads="1"/>
          </p:cNvSpPr>
          <p:nvPr/>
        </p:nvSpPr>
        <p:spPr bwMode="auto">
          <a:xfrm>
            <a:off x="768350" y="1422400"/>
            <a:ext cx="2486025" cy="4375150"/>
          </a:xfrm>
          <a:prstGeom prst="rect">
            <a:avLst/>
          </a:prstGeom>
          <a:solidFill>
            <a:srgbClr val="F0F2F3">
              <a:alpha val="10000"/>
            </a:srgbClr>
          </a:solidFill>
          <a:ln w="9525">
            <a:noFill/>
            <a:miter lim="800000"/>
            <a:headEnd/>
            <a:tailEnd/>
          </a:ln>
        </p:spPr>
        <p:txBody>
          <a:bodyPr wrap="none" anchor="ctr"/>
          <a:lstStyle/>
          <a:p>
            <a:pPr defTabSz="914400" fontAlgn="base">
              <a:spcBef>
                <a:spcPct val="0"/>
              </a:spcBef>
              <a:spcAft>
                <a:spcPct val="0"/>
              </a:spcAft>
              <a:defRPr/>
            </a:pPr>
            <a:endParaRPr lang="en-US">
              <a:solidFill>
                <a:srgbClr val="00264A"/>
              </a:solidFill>
              <a:cs typeface="Segoe UI" pitchFamily="34" charset="0"/>
            </a:endParaRPr>
          </a:p>
        </p:txBody>
      </p:sp>
      <p:sp>
        <p:nvSpPr>
          <p:cNvPr id="3" name="Rectangle 2"/>
          <p:cNvSpPr/>
          <p:nvPr/>
        </p:nvSpPr>
        <p:spPr>
          <a:xfrm>
            <a:off x="768350" y="1531938"/>
            <a:ext cx="2486025" cy="474662"/>
          </a:xfrm>
          <a:prstGeom prst="rect">
            <a:avLst/>
          </a:prstGeom>
          <a:solidFill>
            <a:srgbClr val="00264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ndParaRPr>
          </a:p>
        </p:txBody>
      </p:sp>
      <p:sp>
        <p:nvSpPr>
          <p:cNvPr id="4" name="Rectangle 19"/>
          <p:cNvSpPr>
            <a:spLocks noChangeArrowheads="1"/>
          </p:cNvSpPr>
          <p:nvPr/>
        </p:nvSpPr>
        <p:spPr bwMode="auto">
          <a:xfrm>
            <a:off x="8983663" y="1422400"/>
            <a:ext cx="2486025" cy="4375150"/>
          </a:xfrm>
          <a:prstGeom prst="rect">
            <a:avLst/>
          </a:prstGeom>
          <a:solidFill>
            <a:srgbClr val="F0F2F3">
              <a:alpha val="10000"/>
            </a:srgbClr>
          </a:solidFill>
          <a:ln w="9525">
            <a:noFill/>
            <a:miter lim="800000"/>
            <a:headEnd/>
            <a:tailEnd/>
          </a:ln>
        </p:spPr>
        <p:txBody>
          <a:bodyPr wrap="none" anchor="ctr"/>
          <a:lstStyle/>
          <a:p>
            <a:pPr defTabSz="914400" fontAlgn="base">
              <a:spcBef>
                <a:spcPct val="0"/>
              </a:spcBef>
              <a:spcAft>
                <a:spcPct val="0"/>
              </a:spcAft>
              <a:defRPr/>
            </a:pPr>
            <a:endParaRPr lang="en-US">
              <a:solidFill>
                <a:srgbClr val="00264A"/>
              </a:solidFill>
              <a:cs typeface="Segoe UI" pitchFamily="34" charset="0"/>
            </a:endParaRPr>
          </a:p>
        </p:txBody>
      </p:sp>
      <p:sp>
        <p:nvSpPr>
          <p:cNvPr id="5" name="Rectangle 19"/>
          <p:cNvSpPr>
            <a:spLocks noChangeArrowheads="1"/>
          </p:cNvSpPr>
          <p:nvPr/>
        </p:nvSpPr>
        <p:spPr bwMode="auto">
          <a:xfrm>
            <a:off x="3514725" y="1422400"/>
            <a:ext cx="2486025" cy="4375150"/>
          </a:xfrm>
          <a:prstGeom prst="rect">
            <a:avLst/>
          </a:prstGeom>
          <a:solidFill>
            <a:srgbClr val="F0F2F3">
              <a:alpha val="10000"/>
            </a:srgbClr>
          </a:solidFill>
          <a:ln w="9525">
            <a:noFill/>
            <a:miter lim="800000"/>
            <a:headEnd/>
            <a:tailEnd/>
          </a:ln>
        </p:spPr>
        <p:txBody>
          <a:bodyPr wrap="none" anchor="ctr"/>
          <a:lstStyle/>
          <a:p>
            <a:pPr defTabSz="914400" fontAlgn="base">
              <a:spcBef>
                <a:spcPct val="0"/>
              </a:spcBef>
              <a:spcAft>
                <a:spcPct val="0"/>
              </a:spcAft>
              <a:defRPr/>
            </a:pPr>
            <a:endParaRPr lang="en-US">
              <a:solidFill>
                <a:srgbClr val="00264A"/>
              </a:solidFill>
              <a:cs typeface="Segoe UI" pitchFamily="34" charset="0"/>
            </a:endParaRPr>
          </a:p>
        </p:txBody>
      </p:sp>
      <p:sp>
        <p:nvSpPr>
          <p:cNvPr id="6" name="Rectangle 19"/>
          <p:cNvSpPr>
            <a:spLocks noChangeArrowheads="1"/>
          </p:cNvSpPr>
          <p:nvPr/>
        </p:nvSpPr>
        <p:spPr bwMode="auto">
          <a:xfrm>
            <a:off x="6229350" y="1422400"/>
            <a:ext cx="2484438" cy="4375150"/>
          </a:xfrm>
          <a:prstGeom prst="rect">
            <a:avLst/>
          </a:prstGeom>
          <a:solidFill>
            <a:srgbClr val="F0F2F3">
              <a:alpha val="10000"/>
            </a:srgbClr>
          </a:solidFill>
          <a:ln w="9525">
            <a:noFill/>
            <a:miter lim="800000"/>
            <a:headEnd/>
            <a:tailEnd/>
          </a:ln>
        </p:spPr>
        <p:txBody>
          <a:bodyPr wrap="none" anchor="ctr"/>
          <a:lstStyle/>
          <a:p>
            <a:pPr defTabSz="914400" fontAlgn="base">
              <a:spcBef>
                <a:spcPct val="0"/>
              </a:spcBef>
              <a:spcAft>
                <a:spcPct val="0"/>
              </a:spcAft>
              <a:defRPr/>
            </a:pPr>
            <a:endParaRPr lang="en-US">
              <a:solidFill>
                <a:srgbClr val="00264A"/>
              </a:solidFill>
              <a:cs typeface="Segoe UI" pitchFamily="34" charset="0"/>
            </a:endParaRPr>
          </a:p>
        </p:txBody>
      </p:sp>
      <p:sp>
        <p:nvSpPr>
          <p:cNvPr id="7" name="Rectangle 6"/>
          <p:cNvSpPr/>
          <p:nvPr/>
        </p:nvSpPr>
        <p:spPr>
          <a:xfrm>
            <a:off x="3514725" y="1531938"/>
            <a:ext cx="2486025" cy="474662"/>
          </a:xfrm>
          <a:prstGeom prst="rect">
            <a:avLst/>
          </a:prstGeom>
          <a:solidFill>
            <a:srgbClr val="00264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ndParaRPr>
          </a:p>
        </p:txBody>
      </p:sp>
      <p:sp>
        <p:nvSpPr>
          <p:cNvPr id="8" name="Rectangle 7"/>
          <p:cNvSpPr/>
          <p:nvPr/>
        </p:nvSpPr>
        <p:spPr>
          <a:xfrm>
            <a:off x="6229350" y="1541463"/>
            <a:ext cx="2484438" cy="474662"/>
          </a:xfrm>
          <a:prstGeom prst="rect">
            <a:avLst/>
          </a:prstGeom>
          <a:solidFill>
            <a:srgbClr val="00264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ndParaRPr>
          </a:p>
        </p:txBody>
      </p:sp>
      <p:sp>
        <p:nvSpPr>
          <p:cNvPr id="9" name="Rectangle 8"/>
          <p:cNvSpPr/>
          <p:nvPr/>
        </p:nvSpPr>
        <p:spPr>
          <a:xfrm>
            <a:off x="8983663" y="1555750"/>
            <a:ext cx="2486025" cy="474663"/>
          </a:xfrm>
          <a:prstGeom prst="rect">
            <a:avLst/>
          </a:prstGeom>
          <a:solidFill>
            <a:srgbClr val="00264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ndParaRPr>
          </a:p>
        </p:txBody>
      </p:sp>
      <p:sp>
        <p:nvSpPr>
          <p:cNvPr id="10" name="Rectangle 22"/>
          <p:cNvSpPr txBox="1">
            <a:spLocks/>
          </p:cNvSpPr>
          <p:nvPr/>
        </p:nvSpPr>
        <p:spPr bwMode="auto">
          <a:xfrm>
            <a:off x="519112" y="228600"/>
            <a:ext cx="11149013" cy="609398"/>
          </a:xfrm>
          <a:prstGeom prst="rect">
            <a:avLst/>
          </a:prstGeom>
          <a:noFill/>
          <a:ln>
            <a:miter lim="800000"/>
            <a:headEnd/>
            <a:tailEnd/>
          </a:ln>
        </p:spPr>
        <p:txBody>
          <a:bodyPr wrap="square" numCol="1" anchorCtr="0" compatLnSpc="1">
            <a:prstTxWarp prst="textNoShape">
              <a:avLst/>
            </a:prstTxWarp>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3200" smtClean="0">
                <a:latin typeface="Segoe UI" pitchFamily="34" charset="0"/>
                <a:cs typeface="Arial" pitchFamily="34" charset="0"/>
              </a:rPr>
              <a:t>Delivering consistent applications with Server App-V</a:t>
            </a:r>
            <a:endParaRPr lang="en-US" sz="3200">
              <a:latin typeface="Segoe UI" pitchFamily="34" charset="0"/>
              <a:cs typeface="Arial" pitchFamily="34" charset="0"/>
            </a:endParaRPr>
          </a:p>
        </p:txBody>
      </p:sp>
      <p:sp>
        <p:nvSpPr>
          <p:cNvPr id="11" name="Text Placeholder 25"/>
          <p:cNvSpPr txBox="1">
            <a:spLocks/>
          </p:cNvSpPr>
          <p:nvPr/>
        </p:nvSpPr>
        <p:spPr bwMode="auto">
          <a:xfrm>
            <a:off x="768350" y="1566863"/>
            <a:ext cx="2486025" cy="476250"/>
          </a:xfrm>
          <a:prstGeom prst="rect">
            <a:avLst/>
          </a:prstGeom>
          <a:noFill/>
          <a:ln>
            <a:miter lim="800000"/>
            <a:headEnd/>
            <a:tailEnd/>
          </a:ln>
        </p:spPr>
        <p:txBody>
          <a:bodyPr wrap="square" numCol="1" anchor="t" anchorCtr="0" compatLnSpc="1">
            <a:prstTxWarp prst="textNoShape">
              <a:avLst/>
            </a:prstTxWarp>
          </a:bodyPr>
          <a:lstStyle>
            <a:lvl1pPr marL="455613" indent="-455613" algn="l" defTabSz="608013" rtl="0" fontAlgn="base">
              <a:spcBef>
                <a:spcPct val="20000"/>
              </a:spcBef>
              <a:spcAft>
                <a:spcPct val="0"/>
              </a:spcAft>
              <a:buFont typeface="Arial" pitchFamily="34" charset="0"/>
              <a:buChar char="•"/>
              <a:defRPr sz="2800" kern="1200">
                <a:solidFill>
                  <a:srgbClr val="FFFFFF"/>
                </a:solidFill>
                <a:latin typeface="+mn-lt"/>
                <a:ea typeface="+mn-ea"/>
                <a:cs typeface="Arial"/>
              </a:defRPr>
            </a:lvl1pPr>
            <a:lvl2pPr marL="989013" indent="-379413" algn="l" defTabSz="608013" rtl="0" fontAlgn="base">
              <a:spcBef>
                <a:spcPct val="20000"/>
              </a:spcBef>
              <a:spcAft>
                <a:spcPct val="0"/>
              </a:spcAft>
              <a:buFont typeface="Arial" pitchFamily="34" charset="0"/>
              <a:buChar char="–"/>
              <a:defRPr sz="2400" kern="1200">
                <a:solidFill>
                  <a:srgbClr val="FFFFFF"/>
                </a:solidFill>
                <a:latin typeface="+mn-lt"/>
                <a:ea typeface="+mn-ea"/>
                <a:cs typeface="Arial"/>
              </a:defRPr>
            </a:lvl2pPr>
            <a:lvl3pPr marL="1522413" indent="-303213" algn="l" defTabSz="608013" rtl="0" fontAlgn="base">
              <a:spcBef>
                <a:spcPct val="20000"/>
              </a:spcBef>
              <a:spcAft>
                <a:spcPct val="0"/>
              </a:spcAft>
              <a:buFont typeface="Arial" pitchFamily="34" charset="0"/>
              <a:buChar char="•"/>
              <a:defRPr kern="1200">
                <a:solidFill>
                  <a:srgbClr val="FFFFFF"/>
                </a:solidFill>
                <a:latin typeface="+mn-lt"/>
                <a:ea typeface="+mn-ea"/>
                <a:cs typeface="Arial"/>
              </a:defRPr>
            </a:lvl3pPr>
            <a:lvl4pPr marL="21320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4pPr>
            <a:lvl5pPr marL="27416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indent="0" algn="ctr">
              <a:buFont typeface="Arial" pitchFamily="34" charset="0"/>
              <a:buNone/>
            </a:pPr>
            <a:r>
              <a:rPr lang="en-US" sz="2400" dirty="0" smtClean="0">
                <a:solidFill>
                  <a:srgbClr val="3DB5F1"/>
                </a:solidFill>
                <a:cs typeface="Arial" pitchFamily="34" charset="0"/>
              </a:rPr>
              <a:t>SEQUENCE</a:t>
            </a:r>
          </a:p>
        </p:txBody>
      </p:sp>
      <p:sp>
        <p:nvSpPr>
          <p:cNvPr id="12" name="Text Placeholder 26"/>
          <p:cNvSpPr txBox="1">
            <a:spLocks/>
          </p:cNvSpPr>
          <p:nvPr/>
        </p:nvSpPr>
        <p:spPr bwMode="auto">
          <a:xfrm>
            <a:off x="912813" y="4114799"/>
            <a:ext cx="2174876" cy="1501775"/>
          </a:xfrm>
          <a:prstGeom prst="rect">
            <a:avLst/>
          </a:prstGeom>
          <a:noFill/>
          <a:ln>
            <a:miter lim="800000"/>
            <a:headEnd/>
            <a:tailEnd/>
          </a:ln>
        </p:spPr>
        <p:txBody>
          <a:bodyPr wrap="square" numCol="1" anchor="t" anchorCtr="0" compatLnSpc="1">
            <a:prstTxWarp prst="textNoShape">
              <a:avLst/>
            </a:prstTxWarp>
          </a:bodyPr>
          <a:lstStyle>
            <a:lvl1pPr marL="455613" indent="-455613" algn="l" defTabSz="608013" rtl="0" fontAlgn="base">
              <a:spcBef>
                <a:spcPct val="20000"/>
              </a:spcBef>
              <a:spcAft>
                <a:spcPct val="0"/>
              </a:spcAft>
              <a:buFont typeface="Arial" pitchFamily="34" charset="0"/>
              <a:buChar char="•"/>
              <a:defRPr sz="2800" kern="1200">
                <a:solidFill>
                  <a:srgbClr val="FFFFFF"/>
                </a:solidFill>
                <a:latin typeface="+mn-lt"/>
                <a:ea typeface="+mn-ea"/>
                <a:cs typeface="Arial"/>
              </a:defRPr>
            </a:lvl1pPr>
            <a:lvl2pPr marL="989013" indent="-379413" algn="l" defTabSz="608013" rtl="0" fontAlgn="base">
              <a:spcBef>
                <a:spcPct val="20000"/>
              </a:spcBef>
              <a:spcAft>
                <a:spcPct val="0"/>
              </a:spcAft>
              <a:buFont typeface="Arial" pitchFamily="34" charset="0"/>
              <a:buChar char="–"/>
              <a:defRPr sz="2400" kern="1200">
                <a:solidFill>
                  <a:srgbClr val="FFFFFF"/>
                </a:solidFill>
                <a:latin typeface="+mn-lt"/>
                <a:ea typeface="+mn-ea"/>
                <a:cs typeface="Arial"/>
              </a:defRPr>
            </a:lvl2pPr>
            <a:lvl3pPr marL="1522413" indent="-303213" algn="l" defTabSz="608013" rtl="0" fontAlgn="base">
              <a:spcBef>
                <a:spcPct val="20000"/>
              </a:spcBef>
              <a:spcAft>
                <a:spcPct val="0"/>
              </a:spcAft>
              <a:buFont typeface="Arial" pitchFamily="34" charset="0"/>
              <a:buChar char="•"/>
              <a:defRPr kern="1200">
                <a:solidFill>
                  <a:srgbClr val="FFFFFF"/>
                </a:solidFill>
                <a:latin typeface="+mn-lt"/>
                <a:ea typeface="+mn-ea"/>
                <a:cs typeface="Arial"/>
              </a:defRPr>
            </a:lvl3pPr>
            <a:lvl4pPr marL="21320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4pPr>
            <a:lvl5pPr marL="27416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lvl="1" indent="0">
              <a:buFont typeface="Arial" pitchFamily="34" charset="0"/>
              <a:buNone/>
            </a:pPr>
            <a:r>
              <a:rPr lang="en-US" sz="1500" dirty="0" smtClean="0">
                <a:cs typeface="Arial" pitchFamily="34" charset="0"/>
              </a:rPr>
              <a:t>Create application packages from installers or installation procedures using </a:t>
            </a:r>
            <a:r>
              <a:rPr lang="en-US" sz="1500" b="1" dirty="0" smtClean="0">
                <a:cs typeface="Arial" pitchFamily="34" charset="0"/>
              </a:rPr>
              <a:t>Server </a:t>
            </a:r>
            <a:r>
              <a:rPr lang="en-US" sz="1500" b="1" dirty="0" err="1" smtClean="0">
                <a:cs typeface="Arial" pitchFamily="34" charset="0"/>
              </a:rPr>
              <a:t>App-V</a:t>
            </a:r>
            <a:endParaRPr lang="en-US" sz="1500" b="1" dirty="0" smtClean="0">
              <a:cs typeface="Arial" pitchFamily="34" charset="0"/>
            </a:endParaRPr>
          </a:p>
        </p:txBody>
      </p:sp>
      <p:sp>
        <p:nvSpPr>
          <p:cNvPr id="13" name="Text Placeholder 27"/>
          <p:cNvSpPr txBox="1">
            <a:spLocks/>
          </p:cNvSpPr>
          <p:nvPr/>
        </p:nvSpPr>
        <p:spPr bwMode="auto">
          <a:xfrm>
            <a:off x="3514725" y="1566863"/>
            <a:ext cx="2486025" cy="476250"/>
          </a:xfrm>
          <a:prstGeom prst="rect">
            <a:avLst/>
          </a:prstGeom>
          <a:noFill/>
          <a:ln>
            <a:miter lim="800000"/>
            <a:headEnd/>
            <a:tailEnd/>
          </a:ln>
        </p:spPr>
        <p:txBody>
          <a:bodyPr wrap="square" numCol="1" anchor="t" anchorCtr="0" compatLnSpc="1">
            <a:prstTxWarp prst="textNoShape">
              <a:avLst/>
            </a:prstTxWarp>
          </a:bodyPr>
          <a:lstStyle>
            <a:lvl1pPr marL="455613" indent="-455613" algn="l" defTabSz="608013" rtl="0" fontAlgn="base">
              <a:spcBef>
                <a:spcPct val="20000"/>
              </a:spcBef>
              <a:spcAft>
                <a:spcPct val="0"/>
              </a:spcAft>
              <a:buFont typeface="Arial" pitchFamily="34" charset="0"/>
              <a:buChar char="•"/>
              <a:defRPr sz="2800" kern="1200">
                <a:solidFill>
                  <a:srgbClr val="FFFFFF"/>
                </a:solidFill>
                <a:latin typeface="+mn-lt"/>
                <a:ea typeface="+mn-ea"/>
                <a:cs typeface="Arial"/>
              </a:defRPr>
            </a:lvl1pPr>
            <a:lvl2pPr marL="989013" indent="-379413" algn="l" defTabSz="608013" rtl="0" fontAlgn="base">
              <a:spcBef>
                <a:spcPct val="20000"/>
              </a:spcBef>
              <a:spcAft>
                <a:spcPct val="0"/>
              </a:spcAft>
              <a:buFont typeface="Arial" pitchFamily="34" charset="0"/>
              <a:buChar char="–"/>
              <a:defRPr sz="2400" kern="1200">
                <a:solidFill>
                  <a:srgbClr val="FFFFFF"/>
                </a:solidFill>
                <a:latin typeface="+mn-lt"/>
                <a:ea typeface="+mn-ea"/>
                <a:cs typeface="Arial"/>
              </a:defRPr>
            </a:lvl2pPr>
            <a:lvl3pPr marL="1522413" indent="-303213" algn="l" defTabSz="608013" rtl="0" fontAlgn="base">
              <a:spcBef>
                <a:spcPct val="20000"/>
              </a:spcBef>
              <a:spcAft>
                <a:spcPct val="0"/>
              </a:spcAft>
              <a:buFont typeface="Arial" pitchFamily="34" charset="0"/>
              <a:buChar char="•"/>
              <a:defRPr kern="1200">
                <a:solidFill>
                  <a:srgbClr val="FFFFFF"/>
                </a:solidFill>
                <a:latin typeface="+mn-lt"/>
                <a:ea typeface="+mn-ea"/>
                <a:cs typeface="Arial"/>
              </a:defRPr>
            </a:lvl3pPr>
            <a:lvl4pPr marL="21320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4pPr>
            <a:lvl5pPr marL="27416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indent="0" algn="ctr">
              <a:buFont typeface="Arial" pitchFamily="34" charset="0"/>
              <a:buNone/>
            </a:pPr>
            <a:r>
              <a:rPr lang="en-US" sz="2400" dirty="0" smtClean="0">
                <a:solidFill>
                  <a:srgbClr val="3DB5F1"/>
                </a:solidFill>
                <a:cs typeface="Arial" pitchFamily="34" charset="0"/>
              </a:rPr>
              <a:t>DEPLOY</a:t>
            </a:r>
          </a:p>
        </p:txBody>
      </p:sp>
      <p:sp>
        <p:nvSpPr>
          <p:cNvPr id="14" name="Text Placeholder 28"/>
          <p:cNvSpPr txBox="1">
            <a:spLocks/>
          </p:cNvSpPr>
          <p:nvPr/>
        </p:nvSpPr>
        <p:spPr bwMode="auto">
          <a:xfrm>
            <a:off x="3656012" y="4114799"/>
            <a:ext cx="2285999" cy="1501776"/>
          </a:xfrm>
          <a:prstGeom prst="rect">
            <a:avLst/>
          </a:prstGeom>
          <a:noFill/>
          <a:ln>
            <a:miter lim="800000"/>
            <a:headEnd/>
            <a:tailEnd/>
          </a:ln>
        </p:spPr>
        <p:txBody>
          <a:bodyPr wrap="square" numCol="1" anchor="t" anchorCtr="0" compatLnSpc="1">
            <a:prstTxWarp prst="textNoShape">
              <a:avLst/>
            </a:prstTxWarp>
          </a:bodyPr>
          <a:lstStyle>
            <a:lvl1pPr marL="455613" indent="-455613" algn="l" defTabSz="608013" rtl="0" fontAlgn="base">
              <a:spcBef>
                <a:spcPct val="20000"/>
              </a:spcBef>
              <a:spcAft>
                <a:spcPct val="0"/>
              </a:spcAft>
              <a:buFont typeface="Arial" pitchFamily="34" charset="0"/>
              <a:buChar char="•"/>
              <a:defRPr sz="2800" kern="1200">
                <a:solidFill>
                  <a:srgbClr val="FFFFFF"/>
                </a:solidFill>
                <a:latin typeface="+mn-lt"/>
                <a:ea typeface="+mn-ea"/>
                <a:cs typeface="Arial"/>
              </a:defRPr>
            </a:lvl1pPr>
            <a:lvl2pPr marL="989013" indent="-379413" algn="l" defTabSz="608013" rtl="0" fontAlgn="base">
              <a:spcBef>
                <a:spcPct val="20000"/>
              </a:spcBef>
              <a:spcAft>
                <a:spcPct val="0"/>
              </a:spcAft>
              <a:buFont typeface="Arial" pitchFamily="34" charset="0"/>
              <a:buChar char="–"/>
              <a:defRPr sz="2400" kern="1200">
                <a:solidFill>
                  <a:srgbClr val="FFFFFF"/>
                </a:solidFill>
                <a:latin typeface="+mn-lt"/>
                <a:ea typeface="+mn-ea"/>
                <a:cs typeface="Arial"/>
              </a:defRPr>
            </a:lvl2pPr>
            <a:lvl3pPr marL="1522413" indent="-303213" algn="l" defTabSz="608013" rtl="0" fontAlgn="base">
              <a:spcBef>
                <a:spcPct val="20000"/>
              </a:spcBef>
              <a:spcAft>
                <a:spcPct val="0"/>
              </a:spcAft>
              <a:buFont typeface="Arial" pitchFamily="34" charset="0"/>
              <a:buChar char="•"/>
              <a:defRPr kern="1200">
                <a:solidFill>
                  <a:srgbClr val="FFFFFF"/>
                </a:solidFill>
                <a:latin typeface="+mn-lt"/>
                <a:ea typeface="+mn-ea"/>
                <a:cs typeface="Arial"/>
              </a:defRPr>
            </a:lvl3pPr>
            <a:lvl4pPr marL="21320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4pPr>
            <a:lvl5pPr marL="27416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lvl="1" indent="0">
              <a:buFont typeface="Arial" pitchFamily="34" charset="0"/>
              <a:buNone/>
            </a:pPr>
            <a:r>
              <a:rPr lang="en-US" sz="1500" dirty="0" smtClean="0">
                <a:cs typeface="Arial" pitchFamily="34" charset="0"/>
              </a:rPr>
              <a:t>Deploy and configure applications in a reliable and repeatable way through application profiles and </a:t>
            </a:r>
            <a:r>
              <a:rPr lang="en-US" sz="1500" b="1" dirty="0" smtClean="0">
                <a:cs typeface="Arial" pitchFamily="34" charset="0"/>
              </a:rPr>
              <a:t>Service Templates</a:t>
            </a:r>
          </a:p>
        </p:txBody>
      </p:sp>
      <p:sp>
        <p:nvSpPr>
          <p:cNvPr id="15" name="Text Placeholder 29"/>
          <p:cNvSpPr txBox="1">
            <a:spLocks/>
          </p:cNvSpPr>
          <p:nvPr/>
        </p:nvSpPr>
        <p:spPr bwMode="auto">
          <a:xfrm>
            <a:off x="6229350" y="1577975"/>
            <a:ext cx="2484438" cy="474663"/>
          </a:xfrm>
          <a:prstGeom prst="rect">
            <a:avLst/>
          </a:prstGeom>
          <a:noFill/>
          <a:ln>
            <a:miter lim="800000"/>
            <a:headEnd/>
            <a:tailEnd/>
          </a:ln>
        </p:spPr>
        <p:txBody>
          <a:bodyPr wrap="square" numCol="1" anchor="t" anchorCtr="0" compatLnSpc="1">
            <a:prstTxWarp prst="textNoShape">
              <a:avLst/>
            </a:prstTxWarp>
          </a:bodyPr>
          <a:lstStyle>
            <a:lvl1pPr marL="455613" indent="-455613" algn="l" defTabSz="608013" rtl="0" fontAlgn="base">
              <a:spcBef>
                <a:spcPct val="20000"/>
              </a:spcBef>
              <a:spcAft>
                <a:spcPct val="0"/>
              </a:spcAft>
              <a:buFont typeface="Arial" pitchFamily="34" charset="0"/>
              <a:buChar char="•"/>
              <a:defRPr sz="2800" kern="1200">
                <a:solidFill>
                  <a:srgbClr val="FFFFFF"/>
                </a:solidFill>
                <a:latin typeface="+mn-lt"/>
                <a:ea typeface="+mn-ea"/>
                <a:cs typeface="Arial"/>
              </a:defRPr>
            </a:lvl1pPr>
            <a:lvl2pPr marL="989013" indent="-379413" algn="l" defTabSz="608013" rtl="0" fontAlgn="base">
              <a:spcBef>
                <a:spcPct val="20000"/>
              </a:spcBef>
              <a:spcAft>
                <a:spcPct val="0"/>
              </a:spcAft>
              <a:buFont typeface="Arial" pitchFamily="34" charset="0"/>
              <a:buChar char="–"/>
              <a:defRPr sz="2400" kern="1200">
                <a:solidFill>
                  <a:srgbClr val="FFFFFF"/>
                </a:solidFill>
                <a:latin typeface="+mn-lt"/>
                <a:ea typeface="+mn-ea"/>
                <a:cs typeface="Arial"/>
              </a:defRPr>
            </a:lvl2pPr>
            <a:lvl3pPr marL="1522413" indent="-303213" algn="l" defTabSz="608013" rtl="0" fontAlgn="base">
              <a:spcBef>
                <a:spcPct val="20000"/>
              </a:spcBef>
              <a:spcAft>
                <a:spcPct val="0"/>
              </a:spcAft>
              <a:buFont typeface="Arial" pitchFamily="34" charset="0"/>
              <a:buChar char="•"/>
              <a:defRPr kern="1200">
                <a:solidFill>
                  <a:srgbClr val="FFFFFF"/>
                </a:solidFill>
                <a:latin typeface="+mn-lt"/>
                <a:ea typeface="+mn-ea"/>
                <a:cs typeface="Arial"/>
              </a:defRPr>
            </a:lvl3pPr>
            <a:lvl4pPr marL="21320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4pPr>
            <a:lvl5pPr marL="27416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indent="0" algn="ctr">
              <a:buFont typeface="Arial" pitchFamily="34" charset="0"/>
              <a:buNone/>
            </a:pPr>
            <a:r>
              <a:rPr lang="en-US" sz="2400" dirty="0" smtClean="0">
                <a:solidFill>
                  <a:srgbClr val="3DB5F1"/>
                </a:solidFill>
                <a:cs typeface="Arial" pitchFamily="34" charset="0"/>
              </a:rPr>
              <a:t>UPDATE</a:t>
            </a:r>
          </a:p>
        </p:txBody>
      </p:sp>
      <p:sp>
        <p:nvSpPr>
          <p:cNvPr id="16" name="Text Placeholder 30"/>
          <p:cNvSpPr txBox="1">
            <a:spLocks/>
          </p:cNvSpPr>
          <p:nvPr/>
        </p:nvSpPr>
        <p:spPr bwMode="auto">
          <a:xfrm>
            <a:off x="6323013" y="4114798"/>
            <a:ext cx="2362200" cy="1512889"/>
          </a:xfrm>
          <a:prstGeom prst="rect">
            <a:avLst/>
          </a:prstGeom>
          <a:noFill/>
          <a:ln>
            <a:miter lim="800000"/>
            <a:headEnd/>
            <a:tailEnd/>
          </a:ln>
        </p:spPr>
        <p:txBody>
          <a:bodyPr wrap="square" numCol="1" anchor="t" anchorCtr="0" compatLnSpc="1">
            <a:prstTxWarp prst="textNoShape">
              <a:avLst/>
            </a:prstTxWarp>
          </a:bodyPr>
          <a:lstStyle>
            <a:lvl1pPr marL="455613" indent="-455613" algn="l" defTabSz="608013" rtl="0" fontAlgn="base">
              <a:spcBef>
                <a:spcPct val="20000"/>
              </a:spcBef>
              <a:spcAft>
                <a:spcPct val="0"/>
              </a:spcAft>
              <a:buFont typeface="Arial" pitchFamily="34" charset="0"/>
              <a:buChar char="•"/>
              <a:defRPr sz="2800" kern="1200">
                <a:solidFill>
                  <a:srgbClr val="FFFFFF"/>
                </a:solidFill>
                <a:latin typeface="+mn-lt"/>
                <a:ea typeface="+mn-ea"/>
                <a:cs typeface="Arial"/>
              </a:defRPr>
            </a:lvl1pPr>
            <a:lvl2pPr marL="989013" indent="-379413" algn="l" defTabSz="608013" rtl="0" fontAlgn="base">
              <a:spcBef>
                <a:spcPct val="20000"/>
              </a:spcBef>
              <a:spcAft>
                <a:spcPct val="0"/>
              </a:spcAft>
              <a:buFont typeface="Arial" pitchFamily="34" charset="0"/>
              <a:buChar char="–"/>
              <a:defRPr sz="2400" kern="1200">
                <a:solidFill>
                  <a:srgbClr val="FFFFFF"/>
                </a:solidFill>
                <a:latin typeface="+mn-lt"/>
                <a:ea typeface="+mn-ea"/>
                <a:cs typeface="Arial"/>
              </a:defRPr>
            </a:lvl2pPr>
            <a:lvl3pPr marL="1522413" indent="-303213" algn="l" defTabSz="608013" rtl="0" fontAlgn="base">
              <a:spcBef>
                <a:spcPct val="20000"/>
              </a:spcBef>
              <a:spcAft>
                <a:spcPct val="0"/>
              </a:spcAft>
              <a:buFont typeface="Arial" pitchFamily="34" charset="0"/>
              <a:buChar char="•"/>
              <a:defRPr kern="1200">
                <a:solidFill>
                  <a:srgbClr val="FFFFFF"/>
                </a:solidFill>
                <a:latin typeface="+mn-lt"/>
                <a:ea typeface="+mn-ea"/>
                <a:cs typeface="Arial"/>
              </a:defRPr>
            </a:lvl3pPr>
            <a:lvl4pPr marL="21320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4pPr>
            <a:lvl5pPr marL="27416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lvl="1" indent="0">
              <a:buFont typeface="Arial" pitchFamily="34" charset="0"/>
              <a:buNone/>
            </a:pPr>
            <a:r>
              <a:rPr lang="en-US" sz="1500" dirty="0" smtClean="0">
                <a:cs typeface="Arial" pitchFamily="34" charset="0"/>
              </a:rPr>
              <a:t>Easily update applications that have previously been deployed through </a:t>
            </a:r>
            <a:r>
              <a:rPr lang="en-US" sz="1500" b="1" dirty="0" smtClean="0">
                <a:cs typeface="Arial" pitchFamily="34" charset="0"/>
              </a:rPr>
              <a:t>self-service application management</a:t>
            </a:r>
          </a:p>
        </p:txBody>
      </p:sp>
      <p:sp>
        <p:nvSpPr>
          <p:cNvPr id="17" name="Text Placeholder 31"/>
          <p:cNvSpPr txBox="1">
            <a:spLocks/>
          </p:cNvSpPr>
          <p:nvPr/>
        </p:nvSpPr>
        <p:spPr bwMode="auto">
          <a:xfrm>
            <a:off x="8983663" y="1590675"/>
            <a:ext cx="2486025" cy="476250"/>
          </a:xfrm>
          <a:prstGeom prst="rect">
            <a:avLst/>
          </a:prstGeom>
          <a:noFill/>
          <a:ln>
            <a:miter lim="800000"/>
            <a:headEnd/>
            <a:tailEnd/>
          </a:ln>
        </p:spPr>
        <p:txBody>
          <a:bodyPr wrap="square" numCol="1" anchor="t" anchorCtr="0" compatLnSpc="1">
            <a:prstTxWarp prst="textNoShape">
              <a:avLst/>
            </a:prstTxWarp>
          </a:bodyPr>
          <a:lstStyle>
            <a:lvl1pPr marL="455613" indent="-455613" algn="l" defTabSz="608013" rtl="0" fontAlgn="base">
              <a:spcBef>
                <a:spcPct val="20000"/>
              </a:spcBef>
              <a:spcAft>
                <a:spcPct val="0"/>
              </a:spcAft>
              <a:buFont typeface="Arial" pitchFamily="34" charset="0"/>
              <a:buChar char="•"/>
              <a:defRPr sz="2800" kern="1200">
                <a:solidFill>
                  <a:srgbClr val="FFFFFF"/>
                </a:solidFill>
                <a:latin typeface="+mn-lt"/>
                <a:ea typeface="+mn-ea"/>
                <a:cs typeface="Arial"/>
              </a:defRPr>
            </a:lvl1pPr>
            <a:lvl2pPr marL="989013" indent="-379413" algn="l" defTabSz="608013" rtl="0" fontAlgn="base">
              <a:spcBef>
                <a:spcPct val="20000"/>
              </a:spcBef>
              <a:spcAft>
                <a:spcPct val="0"/>
              </a:spcAft>
              <a:buFont typeface="Arial" pitchFamily="34" charset="0"/>
              <a:buChar char="–"/>
              <a:defRPr sz="2400" kern="1200">
                <a:solidFill>
                  <a:srgbClr val="FFFFFF"/>
                </a:solidFill>
                <a:latin typeface="+mn-lt"/>
                <a:ea typeface="+mn-ea"/>
                <a:cs typeface="Arial"/>
              </a:defRPr>
            </a:lvl2pPr>
            <a:lvl3pPr marL="1522413" indent="-303213" algn="l" defTabSz="608013" rtl="0" fontAlgn="base">
              <a:spcBef>
                <a:spcPct val="20000"/>
              </a:spcBef>
              <a:spcAft>
                <a:spcPct val="0"/>
              </a:spcAft>
              <a:buFont typeface="Arial" pitchFamily="34" charset="0"/>
              <a:buChar char="•"/>
              <a:defRPr kern="1200">
                <a:solidFill>
                  <a:srgbClr val="FFFFFF"/>
                </a:solidFill>
                <a:latin typeface="+mn-lt"/>
                <a:ea typeface="+mn-ea"/>
                <a:cs typeface="Arial"/>
              </a:defRPr>
            </a:lvl3pPr>
            <a:lvl4pPr marL="21320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4pPr>
            <a:lvl5pPr marL="27416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indent="0" algn="ctr">
              <a:buFont typeface="Arial" pitchFamily="34" charset="0"/>
              <a:buNone/>
            </a:pPr>
            <a:r>
              <a:rPr lang="en-US" sz="2400" dirty="0" smtClean="0">
                <a:solidFill>
                  <a:srgbClr val="3DB5F1"/>
                </a:solidFill>
                <a:cs typeface="Arial" pitchFamily="34" charset="0"/>
              </a:rPr>
              <a:t>AVAILABLE</a:t>
            </a:r>
          </a:p>
        </p:txBody>
      </p:sp>
      <p:sp>
        <p:nvSpPr>
          <p:cNvPr id="18" name="Text Placeholder 32"/>
          <p:cNvSpPr txBox="1">
            <a:spLocks/>
          </p:cNvSpPr>
          <p:nvPr/>
        </p:nvSpPr>
        <p:spPr bwMode="auto">
          <a:xfrm>
            <a:off x="9066213" y="4114798"/>
            <a:ext cx="2362200" cy="1525590"/>
          </a:xfrm>
          <a:prstGeom prst="rect">
            <a:avLst/>
          </a:prstGeom>
          <a:noFill/>
          <a:ln>
            <a:miter lim="800000"/>
            <a:headEnd/>
            <a:tailEnd/>
          </a:ln>
        </p:spPr>
        <p:txBody>
          <a:bodyPr wrap="square" numCol="1" anchor="t" anchorCtr="0" compatLnSpc="1">
            <a:prstTxWarp prst="textNoShape">
              <a:avLst/>
            </a:prstTxWarp>
          </a:bodyPr>
          <a:lstStyle>
            <a:lvl1pPr marL="455613" indent="-455613" algn="l" defTabSz="608013" rtl="0" fontAlgn="base">
              <a:spcBef>
                <a:spcPct val="20000"/>
              </a:spcBef>
              <a:spcAft>
                <a:spcPct val="0"/>
              </a:spcAft>
              <a:buFont typeface="Arial" pitchFamily="34" charset="0"/>
              <a:buChar char="•"/>
              <a:defRPr sz="2800" kern="1200">
                <a:solidFill>
                  <a:srgbClr val="FFFFFF"/>
                </a:solidFill>
                <a:latin typeface="+mn-lt"/>
                <a:ea typeface="+mn-ea"/>
                <a:cs typeface="Arial"/>
              </a:defRPr>
            </a:lvl1pPr>
            <a:lvl2pPr marL="989013" indent="-379413" algn="l" defTabSz="608013" rtl="0" fontAlgn="base">
              <a:spcBef>
                <a:spcPct val="20000"/>
              </a:spcBef>
              <a:spcAft>
                <a:spcPct val="0"/>
              </a:spcAft>
              <a:buFont typeface="Arial" pitchFamily="34" charset="0"/>
              <a:buChar char="–"/>
              <a:defRPr sz="2400" kern="1200">
                <a:solidFill>
                  <a:srgbClr val="FFFFFF"/>
                </a:solidFill>
                <a:latin typeface="+mn-lt"/>
                <a:ea typeface="+mn-ea"/>
                <a:cs typeface="Arial"/>
              </a:defRPr>
            </a:lvl2pPr>
            <a:lvl3pPr marL="1522413" indent="-303213" algn="l" defTabSz="608013" rtl="0" fontAlgn="base">
              <a:spcBef>
                <a:spcPct val="20000"/>
              </a:spcBef>
              <a:spcAft>
                <a:spcPct val="0"/>
              </a:spcAft>
              <a:buFont typeface="Arial" pitchFamily="34" charset="0"/>
              <a:buChar char="•"/>
              <a:defRPr kern="1200">
                <a:solidFill>
                  <a:srgbClr val="FFFFFF"/>
                </a:solidFill>
                <a:latin typeface="+mn-lt"/>
                <a:ea typeface="+mn-ea"/>
                <a:cs typeface="Arial"/>
              </a:defRPr>
            </a:lvl3pPr>
            <a:lvl4pPr marL="21320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4pPr>
            <a:lvl5pPr marL="27416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lvl="1" indent="0">
              <a:buFont typeface="Arial" pitchFamily="34" charset="0"/>
              <a:buNone/>
            </a:pPr>
            <a:r>
              <a:rPr lang="en-US" sz="1500" dirty="0" smtClean="0">
                <a:cs typeface="Arial" pitchFamily="34" charset="0"/>
              </a:rPr>
              <a:t>Update the underlying operating system without losing deployed application state through </a:t>
            </a:r>
            <a:r>
              <a:rPr lang="en-US" sz="1500" b="1" dirty="0" smtClean="0">
                <a:cs typeface="Arial" pitchFamily="34" charset="0"/>
              </a:rPr>
              <a:t>application abstraction</a:t>
            </a:r>
          </a:p>
        </p:txBody>
      </p:sp>
      <p:pic>
        <p:nvPicPr>
          <p:cNvPr id="19" name="Picture 5"/>
          <p:cNvPicPr>
            <a:picLocks noChangeAspect="1" noChangeArrowheads="1"/>
          </p:cNvPicPr>
          <p:nvPr/>
        </p:nvPicPr>
        <p:blipFill>
          <a:blip r:embed="rId2"/>
          <a:srcRect/>
          <a:stretch>
            <a:fillRect/>
          </a:stretch>
        </p:blipFill>
        <p:spPr bwMode="auto">
          <a:xfrm>
            <a:off x="4087813" y="2216150"/>
            <a:ext cx="1244600" cy="1509713"/>
          </a:xfrm>
          <a:prstGeom prst="rect">
            <a:avLst/>
          </a:prstGeom>
          <a:noFill/>
          <a:ln w="9525">
            <a:noFill/>
            <a:miter lim="800000"/>
            <a:headEnd/>
            <a:tailEnd/>
          </a:ln>
        </p:spPr>
      </p:pic>
      <p:pic>
        <p:nvPicPr>
          <p:cNvPr id="20" name="Picture 20"/>
          <p:cNvPicPr>
            <a:picLocks noChangeAspect="1"/>
          </p:cNvPicPr>
          <p:nvPr/>
        </p:nvPicPr>
        <p:blipFill>
          <a:blip r:embed="rId3"/>
          <a:srcRect/>
          <a:stretch>
            <a:fillRect/>
          </a:stretch>
        </p:blipFill>
        <p:spPr bwMode="auto">
          <a:xfrm>
            <a:off x="6729413" y="2212975"/>
            <a:ext cx="1608137" cy="1566863"/>
          </a:xfrm>
          <a:prstGeom prst="rect">
            <a:avLst/>
          </a:prstGeom>
          <a:noFill/>
          <a:ln w="9525">
            <a:noFill/>
            <a:miter lim="800000"/>
            <a:headEnd/>
            <a:tailEnd/>
          </a:ln>
        </p:spPr>
      </p:pic>
      <p:pic>
        <p:nvPicPr>
          <p:cNvPr id="21" name="Picture 21"/>
          <p:cNvPicPr>
            <a:picLocks noChangeAspect="1"/>
          </p:cNvPicPr>
          <p:nvPr/>
        </p:nvPicPr>
        <p:blipFill>
          <a:blip r:embed="rId4"/>
          <a:srcRect/>
          <a:stretch>
            <a:fillRect/>
          </a:stretch>
        </p:blipFill>
        <p:spPr bwMode="auto">
          <a:xfrm>
            <a:off x="9523413" y="2270125"/>
            <a:ext cx="1501775" cy="1285875"/>
          </a:xfrm>
          <a:prstGeom prst="rect">
            <a:avLst/>
          </a:prstGeom>
          <a:noFill/>
          <a:ln w="9525">
            <a:noFill/>
            <a:miter lim="800000"/>
            <a:headEnd/>
            <a:tailEnd/>
          </a:ln>
        </p:spPr>
      </p:pic>
      <p:grpSp>
        <p:nvGrpSpPr>
          <p:cNvPr id="22" name="Group 22"/>
          <p:cNvGrpSpPr>
            <a:grpSpLocks/>
          </p:cNvGrpSpPr>
          <p:nvPr/>
        </p:nvGrpSpPr>
        <p:grpSpPr bwMode="auto">
          <a:xfrm>
            <a:off x="1141413" y="2057400"/>
            <a:ext cx="1722437" cy="1755775"/>
            <a:chOff x="786431" y="2301057"/>
            <a:chExt cx="1722844" cy="1755350"/>
          </a:xfrm>
        </p:grpSpPr>
        <p:pic>
          <p:nvPicPr>
            <p:cNvPr id="23" name="Picture 23"/>
            <p:cNvPicPr>
              <a:picLocks noChangeAspect="1"/>
            </p:cNvPicPr>
            <p:nvPr/>
          </p:nvPicPr>
          <p:blipFill>
            <a:blip r:embed="rId5"/>
            <a:srcRect/>
            <a:stretch>
              <a:fillRect/>
            </a:stretch>
          </p:blipFill>
          <p:spPr bwMode="auto">
            <a:xfrm>
              <a:off x="786431" y="2301057"/>
              <a:ext cx="1722844" cy="1755350"/>
            </a:xfrm>
            <a:prstGeom prst="rect">
              <a:avLst/>
            </a:prstGeom>
            <a:noFill/>
            <a:ln w="9525">
              <a:noFill/>
              <a:miter lim="800000"/>
              <a:headEnd/>
              <a:tailEnd/>
            </a:ln>
          </p:spPr>
        </p:pic>
        <p:pic>
          <p:nvPicPr>
            <p:cNvPr id="24" name="Picture 24"/>
            <p:cNvPicPr>
              <a:picLocks noChangeAspect="1"/>
            </p:cNvPicPr>
            <p:nvPr/>
          </p:nvPicPr>
          <p:blipFill>
            <a:blip r:embed="rId6"/>
            <a:srcRect/>
            <a:stretch>
              <a:fillRect/>
            </a:stretch>
          </p:blipFill>
          <p:spPr bwMode="auto">
            <a:xfrm>
              <a:off x="1446210" y="2974378"/>
              <a:ext cx="508888" cy="531606"/>
            </a:xfrm>
            <a:prstGeom prst="rect">
              <a:avLst/>
            </a:prstGeom>
            <a:noFill/>
            <a:ln w="9525">
              <a:noFill/>
              <a:miter lim="800000"/>
              <a:headEnd/>
              <a:tailEnd/>
            </a:ln>
          </p:spPr>
        </p:pic>
      </p:grpSp>
    </p:spTree>
    <p:extLst>
      <p:ext uri="{BB962C8B-B14F-4D97-AF65-F5344CB8AC3E}">
        <p14:creationId xmlns:p14="http://schemas.microsoft.com/office/powerpoint/2010/main" val="5207043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10" presetClass="entr" presetSubtype="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500"/>
                                        <p:tgtEl>
                                          <p:spTgt spid="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par>
                                <p:cTn id="68" presetID="10" presetClass="entr" presetSubtype="0" fill="hold" nodeType="with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a:spLocks noChangeArrowheads="1"/>
          </p:cNvSpPr>
          <p:nvPr/>
        </p:nvSpPr>
        <p:spPr bwMode="auto">
          <a:xfrm>
            <a:off x="768350" y="1422400"/>
            <a:ext cx="3411538" cy="4375150"/>
          </a:xfrm>
          <a:prstGeom prst="rect">
            <a:avLst/>
          </a:prstGeom>
          <a:solidFill>
            <a:srgbClr val="F0F2F3">
              <a:alpha val="10000"/>
            </a:srgbClr>
          </a:solidFill>
          <a:ln w="9525">
            <a:noFill/>
            <a:miter lim="800000"/>
            <a:headEnd/>
            <a:tailEnd/>
          </a:ln>
        </p:spPr>
        <p:txBody>
          <a:bodyPr wrap="none" anchor="ctr"/>
          <a:lstStyle/>
          <a:p>
            <a:pPr defTabSz="914400" fontAlgn="base">
              <a:spcBef>
                <a:spcPct val="0"/>
              </a:spcBef>
              <a:spcAft>
                <a:spcPct val="0"/>
              </a:spcAft>
              <a:defRPr/>
            </a:pPr>
            <a:endParaRPr lang="en-US">
              <a:solidFill>
                <a:srgbClr val="00264A"/>
              </a:solidFill>
              <a:cs typeface="Segoe UI" pitchFamily="34" charset="0"/>
            </a:endParaRPr>
          </a:p>
        </p:txBody>
      </p:sp>
      <p:sp>
        <p:nvSpPr>
          <p:cNvPr id="3" name="Rectangle 2"/>
          <p:cNvSpPr/>
          <p:nvPr/>
        </p:nvSpPr>
        <p:spPr>
          <a:xfrm>
            <a:off x="768350" y="1531938"/>
            <a:ext cx="3411538" cy="474662"/>
          </a:xfrm>
          <a:prstGeom prst="rect">
            <a:avLst/>
          </a:prstGeom>
          <a:solidFill>
            <a:srgbClr val="00264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ndParaRPr>
          </a:p>
        </p:txBody>
      </p:sp>
      <p:sp>
        <p:nvSpPr>
          <p:cNvPr id="4" name="Rectangle 19"/>
          <p:cNvSpPr>
            <a:spLocks noChangeArrowheads="1"/>
          </p:cNvSpPr>
          <p:nvPr/>
        </p:nvSpPr>
        <p:spPr bwMode="auto">
          <a:xfrm>
            <a:off x="8034338" y="1422400"/>
            <a:ext cx="3411537" cy="4375150"/>
          </a:xfrm>
          <a:prstGeom prst="rect">
            <a:avLst/>
          </a:prstGeom>
          <a:solidFill>
            <a:srgbClr val="F0F2F3">
              <a:alpha val="10000"/>
            </a:srgbClr>
          </a:solidFill>
          <a:ln w="9525">
            <a:noFill/>
            <a:miter lim="800000"/>
            <a:headEnd/>
            <a:tailEnd/>
          </a:ln>
        </p:spPr>
        <p:txBody>
          <a:bodyPr wrap="none" anchor="ctr"/>
          <a:lstStyle/>
          <a:p>
            <a:pPr defTabSz="914400" fontAlgn="base">
              <a:spcBef>
                <a:spcPct val="0"/>
              </a:spcBef>
              <a:spcAft>
                <a:spcPct val="0"/>
              </a:spcAft>
              <a:defRPr/>
            </a:pPr>
            <a:endParaRPr lang="en-US">
              <a:solidFill>
                <a:srgbClr val="00264A"/>
              </a:solidFill>
              <a:cs typeface="Segoe UI" pitchFamily="34" charset="0"/>
            </a:endParaRPr>
          </a:p>
        </p:txBody>
      </p:sp>
      <p:sp>
        <p:nvSpPr>
          <p:cNvPr id="5" name="Rectangle 19"/>
          <p:cNvSpPr>
            <a:spLocks noChangeArrowheads="1"/>
          </p:cNvSpPr>
          <p:nvPr/>
        </p:nvSpPr>
        <p:spPr bwMode="auto">
          <a:xfrm>
            <a:off x="4410075" y="1422400"/>
            <a:ext cx="3411538" cy="4375150"/>
          </a:xfrm>
          <a:prstGeom prst="rect">
            <a:avLst/>
          </a:prstGeom>
          <a:solidFill>
            <a:srgbClr val="F0F2F3">
              <a:alpha val="10000"/>
            </a:srgbClr>
          </a:solidFill>
          <a:ln w="9525">
            <a:noFill/>
            <a:miter lim="800000"/>
            <a:headEnd/>
            <a:tailEnd/>
          </a:ln>
        </p:spPr>
        <p:txBody>
          <a:bodyPr wrap="none" anchor="ctr"/>
          <a:lstStyle/>
          <a:p>
            <a:pPr defTabSz="914400" fontAlgn="base">
              <a:spcBef>
                <a:spcPct val="0"/>
              </a:spcBef>
              <a:spcAft>
                <a:spcPct val="0"/>
              </a:spcAft>
              <a:defRPr/>
            </a:pPr>
            <a:endParaRPr lang="en-US">
              <a:solidFill>
                <a:srgbClr val="00264A"/>
              </a:solidFill>
              <a:cs typeface="Segoe UI" pitchFamily="34" charset="0"/>
            </a:endParaRPr>
          </a:p>
        </p:txBody>
      </p:sp>
      <p:sp>
        <p:nvSpPr>
          <p:cNvPr id="6" name="Rectangle 5"/>
          <p:cNvSpPr/>
          <p:nvPr/>
        </p:nvSpPr>
        <p:spPr>
          <a:xfrm>
            <a:off x="4410075" y="1531938"/>
            <a:ext cx="3411538" cy="474662"/>
          </a:xfrm>
          <a:prstGeom prst="rect">
            <a:avLst/>
          </a:prstGeom>
          <a:solidFill>
            <a:srgbClr val="00264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ndParaRPr>
          </a:p>
        </p:txBody>
      </p:sp>
      <p:sp>
        <p:nvSpPr>
          <p:cNvPr id="7" name="Rectangle 6"/>
          <p:cNvSpPr/>
          <p:nvPr/>
        </p:nvSpPr>
        <p:spPr>
          <a:xfrm>
            <a:off x="8039100" y="1531938"/>
            <a:ext cx="3413125" cy="474662"/>
          </a:xfrm>
          <a:prstGeom prst="rect">
            <a:avLst/>
          </a:prstGeom>
          <a:solidFill>
            <a:srgbClr val="00264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ndParaRPr>
          </a:p>
        </p:txBody>
      </p:sp>
      <p:sp>
        <p:nvSpPr>
          <p:cNvPr id="8" name="Rectangle 36"/>
          <p:cNvSpPr txBox="1">
            <a:spLocks/>
          </p:cNvSpPr>
          <p:nvPr/>
        </p:nvSpPr>
        <p:spPr bwMode="auto">
          <a:xfrm>
            <a:off x="519112" y="228600"/>
            <a:ext cx="11149013" cy="609398"/>
          </a:xfrm>
          <a:prstGeom prst="rect">
            <a:avLst/>
          </a:prstGeom>
          <a:noFill/>
          <a:ln>
            <a:miter lim="800000"/>
            <a:headEnd/>
            <a:tailEnd/>
          </a:ln>
        </p:spPr>
        <p:txBody>
          <a:bodyPr wrap="square" numCol="1" anchorCtr="0" compatLnSpc="1">
            <a:prstTxWarp prst="textNoShape">
              <a:avLst/>
            </a:prstTxWarp>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mtClean="0">
                <a:latin typeface="Segoe UI" pitchFamily="34" charset="0"/>
                <a:cs typeface="Arial" pitchFamily="34" charset="0"/>
              </a:rPr>
              <a:t>Virtualizing applications with Server App-V</a:t>
            </a:r>
            <a:endParaRPr lang="en-US">
              <a:latin typeface="Segoe UI" pitchFamily="34" charset="0"/>
              <a:cs typeface="Arial" pitchFamily="34" charset="0"/>
            </a:endParaRPr>
          </a:p>
        </p:txBody>
      </p:sp>
      <p:sp>
        <p:nvSpPr>
          <p:cNvPr id="9" name="Text Placeholder 19"/>
          <p:cNvSpPr txBox="1">
            <a:spLocks/>
          </p:cNvSpPr>
          <p:nvPr/>
        </p:nvSpPr>
        <p:spPr bwMode="auto">
          <a:xfrm>
            <a:off x="768350" y="1566863"/>
            <a:ext cx="3411538" cy="476250"/>
          </a:xfrm>
          <a:prstGeom prst="rect">
            <a:avLst/>
          </a:prstGeom>
          <a:noFill/>
          <a:ln>
            <a:miter lim="800000"/>
            <a:headEnd/>
            <a:tailEnd/>
          </a:ln>
        </p:spPr>
        <p:txBody>
          <a:bodyPr wrap="square" numCol="1" anchor="t" anchorCtr="0" compatLnSpc="1">
            <a:prstTxWarp prst="textNoShape">
              <a:avLst/>
            </a:prstTxWarp>
          </a:bodyPr>
          <a:lstStyle>
            <a:lvl1pPr marL="455613" indent="-455613" algn="l" defTabSz="608013" rtl="0" fontAlgn="base">
              <a:spcBef>
                <a:spcPct val="20000"/>
              </a:spcBef>
              <a:spcAft>
                <a:spcPct val="0"/>
              </a:spcAft>
              <a:buFont typeface="Arial" pitchFamily="34" charset="0"/>
              <a:buChar char="•"/>
              <a:defRPr sz="2800" kern="1200">
                <a:solidFill>
                  <a:srgbClr val="FFFFFF"/>
                </a:solidFill>
                <a:latin typeface="+mn-lt"/>
                <a:ea typeface="+mn-ea"/>
                <a:cs typeface="Arial"/>
              </a:defRPr>
            </a:lvl1pPr>
            <a:lvl2pPr marL="989013" indent="-379413" algn="l" defTabSz="608013" rtl="0" fontAlgn="base">
              <a:spcBef>
                <a:spcPct val="20000"/>
              </a:spcBef>
              <a:spcAft>
                <a:spcPct val="0"/>
              </a:spcAft>
              <a:buFont typeface="Arial" pitchFamily="34" charset="0"/>
              <a:buChar char="–"/>
              <a:defRPr sz="2400" kern="1200">
                <a:solidFill>
                  <a:srgbClr val="FFFFFF"/>
                </a:solidFill>
                <a:latin typeface="+mn-lt"/>
                <a:ea typeface="+mn-ea"/>
                <a:cs typeface="Arial"/>
              </a:defRPr>
            </a:lvl2pPr>
            <a:lvl3pPr marL="1522413" indent="-303213" algn="l" defTabSz="608013" rtl="0" fontAlgn="base">
              <a:spcBef>
                <a:spcPct val="20000"/>
              </a:spcBef>
              <a:spcAft>
                <a:spcPct val="0"/>
              </a:spcAft>
              <a:buFont typeface="Arial" pitchFamily="34" charset="0"/>
              <a:buChar char="•"/>
              <a:defRPr kern="1200">
                <a:solidFill>
                  <a:srgbClr val="FFFFFF"/>
                </a:solidFill>
                <a:latin typeface="+mn-lt"/>
                <a:ea typeface="+mn-ea"/>
                <a:cs typeface="Arial"/>
              </a:defRPr>
            </a:lvl3pPr>
            <a:lvl4pPr marL="21320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4pPr>
            <a:lvl5pPr marL="27416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indent="0" algn="ctr">
              <a:buFont typeface="Arial" pitchFamily="34" charset="0"/>
              <a:buNone/>
            </a:pPr>
            <a:r>
              <a:rPr lang="en-US" sz="2400" dirty="0" smtClean="0">
                <a:solidFill>
                  <a:srgbClr val="3DB5F1"/>
                </a:solidFill>
                <a:cs typeface="Arial" pitchFamily="34" charset="0"/>
              </a:rPr>
              <a:t>HOSTS</a:t>
            </a:r>
          </a:p>
        </p:txBody>
      </p:sp>
      <p:sp>
        <p:nvSpPr>
          <p:cNvPr id="10" name="Text Placeholder 20"/>
          <p:cNvSpPr txBox="1">
            <a:spLocks/>
          </p:cNvSpPr>
          <p:nvPr/>
        </p:nvSpPr>
        <p:spPr bwMode="auto">
          <a:xfrm>
            <a:off x="996950" y="3733800"/>
            <a:ext cx="2957513" cy="1653382"/>
          </a:xfrm>
          <a:prstGeom prst="rect">
            <a:avLst/>
          </a:prstGeom>
          <a:noFill/>
          <a:ln>
            <a:miter lim="800000"/>
            <a:headEnd/>
            <a:tailEnd/>
          </a:ln>
        </p:spPr>
        <p:txBody>
          <a:bodyPr wrap="square" numCol="1" anchor="t" anchorCtr="0" compatLnSpc="1">
            <a:prstTxWarp prst="textNoShape">
              <a:avLst/>
            </a:prstTxWarp>
          </a:bodyPr>
          <a:lstStyle>
            <a:lvl1pPr marL="455613" indent="-455613" algn="l" defTabSz="608013" rtl="0" fontAlgn="base">
              <a:spcBef>
                <a:spcPct val="20000"/>
              </a:spcBef>
              <a:spcAft>
                <a:spcPct val="0"/>
              </a:spcAft>
              <a:buFont typeface="Arial" pitchFamily="34" charset="0"/>
              <a:buChar char="•"/>
              <a:defRPr sz="2800" kern="1200">
                <a:solidFill>
                  <a:srgbClr val="FFFFFF"/>
                </a:solidFill>
                <a:latin typeface="+mn-lt"/>
                <a:ea typeface="+mn-ea"/>
                <a:cs typeface="Arial"/>
              </a:defRPr>
            </a:lvl1pPr>
            <a:lvl2pPr marL="989013" indent="-379413" algn="l" defTabSz="608013" rtl="0" fontAlgn="base">
              <a:spcBef>
                <a:spcPct val="20000"/>
              </a:spcBef>
              <a:spcAft>
                <a:spcPct val="0"/>
              </a:spcAft>
              <a:buFont typeface="Arial" pitchFamily="34" charset="0"/>
              <a:buChar char="–"/>
              <a:defRPr sz="2400" kern="1200">
                <a:solidFill>
                  <a:srgbClr val="FFFFFF"/>
                </a:solidFill>
                <a:latin typeface="+mn-lt"/>
                <a:ea typeface="+mn-ea"/>
                <a:cs typeface="Arial"/>
              </a:defRPr>
            </a:lvl2pPr>
            <a:lvl3pPr marL="1522413" indent="-303213" algn="l" defTabSz="608013" rtl="0" fontAlgn="base">
              <a:spcBef>
                <a:spcPct val="20000"/>
              </a:spcBef>
              <a:spcAft>
                <a:spcPct val="0"/>
              </a:spcAft>
              <a:buFont typeface="Arial" pitchFamily="34" charset="0"/>
              <a:buChar char="•"/>
              <a:defRPr kern="1200">
                <a:solidFill>
                  <a:srgbClr val="FFFFFF"/>
                </a:solidFill>
                <a:latin typeface="+mn-lt"/>
                <a:ea typeface="+mn-ea"/>
                <a:cs typeface="Arial"/>
              </a:defRPr>
            </a:lvl3pPr>
            <a:lvl4pPr marL="21320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4pPr>
            <a:lvl5pPr marL="27416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171450" indent="-171450">
              <a:lnSpc>
                <a:spcPct val="90000"/>
              </a:lnSpc>
              <a:spcBef>
                <a:spcPct val="30000"/>
              </a:spcBef>
              <a:buClr>
                <a:srgbClr val="3DB5F1"/>
              </a:buClr>
              <a:buFontTx/>
              <a:buChar char="•"/>
            </a:pPr>
            <a:r>
              <a:rPr lang="en-US" sz="1400" dirty="0" smtClean="0"/>
              <a:t>Virtualized Windows Services are registered with the Service Control Manager</a:t>
            </a:r>
          </a:p>
          <a:p>
            <a:pPr marL="171450" indent="-171450">
              <a:lnSpc>
                <a:spcPct val="90000"/>
              </a:lnSpc>
              <a:spcBef>
                <a:spcPct val="30000"/>
              </a:spcBef>
              <a:buClr>
                <a:srgbClr val="3DB5F1"/>
              </a:buClr>
              <a:buFontTx/>
              <a:buChar char="•"/>
            </a:pPr>
            <a:r>
              <a:rPr lang="en-US" sz="1400" dirty="0" smtClean="0"/>
              <a:t>Web applications that run on top of IIS 6, 7, 7.5 </a:t>
            </a:r>
          </a:p>
          <a:p>
            <a:pPr marL="171450" indent="-171450">
              <a:lnSpc>
                <a:spcPct val="90000"/>
              </a:lnSpc>
              <a:spcBef>
                <a:spcPct val="30000"/>
              </a:spcBef>
              <a:buClr>
                <a:srgbClr val="3DB5F1"/>
              </a:buClr>
              <a:buFontTx/>
              <a:buChar char="•"/>
            </a:pPr>
            <a:r>
              <a:rPr lang="en-US" sz="1400" dirty="0" smtClean="0"/>
              <a:t>All types of user accounts are supported (</a:t>
            </a:r>
            <a:r>
              <a:rPr lang="en-US" sz="1400" dirty="0" err="1" smtClean="0"/>
              <a:t>LocalSystem</a:t>
            </a:r>
            <a:r>
              <a:rPr lang="en-US" sz="1400" dirty="0" smtClean="0"/>
              <a:t>, Network Service, Domain Accounts)</a:t>
            </a:r>
          </a:p>
        </p:txBody>
      </p:sp>
      <p:sp>
        <p:nvSpPr>
          <p:cNvPr id="11" name="Text Placeholder 21"/>
          <p:cNvSpPr txBox="1">
            <a:spLocks/>
          </p:cNvSpPr>
          <p:nvPr/>
        </p:nvSpPr>
        <p:spPr bwMode="auto">
          <a:xfrm>
            <a:off x="4405313" y="1566863"/>
            <a:ext cx="3411537" cy="476250"/>
          </a:xfrm>
          <a:prstGeom prst="rect">
            <a:avLst/>
          </a:prstGeom>
          <a:noFill/>
          <a:ln>
            <a:miter lim="800000"/>
            <a:headEnd/>
            <a:tailEnd/>
          </a:ln>
        </p:spPr>
        <p:txBody>
          <a:bodyPr wrap="square" numCol="1" anchor="t" anchorCtr="0" compatLnSpc="1">
            <a:prstTxWarp prst="textNoShape">
              <a:avLst/>
            </a:prstTxWarp>
          </a:bodyPr>
          <a:lstStyle>
            <a:lvl1pPr marL="455613" indent="-455613" algn="l" defTabSz="608013" rtl="0" fontAlgn="base">
              <a:spcBef>
                <a:spcPct val="20000"/>
              </a:spcBef>
              <a:spcAft>
                <a:spcPct val="0"/>
              </a:spcAft>
              <a:buFont typeface="Arial" pitchFamily="34" charset="0"/>
              <a:buChar char="•"/>
              <a:defRPr sz="2800" kern="1200">
                <a:solidFill>
                  <a:srgbClr val="FFFFFF"/>
                </a:solidFill>
                <a:latin typeface="+mn-lt"/>
                <a:ea typeface="+mn-ea"/>
                <a:cs typeface="Arial"/>
              </a:defRPr>
            </a:lvl1pPr>
            <a:lvl2pPr marL="989013" indent="-379413" algn="l" defTabSz="608013" rtl="0" fontAlgn="base">
              <a:spcBef>
                <a:spcPct val="20000"/>
              </a:spcBef>
              <a:spcAft>
                <a:spcPct val="0"/>
              </a:spcAft>
              <a:buFont typeface="Arial" pitchFamily="34" charset="0"/>
              <a:buChar char="–"/>
              <a:defRPr sz="2400" kern="1200">
                <a:solidFill>
                  <a:srgbClr val="FFFFFF"/>
                </a:solidFill>
                <a:latin typeface="+mn-lt"/>
                <a:ea typeface="+mn-ea"/>
                <a:cs typeface="Arial"/>
              </a:defRPr>
            </a:lvl2pPr>
            <a:lvl3pPr marL="1522413" indent="-303213" algn="l" defTabSz="608013" rtl="0" fontAlgn="base">
              <a:spcBef>
                <a:spcPct val="20000"/>
              </a:spcBef>
              <a:spcAft>
                <a:spcPct val="0"/>
              </a:spcAft>
              <a:buFont typeface="Arial" pitchFamily="34" charset="0"/>
              <a:buChar char="•"/>
              <a:defRPr kern="1200">
                <a:solidFill>
                  <a:srgbClr val="FFFFFF"/>
                </a:solidFill>
                <a:latin typeface="+mn-lt"/>
                <a:ea typeface="+mn-ea"/>
                <a:cs typeface="Arial"/>
              </a:defRPr>
            </a:lvl3pPr>
            <a:lvl4pPr marL="21320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4pPr>
            <a:lvl5pPr marL="27416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indent="0" algn="ctr">
              <a:buFont typeface="Arial" pitchFamily="34" charset="0"/>
              <a:buNone/>
            </a:pPr>
            <a:r>
              <a:rPr lang="en-US" sz="2400" dirty="0" smtClean="0">
                <a:solidFill>
                  <a:srgbClr val="3DB5F1"/>
                </a:solidFill>
                <a:cs typeface="Arial" pitchFamily="34" charset="0"/>
              </a:rPr>
              <a:t>RESOURCES</a:t>
            </a:r>
          </a:p>
        </p:txBody>
      </p:sp>
      <p:sp>
        <p:nvSpPr>
          <p:cNvPr id="12" name="Text Placeholder 22"/>
          <p:cNvSpPr txBox="1">
            <a:spLocks/>
          </p:cNvSpPr>
          <p:nvPr/>
        </p:nvSpPr>
        <p:spPr bwMode="auto">
          <a:xfrm>
            <a:off x="8035925" y="1566863"/>
            <a:ext cx="3411538" cy="476250"/>
          </a:xfrm>
          <a:prstGeom prst="rect">
            <a:avLst/>
          </a:prstGeom>
          <a:noFill/>
          <a:ln>
            <a:miter lim="800000"/>
            <a:headEnd/>
            <a:tailEnd/>
          </a:ln>
        </p:spPr>
        <p:txBody>
          <a:bodyPr wrap="square" numCol="1" anchor="t" anchorCtr="0" compatLnSpc="1">
            <a:prstTxWarp prst="textNoShape">
              <a:avLst/>
            </a:prstTxWarp>
          </a:bodyPr>
          <a:lstStyle>
            <a:lvl1pPr marL="455613" indent="-455613" algn="l" defTabSz="608013" rtl="0" fontAlgn="base">
              <a:spcBef>
                <a:spcPct val="20000"/>
              </a:spcBef>
              <a:spcAft>
                <a:spcPct val="0"/>
              </a:spcAft>
              <a:buFont typeface="Arial" pitchFamily="34" charset="0"/>
              <a:buChar char="•"/>
              <a:defRPr sz="2800" kern="1200">
                <a:solidFill>
                  <a:srgbClr val="FFFFFF"/>
                </a:solidFill>
                <a:latin typeface="+mn-lt"/>
                <a:ea typeface="+mn-ea"/>
                <a:cs typeface="Arial"/>
              </a:defRPr>
            </a:lvl1pPr>
            <a:lvl2pPr marL="989013" indent="-379413" algn="l" defTabSz="608013" rtl="0" fontAlgn="base">
              <a:spcBef>
                <a:spcPct val="20000"/>
              </a:spcBef>
              <a:spcAft>
                <a:spcPct val="0"/>
              </a:spcAft>
              <a:buFont typeface="Arial" pitchFamily="34" charset="0"/>
              <a:buChar char="–"/>
              <a:defRPr sz="2400" kern="1200">
                <a:solidFill>
                  <a:srgbClr val="FFFFFF"/>
                </a:solidFill>
                <a:latin typeface="+mn-lt"/>
                <a:ea typeface="+mn-ea"/>
                <a:cs typeface="Arial"/>
              </a:defRPr>
            </a:lvl2pPr>
            <a:lvl3pPr marL="1522413" indent="-303213" algn="l" defTabSz="608013" rtl="0" fontAlgn="base">
              <a:spcBef>
                <a:spcPct val="20000"/>
              </a:spcBef>
              <a:spcAft>
                <a:spcPct val="0"/>
              </a:spcAft>
              <a:buFont typeface="Arial" pitchFamily="34" charset="0"/>
              <a:buChar char="•"/>
              <a:defRPr kern="1200">
                <a:solidFill>
                  <a:srgbClr val="FFFFFF"/>
                </a:solidFill>
                <a:latin typeface="+mn-lt"/>
                <a:ea typeface="+mn-ea"/>
                <a:cs typeface="Arial"/>
              </a:defRPr>
            </a:lvl3pPr>
            <a:lvl4pPr marL="21320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4pPr>
            <a:lvl5pPr marL="27416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indent="0" algn="ctr">
              <a:buFont typeface="Arial" pitchFamily="34" charset="0"/>
              <a:buNone/>
            </a:pPr>
            <a:r>
              <a:rPr lang="en-US" sz="2400" dirty="0" smtClean="0">
                <a:solidFill>
                  <a:srgbClr val="3DB5F1"/>
                </a:solidFill>
                <a:cs typeface="Arial" pitchFamily="34" charset="0"/>
              </a:rPr>
              <a:t>COMPONENTS</a:t>
            </a:r>
          </a:p>
        </p:txBody>
      </p:sp>
      <p:sp>
        <p:nvSpPr>
          <p:cNvPr id="13" name="Text Placeholder 23"/>
          <p:cNvSpPr txBox="1">
            <a:spLocks/>
          </p:cNvSpPr>
          <p:nvPr/>
        </p:nvSpPr>
        <p:spPr bwMode="auto">
          <a:xfrm>
            <a:off x="4613275" y="3733800"/>
            <a:ext cx="2957513" cy="1675607"/>
          </a:xfrm>
          <a:prstGeom prst="rect">
            <a:avLst/>
          </a:prstGeom>
          <a:noFill/>
          <a:ln>
            <a:miter lim="800000"/>
            <a:headEnd/>
            <a:tailEnd/>
          </a:ln>
        </p:spPr>
        <p:txBody>
          <a:bodyPr wrap="square" numCol="1" anchor="t" anchorCtr="0" compatLnSpc="1">
            <a:prstTxWarp prst="textNoShape">
              <a:avLst/>
            </a:prstTxWarp>
          </a:bodyPr>
          <a:lstStyle>
            <a:lvl1pPr marL="455613" indent="-455613" algn="l" defTabSz="608013" rtl="0" fontAlgn="base">
              <a:spcBef>
                <a:spcPct val="20000"/>
              </a:spcBef>
              <a:spcAft>
                <a:spcPct val="0"/>
              </a:spcAft>
              <a:buFont typeface="Arial" pitchFamily="34" charset="0"/>
              <a:buChar char="•"/>
              <a:defRPr sz="2800" kern="1200">
                <a:solidFill>
                  <a:srgbClr val="FFFFFF"/>
                </a:solidFill>
                <a:latin typeface="+mn-lt"/>
                <a:ea typeface="+mn-ea"/>
                <a:cs typeface="Arial"/>
              </a:defRPr>
            </a:lvl1pPr>
            <a:lvl2pPr marL="989013" indent="-379413" algn="l" defTabSz="608013" rtl="0" fontAlgn="base">
              <a:spcBef>
                <a:spcPct val="20000"/>
              </a:spcBef>
              <a:spcAft>
                <a:spcPct val="0"/>
              </a:spcAft>
              <a:buFont typeface="Arial" pitchFamily="34" charset="0"/>
              <a:buChar char="–"/>
              <a:defRPr sz="2400" kern="1200">
                <a:solidFill>
                  <a:srgbClr val="FFFFFF"/>
                </a:solidFill>
                <a:latin typeface="+mn-lt"/>
                <a:ea typeface="+mn-ea"/>
                <a:cs typeface="Arial"/>
              </a:defRPr>
            </a:lvl2pPr>
            <a:lvl3pPr marL="1522413" indent="-303213" algn="l" defTabSz="608013" rtl="0" fontAlgn="base">
              <a:spcBef>
                <a:spcPct val="20000"/>
              </a:spcBef>
              <a:spcAft>
                <a:spcPct val="0"/>
              </a:spcAft>
              <a:buFont typeface="Arial" pitchFamily="34" charset="0"/>
              <a:buChar char="•"/>
              <a:defRPr kern="1200">
                <a:solidFill>
                  <a:srgbClr val="FFFFFF"/>
                </a:solidFill>
                <a:latin typeface="+mn-lt"/>
                <a:ea typeface="+mn-ea"/>
                <a:cs typeface="Arial"/>
              </a:defRPr>
            </a:lvl3pPr>
            <a:lvl4pPr marL="21320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4pPr>
            <a:lvl5pPr marL="27416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171450" indent="-171450">
              <a:spcBef>
                <a:spcPct val="30000"/>
              </a:spcBef>
              <a:buClr>
                <a:srgbClr val="3DB5F1"/>
              </a:buClr>
              <a:buFontTx/>
              <a:buChar char="•"/>
            </a:pPr>
            <a:r>
              <a:rPr lang="en-US" sz="1400" dirty="0" smtClean="0"/>
              <a:t>Application binaries</a:t>
            </a:r>
          </a:p>
          <a:p>
            <a:pPr marL="171450" indent="-171450">
              <a:spcBef>
                <a:spcPct val="30000"/>
              </a:spcBef>
              <a:buClr>
                <a:srgbClr val="3DB5F1"/>
              </a:buClr>
              <a:buFontTx/>
              <a:buChar char="•"/>
            </a:pPr>
            <a:r>
              <a:rPr lang="en-US" sz="1400" dirty="0" smtClean="0"/>
              <a:t>COM+ and DCOM</a:t>
            </a:r>
          </a:p>
          <a:p>
            <a:pPr marL="171450" indent="-171450">
              <a:spcBef>
                <a:spcPct val="30000"/>
              </a:spcBef>
              <a:buClr>
                <a:srgbClr val="3DB5F1"/>
              </a:buClr>
              <a:buFontTx/>
              <a:buChar char="•"/>
            </a:pPr>
            <a:r>
              <a:rPr lang="en-US" sz="1400" dirty="0" smtClean="0"/>
              <a:t>Text-based configurations</a:t>
            </a:r>
          </a:p>
          <a:p>
            <a:pPr marL="171450" indent="-171450">
              <a:spcBef>
                <a:spcPct val="30000"/>
              </a:spcBef>
              <a:buClr>
                <a:srgbClr val="3DB5F1"/>
              </a:buClr>
              <a:buFontTx/>
              <a:buChar char="•"/>
            </a:pPr>
            <a:r>
              <a:rPr lang="en-US" sz="1400" dirty="0" smtClean="0"/>
              <a:t>WMI providers</a:t>
            </a:r>
          </a:p>
          <a:p>
            <a:pPr marL="171450" indent="-171450">
              <a:spcBef>
                <a:spcPct val="30000"/>
              </a:spcBef>
              <a:buClr>
                <a:srgbClr val="3DB5F1"/>
              </a:buClr>
              <a:buFontTx/>
              <a:buChar char="•"/>
            </a:pPr>
            <a:r>
              <a:rPr lang="en-US" sz="1400" dirty="0" smtClean="0"/>
              <a:t>SSRS</a:t>
            </a:r>
          </a:p>
          <a:p>
            <a:pPr marL="171450" indent="-171450">
              <a:spcBef>
                <a:spcPct val="30000"/>
              </a:spcBef>
              <a:buClr>
                <a:srgbClr val="3DB5F1"/>
              </a:buClr>
              <a:buFontTx/>
              <a:buChar char="•"/>
            </a:pPr>
            <a:r>
              <a:rPr lang="en-US" sz="1400" dirty="0" smtClean="0"/>
              <a:t>Local users and groups</a:t>
            </a:r>
          </a:p>
        </p:txBody>
      </p:sp>
      <p:sp>
        <p:nvSpPr>
          <p:cNvPr id="14" name="Text Placeholder 24"/>
          <p:cNvSpPr txBox="1">
            <a:spLocks/>
          </p:cNvSpPr>
          <p:nvPr/>
        </p:nvSpPr>
        <p:spPr bwMode="auto">
          <a:xfrm>
            <a:off x="8245475" y="3733800"/>
            <a:ext cx="2957513" cy="1685132"/>
          </a:xfrm>
          <a:prstGeom prst="rect">
            <a:avLst/>
          </a:prstGeom>
          <a:noFill/>
          <a:ln>
            <a:miter lim="800000"/>
            <a:headEnd/>
            <a:tailEnd/>
          </a:ln>
        </p:spPr>
        <p:txBody>
          <a:bodyPr wrap="square" numCol="1" anchor="t" anchorCtr="0" compatLnSpc="1">
            <a:prstTxWarp prst="textNoShape">
              <a:avLst/>
            </a:prstTxWarp>
          </a:bodyPr>
          <a:lstStyle>
            <a:lvl1pPr marL="455613" indent="-455613" algn="l" defTabSz="608013" rtl="0" fontAlgn="base">
              <a:spcBef>
                <a:spcPct val="20000"/>
              </a:spcBef>
              <a:spcAft>
                <a:spcPct val="0"/>
              </a:spcAft>
              <a:buFont typeface="Arial" pitchFamily="34" charset="0"/>
              <a:buChar char="•"/>
              <a:defRPr sz="2800" kern="1200">
                <a:solidFill>
                  <a:srgbClr val="FFFFFF"/>
                </a:solidFill>
                <a:latin typeface="+mn-lt"/>
                <a:ea typeface="+mn-ea"/>
                <a:cs typeface="Arial"/>
              </a:defRPr>
            </a:lvl1pPr>
            <a:lvl2pPr marL="989013" indent="-379413" algn="l" defTabSz="608013" rtl="0" fontAlgn="base">
              <a:spcBef>
                <a:spcPct val="20000"/>
              </a:spcBef>
              <a:spcAft>
                <a:spcPct val="0"/>
              </a:spcAft>
              <a:buFont typeface="Arial" pitchFamily="34" charset="0"/>
              <a:buChar char="–"/>
              <a:defRPr sz="2400" kern="1200">
                <a:solidFill>
                  <a:srgbClr val="FFFFFF"/>
                </a:solidFill>
                <a:latin typeface="+mn-lt"/>
                <a:ea typeface="+mn-ea"/>
                <a:cs typeface="Arial"/>
              </a:defRPr>
            </a:lvl2pPr>
            <a:lvl3pPr marL="1522413" indent="-303213" algn="l" defTabSz="608013" rtl="0" fontAlgn="base">
              <a:spcBef>
                <a:spcPct val="20000"/>
              </a:spcBef>
              <a:spcAft>
                <a:spcPct val="0"/>
              </a:spcAft>
              <a:buFont typeface="Arial" pitchFamily="34" charset="0"/>
              <a:buChar char="•"/>
              <a:defRPr kern="1200">
                <a:solidFill>
                  <a:srgbClr val="FFFFFF"/>
                </a:solidFill>
                <a:latin typeface="+mn-lt"/>
                <a:ea typeface="+mn-ea"/>
                <a:cs typeface="Arial"/>
              </a:defRPr>
            </a:lvl3pPr>
            <a:lvl4pPr marL="21320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4pPr>
            <a:lvl5pPr marL="27416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171450" indent="-171450">
              <a:spcBef>
                <a:spcPct val="30000"/>
              </a:spcBef>
              <a:buClr>
                <a:srgbClr val="3DB5F1"/>
              </a:buClr>
              <a:buFontTx/>
              <a:buChar char="•"/>
            </a:pPr>
            <a:r>
              <a:rPr lang="en-US" sz="1400" dirty="0" smtClean="0"/>
              <a:t>Registry settings</a:t>
            </a:r>
          </a:p>
          <a:p>
            <a:pPr marL="171450" indent="-171450">
              <a:spcBef>
                <a:spcPct val="30000"/>
              </a:spcBef>
              <a:buClr>
                <a:srgbClr val="3DB5F1"/>
              </a:buClr>
              <a:buFontTx/>
              <a:buChar char="•"/>
            </a:pPr>
            <a:r>
              <a:rPr lang="en-US" sz="1400" dirty="0" smtClean="0"/>
              <a:t>COM</a:t>
            </a:r>
          </a:p>
          <a:p>
            <a:pPr marL="171450" indent="-171450">
              <a:spcBef>
                <a:spcPct val="30000"/>
              </a:spcBef>
              <a:buClr>
                <a:srgbClr val="3DB5F1"/>
              </a:buClr>
              <a:buFontTx/>
              <a:buChar char="•"/>
            </a:pPr>
            <a:r>
              <a:rPr lang="en-US" sz="1400" dirty="0" smtClean="0"/>
              <a:t>Java apps</a:t>
            </a:r>
          </a:p>
          <a:p>
            <a:pPr marL="171450" indent="-171450">
              <a:spcBef>
                <a:spcPct val="30000"/>
              </a:spcBef>
              <a:buClr>
                <a:srgbClr val="3DB5F1"/>
              </a:buClr>
              <a:buFontTx/>
              <a:buChar char="•"/>
            </a:pPr>
            <a:r>
              <a:rPr lang="en-US" sz="1400" dirty="0" smtClean="0"/>
              <a:t>.NET components</a:t>
            </a:r>
          </a:p>
          <a:p>
            <a:pPr marL="171450" indent="-171450">
              <a:spcBef>
                <a:spcPct val="30000"/>
              </a:spcBef>
              <a:buClr>
                <a:srgbClr val="3DB5F1"/>
              </a:buClr>
              <a:buFontTx/>
              <a:buChar char="•"/>
            </a:pPr>
            <a:r>
              <a:rPr lang="en-US" sz="1400" dirty="0" smtClean="0"/>
              <a:t>State-persisted information stored on the local disk</a:t>
            </a:r>
          </a:p>
        </p:txBody>
      </p:sp>
      <p:pic>
        <p:nvPicPr>
          <p:cNvPr id="15" name="Picture 29"/>
          <p:cNvPicPr>
            <a:picLocks noChangeAspect="1"/>
          </p:cNvPicPr>
          <p:nvPr/>
        </p:nvPicPr>
        <p:blipFill>
          <a:blip r:embed="rId2"/>
          <a:srcRect/>
          <a:stretch>
            <a:fillRect/>
          </a:stretch>
        </p:blipFill>
        <p:spPr bwMode="auto">
          <a:xfrm>
            <a:off x="1884363" y="2209800"/>
            <a:ext cx="1085850" cy="1096963"/>
          </a:xfrm>
          <a:prstGeom prst="rect">
            <a:avLst/>
          </a:prstGeom>
          <a:noFill/>
          <a:ln w="9525">
            <a:noFill/>
            <a:miter lim="800000"/>
            <a:headEnd/>
            <a:tailEnd/>
          </a:ln>
        </p:spPr>
      </p:pic>
      <p:grpSp>
        <p:nvGrpSpPr>
          <p:cNvPr id="16" name="Group 1"/>
          <p:cNvGrpSpPr>
            <a:grpSpLocks/>
          </p:cNvGrpSpPr>
          <p:nvPr/>
        </p:nvGrpSpPr>
        <p:grpSpPr bwMode="auto">
          <a:xfrm>
            <a:off x="5408613" y="2354263"/>
            <a:ext cx="1379537" cy="846137"/>
            <a:chOff x="5357004" y="2596177"/>
            <a:chExt cx="1379564" cy="845839"/>
          </a:xfrm>
        </p:grpSpPr>
        <p:pic>
          <p:nvPicPr>
            <p:cNvPr id="17" name="Picture 30"/>
            <p:cNvPicPr>
              <a:picLocks noChangeAspect="1"/>
            </p:cNvPicPr>
            <p:nvPr/>
          </p:nvPicPr>
          <p:blipFill>
            <a:blip r:embed="rId3"/>
            <a:srcRect/>
            <a:stretch>
              <a:fillRect/>
            </a:stretch>
          </p:blipFill>
          <p:spPr bwMode="auto">
            <a:xfrm>
              <a:off x="5357004" y="2790059"/>
              <a:ext cx="661988" cy="576262"/>
            </a:xfrm>
            <a:prstGeom prst="rect">
              <a:avLst/>
            </a:prstGeom>
            <a:noFill/>
            <a:ln w="9525">
              <a:noFill/>
              <a:miter lim="800000"/>
              <a:headEnd/>
              <a:tailEnd/>
            </a:ln>
          </p:spPr>
        </p:pic>
        <p:pic>
          <p:nvPicPr>
            <p:cNvPr id="18" name="Picture 31"/>
            <p:cNvPicPr>
              <a:picLocks noChangeAspect="1"/>
            </p:cNvPicPr>
            <p:nvPr/>
          </p:nvPicPr>
          <p:blipFill>
            <a:blip r:embed="rId4"/>
            <a:srcRect/>
            <a:stretch>
              <a:fillRect/>
            </a:stretch>
          </p:blipFill>
          <p:spPr bwMode="auto">
            <a:xfrm>
              <a:off x="5852982" y="2596177"/>
              <a:ext cx="647022" cy="657571"/>
            </a:xfrm>
            <a:prstGeom prst="rect">
              <a:avLst/>
            </a:prstGeom>
            <a:noFill/>
            <a:ln w="9525">
              <a:noFill/>
              <a:miter lim="800000"/>
              <a:headEnd/>
              <a:tailEnd/>
            </a:ln>
          </p:spPr>
        </p:pic>
        <p:pic>
          <p:nvPicPr>
            <p:cNvPr id="19" name="Picture 32" descr="app.ai"/>
            <p:cNvPicPr>
              <a:picLocks noChangeAspect="1"/>
            </p:cNvPicPr>
            <p:nvPr/>
          </p:nvPicPr>
          <p:blipFill>
            <a:blip r:embed="rId5"/>
            <a:srcRect/>
            <a:stretch>
              <a:fillRect/>
            </a:stretch>
          </p:blipFill>
          <p:spPr bwMode="auto">
            <a:xfrm rot="1078840">
              <a:off x="6287588" y="2928895"/>
              <a:ext cx="448980" cy="513121"/>
            </a:xfrm>
            <a:prstGeom prst="rect">
              <a:avLst/>
            </a:prstGeom>
            <a:noFill/>
            <a:ln w="9525">
              <a:noFill/>
              <a:miter lim="800000"/>
              <a:headEnd/>
              <a:tailEnd/>
            </a:ln>
          </p:spPr>
        </p:pic>
      </p:grpSp>
      <p:grpSp>
        <p:nvGrpSpPr>
          <p:cNvPr id="20" name="Group 2"/>
          <p:cNvGrpSpPr>
            <a:grpSpLocks/>
          </p:cNvGrpSpPr>
          <p:nvPr/>
        </p:nvGrpSpPr>
        <p:grpSpPr bwMode="auto">
          <a:xfrm>
            <a:off x="9066213" y="2354263"/>
            <a:ext cx="1092200" cy="790575"/>
            <a:chOff x="9689095" y="2482921"/>
            <a:chExt cx="1091840" cy="790959"/>
          </a:xfrm>
        </p:grpSpPr>
        <p:pic>
          <p:nvPicPr>
            <p:cNvPr id="21" name="Picture 33" descr="app.ai"/>
            <p:cNvPicPr>
              <a:picLocks noChangeAspect="1"/>
            </p:cNvPicPr>
            <p:nvPr/>
          </p:nvPicPr>
          <p:blipFill>
            <a:blip r:embed="rId5"/>
            <a:srcRect/>
            <a:stretch>
              <a:fillRect/>
            </a:stretch>
          </p:blipFill>
          <p:spPr bwMode="auto">
            <a:xfrm>
              <a:off x="10088846" y="2482921"/>
              <a:ext cx="692089" cy="790959"/>
            </a:xfrm>
            <a:prstGeom prst="rect">
              <a:avLst/>
            </a:prstGeom>
            <a:noFill/>
            <a:ln w="9525">
              <a:noFill/>
              <a:miter lim="800000"/>
              <a:headEnd/>
              <a:tailEnd/>
            </a:ln>
          </p:spPr>
        </p:pic>
        <p:pic>
          <p:nvPicPr>
            <p:cNvPr id="22" name="Picture 34" descr="jobs.ai"/>
            <p:cNvPicPr>
              <a:picLocks noChangeAspect="1"/>
            </p:cNvPicPr>
            <p:nvPr/>
          </p:nvPicPr>
          <p:blipFill>
            <a:blip r:embed="rId3"/>
            <a:srcRect/>
            <a:stretch>
              <a:fillRect/>
            </a:stretch>
          </p:blipFill>
          <p:spPr bwMode="auto">
            <a:xfrm>
              <a:off x="9689095" y="2689188"/>
              <a:ext cx="583034" cy="507533"/>
            </a:xfrm>
            <a:prstGeom prst="rect">
              <a:avLst/>
            </a:prstGeom>
            <a:noFill/>
            <a:ln w="9525">
              <a:noFill/>
              <a:miter lim="800000"/>
              <a:headEnd/>
              <a:tailEnd/>
            </a:ln>
          </p:spPr>
        </p:pic>
      </p:grpSp>
    </p:spTree>
    <p:extLst>
      <p:ext uri="{BB962C8B-B14F-4D97-AF65-F5344CB8AC3E}">
        <p14:creationId xmlns:p14="http://schemas.microsoft.com/office/powerpoint/2010/main" val="37880291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par>
                                <p:cTn id="51" presetID="10" presetClass="entr" presetSubtype="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9" grpId="0" animBg="1"/>
      <p:bldP spid="10" grpId="0" animBg="1"/>
      <p:bldP spid="11"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a:spLocks noChangeArrowheads="1"/>
          </p:cNvSpPr>
          <p:nvPr/>
        </p:nvSpPr>
        <p:spPr bwMode="auto">
          <a:xfrm>
            <a:off x="4646613" y="1524000"/>
            <a:ext cx="2819400" cy="4191000"/>
          </a:xfrm>
          <a:prstGeom prst="rect">
            <a:avLst/>
          </a:prstGeom>
          <a:solidFill>
            <a:schemeClr val="bg1">
              <a:alpha val="10196"/>
            </a:schemeClr>
          </a:solidFill>
          <a:ln w="9525">
            <a:noFill/>
            <a:miter lim="800000"/>
            <a:headEnd/>
            <a:tailEnd/>
          </a:ln>
        </p:spPr>
        <p:txBody>
          <a:bodyPr wrap="none" anchor="ctr"/>
          <a:lstStyle/>
          <a:p>
            <a:pPr defTabSz="914400" fontAlgn="base">
              <a:spcBef>
                <a:spcPct val="0"/>
              </a:spcBef>
              <a:spcAft>
                <a:spcPct val="0"/>
              </a:spcAft>
            </a:pPr>
            <a:endParaRPr lang="en-US">
              <a:solidFill>
                <a:srgbClr val="00264A"/>
              </a:solidFill>
              <a:cs typeface="Segoe UI" pitchFamily="34" charset="0"/>
            </a:endParaRPr>
          </a:p>
        </p:txBody>
      </p:sp>
      <p:sp>
        <p:nvSpPr>
          <p:cNvPr id="3" name="Rectangle 19"/>
          <p:cNvSpPr>
            <a:spLocks noChangeArrowheads="1"/>
          </p:cNvSpPr>
          <p:nvPr/>
        </p:nvSpPr>
        <p:spPr bwMode="auto">
          <a:xfrm>
            <a:off x="4646613" y="3035300"/>
            <a:ext cx="2819400" cy="990600"/>
          </a:xfrm>
          <a:prstGeom prst="rect">
            <a:avLst/>
          </a:prstGeom>
          <a:solidFill>
            <a:schemeClr val="bg1">
              <a:alpha val="10196"/>
            </a:schemeClr>
          </a:solidFill>
          <a:ln w="9525">
            <a:noFill/>
            <a:miter lim="800000"/>
            <a:headEnd/>
            <a:tailEnd/>
          </a:ln>
        </p:spPr>
        <p:txBody>
          <a:bodyPr wrap="none" anchor="ctr"/>
          <a:lstStyle/>
          <a:p>
            <a:pPr defTabSz="914400" fontAlgn="base">
              <a:spcBef>
                <a:spcPct val="0"/>
              </a:spcBef>
              <a:spcAft>
                <a:spcPct val="0"/>
              </a:spcAft>
            </a:pPr>
            <a:endParaRPr lang="en-US">
              <a:solidFill>
                <a:srgbClr val="00264A"/>
              </a:solidFill>
              <a:cs typeface="Segoe UI" pitchFamily="34" charset="0"/>
            </a:endParaRPr>
          </a:p>
        </p:txBody>
      </p:sp>
      <p:sp>
        <p:nvSpPr>
          <p:cNvPr id="4" name="Rectangle 18"/>
          <p:cNvSpPr txBox="1">
            <a:spLocks/>
          </p:cNvSpPr>
          <p:nvPr/>
        </p:nvSpPr>
        <p:spPr bwMode="auto">
          <a:xfrm>
            <a:off x="519112" y="228600"/>
            <a:ext cx="11149013" cy="609398"/>
          </a:xfrm>
          <a:prstGeom prst="rect">
            <a:avLst/>
          </a:prstGeom>
          <a:noFill/>
          <a:ln>
            <a:miter lim="800000"/>
            <a:headEnd/>
            <a:tailEnd/>
          </a:ln>
          <a:effectLst/>
        </p:spPr>
        <p:txBody>
          <a:bodyPr wrap="square" numCol="1" anchorCtr="0" compatLnSpc="1">
            <a:prstTxWarp prst="textNoShape">
              <a:avLst/>
            </a:prstTxWarp>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3600" smtClean="0">
                <a:latin typeface="Segoe UI" pitchFamily="34" charset="0"/>
                <a:cs typeface="Arial" pitchFamily="34" charset="0"/>
              </a:rPr>
              <a:t>Deploying consistent and flexible applications</a:t>
            </a:r>
            <a:endParaRPr lang="en-US" sz="3600">
              <a:latin typeface="Segoe UI" pitchFamily="34" charset="0"/>
              <a:cs typeface="Arial" pitchFamily="34" charset="0"/>
            </a:endParaRPr>
          </a:p>
        </p:txBody>
      </p:sp>
      <p:sp>
        <p:nvSpPr>
          <p:cNvPr id="5" name="Rectangle 4"/>
          <p:cNvSpPr/>
          <p:nvPr/>
        </p:nvSpPr>
        <p:spPr>
          <a:xfrm>
            <a:off x="4559300" y="3806825"/>
            <a:ext cx="2401888" cy="460375"/>
          </a:xfrm>
          <a:prstGeom prst="rect">
            <a:avLst/>
          </a:prstGeom>
        </p:spPr>
        <p:style>
          <a:lnRef idx="0">
            <a:scrgbClr r="0" g="0" b="0"/>
          </a:lnRef>
          <a:fillRef idx="0">
            <a:scrgbClr r="0" g="0" b="0"/>
          </a:fillRef>
          <a:effectRef idx="0">
            <a:scrgbClr r="0" g="0" b="0"/>
          </a:effectRef>
          <a:fontRef idx="minor">
            <a:schemeClr val="lt1"/>
          </a:fontRef>
        </p:style>
        <p:txBody>
          <a:bodyPr lIns="366174" tIns="33020" rIns="33020" bIns="33020" spcCol="1270" anchor="ctr"/>
          <a:lstStyle/>
          <a:p>
            <a:pPr defTabSz="577850">
              <a:lnSpc>
                <a:spcPct val="90000"/>
              </a:lnSpc>
              <a:spcBef>
                <a:spcPct val="0"/>
              </a:spcBef>
              <a:spcAft>
                <a:spcPct val="35000"/>
              </a:spcAft>
              <a:defRPr/>
            </a:pPr>
            <a:endParaRPr lang="en-US" sz="1300" dirty="0">
              <a:solidFill>
                <a:srgbClr val="FFFFFF"/>
              </a:solidFill>
            </a:endParaRPr>
          </a:p>
        </p:txBody>
      </p:sp>
      <p:sp>
        <p:nvSpPr>
          <p:cNvPr id="6" name="TextBox 2"/>
          <p:cNvSpPr txBox="1">
            <a:spLocks noChangeArrowheads="1"/>
          </p:cNvSpPr>
          <p:nvPr/>
        </p:nvSpPr>
        <p:spPr bwMode="auto">
          <a:xfrm>
            <a:off x="185738" y="4078288"/>
            <a:ext cx="1905000" cy="831850"/>
          </a:xfrm>
          <a:prstGeom prst="rect">
            <a:avLst/>
          </a:prstGeom>
          <a:noFill/>
          <a:ln w="9525">
            <a:noFill/>
            <a:miter lim="800000"/>
            <a:headEnd/>
            <a:tailEnd/>
          </a:ln>
        </p:spPr>
        <p:txBody>
          <a:bodyPr>
            <a:spAutoFit/>
          </a:bodyPr>
          <a:lstStyle/>
          <a:p>
            <a:pPr algn="ctr" defTabSz="914400" fontAlgn="base">
              <a:spcBef>
                <a:spcPct val="0"/>
              </a:spcBef>
              <a:spcAft>
                <a:spcPct val="0"/>
              </a:spcAft>
            </a:pPr>
            <a:r>
              <a:rPr lang="en-US" sz="1200">
                <a:solidFill>
                  <a:srgbClr val="FFFFFF"/>
                </a:solidFill>
                <a:cs typeface="Segoe UI" pitchFamily="34" charset="0"/>
              </a:rPr>
              <a:t>Server App-V Package Binaries, Resources and State Configuration</a:t>
            </a:r>
          </a:p>
          <a:p>
            <a:pPr algn="ctr" defTabSz="914400" fontAlgn="base">
              <a:spcBef>
                <a:spcPct val="0"/>
              </a:spcBef>
              <a:spcAft>
                <a:spcPct val="0"/>
              </a:spcAft>
            </a:pPr>
            <a:endParaRPr lang="en-US" sz="1200">
              <a:solidFill>
                <a:srgbClr val="FFFFFF"/>
              </a:solidFill>
              <a:cs typeface="Segoe UI" pitchFamily="34" charset="0"/>
            </a:endParaRPr>
          </a:p>
        </p:txBody>
      </p:sp>
      <p:sp>
        <p:nvSpPr>
          <p:cNvPr id="7" name="Rectangle 3"/>
          <p:cNvSpPr>
            <a:spLocks noChangeArrowheads="1"/>
          </p:cNvSpPr>
          <p:nvPr/>
        </p:nvSpPr>
        <p:spPr bwMode="auto">
          <a:xfrm>
            <a:off x="2589213" y="2971800"/>
            <a:ext cx="1593850" cy="257175"/>
          </a:xfrm>
          <a:prstGeom prst="rect">
            <a:avLst/>
          </a:prstGeom>
          <a:noFill/>
          <a:ln w="9525">
            <a:noFill/>
            <a:miter lim="800000"/>
            <a:headEnd/>
            <a:tailEnd/>
          </a:ln>
        </p:spPr>
        <p:txBody>
          <a:bodyPr wrap="none">
            <a:spAutoFit/>
          </a:bodyPr>
          <a:lstStyle/>
          <a:p>
            <a:pPr defTabSz="577850" fontAlgn="base">
              <a:lnSpc>
                <a:spcPct val="90000"/>
              </a:lnSpc>
              <a:spcBef>
                <a:spcPct val="0"/>
              </a:spcBef>
              <a:spcAft>
                <a:spcPct val="35000"/>
              </a:spcAft>
            </a:pPr>
            <a:r>
              <a:rPr lang="en-US" sz="1200">
                <a:solidFill>
                  <a:srgbClr val="FFFFFF"/>
                </a:solidFill>
                <a:cs typeface="Segoe UI" pitchFamily="34" charset="0"/>
              </a:rPr>
              <a:t>Application Profile A</a:t>
            </a:r>
          </a:p>
        </p:txBody>
      </p:sp>
      <p:sp>
        <p:nvSpPr>
          <p:cNvPr id="8" name="Rectangle 110"/>
          <p:cNvSpPr>
            <a:spLocks noChangeArrowheads="1"/>
          </p:cNvSpPr>
          <p:nvPr/>
        </p:nvSpPr>
        <p:spPr bwMode="auto">
          <a:xfrm>
            <a:off x="2589213" y="5257800"/>
            <a:ext cx="1541462" cy="257175"/>
          </a:xfrm>
          <a:prstGeom prst="rect">
            <a:avLst/>
          </a:prstGeom>
          <a:noFill/>
          <a:ln w="9525">
            <a:noFill/>
            <a:miter lim="800000"/>
            <a:headEnd/>
            <a:tailEnd/>
          </a:ln>
        </p:spPr>
        <p:txBody>
          <a:bodyPr wrap="none">
            <a:spAutoFit/>
          </a:bodyPr>
          <a:lstStyle/>
          <a:p>
            <a:pPr defTabSz="577850" fontAlgn="base">
              <a:lnSpc>
                <a:spcPct val="90000"/>
              </a:lnSpc>
              <a:spcBef>
                <a:spcPct val="0"/>
              </a:spcBef>
              <a:spcAft>
                <a:spcPct val="35000"/>
              </a:spcAft>
            </a:pPr>
            <a:r>
              <a:rPr lang="en-US" sz="1200">
                <a:solidFill>
                  <a:srgbClr val="FFFFFF"/>
                </a:solidFill>
                <a:cs typeface="Segoe UI" pitchFamily="34" charset="0"/>
              </a:rPr>
              <a:t>Application Profile B</a:t>
            </a:r>
          </a:p>
        </p:txBody>
      </p:sp>
      <p:sp>
        <p:nvSpPr>
          <p:cNvPr id="9" name="Rectangle 76"/>
          <p:cNvSpPr>
            <a:spLocks noChangeArrowheads="1"/>
          </p:cNvSpPr>
          <p:nvPr/>
        </p:nvSpPr>
        <p:spPr bwMode="auto">
          <a:xfrm>
            <a:off x="4799013" y="2349500"/>
            <a:ext cx="2514600" cy="2908300"/>
          </a:xfrm>
          <a:prstGeom prst="rect">
            <a:avLst/>
          </a:prstGeom>
          <a:noFill/>
          <a:ln w="9525">
            <a:noFill/>
            <a:miter lim="800000"/>
            <a:headEnd/>
            <a:tailEnd/>
          </a:ln>
        </p:spPr>
        <p:txBody>
          <a:bodyPr lIns="0" tIns="0" rIns="0" bIns="0"/>
          <a:lstStyle/>
          <a:p>
            <a:pPr marL="0" lvl="1" algn="ctr" defTabSz="912813" fontAlgn="base">
              <a:lnSpc>
                <a:spcPct val="115000"/>
              </a:lnSpc>
              <a:spcBef>
                <a:spcPct val="100000"/>
              </a:spcBef>
              <a:spcAft>
                <a:spcPct val="0"/>
              </a:spcAft>
              <a:buClr>
                <a:srgbClr val="003366"/>
              </a:buClr>
              <a:buSzPct val="100000"/>
              <a:tabLst>
                <a:tab pos="4568825" algn="r"/>
              </a:tabLst>
            </a:pPr>
            <a:r>
              <a:rPr lang="en-US" sz="1500" dirty="0">
                <a:solidFill>
                  <a:srgbClr val="FFFFFF"/>
                </a:solidFill>
                <a:cs typeface="Segoe UI" pitchFamily="34" charset="0"/>
              </a:rPr>
              <a:t>Deploy at runtime or with Service Template</a:t>
            </a:r>
          </a:p>
          <a:p>
            <a:pPr marL="0" lvl="1" algn="ctr" defTabSz="912813" fontAlgn="base">
              <a:lnSpc>
                <a:spcPct val="115000"/>
              </a:lnSpc>
              <a:spcBef>
                <a:spcPct val="100000"/>
              </a:spcBef>
              <a:spcAft>
                <a:spcPct val="0"/>
              </a:spcAft>
              <a:buClr>
                <a:srgbClr val="003366"/>
              </a:buClr>
              <a:buSzPct val="100000"/>
              <a:tabLst>
                <a:tab pos="4568825" algn="r"/>
              </a:tabLst>
            </a:pPr>
            <a:r>
              <a:rPr lang="en-US" sz="1500" dirty="0">
                <a:solidFill>
                  <a:srgbClr val="FFFFFF"/>
                </a:solidFill>
                <a:cs typeface="Segoe UI" pitchFamily="34" charset="0"/>
              </a:rPr>
              <a:t>Configure service templates to deploy any application dependencies</a:t>
            </a:r>
          </a:p>
          <a:p>
            <a:pPr marL="0" lvl="1" algn="ctr" defTabSz="912813" fontAlgn="base">
              <a:lnSpc>
                <a:spcPct val="115000"/>
              </a:lnSpc>
              <a:spcBef>
                <a:spcPct val="100000"/>
              </a:spcBef>
              <a:spcAft>
                <a:spcPct val="0"/>
              </a:spcAft>
              <a:buClr>
                <a:srgbClr val="003366"/>
              </a:buClr>
              <a:buSzPct val="100000"/>
              <a:tabLst>
                <a:tab pos="4568825" algn="r"/>
              </a:tabLst>
            </a:pPr>
            <a:r>
              <a:rPr lang="en-US" sz="1500" dirty="0">
                <a:solidFill>
                  <a:srgbClr val="FFFFFF"/>
                </a:solidFill>
                <a:cs typeface="Segoe UI" pitchFamily="34" charset="0"/>
              </a:rPr>
              <a:t>Capture configuration into an application profile for consistent deployments</a:t>
            </a:r>
          </a:p>
          <a:p>
            <a:pPr marL="0" lvl="1" algn="ctr" defTabSz="912813" fontAlgn="base">
              <a:lnSpc>
                <a:spcPct val="115000"/>
              </a:lnSpc>
              <a:spcBef>
                <a:spcPct val="100000"/>
              </a:spcBef>
              <a:spcAft>
                <a:spcPct val="0"/>
              </a:spcAft>
              <a:buClr>
                <a:srgbClr val="003366"/>
              </a:buClr>
              <a:buSzPct val="100000"/>
              <a:tabLst>
                <a:tab pos="4568825" algn="r"/>
              </a:tabLst>
            </a:pPr>
            <a:endParaRPr lang="en-US" sz="1500" dirty="0">
              <a:solidFill>
                <a:srgbClr val="FFFFFF"/>
              </a:solidFill>
              <a:cs typeface="Segoe UI" pitchFamily="34" charset="0"/>
            </a:endParaRPr>
          </a:p>
        </p:txBody>
      </p:sp>
      <p:pic>
        <p:nvPicPr>
          <p:cNvPr id="10" name="Picture 15"/>
          <p:cNvPicPr>
            <a:picLocks noChangeAspect="1"/>
          </p:cNvPicPr>
          <p:nvPr/>
        </p:nvPicPr>
        <p:blipFill>
          <a:blip r:embed="rId2"/>
          <a:srcRect/>
          <a:stretch>
            <a:fillRect/>
          </a:stretch>
        </p:blipFill>
        <p:spPr bwMode="auto">
          <a:xfrm>
            <a:off x="419100" y="2436813"/>
            <a:ext cx="1436688" cy="1641475"/>
          </a:xfrm>
          <a:prstGeom prst="rect">
            <a:avLst/>
          </a:prstGeom>
          <a:noFill/>
          <a:ln w="9525">
            <a:noFill/>
            <a:miter lim="800000"/>
            <a:headEnd/>
            <a:tailEnd/>
          </a:ln>
        </p:spPr>
      </p:pic>
      <p:pic>
        <p:nvPicPr>
          <p:cNvPr id="11" name="Picture 10"/>
          <p:cNvPicPr>
            <a:picLocks noChangeAspect="1"/>
          </p:cNvPicPr>
          <p:nvPr/>
        </p:nvPicPr>
        <p:blipFill>
          <a:blip r:embed="rId2" cstate="print">
            <a:duotone>
              <a:prstClr val="black"/>
              <a:schemeClr val="accent1">
                <a:tint val="45000"/>
                <a:satMod val="400000"/>
              </a:schemeClr>
            </a:duotone>
            <a:lum bright="-25000" contrast="50000"/>
            <a:extLst/>
          </a:blip>
          <a:stretch>
            <a:fillRect/>
          </a:stretch>
        </p:blipFill>
        <p:spPr>
          <a:xfrm>
            <a:off x="2639934" y="1258431"/>
            <a:ext cx="1437052" cy="1642345"/>
          </a:xfrm>
          <a:prstGeom prst="rect">
            <a:avLst/>
          </a:prstGeom>
        </p:spPr>
      </p:pic>
      <p:pic>
        <p:nvPicPr>
          <p:cNvPr id="12" name="Picture 11"/>
          <p:cNvPicPr>
            <a:picLocks noChangeAspect="1"/>
          </p:cNvPicPr>
          <p:nvPr/>
        </p:nvPicPr>
        <p:blipFill>
          <a:blip r:embed="rId2" cstate="print">
            <a:duotone>
              <a:prstClr val="black"/>
              <a:schemeClr val="accent2">
                <a:tint val="45000"/>
                <a:satMod val="400000"/>
              </a:schemeClr>
            </a:duotone>
            <a:extLst/>
          </a:blip>
          <a:stretch>
            <a:fillRect/>
          </a:stretch>
        </p:blipFill>
        <p:spPr>
          <a:xfrm>
            <a:off x="2639934" y="3586521"/>
            <a:ext cx="1437052" cy="1642345"/>
          </a:xfrm>
          <a:prstGeom prst="rect">
            <a:avLst/>
          </a:prstGeom>
        </p:spPr>
      </p:pic>
      <p:pic>
        <p:nvPicPr>
          <p:cNvPr id="13" name="Picture 12"/>
          <p:cNvPicPr>
            <a:picLocks noChangeAspect="1"/>
          </p:cNvPicPr>
          <p:nvPr/>
        </p:nvPicPr>
        <p:blipFill>
          <a:blip r:embed="rId3" cstate="print">
            <a:duotone>
              <a:prstClr val="black"/>
              <a:schemeClr val="accent1">
                <a:tint val="45000"/>
                <a:satMod val="400000"/>
              </a:schemeClr>
            </a:duotone>
            <a:lum bright="-25000" contrast="50000"/>
            <a:extLst/>
          </a:blip>
          <a:stretch>
            <a:fillRect/>
          </a:stretch>
        </p:blipFill>
        <p:spPr>
          <a:xfrm rot="19800000">
            <a:off x="2006985" y="2394567"/>
            <a:ext cx="533400" cy="557213"/>
          </a:xfrm>
          <a:prstGeom prst="rect">
            <a:avLst/>
          </a:prstGeom>
        </p:spPr>
      </p:pic>
      <p:pic>
        <p:nvPicPr>
          <p:cNvPr id="14" name="Picture 13"/>
          <p:cNvPicPr>
            <a:picLocks noChangeAspect="1"/>
          </p:cNvPicPr>
          <p:nvPr/>
        </p:nvPicPr>
        <p:blipFill>
          <a:blip r:embed="rId3" cstate="print">
            <a:duotone>
              <a:prstClr val="black"/>
              <a:schemeClr val="accent1">
                <a:tint val="45000"/>
                <a:satMod val="400000"/>
              </a:schemeClr>
            </a:duotone>
            <a:lum bright="-25000"/>
            <a:extLst/>
          </a:blip>
          <a:stretch>
            <a:fillRect/>
          </a:stretch>
        </p:blipFill>
        <p:spPr>
          <a:xfrm rot="1800000">
            <a:off x="2006985" y="3528218"/>
            <a:ext cx="533400" cy="557213"/>
          </a:xfrm>
          <a:prstGeom prst="rect">
            <a:avLst/>
          </a:prstGeom>
        </p:spPr>
      </p:pic>
      <p:pic>
        <p:nvPicPr>
          <p:cNvPr id="15" name="Picture 2"/>
          <p:cNvPicPr>
            <a:picLocks noChangeAspect="1" noChangeArrowheads="1"/>
          </p:cNvPicPr>
          <p:nvPr/>
        </p:nvPicPr>
        <p:blipFill>
          <a:blip r:embed="rId4"/>
          <a:srcRect/>
          <a:stretch>
            <a:fillRect/>
          </a:stretch>
        </p:blipFill>
        <p:spPr bwMode="auto">
          <a:xfrm>
            <a:off x="4646613" y="1117970"/>
            <a:ext cx="7391399" cy="5528587"/>
          </a:xfrm>
          <a:prstGeom prst="rect">
            <a:avLst/>
          </a:prstGeom>
          <a:noFill/>
          <a:ln w="12700">
            <a:solidFill>
              <a:schemeClr val="tx1"/>
            </a:solidFill>
            <a:miter lim="800000"/>
            <a:headEnd/>
            <a:tailEnd/>
          </a:ln>
        </p:spPr>
      </p:pic>
      <p:sp>
        <p:nvSpPr>
          <p:cNvPr id="16" name="Rectangle 15"/>
          <p:cNvSpPr/>
          <p:nvPr/>
        </p:nvSpPr>
        <p:spPr>
          <a:xfrm>
            <a:off x="8532812" y="3824288"/>
            <a:ext cx="3276599" cy="2119312"/>
          </a:xfrm>
          <a:prstGeom prst="rect">
            <a:avLst/>
          </a:prstGeom>
          <a:noFill/>
          <a:ln w="25400">
            <a:solidFill>
              <a:srgbClr val="3DB5F1"/>
            </a:solidFill>
          </a:ln>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endParaRPr>
          </a:p>
        </p:txBody>
      </p:sp>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9957" y="3798752"/>
            <a:ext cx="3202308" cy="2119312"/>
          </a:xfrm>
          <a:prstGeom prst="rect">
            <a:avLst/>
          </a:prstGeom>
          <a:noFill/>
          <a:ln w="38100">
            <a:solidFill>
              <a:srgbClr val="3DB5F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ounded Rectangle 17"/>
          <p:cNvSpPr>
            <a:spLocks noChangeArrowheads="1"/>
          </p:cNvSpPr>
          <p:nvPr/>
        </p:nvSpPr>
        <p:spPr bwMode="auto">
          <a:xfrm>
            <a:off x="7325357" y="5181600"/>
            <a:ext cx="2489200" cy="685800"/>
          </a:xfrm>
          <a:prstGeom prst="roundRect">
            <a:avLst>
              <a:gd name="adj" fmla="val 16667"/>
            </a:avLst>
          </a:prstGeom>
          <a:solidFill>
            <a:srgbClr val="002C56"/>
          </a:solidFill>
          <a:ln w="9525" algn="ctr">
            <a:noFill/>
            <a:round/>
            <a:headEnd/>
            <a:tailEnd/>
          </a:ln>
          <a:effectLst/>
        </p:spPr>
        <p:txBody>
          <a:bodyPr anchor="ctr"/>
          <a:lstStyle/>
          <a:p>
            <a:pPr algn="ctr" defTabSz="914400" fontAlgn="base">
              <a:spcBef>
                <a:spcPct val="0"/>
              </a:spcBef>
              <a:spcAft>
                <a:spcPct val="0"/>
              </a:spcAft>
            </a:pPr>
            <a:r>
              <a:rPr lang="en-US" sz="1600">
                <a:solidFill>
                  <a:srgbClr val="3DB5F1"/>
                </a:solidFill>
                <a:cs typeface="Segoe UI" pitchFamily="34" charset="0"/>
              </a:rPr>
              <a:t>Runtime configuration applied on deployment</a:t>
            </a:r>
          </a:p>
        </p:txBody>
      </p:sp>
      <p:sp>
        <p:nvSpPr>
          <p:cNvPr id="19" name="Rounded Rectangle 18"/>
          <p:cNvSpPr>
            <a:spLocks noChangeArrowheads="1"/>
          </p:cNvSpPr>
          <p:nvPr/>
        </p:nvSpPr>
        <p:spPr bwMode="auto">
          <a:xfrm>
            <a:off x="7714961" y="1981201"/>
            <a:ext cx="1046451" cy="1903512"/>
          </a:xfrm>
          <a:prstGeom prst="roundRect">
            <a:avLst>
              <a:gd name="adj" fmla="val 16667"/>
            </a:avLst>
          </a:prstGeom>
          <a:noFill/>
          <a:ln w="57150" algn="ctr">
            <a:solidFill>
              <a:srgbClr val="3DB5F1"/>
            </a:solidFill>
            <a:round/>
            <a:headEnd/>
            <a:tailEnd/>
          </a:ln>
          <a:effectLst/>
        </p:spPr>
        <p:txBody>
          <a:bodyPr anchor="ctr"/>
          <a:lstStyle/>
          <a:p>
            <a:pPr algn="ctr" defTabSz="914400" fontAlgn="base">
              <a:spcBef>
                <a:spcPct val="0"/>
              </a:spcBef>
              <a:spcAft>
                <a:spcPct val="0"/>
              </a:spcAft>
              <a:defRPr/>
            </a:pPr>
            <a:endParaRPr lang="en-US">
              <a:solidFill>
                <a:srgbClr val="FFFFFF"/>
              </a:solidFill>
              <a:cs typeface="Segoe UI" pitchFamily="34" charset="0"/>
            </a:endParaRPr>
          </a:p>
        </p:txBody>
      </p:sp>
      <p:sp>
        <p:nvSpPr>
          <p:cNvPr id="20" name="Rounded Rectangle 19"/>
          <p:cNvSpPr>
            <a:spLocks noChangeArrowheads="1"/>
          </p:cNvSpPr>
          <p:nvPr/>
        </p:nvSpPr>
        <p:spPr bwMode="auto">
          <a:xfrm>
            <a:off x="6704011" y="3124201"/>
            <a:ext cx="3110545" cy="307993"/>
          </a:xfrm>
          <a:prstGeom prst="roundRect">
            <a:avLst>
              <a:gd name="adj" fmla="val 16667"/>
            </a:avLst>
          </a:prstGeom>
          <a:noFill/>
          <a:ln w="57150" algn="ctr">
            <a:solidFill>
              <a:srgbClr val="3DB5F1"/>
            </a:solidFill>
            <a:round/>
            <a:headEnd/>
            <a:tailEnd/>
          </a:ln>
          <a:effectLst/>
        </p:spPr>
        <p:txBody>
          <a:bodyPr anchor="ctr"/>
          <a:lstStyle/>
          <a:p>
            <a:pPr algn="ctr" defTabSz="914400" fontAlgn="base">
              <a:spcBef>
                <a:spcPct val="0"/>
              </a:spcBef>
              <a:spcAft>
                <a:spcPct val="0"/>
              </a:spcAft>
              <a:defRPr/>
            </a:pPr>
            <a:endParaRPr lang="en-US">
              <a:solidFill>
                <a:srgbClr val="FFFFFF"/>
              </a:solidFill>
              <a:cs typeface="Segoe UI" pitchFamily="34" charset="0"/>
            </a:endParaRPr>
          </a:p>
        </p:txBody>
      </p:sp>
      <p:sp>
        <p:nvSpPr>
          <p:cNvPr id="21" name="Rounded Rectangle 20"/>
          <p:cNvSpPr>
            <a:spLocks noChangeArrowheads="1"/>
          </p:cNvSpPr>
          <p:nvPr/>
        </p:nvSpPr>
        <p:spPr bwMode="auto">
          <a:xfrm>
            <a:off x="8734290" y="1990550"/>
            <a:ext cx="1080268" cy="358950"/>
          </a:xfrm>
          <a:prstGeom prst="roundRect">
            <a:avLst>
              <a:gd name="adj" fmla="val 16667"/>
            </a:avLst>
          </a:prstGeom>
          <a:noFill/>
          <a:ln w="57150" algn="ctr">
            <a:solidFill>
              <a:srgbClr val="3DB5F1"/>
            </a:solidFill>
            <a:round/>
            <a:headEnd/>
            <a:tailEnd/>
          </a:ln>
          <a:effectLst/>
        </p:spPr>
        <p:txBody>
          <a:bodyPr anchor="ctr"/>
          <a:lstStyle/>
          <a:p>
            <a:pPr algn="ctr" defTabSz="914400" fontAlgn="base">
              <a:spcBef>
                <a:spcPct val="0"/>
              </a:spcBef>
              <a:spcAft>
                <a:spcPct val="0"/>
              </a:spcAft>
              <a:defRPr/>
            </a:pPr>
            <a:endParaRPr lang="en-US">
              <a:solidFill>
                <a:srgbClr val="FFFFFF"/>
              </a:solidFill>
              <a:cs typeface="Segoe UI" pitchFamily="34" charset="0"/>
            </a:endParaRPr>
          </a:p>
        </p:txBody>
      </p:sp>
    </p:spTree>
    <p:extLst>
      <p:ext uri="{BB962C8B-B14F-4D97-AF65-F5344CB8AC3E}">
        <p14:creationId xmlns:p14="http://schemas.microsoft.com/office/powerpoint/2010/main" val="18474875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500"/>
                            </p:stCondLst>
                            <p:childTnLst>
                              <p:par>
                                <p:cTn id="23" presetID="10" presetClass="entr" presetSubtype="0" fill="hold" nodeType="afterEffect">
                                  <p:stCondLst>
                                    <p:cond delay="50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par>
                          <p:cTn id="57" fill="hold">
                            <p:stCondLst>
                              <p:cond delay="500"/>
                            </p:stCondLst>
                            <p:childTnLst>
                              <p:par>
                                <p:cTn id="58" presetID="1" presetClass="entr" presetSubtype="0"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childTnLst>
                                </p:cTn>
                              </p:par>
                              <p:par>
                                <p:cTn id="60" presetID="6" presetClass="emph" presetSubtype="0" fill="hold" nodeType="withEffect">
                                  <p:stCondLst>
                                    <p:cond delay="0"/>
                                  </p:stCondLst>
                                  <p:childTnLst>
                                    <p:animScale>
                                      <p:cBhvr>
                                        <p:cTn id="61" dur="2000" fill="hold"/>
                                        <p:tgtEl>
                                          <p:spTgt spid="17"/>
                                        </p:tgtEl>
                                      </p:cBhvr>
                                      <p:by x="150000" y="150000"/>
                                    </p:animScale>
                                  </p:childTnLst>
                                </p:cTn>
                              </p:par>
                              <p:par>
                                <p:cTn id="62" presetID="56" presetClass="path" presetSubtype="0" accel="50000" decel="50000" fill="hold" nodeType="withEffect">
                                  <p:stCondLst>
                                    <p:cond delay="0"/>
                                  </p:stCondLst>
                                  <p:childTnLst>
                                    <p:animMotion origin="layout" path="M -1.16237E-6 2.96296E-6 L -0.21957 -0.23426 " pathEditMode="relative" rAng="0" ptsTypes="AA">
                                      <p:cBhvr>
                                        <p:cTn id="63" dur="2000" fill="hold"/>
                                        <p:tgtEl>
                                          <p:spTgt spid="17"/>
                                        </p:tgtEl>
                                        <p:attrNameLst>
                                          <p:attrName>ppt_x</p:attrName>
                                          <p:attrName>ppt_y</p:attrName>
                                        </p:attrNameLst>
                                      </p:cBhvr>
                                      <p:rCtr x="-10985" y="-11713"/>
                                    </p:animMotion>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19"/>
                                        </p:tgtEl>
                                        <p:attrNameLst>
                                          <p:attrName>style.visibility</p:attrName>
                                        </p:attrNameLst>
                                      </p:cBhvr>
                                      <p:to>
                                        <p:strVal val="hidden"/>
                                      </p:to>
                                    </p:set>
                                  </p:childTnLst>
                                </p:cTn>
                              </p:par>
                              <p:par>
                                <p:cTn id="73" presetID="10" presetClass="entr" presetSubtype="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p:bldP spid="7" grpId="0"/>
      <p:bldP spid="8" grpId="0"/>
      <p:bldP spid="9" grpId="0"/>
      <p:bldP spid="16" grpId="0" animBg="1"/>
      <p:bldP spid="18" grpId="0" animBg="1"/>
      <p:bldP spid="19" grpId="0" animBg="1"/>
      <p:bldP spid="19" grpId="1"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smtClean="0"/>
              <a:t>Deploying consistent and flexible applications</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 name="Subtitle 2"/>
          <p:cNvSpPr>
            <a:spLocks noGrp="1"/>
          </p:cNvSpPr>
          <p:nvPr>
            <p:ph type="subTitle" idx="1"/>
          </p:nvPr>
        </p:nvSpPr>
        <p:spPr>
          <a:xfrm>
            <a:off x="4181452" y="5029200"/>
            <a:ext cx="6870702" cy="463255"/>
          </a:xfrm>
        </p:spPr>
        <p:txBody>
          <a:bodyPr/>
          <a:lstStyle/>
          <a:p>
            <a:r>
              <a:rPr lang="en-US" sz="2000" b="1" dirty="0" smtClean="0"/>
              <a:t>Maarten Goet</a:t>
            </a:r>
          </a:p>
          <a:p>
            <a:endParaRPr lang="en-US" dirty="0" smtClean="0"/>
          </a:p>
          <a:p>
            <a:r>
              <a:rPr lang="en-US" dirty="0" smtClean="0"/>
              <a:t>System Center Cloud &amp; Datacenter Management MVP</a:t>
            </a:r>
            <a:endParaRPr lang="en-US" dirty="0"/>
          </a:p>
        </p:txBody>
      </p:sp>
    </p:spTree>
    <p:extLst>
      <p:ext uri="{BB962C8B-B14F-4D97-AF65-F5344CB8AC3E}">
        <p14:creationId xmlns:p14="http://schemas.microsoft.com/office/powerpoint/2010/main" val="3431951604"/>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flipV="1">
            <a:off x="1925446" y="4822634"/>
            <a:ext cx="1464108" cy="1316515"/>
          </a:xfrm>
          <a:prstGeom prst="line">
            <a:avLst/>
          </a:prstGeom>
          <a:ln w="38100">
            <a:solidFill>
              <a:srgbClr val="3DB5F1"/>
            </a:solidFill>
          </a:ln>
        </p:spPr>
        <p:style>
          <a:lnRef idx="2">
            <a:schemeClr val="accent1"/>
          </a:lnRef>
          <a:fillRef idx="0">
            <a:schemeClr val="accent1"/>
          </a:fillRef>
          <a:effectRef idx="1">
            <a:schemeClr val="accent1"/>
          </a:effectRef>
          <a:fontRef idx="minor">
            <a:schemeClr val="tx1"/>
          </a:fontRef>
        </p:style>
      </p:cxnSp>
      <p:cxnSp>
        <p:nvCxnSpPr>
          <p:cNvPr id="3" name="Straight Connector 2"/>
          <p:cNvCxnSpPr/>
          <p:nvPr/>
        </p:nvCxnSpPr>
        <p:spPr>
          <a:xfrm flipV="1">
            <a:off x="8812467" y="4822634"/>
            <a:ext cx="1452577" cy="1371600"/>
          </a:xfrm>
          <a:prstGeom prst="line">
            <a:avLst/>
          </a:prstGeom>
          <a:ln w="38100">
            <a:solidFill>
              <a:srgbClr val="3DB5F1"/>
            </a:solidFill>
          </a:ln>
        </p:spPr>
        <p:style>
          <a:lnRef idx="2">
            <a:schemeClr val="accent1"/>
          </a:lnRef>
          <a:fillRef idx="0">
            <a:schemeClr val="accent1"/>
          </a:fillRef>
          <a:effectRef idx="1">
            <a:schemeClr val="accent1"/>
          </a:effectRef>
          <a:fontRef idx="minor">
            <a:schemeClr val="tx1"/>
          </a:fontRef>
        </p:style>
      </p:cxnSp>
      <p:sp>
        <p:nvSpPr>
          <p:cNvPr id="4" name="Rectangle 49"/>
          <p:cNvSpPr>
            <a:spLocks noChangeArrowheads="1"/>
          </p:cNvSpPr>
          <p:nvPr/>
        </p:nvSpPr>
        <p:spPr bwMode="auto">
          <a:xfrm>
            <a:off x="989012" y="1371600"/>
            <a:ext cx="10287000" cy="2362200"/>
          </a:xfrm>
          <a:prstGeom prst="rect">
            <a:avLst/>
          </a:prstGeom>
          <a:solidFill>
            <a:schemeClr val="bg1">
              <a:alpha val="10001"/>
            </a:schemeClr>
          </a:solidFill>
          <a:ln w="9525">
            <a:noFill/>
            <a:miter lim="800000"/>
            <a:headEnd/>
            <a:tailEnd/>
          </a:ln>
        </p:spPr>
        <p:txBody>
          <a:bodyPr wrap="none" anchor="ctr"/>
          <a:lstStyle/>
          <a:p>
            <a:pPr algn="ctr" defTabSz="914400" fontAlgn="base">
              <a:spcBef>
                <a:spcPct val="0"/>
              </a:spcBef>
              <a:spcAft>
                <a:spcPct val="0"/>
              </a:spcAft>
            </a:pPr>
            <a:endParaRPr lang="en-US">
              <a:solidFill>
                <a:srgbClr val="00264A"/>
              </a:solidFill>
              <a:cs typeface="Segoe UI" pitchFamily="34" charset="0"/>
            </a:endParaRPr>
          </a:p>
        </p:txBody>
      </p:sp>
      <p:sp>
        <p:nvSpPr>
          <p:cNvPr id="5" name="Rounded Rectangle 4"/>
          <p:cNvSpPr/>
          <p:nvPr/>
        </p:nvSpPr>
        <p:spPr bwMode="auto">
          <a:xfrm>
            <a:off x="1751012" y="1524000"/>
            <a:ext cx="8763000" cy="2125906"/>
          </a:xfrm>
          <a:prstGeom prst="roundRect">
            <a:avLst/>
          </a:prstGeom>
          <a:solidFill>
            <a:srgbClr val="002C5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pPr>
            <a:endParaRPr lang="en-US">
              <a:solidFill>
                <a:srgbClr val="FFFFFF"/>
              </a:solidFill>
              <a:cs typeface="Segoe UI" pitchFamily="34" charset="0"/>
            </a:endParaRPr>
          </a:p>
        </p:txBody>
      </p:sp>
      <p:sp>
        <p:nvSpPr>
          <p:cNvPr id="6" name="Rounded Rectangle 5"/>
          <p:cNvSpPr/>
          <p:nvPr/>
        </p:nvSpPr>
        <p:spPr bwMode="auto">
          <a:xfrm>
            <a:off x="2000687" y="2663639"/>
            <a:ext cx="2108007" cy="308161"/>
          </a:xfrm>
          <a:prstGeom prst="roundRect">
            <a:avLst>
              <a:gd name="adj" fmla="val 0"/>
            </a:avLst>
          </a:prstGeom>
          <a:solidFill>
            <a:srgbClr val="3DB5F1">
              <a:alpha val="40000"/>
            </a:srgbClr>
          </a:solidFill>
          <a:ln w="9525" cap="flat" cmpd="sng" algn="ctr">
            <a:noFill/>
            <a:prstDash val="solid"/>
            <a:headEnd type="none" w="med" len="med"/>
            <a:tailEnd type="none" w="med" len="med"/>
          </a:ln>
          <a:effectLst>
            <a:outerShdw blurRad="65500" dist="38100" dir="5400000" rotWithShape="0">
              <a:srgbClr val="000000">
                <a:alpha val="40000"/>
              </a:srgbClr>
            </a:outerShdw>
          </a:effectLst>
        </p:spPr>
        <p:txBody>
          <a:bodyPr lIns="91436" tIns="45718" rIns="91436" bIns="45718" anchor="ctr"/>
          <a:lstStyle/>
          <a:p>
            <a:pPr algn="ctr" defTabSz="914099" fontAlgn="base">
              <a:spcBef>
                <a:spcPct val="0"/>
              </a:spcBef>
              <a:spcAft>
                <a:spcPct val="0"/>
              </a:spcAft>
              <a:defRPr/>
            </a:pPr>
            <a:r>
              <a:rPr lang="en-US" sz="1200" kern="0" dirty="0" smtClean="0">
                <a:gradFill>
                  <a:gsLst>
                    <a:gs pos="0">
                      <a:srgbClr val="FFFFFF"/>
                    </a:gs>
                    <a:gs pos="100000">
                      <a:srgbClr val="FFFFFF"/>
                    </a:gs>
                  </a:gsLst>
                  <a:lin ang="5400000" scaled="0"/>
                </a:gradFill>
                <a:cs typeface="Segoe UI" pitchFamily="34" charset="0"/>
              </a:rPr>
              <a:t>Service Templates</a:t>
            </a:r>
            <a:endParaRPr lang="en-US" sz="1200" kern="0" dirty="0">
              <a:gradFill>
                <a:gsLst>
                  <a:gs pos="0">
                    <a:srgbClr val="FFFFFF"/>
                  </a:gs>
                  <a:gs pos="100000">
                    <a:srgbClr val="FFFFFF"/>
                  </a:gs>
                </a:gsLst>
                <a:lin ang="5400000" scaled="0"/>
              </a:gradFill>
              <a:cs typeface="Segoe UI" pitchFamily="34" charset="0"/>
            </a:endParaRPr>
          </a:p>
        </p:txBody>
      </p:sp>
      <p:sp>
        <p:nvSpPr>
          <p:cNvPr id="7" name="Rectangle 34"/>
          <p:cNvSpPr txBox="1">
            <a:spLocks/>
          </p:cNvSpPr>
          <p:nvPr/>
        </p:nvSpPr>
        <p:spPr>
          <a:xfrm>
            <a:off x="519112" y="228600"/>
            <a:ext cx="11149013" cy="609398"/>
          </a:xfrm>
          <a:prstGeom prst="rect">
            <a:avLst/>
          </a:prstGeom>
        </p:spPr>
        <p:txBody>
          <a:bodyPr>
            <a:normAutofit fontScale="92500" lnSpcReduction="10000"/>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Managing applications across multiple clouds</a:t>
            </a:r>
            <a:endParaRPr lang="en-US" dirty="0"/>
          </a:p>
        </p:txBody>
      </p:sp>
      <p:sp>
        <p:nvSpPr>
          <p:cNvPr id="8" name="Rounded Rectangle 7"/>
          <p:cNvSpPr/>
          <p:nvPr/>
        </p:nvSpPr>
        <p:spPr bwMode="auto">
          <a:xfrm>
            <a:off x="2000688" y="3200400"/>
            <a:ext cx="2108007" cy="308161"/>
          </a:xfrm>
          <a:prstGeom prst="roundRect">
            <a:avLst>
              <a:gd name="adj" fmla="val 0"/>
            </a:avLst>
          </a:prstGeom>
          <a:solidFill>
            <a:schemeClr val="bg1">
              <a:alpha val="30000"/>
            </a:schemeClr>
          </a:solidFill>
          <a:ln w="9525" cap="flat" cmpd="sng" algn="ctr">
            <a:noFill/>
            <a:prstDash val="solid"/>
            <a:headEnd type="none" w="med" len="med"/>
            <a:tailEnd type="none" w="med" len="med"/>
          </a:ln>
          <a:effectLst>
            <a:outerShdw blurRad="65500" dist="38100" dir="5400000" rotWithShape="0">
              <a:srgbClr val="000000">
                <a:alpha val="40000"/>
              </a:srgbClr>
            </a:outerShdw>
          </a:effectLst>
        </p:spPr>
        <p:txBody>
          <a:bodyPr lIns="91436" tIns="45718" rIns="91436" bIns="45718" anchor="ctr"/>
          <a:lstStyle/>
          <a:p>
            <a:pPr algn="ctr" defTabSz="914099" fontAlgn="base">
              <a:spcBef>
                <a:spcPct val="0"/>
              </a:spcBef>
              <a:spcAft>
                <a:spcPct val="0"/>
              </a:spcAft>
              <a:defRPr/>
            </a:pPr>
            <a:r>
              <a:rPr lang="en-US" sz="1200" kern="0" dirty="0" smtClean="0">
                <a:gradFill>
                  <a:gsLst>
                    <a:gs pos="0">
                      <a:srgbClr val="FFFFFF"/>
                    </a:gs>
                    <a:gs pos="100000">
                      <a:srgbClr val="FFFFFF"/>
                    </a:gs>
                  </a:gsLst>
                  <a:lin ang="5400000" scaled="0"/>
                </a:gradFill>
                <a:cs typeface="Segoe UI" pitchFamily="34" charset="0"/>
              </a:rPr>
              <a:t>Private Cloud</a:t>
            </a:r>
            <a:endParaRPr lang="en-US" sz="1200" kern="0" dirty="0">
              <a:gradFill>
                <a:gsLst>
                  <a:gs pos="0">
                    <a:srgbClr val="FFFFFF"/>
                  </a:gs>
                  <a:gs pos="100000">
                    <a:srgbClr val="FFFFFF"/>
                  </a:gs>
                </a:gsLst>
                <a:lin ang="5400000" scaled="0"/>
              </a:gradFill>
              <a:cs typeface="Segoe UI" pitchFamily="34" charset="0"/>
            </a:endParaRPr>
          </a:p>
        </p:txBody>
      </p:sp>
      <p:sp>
        <p:nvSpPr>
          <p:cNvPr id="9" name="Rounded Rectangle 8"/>
          <p:cNvSpPr/>
          <p:nvPr/>
        </p:nvSpPr>
        <p:spPr bwMode="auto">
          <a:xfrm>
            <a:off x="3465515" y="2935573"/>
            <a:ext cx="638048" cy="273670"/>
          </a:xfrm>
          <a:prstGeom prst="roundRect">
            <a:avLst>
              <a:gd name="adj" fmla="val 0"/>
            </a:avLst>
          </a:prstGeom>
          <a:solidFill>
            <a:schemeClr val="bg1">
              <a:alpha val="10000"/>
            </a:schemeClr>
          </a:solidFill>
          <a:ln w="9525" cap="flat" cmpd="sng" algn="ctr">
            <a:noFill/>
            <a:prstDash val="solid"/>
            <a:headEnd type="none" w="med" len="med"/>
            <a:tailEnd type="none" w="med" len="med"/>
          </a:ln>
          <a:effectLst>
            <a:outerShdw blurRad="65500" dist="38100" dir="5400000" rotWithShape="0">
              <a:srgbClr val="000000">
                <a:alpha val="40000"/>
              </a:srgbClr>
            </a:outerShdw>
          </a:effectLst>
        </p:spPr>
        <p:txBody>
          <a:bodyPr lIns="91436" tIns="45718" rIns="91436" bIns="45718" anchor="ctr"/>
          <a:lstStyle/>
          <a:p>
            <a:pPr algn="ctr" defTabSz="914099" fontAlgn="base">
              <a:spcBef>
                <a:spcPct val="0"/>
              </a:spcBef>
              <a:spcAft>
                <a:spcPct val="0"/>
              </a:spcAft>
              <a:defRPr/>
            </a:pPr>
            <a:r>
              <a:rPr lang="en-US" sz="1050" kern="0" dirty="0" err="1">
                <a:gradFill>
                  <a:gsLst>
                    <a:gs pos="0">
                      <a:srgbClr val="FFFFFF"/>
                    </a:gs>
                    <a:gs pos="100000">
                      <a:srgbClr val="FFFFFF"/>
                    </a:gs>
                  </a:gsLst>
                  <a:lin ang="5400000" scaled="0"/>
                </a:gradFill>
                <a:cs typeface="Segoe UI" pitchFamily="34" charset="0"/>
              </a:rPr>
              <a:t>Xen</a:t>
            </a:r>
            <a:endParaRPr lang="en-US" sz="1050" kern="0" dirty="0">
              <a:gradFill>
                <a:gsLst>
                  <a:gs pos="0">
                    <a:srgbClr val="FFFFFF"/>
                  </a:gs>
                  <a:gs pos="100000">
                    <a:srgbClr val="FFFFFF"/>
                  </a:gs>
                </a:gsLst>
                <a:lin ang="5400000" scaled="0"/>
              </a:gradFill>
              <a:cs typeface="Segoe UI" pitchFamily="34" charset="0"/>
            </a:endParaRPr>
          </a:p>
        </p:txBody>
      </p:sp>
      <p:sp>
        <p:nvSpPr>
          <p:cNvPr id="10" name="Rounded Rectangle 9"/>
          <p:cNvSpPr/>
          <p:nvPr/>
        </p:nvSpPr>
        <p:spPr bwMode="auto">
          <a:xfrm>
            <a:off x="2766530" y="2935574"/>
            <a:ext cx="698985" cy="273669"/>
          </a:xfrm>
          <a:prstGeom prst="roundRect">
            <a:avLst>
              <a:gd name="adj" fmla="val 0"/>
            </a:avLst>
          </a:prstGeom>
          <a:solidFill>
            <a:schemeClr val="tx2">
              <a:lumMod val="60000"/>
              <a:lumOff val="40000"/>
              <a:alpha val="10000"/>
            </a:schemeClr>
          </a:solidFill>
          <a:ln w="9525" cap="flat" cmpd="sng" algn="ctr">
            <a:noFill/>
            <a:prstDash val="solid"/>
            <a:headEnd type="none" w="med" len="med"/>
            <a:tailEnd type="none" w="med" len="med"/>
          </a:ln>
          <a:effectLst>
            <a:outerShdw blurRad="65500" dist="38100" dir="5400000" rotWithShape="0">
              <a:srgbClr val="000000">
                <a:alpha val="40000"/>
              </a:srgbClr>
            </a:outerShdw>
          </a:effectLst>
        </p:spPr>
        <p:txBody>
          <a:bodyPr lIns="91436" tIns="45718" rIns="91436" bIns="45718" anchor="ctr"/>
          <a:lstStyle/>
          <a:p>
            <a:pPr algn="ctr" defTabSz="914099" fontAlgn="base">
              <a:spcBef>
                <a:spcPct val="0"/>
              </a:spcBef>
              <a:spcAft>
                <a:spcPct val="0"/>
              </a:spcAft>
              <a:defRPr/>
            </a:pPr>
            <a:r>
              <a:rPr lang="en-US" sz="1100" kern="0" dirty="0">
                <a:gradFill>
                  <a:gsLst>
                    <a:gs pos="0">
                      <a:srgbClr val="FFFFFF"/>
                    </a:gs>
                    <a:gs pos="100000">
                      <a:srgbClr val="FFFFFF"/>
                    </a:gs>
                  </a:gsLst>
                  <a:lin ang="5400000" scaled="0"/>
                </a:gradFill>
                <a:cs typeface="Segoe UI" pitchFamily="34" charset="0"/>
              </a:rPr>
              <a:t>VMware</a:t>
            </a:r>
          </a:p>
        </p:txBody>
      </p:sp>
      <p:sp>
        <p:nvSpPr>
          <p:cNvPr id="11" name="Rounded Rectangle 10"/>
          <p:cNvSpPr/>
          <p:nvPr/>
        </p:nvSpPr>
        <p:spPr bwMode="auto">
          <a:xfrm>
            <a:off x="1995558" y="2935574"/>
            <a:ext cx="770972" cy="273669"/>
          </a:xfrm>
          <a:prstGeom prst="roundRect">
            <a:avLst>
              <a:gd name="adj" fmla="val 0"/>
            </a:avLst>
          </a:prstGeom>
          <a:solidFill>
            <a:srgbClr val="83B9DA">
              <a:alpha val="20000"/>
            </a:srgbClr>
          </a:solidFill>
          <a:ln w="9525" cap="flat" cmpd="sng" algn="ctr">
            <a:noFill/>
            <a:prstDash val="solid"/>
            <a:headEnd type="none" w="med" len="med"/>
            <a:tailEnd type="none" w="med" len="med"/>
          </a:ln>
          <a:effectLst>
            <a:outerShdw blurRad="65500" dist="38100" dir="5400000" rotWithShape="0">
              <a:srgbClr val="000000">
                <a:alpha val="40000"/>
              </a:srgbClr>
            </a:outerShdw>
          </a:effectLst>
        </p:spPr>
        <p:txBody>
          <a:bodyPr lIns="91436" tIns="45718" rIns="91436" bIns="45718" anchor="ctr"/>
          <a:lstStyle/>
          <a:p>
            <a:pPr algn="ctr" defTabSz="914099">
              <a:defRPr/>
            </a:pPr>
            <a:r>
              <a:rPr lang="en-US" sz="1050" kern="0" dirty="0">
                <a:solidFill>
                  <a:srgbClr val="FFFFFF"/>
                </a:solidFill>
                <a:cs typeface="Segoe UI" pitchFamily="34" charset="0"/>
              </a:rPr>
              <a:t>Hyper-V</a:t>
            </a:r>
          </a:p>
        </p:txBody>
      </p:sp>
      <p:grpSp>
        <p:nvGrpSpPr>
          <p:cNvPr id="12" name="Group 3"/>
          <p:cNvGrpSpPr/>
          <p:nvPr/>
        </p:nvGrpSpPr>
        <p:grpSpPr>
          <a:xfrm>
            <a:off x="1827212" y="1371600"/>
            <a:ext cx="2361761" cy="1306736"/>
            <a:chOff x="577781" y="1875085"/>
            <a:chExt cx="2361761" cy="1306736"/>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781" y="1875085"/>
              <a:ext cx="2163955" cy="1306736"/>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3057" y="2004960"/>
              <a:ext cx="1086485" cy="1098168"/>
            </a:xfrm>
            <a:prstGeom prst="rect">
              <a:avLst/>
            </a:prstGeom>
          </p:spPr>
        </p:pic>
        <p:grpSp>
          <p:nvGrpSpPr>
            <p:cNvPr id="15" name="Group 2"/>
            <p:cNvGrpSpPr/>
            <p:nvPr/>
          </p:nvGrpSpPr>
          <p:grpSpPr>
            <a:xfrm>
              <a:off x="947670" y="2103685"/>
              <a:ext cx="849311" cy="914400"/>
              <a:chOff x="947670" y="2707983"/>
              <a:chExt cx="849311" cy="914400"/>
            </a:xfrm>
          </p:grpSpPr>
          <p:pic>
            <p:nvPicPr>
              <p:cNvPr id="16" name="Picture 5" descr="\\cstor01\data\PM Team\Icons\Service_64.png"/>
              <p:cNvPicPr>
                <a:picLocks noChangeAspect="1" noChangeArrowheads="1"/>
              </p:cNvPicPr>
              <p:nvPr/>
            </p:nvPicPr>
            <p:blipFill>
              <a:blip r:embed="rId4" cstate="print">
                <a:duotone>
                  <a:prstClr val="black"/>
                  <a:schemeClr val="accent1">
                    <a:tint val="45000"/>
                    <a:satMod val="400000"/>
                  </a:schemeClr>
                </a:duotone>
                <a:lum bright="-50000"/>
              </a:blip>
              <a:stretch>
                <a:fillRect/>
              </a:stretch>
            </p:blipFill>
            <p:spPr bwMode="auto">
              <a:xfrm>
                <a:off x="1075423" y="2707983"/>
                <a:ext cx="645358" cy="485648"/>
              </a:xfrm>
              <a:prstGeom prst="rect">
                <a:avLst/>
              </a:prstGeom>
              <a:noFill/>
              <a:ln w="9525">
                <a:noFill/>
                <a:miter lim="800000"/>
                <a:headEnd/>
                <a:tailEnd/>
              </a:ln>
            </p:spPr>
          </p:pic>
          <p:pic>
            <p:nvPicPr>
              <p:cNvPr id="17" name="Picture 12" descr="\\cstor01\data\PM Team\Icons\VirtualMachine_64.png"/>
              <p:cNvPicPr>
                <a:picLocks noChangeAspect="1" noChangeArrowheads="1"/>
              </p:cNvPicPr>
              <p:nvPr/>
            </p:nvPicPr>
            <p:blipFill>
              <a:blip r:embed="rId5" cstate="print">
                <a:duotone>
                  <a:prstClr val="black"/>
                  <a:schemeClr val="accent1">
                    <a:tint val="45000"/>
                    <a:satMod val="400000"/>
                  </a:schemeClr>
                </a:duotone>
                <a:lum bright="-50000"/>
              </a:blip>
              <a:stretch>
                <a:fillRect/>
              </a:stretch>
            </p:blipFill>
            <p:spPr bwMode="auto">
              <a:xfrm>
                <a:off x="1404870" y="3082201"/>
                <a:ext cx="392111" cy="540182"/>
              </a:xfrm>
              <a:prstGeom prst="rect">
                <a:avLst/>
              </a:prstGeom>
              <a:noFill/>
              <a:ln w="9525">
                <a:noFill/>
                <a:miter lim="800000"/>
                <a:headEnd/>
                <a:tailEnd/>
              </a:ln>
            </p:spPr>
          </p:pic>
          <p:pic>
            <p:nvPicPr>
              <p:cNvPr id="18" name="Picture 13" descr="\\cstor01\data\PM Team\Icons\VirtualMachine_64.png"/>
              <p:cNvPicPr>
                <a:picLocks noChangeAspect="1" noChangeArrowheads="1"/>
              </p:cNvPicPr>
              <p:nvPr/>
            </p:nvPicPr>
            <p:blipFill>
              <a:blip r:embed="rId5" cstate="print">
                <a:duotone>
                  <a:prstClr val="black"/>
                  <a:schemeClr val="accent1">
                    <a:tint val="45000"/>
                    <a:satMod val="400000"/>
                  </a:schemeClr>
                </a:duotone>
                <a:lum bright="-50000"/>
              </a:blip>
              <a:stretch>
                <a:fillRect/>
              </a:stretch>
            </p:blipFill>
            <p:spPr bwMode="auto">
              <a:xfrm>
                <a:off x="947670" y="3006001"/>
                <a:ext cx="392111" cy="540182"/>
              </a:xfrm>
              <a:prstGeom prst="rect">
                <a:avLst/>
              </a:prstGeom>
              <a:noFill/>
              <a:ln w="9525">
                <a:noFill/>
                <a:miter lim="800000"/>
                <a:headEnd/>
                <a:tailEnd/>
              </a:ln>
            </p:spPr>
          </p:pic>
        </p:grpSp>
      </p:grpSp>
      <p:sp>
        <p:nvSpPr>
          <p:cNvPr id="19" name="Rounded Rectangle 18"/>
          <p:cNvSpPr/>
          <p:nvPr/>
        </p:nvSpPr>
        <p:spPr bwMode="auto">
          <a:xfrm>
            <a:off x="8200912" y="2971800"/>
            <a:ext cx="2108200" cy="575261"/>
          </a:xfrm>
          <a:prstGeom prst="roundRect">
            <a:avLst>
              <a:gd name="adj" fmla="val 0"/>
            </a:avLst>
          </a:prstGeom>
          <a:solidFill>
            <a:schemeClr val="bg1">
              <a:alpha val="10000"/>
            </a:schemeClr>
          </a:solidFill>
          <a:ln w="9525" cap="flat" cmpd="sng" algn="ctr">
            <a:noFill/>
            <a:prstDash val="solid"/>
            <a:headEnd type="none" w="med" len="med"/>
            <a:tailEnd type="none" w="med" len="med"/>
          </a:ln>
          <a:effectLst>
            <a:outerShdw blurRad="65500" dist="38100" dir="5400000" rotWithShape="0">
              <a:srgbClr val="000000">
                <a:alpha val="40000"/>
              </a:srgbClr>
            </a:outerShdw>
          </a:effectLst>
        </p:spPr>
        <p:txBody>
          <a:bodyPr lIns="91436" tIns="45718" rIns="91436" bIns="45718" anchor="ctr"/>
          <a:lstStyle/>
          <a:p>
            <a:pPr algn="ctr" defTabSz="914099" fontAlgn="base">
              <a:spcBef>
                <a:spcPct val="0"/>
              </a:spcBef>
              <a:spcAft>
                <a:spcPct val="0"/>
              </a:spcAft>
              <a:defRPr/>
            </a:pPr>
            <a:r>
              <a:rPr lang="en-US" sz="1200" kern="0" dirty="0">
                <a:gradFill>
                  <a:gsLst>
                    <a:gs pos="0">
                      <a:srgbClr val="FFFFFF"/>
                    </a:gs>
                    <a:gs pos="100000">
                      <a:srgbClr val="FFFFFF"/>
                    </a:gs>
                  </a:gsLst>
                  <a:lin ang="5400000" scaled="0"/>
                </a:gradFill>
                <a:cs typeface="Segoe UI" pitchFamily="34" charset="0"/>
              </a:rPr>
              <a:t>Windows Azure</a:t>
            </a:r>
          </a:p>
        </p:txBody>
      </p:sp>
      <p:grpSp>
        <p:nvGrpSpPr>
          <p:cNvPr id="20" name="Group 19"/>
          <p:cNvGrpSpPr/>
          <p:nvPr/>
        </p:nvGrpSpPr>
        <p:grpSpPr>
          <a:xfrm>
            <a:off x="7999412" y="1436464"/>
            <a:ext cx="2310134" cy="1306736"/>
            <a:chOff x="3113335" y="2265821"/>
            <a:chExt cx="2310134" cy="1306736"/>
          </a:xfrm>
        </p:grpSpPr>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3335" y="2265821"/>
              <a:ext cx="2163955" cy="1306736"/>
            </a:xfrm>
            <a:prstGeom prst="rect">
              <a:avLst/>
            </a:prstGeom>
          </p:spPr>
        </p:pic>
        <p:pic>
          <p:nvPicPr>
            <p:cNvPr id="22" name="Picture 2" descr="C:\userdata\PowerPoint Content\DVD_Art_Sept-2-2010\Logos\Windows Azure (platform)\Windows Azure\Windows Azure logo vr.png"/>
            <p:cNvPicPr>
              <a:picLocks noChangeAspect="1" noChangeArrowheads="1"/>
            </p:cNvPicPr>
            <p:nvPr/>
          </p:nvPicPr>
          <p:blipFill>
            <a:blip r:embed="rId6" cstate="print"/>
            <a:srcRect l="27679" t="4909" r="36259" b="24927"/>
            <a:stretch>
              <a:fillRect/>
            </a:stretch>
          </p:blipFill>
          <p:spPr bwMode="auto">
            <a:xfrm>
              <a:off x="4497136" y="2581957"/>
              <a:ext cx="926333" cy="869380"/>
            </a:xfrm>
            <a:prstGeom prst="rect">
              <a:avLst/>
            </a:prstGeom>
            <a:noFill/>
            <a:ln w="9525">
              <a:noFill/>
              <a:miter lim="800000"/>
              <a:headEnd/>
              <a:tailEnd/>
            </a:ln>
          </p:spPr>
        </p:pic>
        <p:pic>
          <p:nvPicPr>
            <p:cNvPr id="23" name="Picture 8" descr="\\cstor01\data\PM Team\Icons\Service_64.png"/>
            <p:cNvPicPr>
              <a:picLocks noChangeAspect="1" noChangeArrowheads="1"/>
            </p:cNvPicPr>
            <p:nvPr/>
          </p:nvPicPr>
          <p:blipFill>
            <a:blip r:embed="rId4" cstate="print">
              <a:duotone>
                <a:prstClr val="black"/>
                <a:schemeClr val="accent1">
                  <a:tint val="45000"/>
                  <a:satMod val="400000"/>
                </a:schemeClr>
              </a:duotone>
              <a:lum bright="-50000"/>
            </a:blip>
            <a:stretch>
              <a:fillRect/>
            </a:stretch>
          </p:blipFill>
          <p:spPr bwMode="auto">
            <a:xfrm>
              <a:off x="3494335" y="2869446"/>
              <a:ext cx="552790" cy="415988"/>
            </a:xfrm>
            <a:prstGeom prst="rect">
              <a:avLst/>
            </a:prstGeom>
            <a:noFill/>
            <a:ln w="9525">
              <a:noFill/>
              <a:miter lim="800000"/>
              <a:headEnd/>
              <a:tailEnd/>
            </a:ln>
          </p:spPr>
        </p:pic>
        <p:pic>
          <p:nvPicPr>
            <p:cNvPr id="24" name="Picture 8" descr="\\cstor01\data\PM Team\Icons\Service_64.png"/>
            <p:cNvPicPr>
              <a:picLocks noChangeAspect="1" noChangeArrowheads="1"/>
            </p:cNvPicPr>
            <p:nvPr/>
          </p:nvPicPr>
          <p:blipFill>
            <a:blip r:embed="rId4" cstate="print">
              <a:duotone>
                <a:prstClr val="black"/>
                <a:schemeClr val="accent1">
                  <a:tint val="45000"/>
                  <a:satMod val="400000"/>
                </a:schemeClr>
              </a:duotone>
              <a:lum bright="-50000"/>
            </a:blip>
            <a:stretch>
              <a:fillRect/>
            </a:stretch>
          </p:blipFill>
          <p:spPr bwMode="auto">
            <a:xfrm>
              <a:off x="4008345" y="2827021"/>
              <a:ext cx="552790" cy="415988"/>
            </a:xfrm>
            <a:prstGeom prst="rect">
              <a:avLst/>
            </a:prstGeom>
            <a:noFill/>
            <a:ln w="9525">
              <a:noFill/>
              <a:miter lim="800000"/>
              <a:headEnd/>
              <a:tailEnd/>
            </a:ln>
          </p:spPr>
        </p:pic>
        <p:pic>
          <p:nvPicPr>
            <p:cNvPr id="25" name="Picture 8" descr="\\cstor01\data\PM Team\Icons\Service_64.png"/>
            <p:cNvPicPr>
              <a:picLocks noChangeAspect="1" noChangeArrowheads="1"/>
            </p:cNvPicPr>
            <p:nvPr/>
          </p:nvPicPr>
          <p:blipFill>
            <a:blip r:embed="rId4" cstate="print">
              <a:duotone>
                <a:prstClr val="black"/>
                <a:schemeClr val="accent1">
                  <a:tint val="45000"/>
                  <a:satMod val="400000"/>
                </a:schemeClr>
              </a:duotone>
              <a:lum bright="-50000"/>
            </a:blip>
            <a:stretch>
              <a:fillRect/>
            </a:stretch>
          </p:blipFill>
          <p:spPr bwMode="auto">
            <a:xfrm>
              <a:off x="3694063" y="2505757"/>
              <a:ext cx="552790" cy="415988"/>
            </a:xfrm>
            <a:prstGeom prst="rect">
              <a:avLst/>
            </a:prstGeom>
            <a:noFill/>
            <a:ln w="9525">
              <a:noFill/>
              <a:miter lim="800000"/>
              <a:headEnd/>
              <a:tailEnd/>
            </a:ln>
          </p:spPr>
        </p:pic>
      </p:grpSp>
      <p:grpSp>
        <p:nvGrpSpPr>
          <p:cNvPr id="26" name="Group 25"/>
          <p:cNvGrpSpPr/>
          <p:nvPr/>
        </p:nvGrpSpPr>
        <p:grpSpPr>
          <a:xfrm>
            <a:off x="4894250" y="1660046"/>
            <a:ext cx="859302" cy="1116929"/>
            <a:chOff x="4113212" y="2151977"/>
            <a:chExt cx="859302" cy="1116929"/>
          </a:xfrm>
        </p:grpSpPr>
        <p:pic>
          <p:nvPicPr>
            <p:cNvPr id="27" name="Picture 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168310" y="2151977"/>
              <a:ext cx="622191" cy="755018"/>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14"/>
            <p:cNvSpPr>
              <a:spLocks noChangeArrowheads="1"/>
            </p:cNvSpPr>
            <p:nvPr/>
          </p:nvSpPr>
          <p:spPr bwMode="auto">
            <a:xfrm>
              <a:off x="4113212" y="2930352"/>
              <a:ext cx="859302" cy="338554"/>
            </a:xfrm>
            <a:prstGeom prst="rect">
              <a:avLst/>
            </a:prstGeom>
            <a:noFill/>
            <a:ln w="9525">
              <a:noFill/>
              <a:miter lim="800000"/>
              <a:headEnd/>
              <a:tailEnd/>
            </a:ln>
          </p:spPr>
          <p:txBody>
            <a:bodyPr wrap="square">
              <a:spAutoFit/>
            </a:bodyPr>
            <a:lstStyle/>
            <a:p>
              <a:pPr defTabSz="914400" fontAlgn="base">
                <a:spcBef>
                  <a:spcPct val="30000"/>
                </a:spcBef>
                <a:spcAft>
                  <a:spcPct val="0"/>
                </a:spcAft>
              </a:pPr>
              <a:r>
                <a:rPr lang="en-US" sz="1600" dirty="0" smtClean="0">
                  <a:solidFill>
                    <a:srgbClr val="FFFFFF"/>
                  </a:solidFill>
                  <a:cs typeface="Segoe UI" pitchFamily="34" charset="0"/>
                </a:rPr>
                <a:t>Deploy</a:t>
              </a:r>
              <a:endParaRPr lang="en-US" sz="1600" dirty="0">
                <a:solidFill>
                  <a:srgbClr val="FFFFFF"/>
                </a:solidFill>
                <a:cs typeface="Segoe UI" pitchFamily="34" charset="0"/>
              </a:endParaRPr>
            </a:p>
          </p:txBody>
        </p:sp>
      </p:grpSp>
      <p:grpSp>
        <p:nvGrpSpPr>
          <p:cNvPr id="29" name="Group 28"/>
          <p:cNvGrpSpPr/>
          <p:nvPr/>
        </p:nvGrpSpPr>
        <p:grpSpPr>
          <a:xfrm>
            <a:off x="5728408" y="2415744"/>
            <a:ext cx="963055" cy="1099408"/>
            <a:chOff x="5207556" y="2177781"/>
            <a:chExt cx="963055" cy="1099408"/>
          </a:xfrm>
        </p:grpSpPr>
        <p:pic>
          <p:nvPicPr>
            <p:cNvPr id="30" name="Picture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76124" y="2177781"/>
              <a:ext cx="722167" cy="703410"/>
            </a:xfrm>
            <a:prstGeom prst="rect">
              <a:avLst/>
            </a:prstGeom>
          </p:spPr>
        </p:pic>
        <p:sp>
          <p:nvSpPr>
            <p:cNvPr id="31" name="Rectangle 14"/>
            <p:cNvSpPr>
              <a:spLocks noChangeArrowheads="1"/>
            </p:cNvSpPr>
            <p:nvPr/>
          </p:nvSpPr>
          <p:spPr bwMode="auto">
            <a:xfrm>
              <a:off x="5207556" y="2938635"/>
              <a:ext cx="963055" cy="338554"/>
            </a:xfrm>
            <a:prstGeom prst="rect">
              <a:avLst/>
            </a:prstGeom>
            <a:noFill/>
            <a:ln w="9525">
              <a:noFill/>
              <a:miter lim="800000"/>
              <a:headEnd/>
              <a:tailEnd/>
            </a:ln>
          </p:spPr>
          <p:txBody>
            <a:bodyPr wrap="square">
              <a:spAutoFit/>
            </a:bodyPr>
            <a:lstStyle/>
            <a:p>
              <a:pPr defTabSz="914400" fontAlgn="base">
                <a:spcBef>
                  <a:spcPct val="30000"/>
                </a:spcBef>
                <a:spcAft>
                  <a:spcPct val="0"/>
                </a:spcAft>
              </a:pPr>
              <a:r>
                <a:rPr lang="en-US" sz="1600" dirty="0" smtClean="0">
                  <a:solidFill>
                    <a:srgbClr val="FFFFFF"/>
                  </a:solidFill>
                  <a:cs typeface="Segoe UI" pitchFamily="34" charset="0"/>
                </a:rPr>
                <a:t>Manage</a:t>
              </a:r>
              <a:endParaRPr lang="en-US" sz="1600" dirty="0">
                <a:solidFill>
                  <a:srgbClr val="FFFFFF"/>
                </a:solidFill>
                <a:cs typeface="Segoe UI" pitchFamily="34" charset="0"/>
              </a:endParaRPr>
            </a:p>
          </p:txBody>
        </p:sp>
      </p:grpSp>
      <p:grpSp>
        <p:nvGrpSpPr>
          <p:cNvPr id="32" name="Group 31"/>
          <p:cNvGrpSpPr/>
          <p:nvPr/>
        </p:nvGrpSpPr>
        <p:grpSpPr>
          <a:xfrm>
            <a:off x="6571935" y="1659168"/>
            <a:ext cx="970277" cy="1143000"/>
            <a:chOff x="6343335" y="2133600"/>
            <a:chExt cx="970277" cy="1143000"/>
          </a:xfrm>
        </p:grpSpPr>
        <p:grpSp>
          <p:nvGrpSpPr>
            <p:cNvPr id="33" name="Group 61"/>
            <p:cNvGrpSpPr/>
            <p:nvPr/>
          </p:nvGrpSpPr>
          <p:grpSpPr>
            <a:xfrm>
              <a:off x="6343335" y="2133600"/>
              <a:ext cx="812960" cy="712271"/>
              <a:chOff x="1428710" y="1299652"/>
              <a:chExt cx="1657649" cy="1263580"/>
            </a:xfrm>
          </p:grpSpPr>
          <p:pic>
            <p:nvPicPr>
              <p:cNvPr id="35" name="Picture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85173" y="1557703"/>
                <a:ext cx="988954" cy="1005529"/>
              </a:xfrm>
              <a:prstGeom prst="rect">
                <a:avLst/>
              </a:prstGeom>
            </p:spPr>
          </p:pic>
          <p:pic>
            <p:nvPicPr>
              <p:cNvPr id="36" name="Picture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84735" y="1299652"/>
                <a:ext cx="423489" cy="386012"/>
              </a:xfrm>
              <a:prstGeom prst="rect">
                <a:avLst/>
              </a:prstGeom>
            </p:spPr>
          </p:pic>
          <p:pic>
            <p:nvPicPr>
              <p:cNvPr id="37" name="Picture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28710" y="1531155"/>
                <a:ext cx="500063" cy="428625"/>
              </a:xfrm>
              <a:prstGeom prst="rect">
                <a:avLst/>
              </a:prstGeom>
            </p:spPr>
          </p:pic>
          <p:pic>
            <p:nvPicPr>
              <p:cNvPr id="38" name="Picture 3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28307" y="1557703"/>
                <a:ext cx="358052" cy="367352"/>
              </a:xfrm>
              <a:prstGeom prst="rect">
                <a:avLst/>
              </a:prstGeom>
            </p:spPr>
          </p:pic>
        </p:grpSp>
        <p:sp>
          <p:nvSpPr>
            <p:cNvPr id="34" name="Rectangle 14"/>
            <p:cNvSpPr>
              <a:spLocks noChangeArrowheads="1"/>
            </p:cNvSpPr>
            <p:nvPr/>
          </p:nvSpPr>
          <p:spPr bwMode="auto">
            <a:xfrm>
              <a:off x="6350557" y="2938046"/>
              <a:ext cx="963055" cy="338554"/>
            </a:xfrm>
            <a:prstGeom prst="rect">
              <a:avLst/>
            </a:prstGeom>
            <a:noFill/>
            <a:ln w="9525">
              <a:noFill/>
              <a:miter lim="800000"/>
              <a:headEnd/>
              <a:tailEnd/>
            </a:ln>
          </p:spPr>
          <p:txBody>
            <a:bodyPr wrap="square">
              <a:spAutoFit/>
            </a:bodyPr>
            <a:lstStyle/>
            <a:p>
              <a:pPr defTabSz="914400" fontAlgn="base">
                <a:spcBef>
                  <a:spcPct val="30000"/>
                </a:spcBef>
                <a:spcAft>
                  <a:spcPct val="0"/>
                </a:spcAft>
              </a:pPr>
              <a:r>
                <a:rPr lang="en-US" sz="1600" dirty="0" smtClean="0">
                  <a:solidFill>
                    <a:srgbClr val="FFFFFF"/>
                  </a:solidFill>
                  <a:cs typeface="Segoe UI" pitchFamily="34" charset="0"/>
                </a:rPr>
                <a:t>Monitor</a:t>
              </a:r>
              <a:endParaRPr lang="en-US" sz="1600" dirty="0">
                <a:solidFill>
                  <a:srgbClr val="FFFFFF"/>
                </a:solidFill>
                <a:cs typeface="Segoe UI" pitchFamily="34" charset="0"/>
              </a:endParaRPr>
            </a:p>
          </p:txBody>
        </p:sp>
      </p:grpSp>
      <p:pic>
        <p:nvPicPr>
          <p:cNvPr id="39" name="Picture 5"/>
          <p:cNvPicPr>
            <a:picLocks noChangeAspect="1" noChangeArrowheads="1"/>
          </p:cNvPicPr>
          <p:nvPr/>
        </p:nvPicPr>
        <p:blipFill>
          <a:blip r:embed="rId13" cstate="print">
            <a:extLst/>
          </a:blip>
          <a:srcRect/>
          <a:stretch>
            <a:fillRect/>
          </a:stretch>
        </p:blipFill>
        <p:spPr bwMode="auto">
          <a:xfrm>
            <a:off x="3380507" y="3886949"/>
            <a:ext cx="5555104" cy="2361451"/>
          </a:xfrm>
          <a:prstGeom prst="rect">
            <a:avLst/>
          </a:prstGeom>
          <a:noFill/>
          <a:ln>
            <a:noFill/>
          </a:ln>
          <a:extLst/>
        </p:spPr>
      </p:pic>
      <p:sp>
        <p:nvSpPr>
          <p:cNvPr id="40" name="Rounded Rectangle 39"/>
          <p:cNvSpPr/>
          <p:nvPr/>
        </p:nvSpPr>
        <p:spPr bwMode="auto">
          <a:xfrm>
            <a:off x="8201105" y="2696915"/>
            <a:ext cx="2108007" cy="308161"/>
          </a:xfrm>
          <a:prstGeom prst="roundRect">
            <a:avLst>
              <a:gd name="adj" fmla="val 0"/>
            </a:avLst>
          </a:prstGeom>
          <a:solidFill>
            <a:schemeClr val="tx2">
              <a:lumMod val="60000"/>
              <a:lumOff val="40000"/>
              <a:alpha val="50000"/>
            </a:schemeClr>
          </a:solidFill>
          <a:ln w="9525" cap="flat" cmpd="sng" algn="ctr">
            <a:noFill/>
            <a:prstDash val="solid"/>
            <a:headEnd type="none" w="med" len="med"/>
            <a:tailEnd type="none" w="med" len="med"/>
          </a:ln>
          <a:effectLst>
            <a:outerShdw blurRad="65500" dist="38100" dir="5400000" rotWithShape="0">
              <a:srgbClr val="000000">
                <a:alpha val="40000"/>
              </a:srgbClr>
            </a:outerShdw>
          </a:effectLst>
        </p:spPr>
        <p:txBody>
          <a:bodyPr lIns="91436" tIns="45718" rIns="91436" bIns="45718" anchor="ctr"/>
          <a:lstStyle/>
          <a:p>
            <a:pPr algn="ctr" defTabSz="914099" fontAlgn="base">
              <a:spcBef>
                <a:spcPct val="0"/>
              </a:spcBef>
              <a:spcAft>
                <a:spcPct val="0"/>
              </a:spcAft>
              <a:defRPr/>
            </a:pPr>
            <a:r>
              <a:rPr lang="en-US" sz="1200" kern="0" dirty="0" smtClean="0">
                <a:gradFill>
                  <a:gsLst>
                    <a:gs pos="0">
                      <a:srgbClr val="FFFFFF"/>
                    </a:gs>
                    <a:gs pos="100000">
                      <a:srgbClr val="FFFFFF"/>
                    </a:gs>
                  </a:gsLst>
                  <a:lin ang="5400000" scaled="0"/>
                </a:gradFill>
                <a:cs typeface="Segoe UI" pitchFamily="34" charset="0"/>
              </a:rPr>
              <a:t>Package and Configuration</a:t>
            </a:r>
            <a:endParaRPr lang="en-US" sz="1200" kern="0" dirty="0">
              <a:gradFill>
                <a:gsLst>
                  <a:gs pos="0">
                    <a:srgbClr val="FFFFFF"/>
                  </a:gs>
                  <a:gs pos="100000">
                    <a:srgbClr val="FFFFFF"/>
                  </a:gs>
                </a:gsLst>
                <a:lin ang="5400000" scaled="0"/>
              </a:gradFill>
              <a:cs typeface="Segoe UI" pitchFamily="34" charset="0"/>
            </a:endParaRPr>
          </a:p>
        </p:txBody>
      </p:sp>
      <p:grpSp>
        <p:nvGrpSpPr>
          <p:cNvPr id="41" name="Group 10"/>
          <p:cNvGrpSpPr/>
          <p:nvPr/>
        </p:nvGrpSpPr>
        <p:grpSpPr>
          <a:xfrm>
            <a:off x="3370430" y="5355193"/>
            <a:ext cx="5511141" cy="817007"/>
            <a:chOff x="2649952" y="4343400"/>
            <a:chExt cx="7167804" cy="1143000"/>
          </a:xfrm>
        </p:grpSpPr>
        <p:pic>
          <p:nvPicPr>
            <p:cNvPr id="42" name="Picture 5"/>
            <p:cNvPicPr>
              <a:picLocks noChangeAspect="1" noChangeArrowheads="1"/>
            </p:cNvPicPr>
            <p:nvPr/>
          </p:nvPicPr>
          <p:blipFill rotWithShape="1">
            <a:blip r:embed="rId13" cstate="print">
              <a:extLst/>
            </a:blip>
            <a:srcRect t="62468"/>
            <a:stretch/>
          </p:blipFill>
          <p:spPr bwMode="auto">
            <a:xfrm>
              <a:off x="2649952" y="4343400"/>
              <a:ext cx="7163989" cy="1143000"/>
            </a:xfrm>
            <a:prstGeom prst="rect">
              <a:avLst/>
            </a:prstGeom>
            <a:noFill/>
            <a:ln w="38100">
              <a:solidFill>
                <a:srgbClr val="3DB5F1"/>
              </a:solidFill>
            </a:ln>
            <a:extLst/>
          </p:spPr>
        </p:pic>
        <p:sp>
          <p:nvSpPr>
            <p:cNvPr id="43" name="Rectangle 42"/>
            <p:cNvSpPr/>
            <p:nvPr/>
          </p:nvSpPr>
          <p:spPr>
            <a:xfrm>
              <a:off x="2653767" y="4343400"/>
              <a:ext cx="7163989" cy="1143000"/>
            </a:xfrm>
            <a:prstGeom prst="rect">
              <a:avLst/>
            </a:prstGeom>
            <a:noFill/>
            <a:ln w="38100">
              <a:solidFill>
                <a:srgbClr val="3DB5F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grpSp>
      <p:sp>
        <p:nvSpPr>
          <p:cNvPr id="44" name="Rectangle 43"/>
          <p:cNvSpPr/>
          <p:nvPr/>
        </p:nvSpPr>
        <p:spPr>
          <a:xfrm>
            <a:off x="3370430" y="5355193"/>
            <a:ext cx="5523992" cy="817007"/>
          </a:xfrm>
          <a:prstGeom prst="rect">
            <a:avLst/>
          </a:prstGeom>
          <a:noFill/>
          <a:ln w="38100">
            <a:solidFill>
              <a:srgbClr val="3DB5F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sp>
        <p:nvSpPr>
          <p:cNvPr id="45" name="Rounded Rectangle 44"/>
          <p:cNvSpPr/>
          <p:nvPr/>
        </p:nvSpPr>
        <p:spPr>
          <a:xfrm>
            <a:off x="7723575" y="5046045"/>
            <a:ext cx="1866463" cy="897555"/>
          </a:xfrm>
          <a:prstGeom prst="roundRect">
            <a:avLst/>
          </a:prstGeom>
          <a:solidFill>
            <a:srgbClr val="002C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US" sz="1400" dirty="0" smtClean="0">
                <a:solidFill>
                  <a:srgbClr val="FFFFFF"/>
                </a:solidFill>
              </a:rPr>
              <a:t>Application management across </a:t>
            </a:r>
            <a:r>
              <a:rPr lang="en-US" sz="1400" dirty="0">
                <a:solidFill>
                  <a:srgbClr val="FFFFFF"/>
                </a:solidFill>
              </a:rPr>
              <a:t>private and public</a:t>
            </a:r>
          </a:p>
        </p:txBody>
      </p:sp>
    </p:spTree>
    <p:extLst>
      <p:ext uri="{BB962C8B-B14F-4D97-AF65-F5344CB8AC3E}">
        <p14:creationId xmlns:p14="http://schemas.microsoft.com/office/powerpoint/2010/main" val="36782276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1000"/>
                            </p:stCondLst>
                            <p:childTnLst>
                              <p:par>
                                <p:cTn id="31" presetID="10" presetClass="entr" presetSubtype="0" fill="hold" nodeType="afterEffect">
                                  <p:stCondLst>
                                    <p:cond delay="50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par>
                          <p:cTn id="40" fill="hold">
                            <p:stCondLst>
                              <p:cond delay="2500"/>
                            </p:stCondLst>
                            <p:childTnLst>
                              <p:par>
                                <p:cTn id="41" presetID="10" presetClass="entr" presetSubtype="0" fill="hold" nodeType="afterEffect">
                                  <p:stCondLst>
                                    <p:cond delay="50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1000"/>
                                        <p:tgtEl>
                                          <p:spTgt spid="26"/>
                                        </p:tgtEl>
                                      </p:cBhvr>
                                    </p:animEffect>
                                  </p:childTnLst>
                                </p:cTn>
                              </p:par>
                            </p:childTnLst>
                          </p:cTn>
                        </p:par>
                        <p:par>
                          <p:cTn id="44" fill="hold">
                            <p:stCondLst>
                              <p:cond delay="4000"/>
                            </p:stCondLst>
                            <p:childTnLst>
                              <p:par>
                                <p:cTn id="45" presetID="10" presetClass="entr" presetSubtype="0" fill="hold"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par>
                          <p:cTn id="48" fill="hold">
                            <p:stCondLst>
                              <p:cond delay="4500"/>
                            </p:stCondLst>
                            <p:childTnLst>
                              <p:par>
                                <p:cTn id="49" presetID="10" presetClass="entr" presetSubtype="0"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1000"/>
                                        <p:tgtEl>
                                          <p:spTgt spid="39"/>
                                        </p:tgtEl>
                                      </p:cBhvr>
                                    </p:animEffect>
                                  </p:childTnLst>
                                </p:cTn>
                              </p:par>
                            </p:childTnLst>
                          </p:cTn>
                        </p:par>
                        <p:par>
                          <p:cTn id="57" fill="hold">
                            <p:stCondLst>
                              <p:cond delay="1000"/>
                            </p:stCondLst>
                            <p:childTnLst>
                              <p:par>
                                <p:cTn id="58" presetID="1" presetClass="entr" presetSubtype="0" fill="hold" nodeType="afterEffect">
                                  <p:stCondLst>
                                    <p:cond delay="0"/>
                                  </p:stCondLst>
                                  <p:childTnLst>
                                    <p:set>
                                      <p:cBhvr>
                                        <p:cTn id="59" dur="1" fill="hold">
                                          <p:stCondLst>
                                            <p:cond delay="0"/>
                                          </p:stCondLst>
                                        </p:cTn>
                                        <p:tgtEl>
                                          <p:spTgt spid="41"/>
                                        </p:tgtEl>
                                        <p:attrNameLst>
                                          <p:attrName>style.visibility</p:attrName>
                                        </p:attrNameLst>
                                      </p:cBhvr>
                                      <p:to>
                                        <p:strVal val="visible"/>
                                      </p:to>
                                    </p:set>
                                  </p:childTnLst>
                                </p:cTn>
                              </p:par>
                              <p:par>
                                <p:cTn id="60" presetID="56" presetClass="path" presetSubtype="0" accel="50000" decel="50000" fill="hold" nodeType="withEffect">
                                  <p:stCondLst>
                                    <p:cond delay="0"/>
                                  </p:stCondLst>
                                  <p:childTnLst>
                                    <p:animMotion origin="layout" path="M -0.00091 -4.65649E-6 L -0.0026 -0.2179 " pathEditMode="relative" rAng="0" ptsTypes="AA">
                                      <p:cBhvr>
                                        <p:cTn id="61" dur="2000" fill="hold"/>
                                        <p:tgtEl>
                                          <p:spTgt spid="41"/>
                                        </p:tgtEl>
                                        <p:attrNameLst>
                                          <p:attrName>ppt_x</p:attrName>
                                          <p:attrName>ppt_y</p:attrName>
                                        </p:attrNameLst>
                                      </p:cBhvr>
                                      <p:rCtr x="-91" y="-10895"/>
                                    </p:animMotion>
                                  </p:childTnLst>
                                </p:cTn>
                              </p:par>
                              <p:par>
                                <p:cTn id="62" presetID="6" presetClass="emph" presetSubtype="0" fill="hold" nodeType="withEffect">
                                  <p:stCondLst>
                                    <p:cond delay="0"/>
                                  </p:stCondLst>
                                  <p:childTnLst>
                                    <p:animScale>
                                      <p:cBhvr>
                                        <p:cTn id="63" dur="2000" fill="hold"/>
                                        <p:tgtEl>
                                          <p:spTgt spid="41"/>
                                        </p:tgtEl>
                                      </p:cBhvr>
                                      <p:by x="150000" y="150000"/>
                                    </p:animScale>
                                  </p:childTnLst>
                                </p:cTn>
                              </p:par>
                            </p:childTnLst>
                          </p:cTn>
                        </p:par>
                        <p:par>
                          <p:cTn id="64" fill="hold">
                            <p:stCondLst>
                              <p:cond delay="3000"/>
                            </p:stCondLst>
                            <p:childTnLst>
                              <p:par>
                                <p:cTn id="65" presetID="10" presetClass="entr" presetSubtype="0"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500"/>
                                        <p:tgtEl>
                                          <p:spTgt spid="44"/>
                                        </p:tgtEl>
                                      </p:cBhvr>
                                    </p:animEffect>
                                  </p:childTnLst>
                                </p:cTn>
                              </p:par>
                              <p:par>
                                <p:cTn id="71" presetID="10" presetClass="entr" presetSubtype="0" fill="hold" nodeType="with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500"/>
                                        <p:tgtEl>
                                          <p:spTgt spid="2"/>
                                        </p:tgtEl>
                                      </p:cBhvr>
                                    </p:animEffect>
                                  </p:childTnLst>
                                </p:cTn>
                              </p:par>
                              <p:par>
                                <p:cTn id="74" presetID="10" presetClass="entr" presetSubtype="0" fill="hold" nodeType="with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fade">
                                      <p:cBhvr>
                                        <p:cTn id="7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P spid="11" grpId="0" animBg="1"/>
      <p:bldP spid="19" grpId="0" animBg="1"/>
      <p:bldP spid="40" grpId="0" animBg="1"/>
      <p:bldP spid="44" grpId="0" animBg="1"/>
      <p:bldP spid="4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mtClean="0"/>
              <a:t>Managing Windows Azure subscriptions</a:t>
            </a:r>
            <a:endParaRPr lang="en-US"/>
          </a:p>
        </p:txBody>
      </p:sp>
      <p:sp>
        <p:nvSpPr>
          <p:cNvPr id="3" name="Rectangle 49"/>
          <p:cNvSpPr>
            <a:spLocks noChangeArrowheads="1"/>
          </p:cNvSpPr>
          <p:nvPr/>
        </p:nvSpPr>
        <p:spPr bwMode="auto">
          <a:xfrm>
            <a:off x="1370012" y="1518025"/>
            <a:ext cx="9372600" cy="2672975"/>
          </a:xfrm>
          <a:prstGeom prst="rect">
            <a:avLst/>
          </a:prstGeom>
          <a:solidFill>
            <a:schemeClr val="bg1">
              <a:alpha val="10001"/>
            </a:schemeClr>
          </a:solidFill>
          <a:ln w="9525">
            <a:noFill/>
            <a:miter lim="800000"/>
            <a:headEnd/>
            <a:tailEnd/>
          </a:ln>
        </p:spPr>
        <p:txBody>
          <a:bodyPr wrap="none" anchor="ctr"/>
          <a:lstStyle/>
          <a:p>
            <a:pPr algn="ctr" defTabSz="914400" fontAlgn="base">
              <a:spcBef>
                <a:spcPct val="0"/>
              </a:spcBef>
              <a:spcAft>
                <a:spcPct val="0"/>
              </a:spcAft>
            </a:pPr>
            <a:endParaRPr lang="en-US">
              <a:solidFill>
                <a:srgbClr val="00264A"/>
              </a:solidFill>
              <a:cs typeface="Segoe UI" pitchFamily="34" charset="0"/>
            </a:endParaRPr>
          </a:p>
        </p:txBody>
      </p:sp>
      <p:sp>
        <p:nvSpPr>
          <p:cNvPr id="4" name="Rounded Rectangle 3"/>
          <p:cNvSpPr/>
          <p:nvPr/>
        </p:nvSpPr>
        <p:spPr bwMode="auto">
          <a:xfrm>
            <a:off x="1903412" y="1518026"/>
            <a:ext cx="2819400" cy="2633702"/>
          </a:xfrm>
          <a:prstGeom prst="roundRect">
            <a:avLst/>
          </a:prstGeom>
          <a:solidFill>
            <a:srgbClr val="002C5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pPr>
            <a:endParaRPr lang="en-US">
              <a:solidFill>
                <a:srgbClr val="FFFFFF"/>
              </a:solidFill>
              <a:cs typeface="Segoe UI" pitchFamily="34" charset="0"/>
            </a:endParaRPr>
          </a:p>
        </p:txBody>
      </p:sp>
      <p:sp>
        <p:nvSpPr>
          <p:cNvPr id="5" name="Rounded Rectangle 4"/>
          <p:cNvSpPr/>
          <p:nvPr/>
        </p:nvSpPr>
        <p:spPr bwMode="auto">
          <a:xfrm>
            <a:off x="5946525" y="1518026"/>
            <a:ext cx="4191000" cy="2633702"/>
          </a:xfrm>
          <a:prstGeom prst="roundRect">
            <a:avLst/>
          </a:prstGeom>
          <a:solidFill>
            <a:srgbClr val="002C5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pPr>
            <a:endParaRPr lang="en-US">
              <a:solidFill>
                <a:srgbClr val="FFFFFF"/>
              </a:solidFill>
              <a:cs typeface="Segoe UI" pitchFamily="34" charset="0"/>
            </a:endParaRPr>
          </a:p>
        </p:txBody>
      </p:sp>
      <p:grpSp>
        <p:nvGrpSpPr>
          <p:cNvPr id="6" name="Group 5"/>
          <p:cNvGrpSpPr/>
          <p:nvPr/>
        </p:nvGrpSpPr>
        <p:grpSpPr>
          <a:xfrm>
            <a:off x="6228622" y="2363114"/>
            <a:ext cx="1237390" cy="1128191"/>
            <a:chOff x="3200492" y="3490720"/>
            <a:chExt cx="1237390" cy="1128191"/>
          </a:xfrm>
        </p:grpSpPr>
        <p:grpSp>
          <p:nvGrpSpPr>
            <p:cNvPr id="7" name="Group 6"/>
            <p:cNvGrpSpPr/>
            <p:nvPr/>
          </p:nvGrpSpPr>
          <p:grpSpPr>
            <a:xfrm>
              <a:off x="3246475" y="3490720"/>
              <a:ext cx="1091840" cy="790959"/>
              <a:chOff x="9689095" y="2482921"/>
              <a:chExt cx="1091840" cy="790959"/>
            </a:xfrm>
          </p:grpSpPr>
          <p:pic>
            <p:nvPicPr>
              <p:cNvPr id="9" name="Picture 8" descr="app.ai"/>
              <p:cNvPicPr>
                <a:picLocks noChangeAspect="1"/>
              </p:cNvPicPr>
              <p:nvPr/>
            </p:nvPicPr>
            <p:blipFill>
              <a:blip r:embed="rId2" cstate="print"/>
              <a:stretch>
                <a:fillRect/>
              </a:stretch>
            </p:blipFill>
            <p:spPr>
              <a:xfrm>
                <a:off x="10088846" y="2482921"/>
                <a:ext cx="692089" cy="790959"/>
              </a:xfrm>
              <a:prstGeom prst="rect">
                <a:avLst/>
              </a:prstGeom>
            </p:spPr>
          </p:pic>
          <p:pic>
            <p:nvPicPr>
              <p:cNvPr id="10" name="Picture 9" descr="jobs.ai"/>
              <p:cNvPicPr>
                <a:picLocks noChangeAspect="1"/>
              </p:cNvPicPr>
              <p:nvPr/>
            </p:nvPicPr>
            <p:blipFill>
              <a:blip r:embed="rId3" cstate="print"/>
              <a:stretch>
                <a:fillRect/>
              </a:stretch>
            </p:blipFill>
            <p:spPr>
              <a:xfrm>
                <a:off x="9689095" y="2689188"/>
                <a:ext cx="583034" cy="507533"/>
              </a:xfrm>
              <a:prstGeom prst="rect">
                <a:avLst/>
              </a:prstGeom>
              <a:effectLst/>
            </p:spPr>
          </p:pic>
        </p:grpSp>
        <p:sp>
          <p:nvSpPr>
            <p:cNvPr id="8" name="TextBox 7"/>
            <p:cNvSpPr txBox="1"/>
            <p:nvPr/>
          </p:nvSpPr>
          <p:spPr>
            <a:xfrm>
              <a:off x="3200492" y="4157246"/>
              <a:ext cx="1237390" cy="461665"/>
            </a:xfrm>
            <a:prstGeom prst="rect">
              <a:avLst/>
            </a:prstGeom>
            <a:noFill/>
          </p:spPr>
          <p:txBody>
            <a:bodyPr wrap="none" rtlCol="0">
              <a:spAutoFit/>
            </a:bodyPr>
            <a:lstStyle/>
            <a:p>
              <a:pPr algn="ctr" defTabSz="914400" fontAlgn="base">
                <a:spcBef>
                  <a:spcPct val="0"/>
                </a:spcBef>
                <a:spcAft>
                  <a:spcPct val="0"/>
                </a:spcAft>
              </a:pPr>
              <a:r>
                <a:rPr lang="en-US" sz="1200" dirty="0" smtClean="0">
                  <a:solidFill>
                    <a:srgbClr val="FFFFFF"/>
                  </a:solidFill>
                  <a:cs typeface="Segoe UI" pitchFamily="34" charset="0"/>
                </a:rPr>
                <a:t>Windows Azure</a:t>
              </a:r>
            </a:p>
            <a:p>
              <a:pPr algn="ctr" defTabSz="914400" fontAlgn="base">
                <a:spcBef>
                  <a:spcPct val="0"/>
                </a:spcBef>
                <a:spcAft>
                  <a:spcPct val="0"/>
                </a:spcAft>
              </a:pPr>
              <a:r>
                <a:rPr lang="en-US" sz="1200" dirty="0" smtClean="0">
                  <a:solidFill>
                    <a:srgbClr val="FFFFFF"/>
                  </a:solidFill>
                  <a:cs typeface="Segoe UI" pitchFamily="34" charset="0"/>
                </a:rPr>
                <a:t>Service API</a:t>
              </a:r>
            </a:p>
          </p:txBody>
        </p:sp>
      </p:grpSp>
      <p:grpSp>
        <p:nvGrpSpPr>
          <p:cNvPr id="11" name="Group 10"/>
          <p:cNvGrpSpPr/>
          <p:nvPr/>
        </p:nvGrpSpPr>
        <p:grpSpPr>
          <a:xfrm>
            <a:off x="4418012" y="2122298"/>
            <a:ext cx="1752600" cy="1154302"/>
            <a:chOff x="5180012" y="1497436"/>
            <a:chExt cx="1752600" cy="1154302"/>
          </a:xfrm>
        </p:grpSpPr>
        <p:sp>
          <p:nvSpPr>
            <p:cNvPr id="12" name="Right Arrow 11"/>
            <p:cNvSpPr/>
            <p:nvPr/>
          </p:nvSpPr>
          <p:spPr>
            <a:xfrm>
              <a:off x="5180012" y="2036395"/>
              <a:ext cx="1752600" cy="381000"/>
            </a:xfrm>
            <a:prstGeom prst="rightArrow">
              <a:avLst/>
            </a:prstGeom>
            <a:solidFill>
              <a:srgbClr val="83B9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pic>
          <p:nvPicPr>
            <p:cNvPr id="13" name="Picture 3" descr="C:\userdata\PowerPoint Content\DVD_Art_Sept-2-2010\Artwork_Imagery\Icons - Illustrations\_ XML ICONS\secure key security.png"/>
            <p:cNvPicPr>
              <a:picLocks noChangeAspect="1" noChangeArrowheads="1"/>
            </p:cNvPicPr>
            <p:nvPr/>
          </p:nvPicPr>
          <p:blipFill>
            <a:blip r:embed="rId4" cstate="print">
              <a:lum bright="100000"/>
            </a:blip>
            <a:stretch>
              <a:fillRect/>
            </a:stretch>
          </p:blipFill>
          <p:spPr bwMode="auto">
            <a:xfrm>
              <a:off x="5660033" y="1497436"/>
              <a:ext cx="739179" cy="92570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242856" y="2374739"/>
              <a:ext cx="1451038" cy="276999"/>
            </a:xfrm>
            <a:prstGeom prst="rect">
              <a:avLst/>
            </a:prstGeom>
            <a:noFill/>
          </p:spPr>
          <p:txBody>
            <a:bodyPr wrap="none" rtlCol="0">
              <a:spAutoFit/>
            </a:bodyPr>
            <a:lstStyle/>
            <a:p>
              <a:pPr algn="r" defTabSz="914400" fontAlgn="base">
                <a:spcBef>
                  <a:spcPct val="0"/>
                </a:spcBef>
                <a:spcAft>
                  <a:spcPct val="0"/>
                </a:spcAft>
              </a:pPr>
              <a:r>
                <a:rPr lang="en-US" sz="1200" dirty="0" smtClean="0">
                  <a:solidFill>
                    <a:srgbClr val="FFFFFF"/>
                  </a:solidFill>
                  <a:cs typeface="Segoe UI" pitchFamily="34" charset="0"/>
                </a:rPr>
                <a:t>API Authentication</a:t>
              </a:r>
            </a:p>
          </p:txBody>
        </p:sp>
      </p:grpSp>
      <p:sp>
        <p:nvSpPr>
          <p:cNvPr id="15" name="Right Arrow 14"/>
          <p:cNvSpPr/>
          <p:nvPr/>
        </p:nvSpPr>
        <p:spPr>
          <a:xfrm rot="20426966">
            <a:off x="7634570" y="2322739"/>
            <a:ext cx="1174025" cy="381000"/>
          </a:xfrm>
          <a:prstGeom prst="rightArrow">
            <a:avLst/>
          </a:prstGeom>
          <a:solidFill>
            <a:srgbClr val="83B9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grpSp>
        <p:nvGrpSpPr>
          <p:cNvPr id="16" name="Group 15"/>
          <p:cNvGrpSpPr/>
          <p:nvPr/>
        </p:nvGrpSpPr>
        <p:grpSpPr>
          <a:xfrm>
            <a:off x="7352901" y="2009001"/>
            <a:ext cx="875111" cy="502412"/>
            <a:chOff x="7955074" y="2352100"/>
            <a:chExt cx="875111" cy="502412"/>
          </a:xfrm>
        </p:grpSpPr>
        <p:pic>
          <p:nvPicPr>
            <p:cNvPr id="17" name="Picture 3" descr="C:\userdata\PowerPoint Content\DVD_Art_Sept-2-2010\Artwork_Imagery\Icons - Illustrations\_ XML ICONS\secure key security.png"/>
            <p:cNvPicPr>
              <a:picLocks noChangeAspect="1" noChangeArrowheads="1"/>
            </p:cNvPicPr>
            <p:nvPr/>
          </p:nvPicPr>
          <p:blipFill>
            <a:blip r:embed="rId5" cstate="print">
              <a:lum bright="100000"/>
            </a:blip>
            <a:stretch>
              <a:fillRect/>
            </a:stretch>
          </p:blipFill>
          <p:spPr bwMode="auto">
            <a:xfrm>
              <a:off x="8226679" y="2552899"/>
              <a:ext cx="240840" cy="30161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7955074" y="2352100"/>
              <a:ext cx="875111" cy="276999"/>
            </a:xfrm>
            <a:prstGeom prst="rect">
              <a:avLst/>
            </a:prstGeom>
            <a:noFill/>
          </p:spPr>
          <p:txBody>
            <a:bodyPr wrap="none" rtlCol="0">
              <a:spAutoFit/>
            </a:bodyPr>
            <a:lstStyle/>
            <a:p>
              <a:pPr defTabSz="914400" fontAlgn="base">
                <a:spcBef>
                  <a:spcPct val="0"/>
                </a:spcBef>
                <a:spcAft>
                  <a:spcPct val="0"/>
                </a:spcAft>
              </a:pPr>
              <a:r>
                <a:rPr lang="en-US" sz="1200" dirty="0" smtClean="0">
                  <a:solidFill>
                    <a:srgbClr val="FFFFFF"/>
                  </a:solidFill>
                  <a:cs typeface="Segoe UI" pitchFamily="34" charset="0"/>
                </a:rPr>
                <a:t>Public Key</a:t>
              </a:r>
            </a:p>
          </p:txBody>
        </p:sp>
      </p:grpSp>
      <p:pic>
        <p:nvPicPr>
          <p:cNvPr id="19" name="Picture 4" descr="C:\userdata\PowerPoint Content\DVD_Art_Sept-2-2010\Artwork_Imagery\Icons - Illustrations\_ XML ICONS\secure lock and security key.png"/>
          <p:cNvPicPr>
            <a:picLocks noChangeAspect="1" noChangeArrowheads="1"/>
          </p:cNvPicPr>
          <p:nvPr/>
        </p:nvPicPr>
        <p:blipFill>
          <a:blip r:embed="rId6" cstate="print"/>
          <a:stretch>
            <a:fillRect/>
          </a:stretch>
        </p:blipFill>
        <p:spPr bwMode="auto">
          <a:xfrm>
            <a:off x="2760936" y="2962960"/>
            <a:ext cx="491556" cy="73733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247682" y="3668589"/>
            <a:ext cx="1831655" cy="461665"/>
          </a:xfrm>
          <a:prstGeom prst="rect">
            <a:avLst/>
          </a:prstGeom>
          <a:noFill/>
        </p:spPr>
        <p:txBody>
          <a:bodyPr wrap="none" rtlCol="0">
            <a:spAutoFit/>
          </a:bodyPr>
          <a:lstStyle/>
          <a:p>
            <a:pPr defTabSz="914400" fontAlgn="base">
              <a:spcBef>
                <a:spcPct val="0"/>
              </a:spcBef>
              <a:spcAft>
                <a:spcPct val="0"/>
              </a:spcAft>
            </a:pPr>
            <a:r>
              <a:rPr lang="en-US" sz="1200" dirty="0" smtClean="0">
                <a:solidFill>
                  <a:srgbClr val="FFFFFF"/>
                </a:solidFill>
                <a:cs typeface="Segoe UI" pitchFamily="34" charset="0"/>
              </a:rPr>
              <a:t>Private keys stored in </a:t>
            </a:r>
          </a:p>
          <a:p>
            <a:pPr defTabSz="914400" fontAlgn="base">
              <a:spcBef>
                <a:spcPct val="0"/>
              </a:spcBef>
              <a:spcAft>
                <a:spcPct val="0"/>
              </a:spcAft>
            </a:pPr>
            <a:r>
              <a:rPr lang="en-US" sz="1200" dirty="0" smtClean="0">
                <a:solidFill>
                  <a:srgbClr val="FFFFFF"/>
                </a:solidFill>
                <a:cs typeface="Segoe UI" pitchFamily="34" charset="0"/>
              </a:rPr>
              <a:t>App Controller database</a:t>
            </a:r>
          </a:p>
        </p:txBody>
      </p:sp>
      <p:pic>
        <p:nvPicPr>
          <p:cNvPr id="21" name="Picture 20"/>
          <p:cNvPicPr>
            <a:picLocks noChangeAspect="1"/>
          </p:cNvPicPr>
          <p:nvPr/>
        </p:nvPicPr>
        <p:blipFill>
          <a:blip r:embed="rId7" cstate="print"/>
          <a:stretch>
            <a:fillRect/>
          </a:stretch>
        </p:blipFill>
        <p:spPr>
          <a:xfrm>
            <a:off x="2857256" y="1715058"/>
            <a:ext cx="497004" cy="684683"/>
          </a:xfrm>
          <a:prstGeom prst="rect">
            <a:avLst/>
          </a:prstGeom>
        </p:spPr>
      </p:pic>
      <p:sp>
        <p:nvSpPr>
          <p:cNvPr id="22" name="TextBox 21"/>
          <p:cNvSpPr txBox="1"/>
          <p:nvPr/>
        </p:nvSpPr>
        <p:spPr>
          <a:xfrm>
            <a:off x="2510843" y="2417227"/>
            <a:ext cx="1176476" cy="276999"/>
          </a:xfrm>
          <a:prstGeom prst="rect">
            <a:avLst/>
          </a:prstGeom>
          <a:noFill/>
        </p:spPr>
        <p:txBody>
          <a:bodyPr wrap="none" rtlCol="0">
            <a:spAutoFit/>
          </a:bodyPr>
          <a:lstStyle/>
          <a:p>
            <a:pPr algn="r" defTabSz="914400" fontAlgn="base">
              <a:spcBef>
                <a:spcPct val="0"/>
              </a:spcBef>
              <a:spcAft>
                <a:spcPct val="0"/>
              </a:spcAft>
            </a:pPr>
            <a:r>
              <a:rPr lang="en-US" sz="1200" dirty="0" smtClean="0">
                <a:solidFill>
                  <a:srgbClr val="FFFFFF"/>
                </a:solidFill>
                <a:cs typeface="Segoe UI" pitchFamily="34" charset="0"/>
              </a:rPr>
              <a:t>App Controller</a:t>
            </a:r>
          </a:p>
        </p:txBody>
      </p:sp>
      <p:sp>
        <p:nvSpPr>
          <p:cNvPr id="23" name="Rounded Rectangle 22"/>
          <p:cNvSpPr/>
          <p:nvPr/>
        </p:nvSpPr>
        <p:spPr>
          <a:xfrm>
            <a:off x="5946525" y="4151728"/>
            <a:ext cx="4190999" cy="380999"/>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US" sz="1400" b="1" dirty="0" smtClean="0">
                <a:solidFill>
                  <a:srgbClr val="FFFFFF"/>
                </a:solidFill>
              </a:rPr>
              <a:t>Windows Azure</a:t>
            </a:r>
            <a:endParaRPr lang="en-US" sz="1400" b="1" dirty="0">
              <a:solidFill>
                <a:srgbClr val="FFFFFF"/>
              </a:solidFill>
            </a:endParaRPr>
          </a:p>
        </p:txBody>
      </p:sp>
      <p:sp>
        <p:nvSpPr>
          <p:cNvPr id="24" name="Rounded Rectangle 23"/>
          <p:cNvSpPr/>
          <p:nvPr/>
        </p:nvSpPr>
        <p:spPr>
          <a:xfrm>
            <a:off x="1903411" y="4191001"/>
            <a:ext cx="2819401" cy="380999"/>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US" sz="1400" b="1" dirty="0" smtClean="0">
                <a:solidFill>
                  <a:srgbClr val="FFFFFF"/>
                </a:solidFill>
              </a:rPr>
              <a:t>On-Premise</a:t>
            </a:r>
            <a:endParaRPr lang="en-US" sz="1400" b="1" dirty="0">
              <a:solidFill>
                <a:srgbClr val="FFFFFF"/>
              </a:solidFill>
            </a:endParaRPr>
          </a:p>
        </p:txBody>
      </p:sp>
      <p:grpSp>
        <p:nvGrpSpPr>
          <p:cNvPr id="25" name="Group 24"/>
          <p:cNvGrpSpPr/>
          <p:nvPr/>
        </p:nvGrpSpPr>
        <p:grpSpPr>
          <a:xfrm>
            <a:off x="8837612" y="1600200"/>
            <a:ext cx="1237390" cy="1266990"/>
            <a:chOff x="9406530" y="2353256"/>
            <a:chExt cx="1237390" cy="1266990"/>
          </a:xfrm>
        </p:grpSpPr>
        <p:pic>
          <p:nvPicPr>
            <p:cNvPr id="26" name="Picture 2" descr="C:\userdata\PowerPoint Content\DVD_Art_Sept-2-2010\Logos\Windows Azure (platform)\Windows Azure\Windows Azure logo vr.png"/>
            <p:cNvPicPr>
              <a:picLocks noChangeAspect="1" noChangeArrowheads="1"/>
            </p:cNvPicPr>
            <p:nvPr/>
          </p:nvPicPr>
          <p:blipFill>
            <a:blip r:embed="rId8" cstate="print"/>
            <a:srcRect l="27679" t="4909" r="36259" b="24927"/>
            <a:stretch>
              <a:fillRect/>
            </a:stretch>
          </p:blipFill>
          <p:spPr bwMode="auto">
            <a:xfrm>
              <a:off x="9614942" y="2353256"/>
              <a:ext cx="926333" cy="869380"/>
            </a:xfrm>
            <a:prstGeom prst="rect">
              <a:avLst/>
            </a:prstGeom>
            <a:noFill/>
            <a:ln w="9525">
              <a:noFill/>
              <a:miter lim="800000"/>
              <a:headEnd/>
              <a:tailEnd/>
            </a:ln>
          </p:spPr>
        </p:pic>
        <p:sp>
          <p:nvSpPr>
            <p:cNvPr id="27" name="TextBox 26"/>
            <p:cNvSpPr txBox="1"/>
            <p:nvPr/>
          </p:nvSpPr>
          <p:spPr>
            <a:xfrm>
              <a:off x="9406530" y="3158581"/>
              <a:ext cx="1237390" cy="461665"/>
            </a:xfrm>
            <a:prstGeom prst="rect">
              <a:avLst/>
            </a:prstGeom>
            <a:noFill/>
          </p:spPr>
          <p:txBody>
            <a:bodyPr wrap="none" rtlCol="0">
              <a:spAutoFit/>
            </a:bodyPr>
            <a:lstStyle/>
            <a:p>
              <a:pPr algn="ctr" defTabSz="914400" fontAlgn="base">
                <a:spcBef>
                  <a:spcPct val="0"/>
                </a:spcBef>
                <a:spcAft>
                  <a:spcPct val="0"/>
                </a:spcAft>
              </a:pPr>
              <a:r>
                <a:rPr lang="en-US" sz="1200" dirty="0" smtClean="0">
                  <a:solidFill>
                    <a:srgbClr val="FFFFFF"/>
                  </a:solidFill>
                  <a:cs typeface="Segoe UI" pitchFamily="34" charset="0"/>
                </a:rPr>
                <a:t>Windows Azure</a:t>
              </a:r>
            </a:p>
            <a:p>
              <a:pPr algn="ctr" defTabSz="914400" fontAlgn="base">
                <a:spcBef>
                  <a:spcPct val="0"/>
                </a:spcBef>
                <a:spcAft>
                  <a:spcPct val="0"/>
                </a:spcAft>
              </a:pPr>
              <a:r>
                <a:rPr lang="en-US" sz="1200" dirty="0" smtClean="0">
                  <a:solidFill>
                    <a:srgbClr val="FFFFFF"/>
                  </a:solidFill>
                  <a:cs typeface="Segoe UI" pitchFamily="34" charset="0"/>
                </a:rPr>
                <a:t>Production</a:t>
              </a:r>
            </a:p>
          </p:txBody>
        </p:sp>
      </p:grpSp>
      <p:pic>
        <p:nvPicPr>
          <p:cNvPr id="28"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77594" y="4572000"/>
            <a:ext cx="4743450"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ounded Rectangle 28"/>
          <p:cNvSpPr/>
          <p:nvPr/>
        </p:nvSpPr>
        <p:spPr>
          <a:xfrm>
            <a:off x="360581" y="4724400"/>
            <a:ext cx="1866463" cy="838200"/>
          </a:xfrm>
          <a:prstGeom prst="roundRect">
            <a:avLst/>
          </a:prstGeom>
          <a:solidFill>
            <a:srgbClr val="002C56"/>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US" sz="1400" dirty="0" smtClean="0">
                <a:solidFill>
                  <a:srgbClr val="FFFFFF"/>
                </a:solidFill>
              </a:rPr>
              <a:t>Single view of multiple Windows Azure subscriptions</a:t>
            </a:r>
            <a:endParaRPr lang="en-US" sz="1400" dirty="0">
              <a:solidFill>
                <a:srgbClr val="FFFFFF"/>
              </a:solidFill>
            </a:endParaRPr>
          </a:p>
        </p:txBody>
      </p:sp>
      <p:pic>
        <p:nvPicPr>
          <p:cNvPr id="30"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32675" y="4532727"/>
            <a:ext cx="3285028" cy="157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ounded Rectangle 30"/>
          <p:cNvSpPr/>
          <p:nvPr/>
        </p:nvSpPr>
        <p:spPr>
          <a:xfrm>
            <a:off x="9752012" y="5173178"/>
            <a:ext cx="2057400" cy="541822"/>
          </a:xfrm>
          <a:prstGeom prst="roundRect">
            <a:avLst/>
          </a:prstGeom>
          <a:solidFill>
            <a:srgbClr val="002C56"/>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US" sz="1400" dirty="0" smtClean="0">
                <a:solidFill>
                  <a:srgbClr val="FFFFFF"/>
                </a:solidFill>
              </a:rPr>
              <a:t>Granular delegation of access to subscriptions</a:t>
            </a:r>
            <a:endParaRPr lang="en-US" sz="1400" dirty="0">
              <a:solidFill>
                <a:srgbClr val="FFFFFF"/>
              </a:solidFill>
            </a:endParaRPr>
          </a:p>
        </p:txBody>
      </p:sp>
      <p:grpSp>
        <p:nvGrpSpPr>
          <p:cNvPr id="32" name="Group 31"/>
          <p:cNvGrpSpPr/>
          <p:nvPr/>
        </p:nvGrpSpPr>
        <p:grpSpPr>
          <a:xfrm>
            <a:off x="8930157" y="2945645"/>
            <a:ext cx="1237390" cy="1277621"/>
            <a:chOff x="9523412" y="2353256"/>
            <a:chExt cx="1237390" cy="1277621"/>
          </a:xfrm>
        </p:grpSpPr>
        <p:pic>
          <p:nvPicPr>
            <p:cNvPr id="33" name="Picture 2" descr="C:\userdata\PowerPoint Content\DVD_Art_Sept-2-2010\Logos\Windows Azure (platform)\Windows Azure\Windows Azure logo vr.png"/>
            <p:cNvPicPr>
              <a:picLocks noChangeAspect="1" noChangeArrowheads="1"/>
            </p:cNvPicPr>
            <p:nvPr/>
          </p:nvPicPr>
          <p:blipFill>
            <a:blip r:embed="rId8" cstate="print"/>
            <a:srcRect l="27679" t="4909" r="36259" b="24927"/>
            <a:stretch>
              <a:fillRect/>
            </a:stretch>
          </p:blipFill>
          <p:spPr bwMode="auto">
            <a:xfrm>
              <a:off x="9614942" y="2353256"/>
              <a:ext cx="926333" cy="869380"/>
            </a:xfrm>
            <a:prstGeom prst="rect">
              <a:avLst/>
            </a:prstGeom>
            <a:noFill/>
            <a:ln w="9525">
              <a:noFill/>
              <a:miter lim="800000"/>
              <a:headEnd/>
              <a:tailEnd/>
            </a:ln>
          </p:spPr>
        </p:pic>
        <p:sp>
          <p:nvSpPr>
            <p:cNvPr id="34" name="TextBox 33"/>
            <p:cNvSpPr txBox="1"/>
            <p:nvPr/>
          </p:nvSpPr>
          <p:spPr>
            <a:xfrm>
              <a:off x="9523412" y="3169212"/>
              <a:ext cx="1237390" cy="461665"/>
            </a:xfrm>
            <a:prstGeom prst="rect">
              <a:avLst/>
            </a:prstGeom>
            <a:noFill/>
          </p:spPr>
          <p:txBody>
            <a:bodyPr wrap="none" rtlCol="0">
              <a:spAutoFit/>
            </a:bodyPr>
            <a:lstStyle/>
            <a:p>
              <a:pPr algn="ctr" defTabSz="914400" fontAlgn="base">
                <a:spcBef>
                  <a:spcPct val="0"/>
                </a:spcBef>
                <a:spcAft>
                  <a:spcPct val="0"/>
                </a:spcAft>
              </a:pPr>
              <a:r>
                <a:rPr lang="en-US" sz="1200" dirty="0" smtClean="0">
                  <a:solidFill>
                    <a:srgbClr val="FFFFFF"/>
                  </a:solidFill>
                  <a:cs typeface="Segoe UI" pitchFamily="34" charset="0"/>
                </a:rPr>
                <a:t>Windows Azure</a:t>
              </a:r>
            </a:p>
            <a:p>
              <a:pPr algn="ctr" defTabSz="914400" fontAlgn="base">
                <a:spcBef>
                  <a:spcPct val="0"/>
                </a:spcBef>
                <a:spcAft>
                  <a:spcPct val="0"/>
                </a:spcAft>
              </a:pPr>
              <a:r>
                <a:rPr lang="en-US" sz="1200" dirty="0" smtClean="0">
                  <a:solidFill>
                    <a:srgbClr val="FFFFFF"/>
                  </a:solidFill>
                  <a:cs typeface="Segoe UI" pitchFamily="34" charset="0"/>
                </a:rPr>
                <a:t>Staging</a:t>
              </a:r>
            </a:p>
          </p:txBody>
        </p:sp>
      </p:grpSp>
      <p:sp>
        <p:nvSpPr>
          <p:cNvPr id="35" name="Right Arrow 34"/>
          <p:cNvSpPr/>
          <p:nvPr/>
        </p:nvSpPr>
        <p:spPr>
          <a:xfrm rot="1173034" flipV="1">
            <a:off x="7648318" y="3091145"/>
            <a:ext cx="1174025" cy="381000"/>
          </a:xfrm>
          <a:prstGeom prst="rightArrow">
            <a:avLst/>
          </a:prstGeom>
          <a:solidFill>
            <a:srgbClr val="83B9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grpSp>
        <p:nvGrpSpPr>
          <p:cNvPr id="36" name="Group 35"/>
          <p:cNvGrpSpPr/>
          <p:nvPr/>
        </p:nvGrpSpPr>
        <p:grpSpPr>
          <a:xfrm>
            <a:off x="7352900" y="3342605"/>
            <a:ext cx="875111" cy="572818"/>
            <a:chOff x="7955074" y="2552899"/>
            <a:chExt cx="875111" cy="572818"/>
          </a:xfrm>
        </p:grpSpPr>
        <p:pic>
          <p:nvPicPr>
            <p:cNvPr id="37" name="Picture 3" descr="C:\userdata\PowerPoint Content\DVD_Art_Sept-2-2010\Artwork_Imagery\Icons - Illustrations\_ XML ICONS\secure key security.png"/>
            <p:cNvPicPr>
              <a:picLocks noChangeAspect="1" noChangeArrowheads="1"/>
            </p:cNvPicPr>
            <p:nvPr/>
          </p:nvPicPr>
          <p:blipFill>
            <a:blip r:embed="rId5" cstate="print">
              <a:lum bright="100000"/>
            </a:blip>
            <a:stretch>
              <a:fillRect/>
            </a:stretch>
          </p:blipFill>
          <p:spPr bwMode="auto">
            <a:xfrm>
              <a:off x="8226679" y="2552899"/>
              <a:ext cx="240840" cy="301613"/>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7955074" y="2848718"/>
              <a:ext cx="875111" cy="276999"/>
            </a:xfrm>
            <a:prstGeom prst="rect">
              <a:avLst/>
            </a:prstGeom>
            <a:noFill/>
          </p:spPr>
          <p:txBody>
            <a:bodyPr wrap="none" rtlCol="0">
              <a:spAutoFit/>
            </a:bodyPr>
            <a:lstStyle/>
            <a:p>
              <a:pPr defTabSz="914400" fontAlgn="base">
                <a:spcBef>
                  <a:spcPct val="0"/>
                </a:spcBef>
                <a:spcAft>
                  <a:spcPct val="0"/>
                </a:spcAft>
              </a:pPr>
              <a:r>
                <a:rPr lang="en-US" sz="1200" dirty="0" smtClean="0">
                  <a:solidFill>
                    <a:srgbClr val="FFFFFF"/>
                  </a:solidFill>
                  <a:cs typeface="Segoe UI" pitchFamily="34" charset="0"/>
                </a:rPr>
                <a:t>Public Key</a:t>
              </a:r>
            </a:p>
          </p:txBody>
        </p:sp>
      </p:grpSp>
      <p:pic>
        <p:nvPicPr>
          <p:cNvPr id="39" name="Picture 38" descr="storage.png"/>
          <p:cNvPicPr>
            <a:picLocks noChangeAspect="1"/>
          </p:cNvPicPr>
          <p:nvPr/>
        </p:nvPicPr>
        <p:blipFill>
          <a:blip r:embed="rId11" cstate="print"/>
          <a:stretch>
            <a:fillRect/>
          </a:stretch>
        </p:blipFill>
        <p:spPr>
          <a:xfrm>
            <a:off x="3122612" y="2971800"/>
            <a:ext cx="647700" cy="658260"/>
          </a:xfrm>
          <a:prstGeom prst="rect">
            <a:avLst/>
          </a:prstGeom>
        </p:spPr>
      </p:pic>
    </p:spTree>
    <p:extLst>
      <p:ext uri="{BB962C8B-B14F-4D97-AF65-F5344CB8AC3E}">
        <p14:creationId xmlns:p14="http://schemas.microsoft.com/office/powerpoint/2010/main" val="978448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10" presetClass="entr" presetSubtype="0"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36"/>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500"/>
                                        <p:tgtEl>
                                          <p:spTgt spid="3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5" grpId="0" animBg="1"/>
      <p:bldP spid="20" grpId="0"/>
      <p:bldP spid="22" grpId="0"/>
      <p:bldP spid="23" grpId="0"/>
      <p:bldP spid="24" grpId="0"/>
      <p:bldP spid="29" grpId="0" animBg="1"/>
      <p:bldP spid="31" grpId="0" animBg="1"/>
      <p:bldP spid="3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a:spLocks noChangeArrowheads="1"/>
          </p:cNvSpPr>
          <p:nvPr/>
        </p:nvSpPr>
        <p:spPr bwMode="auto">
          <a:xfrm>
            <a:off x="768350" y="1422400"/>
            <a:ext cx="3411538" cy="4375150"/>
          </a:xfrm>
          <a:prstGeom prst="rect">
            <a:avLst/>
          </a:prstGeom>
          <a:solidFill>
            <a:srgbClr val="F0F2F3">
              <a:alpha val="10000"/>
            </a:srgbClr>
          </a:solidFill>
          <a:ln w="9525">
            <a:noFill/>
            <a:miter lim="800000"/>
            <a:headEnd/>
            <a:tailEnd/>
          </a:ln>
        </p:spPr>
        <p:txBody>
          <a:bodyPr wrap="none" anchor="ctr"/>
          <a:lstStyle/>
          <a:p>
            <a:pPr defTabSz="914400" fontAlgn="base">
              <a:spcBef>
                <a:spcPct val="0"/>
              </a:spcBef>
              <a:spcAft>
                <a:spcPct val="0"/>
              </a:spcAft>
              <a:defRPr/>
            </a:pPr>
            <a:endParaRPr lang="en-US">
              <a:solidFill>
                <a:srgbClr val="00264A"/>
              </a:solidFill>
              <a:cs typeface="Segoe UI" pitchFamily="34" charset="0"/>
            </a:endParaRPr>
          </a:p>
        </p:txBody>
      </p:sp>
      <p:sp>
        <p:nvSpPr>
          <p:cNvPr id="3" name="Rectangle 2"/>
          <p:cNvSpPr/>
          <p:nvPr/>
        </p:nvSpPr>
        <p:spPr>
          <a:xfrm>
            <a:off x="768350" y="1531938"/>
            <a:ext cx="3411538" cy="474662"/>
          </a:xfrm>
          <a:prstGeom prst="rect">
            <a:avLst/>
          </a:prstGeom>
          <a:solidFill>
            <a:srgbClr val="00264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ndParaRPr>
          </a:p>
        </p:txBody>
      </p:sp>
      <p:sp>
        <p:nvSpPr>
          <p:cNvPr id="4" name="Rectangle 19"/>
          <p:cNvSpPr>
            <a:spLocks noChangeArrowheads="1"/>
          </p:cNvSpPr>
          <p:nvPr/>
        </p:nvSpPr>
        <p:spPr bwMode="auto">
          <a:xfrm>
            <a:off x="8034338" y="1422400"/>
            <a:ext cx="3411537" cy="4375150"/>
          </a:xfrm>
          <a:prstGeom prst="rect">
            <a:avLst/>
          </a:prstGeom>
          <a:solidFill>
            <a:srgbClr val="F0F2F3">
              <a:alpha val="10000"/>
            </a:srgbClr>
          </a:solidFill>
          <a:ln w="9525">
            <a:noFill/>
            <a:miter lim="800000"/>
            <a:headEnd/>
            <a:tailEnd/>
          </a:ln>
        </p:spPr>
        <p:txBody>
          <a:bodyPr wrap="none" anchor="ctr"/>
          <a:lstStyle/>
          <a:p>
            <a:pPr defTabSz="914400" fontAlgn="base">
              <a:spcBef>
                <a:spcPct val="0"/>
              </a:spcBef>
              <a:spcAft>
                <a:spcPct val="0"/>
              </a:spcAft>
              <a:defRPr/>
            </a:pPr>
            <a:endParaRPr lang="en-US">
              <a:solidFill>
                <a:srgbClr val="00264A"/>
              </a:solidFill>
              <a:cs typeface="Segoe UI" pitchFamily="34" charset="0"/>
            </a:endParaRPr>
          </a:p>
        </p:txBody>
      </p:sp>
      <p:sp>
        <p:nvSpPr>
          <p:cNvPr id="5" name="Rectangle 19"/>
          <p:cNvSpPr>
            <a:spLocks noChangeArrowheads="1"/>
          </p:cNvSpPr>
          <p:nvPr/>
        </p:nvSpPr>
        <p:spPr bwMode="auto">
          <a:xfrm>
            <a:off x="4410075" y="1422400"/>
            <a:ext cx="3411538" cy="4375150"/>
          </a:xfrm>
          <a:prstGeom prst="rect">
            <a:avLst/>
          </a:prstGeom>
          <a:solidFill>
            <a:srgbClr val="F0F2F3">
              <a:alpha val="10000"/>
            </a:srgbClr>
          </a:solidFill>
          <a:ln w="9525">
            <a:noFill/>
            <a:miter lim="800000"/>
            <a:headEnd/>
            <a:tailEnd/>
          </a:ln>
        </p:spPr>
        <p:txBody>
          <a:bodyPr wrap="none" anchor="ctr"/>
          <a:lstStyle/>
          <a:p>
            <a:pPr defTabSz="914400" fontAlgn="base">
              <a:spcBef>
                <a:spcPct val="0"/>
              </a:spcBef>
              <a:spcAft>
                <a:spcPct val="0"/>
              </a:spcAft>
              <a:defRPr/>
            </a:pPr>
            <a:endParaRPr lang="en-US">
              <a:solidFill>
                <a:srgbClr val="00264A"/>
              </a:solidFill>
              <a:cs typeface="Segoe UI" pitchFamily="34" charset="0"/>
            </a:endParaRPr>
          </a:p>
        </p:txBody>
      </p:sp>
      <p:sp>
        <p:nvSpPr>
          <p:cNvPr id="6" name="Rectangle 5"/>
          <p:cNvSpPr/>
          <p:nvPr/>
        </p:nvSpPr>
        <p:spPr>
          <a:xfrm>
            <a:off x="4410075" y="1531938"/>
            <a:ext cx="3411538" cy="474662"/>
          </a:xfrm>
          <a:prstGeom prst="rect">
            <a:avLst/>
          </a:prstGeom>
          <a:solidFill>
            <a:srgbClr val="00264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ndParaRPr>
          </a:p>
        </p:txBody>
      </p:sp>
      <p:sp>
        <p:nvSpPr>
          <p:cNvPr id="7" name="Rectangle 6"/>
          <p:cNvSpPr/>
          <p:nvPr/>
        </p:nvSpPr>
        <p:spPr>
          <a:xfrm>
            <a:off x="8039100" y="1531938"/>
            <a:ext cx="3413125" cy="474662"/>
          </a:xfrm>
          <a:prstGeom prst="rect">
            <a:avLst/>
          </a:prstGeom>
          <a:solidFill>
            <a:srgbClr val="00264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ndParaRPr>
          </a:p>
        </p:txBody>
      </p:sp>
      <p:sp>
        <p:nvSpPr>
          <p:cNvPr id="8" name="Rectangle 36"/>
          <p:cNvSpPr txBox="1">
            <a:spLocks/>
          </p:cNvSpPr>
          <p:nvPr/>
        </p:nvSpPr>
        <p:spPr bwMode="auto">
          <a:xfrm>
            <a:off x="519112" y="228600"/>
            <a:ext cx="11149013" cy="609398"/>
          </a:xfrm>
          <a:prstGeom prst="rect">
            <a:avLst/>
          </a:prstGeom>
          <a:noFill/>
          <a:ln>
            <a:miter lim="800000"/>
            <a:headEnd/>
            <a:tailEnd/>
          </a:ln>
        </p:spPr>
        <p:txBody>
          <a:bodyPr wrap="square" numCol="1" anchorCtr="0" compatLnSpc="1">
            <a:prstTxWarp prst="textNoShape">
              <a:avLst/>
            </a:prstTxWarp>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mtClean="0">
                <a:latin typeface="Segoe UI" pitchFamily="34" charset="0"/>
                <a:cs typeface="Arial" pitchFamily="34" charset="0"/>
              </a:rPr>
              <a:t>Enabling application self service</a:t>
            </a:r>
            <a:endParaRPr lang="en-US">
              <a:latin typeface="Segoe UI" pitchFamily="34" charset="0"/>
              <a:cs typeface="Arial" pitchFamily="34" charset="0"/>
            </a:endParaRPr>
          </a:p>
        </p:txBody>
      </p:sp>
      <p:sp>
        <p:nvSpPr>
          <p:cNvPr id="9" name="Text Placeholder 35"/>
          <p:cNvSpPr txBox="1">
            <a:spLocks/>
          </p:cNvSpPr>
          <p:nvPr/>
        </p:nvSpPr>
        <p:spPr bwMode="auto">
          <a:xfrm>
            <a:off x="768350" y="1566863"/>
            <a:ext cx="3411538" cy="414337"/>
          </a:xfrm>
          <a:prstGeom prst="rect">
            <a:avLst/>
          </a:prstGeom>
          <a:noFill/>
          <a:ln>
            <a:miter lim="800000"/>
            <a:headEnd/>
            <a:tailEnd/>
          </a:ln>
        </p:spPr>
        <p:txBody>
          <a:bodyPr wrap="square" numCol="1" anchor="ctr" anchorCtr="0" compatLnSpc="1">
            <a:prstTxWarp prst="textNoShape">
              <a:avLst/>
            </a:prstTxWarp>
          </a:bodyPr>
          <a:lstStyle>
            <a:lvl1pPr marL="455613" indent="-455613" algn="l" defTabSz="608013" rtl="0" fontAlgn="base">
              <a:spcBef>
                <a:spcPct val="20000"/>
              </a:spcBef>
              <a:spcAft>
                <a:spcPct val="0"/>
              </a:spcAft>
              <a:buFont typeface="Arial" pitchFamily="34" charset="0"/>
              <a:buChar char="•"/>
              <a:defRPr sz="2800" kern="1200">
                <a:solidFill>
                  <a:srgbClr val="FFFFFF"/>
                </a:solidFill>
                <a:latin typeface="+mn-lt"/>
                <a:ea typeface="+mn-ea"/>
                <a:cs typeface="Arial"/>
              </a:defRPr>
            </a:lvl1pPr>
            <a:lvl2pPr marL="989013" indent="-379413" algn="l" defTabSz="608013" rtl="0" fontAlgn="base">
              <a:spcBef>
                <a:spcPct val="20000"/>
              </a:spcBef>
              <a:spcAft>
                <a:spcPct val="0"/>
              </a:spcAft>
              <a:buFont typeface="Arial" pitchFamily="34" charset="0"/>
              <a:buChar char="–"/>
              <a:defRPr sz="2400" kern="1200">
                <a:solidFill>
                  <a:srgbClr val="FFFFFF"/>
                </a:solidFill>
                <a:latin typeface="+mn-lt"/>
                <a:ea typeface="+mn-ea"/>
                <a:cs typeface="Arial"/>
              </a:defRPr>
            </a:lvl2pPr>
            <a:lvl3pPr marL="1522413" indent="-303213" algn="l" defTabSz="608013" rtl="0" fontAlgn="base">
              <a:spcBef>
                <a:spcPct val="20000"/>
              </a:spcBef>
              <a:spcAft>
                <a:spcPct val="0"/>
              </a:spcAft>
              <a:buFont typeface="Arial" pitchFamily="34" charset="0"/>
              <a:buChar char="•"/>
              <a:defRPr kern="1200">
                <a:solidFill>
                  <a:srgbClr val="FFFFFF"/>
                </a:solidFill>
                <a:latin typeface="+mn-lt"/>
                <a:ea typeface="+mn-ea"/>
                <a:cs typeface="Arial"/>
              </a:defRPr>
            </a:lvl3pPr>
            <a:lvl4pPr marL="21320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4pPr>
            <a:lvl5pPr marL="27416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indent="0" algn="ctr">
              <a:buFont typeface="Arial" pitchFamily="34" charset="0"/>
              <a:buNone/>
            </a:pPr>
            <a:r>
              <a:rPr lang="en-US" sz="1400" dirty="0" smtClean="0">
                <a:solidFill>
                  <a:srgbClr val="3DB5F1"/>
                </a:solidFill>
                <a:cs typeface="Arial" pitchFamily="34" charset="0"/>
              </a:rPr>
              <a:t>DELEGATION WITH CONTROL</a:t>
            </a:r>
          </a:p>
        </p:txBody>
      </p:sp>
      <p:sp>
        <p:nvSpPr>
          <p:cNvPr id="10" name="Text Placeholder 37"/>
          <p:cNvSpPr txBox="1">
            <a:spLocks/>
          </p:cNvSpPr>
          <p:nvPr/>
        </p:nvSpPr>
        <p:spPr bwMode="auto">
          <a:xfrm>
            <a:off x="989013" y="3429002"/>
            <a:ext cx="2957512" cy="762001"/>
          </a:xfrm>
          <a:prstGeom prst="rect">
            <a:avLst/>
          </a:prstGeom>
          <a:noFill/>
          <a:ln>
            <a:miter lim="800000"/>
            <a:headEnd/>
            <a:tailEnd/>
          </a:ln>
        </p:spPr>
        <p:txBody>
          <a:bodyPr wrap="square" numCol="1" anchor="t" anchorCtr="0" compatLnSpc="1">
            <a:prstTxWarp prst="textNoShape">
              <a:avLst/>
            </a:prstTxWarp>
          </a:bodyPr>
          <a:lstStyle>
            <a:lvl1pPr marL="455613" indent="-455613" algn="l" defTabSz="608013" rtl="0" fontAlgn="base">
              <a:spcBef>
                <a:spcPct val="20000"/>
              </a:spcBef>
              <a:spcAft>
                <a:spcPct val="0"/>
              </a:spcAft>
              <a:buFont typeface="Arial" pitchFamily="34" charset="0"/>
              <a:buChar char="•"/>
              <a:defRPr sz="2800" kern="1200">
                <a:solidFill>
                  <a:srgbClr val="FFFFFF"/>
                </a:solidFill>
                <a:latin typeface="+mn-lt"/>
                <a:ea typeface="+mn-ea"/>
                <a:cs typeface="Arial"/>
              </a:defRPr>
            </a:lvl1pPr>
            <a:lvl2pPr marL="989013" indent="-379413" algn="l" defTabSz="608013" rtl="0" fontAlgn="base">
              <a:spcBef>
                <a:spcPct val="20000"/>
              </a:spcBef>
              <a:spcAft>
                <a:spcPct val="0"/>
              </a:spcAft>
              <a:buFont typeface="Arial" pitchFamily="34" charset="0"/>
              <a:buChar char="–"/>
              <a:defRPr sz="2400" kern="1200">
                <a:solidFill>
                  <a:srgbClr val="FFFFFF"/>
                </a:solidFill>
                <a:latin typeface="+mn-lt"/>
                <a:ea typeface="+mn-ea"/>
                <a:cs typeface="Arial"/>
              </a:defRPr>
            </a:lvl2pPr>
            <a:lvl3pPr marL="1522413" indent="-303213" algn="l" defTabSz="608013" rtl="0" fontAlgn="base">
              <a:spcBef>
                <a:spcPct val="20000"/>
              </a:spcBef>
              <a:spcAft>
                <a:spcPct val="0"/>
              </a:spcAft>
              <a:buFont typeface="Arial" pitchFamily="34" charset="0"/>
              <a:buChar char="•"/>
              <a:defRPr kern="1200">
                <a:solidFill>
                  <a:srgbClr val="FFFFFF"/>
                </a:solidFill>
                <a:latin typeface="+mn-lt"/>
                <a:ea typeface="+mn-ea"/>
                <a:cs typeface="Arial"/>
              </a:defRPr>
            </a:lvl3pPr>
            <a:lvl4pPr marL="21320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4pPr>
            <a:lvl5pPr marL="27416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indent="0">
              <a:spcBef>
                <a:spcPct val="30000"/>
              </a:spcBef>
              <a:buClr>
                <a:srgbClr val="3DB5F1"/>
              </a:buClr>
              <a:buFont typeface="Arial" pitchFamily="34" charset="0"/>
              <a:buNone/>
            </a:pPr>
            <a:r>
              <a:rPr lang="en-US" sz="1400" dirty="0" smtClean="0"/>
              <a:t>Take advantage of standardized templates</a:t>
            </a:r>
          </a:p>
          <a:p>
            <a:pPr marL="0" indent="0">
              <a:spcBef>
                <a:spcPct val="30000"/>
              </a:spcBef>
              <a:buClr>
                <a:srgbClr val="3DB5F1"/>
              </a:buClr>
              <a:buFont typeface="Arial" pitchFamily="34" charset="0"/>
              <a:buNone/>
            </a:pPr>
            <a:r>
              <a:rPr lang="en-US" sz="1400" dirty="0" smtClean="0"/>
              <a:t>Quota enforcement with clear guidance on utilization </a:t>
            </a:r>
          </a:p>
        </p:txBody>
      </p:sp>
      <p:sp>
        <p:nvSpPr>
          <p:cNvPr id="11" name="Text Placeholder 38"/>
          <p:cNvSpPr txBox="1">
            <a:spLocks/>
          </p:cNvSpPr>
          <p:nvPr/>
        </p:nvSpPr>
        <p:spPr bwMode="auto">
          <a:xfrm>
            <a:off x="4405313" y="1566863"/>
            <a:ext cx="3411537" cy="414337"/>
          </a:xfrm>
          <a:prstGeom prst="rect">
            <a:avLst/>
          </a:prstGeom>
          <a:noFill/>
          <a:ln>
            <a:miter lim="800000"/>
            <a:headEnd/>
            <a:tailEnd/>
          </a:ln>
        </p:spPr>
        <p:txBody>
          <a:bodyPr wrap="square" numCol="1" anchor="ctr" anchorCtr="0" compatLnSpc="1">
            <a:prstTxWarp prst="textNoShape">
              <a:avLst/>
            </a:prstTxWarp>
          </a:bodyPr>
          <a:lstStyle>
            <a:lvl1pPr marL="455613" indent="-455613" algn="l" defTabSz="608013" rtl="0" fontAlgn="base">
              <a:spcBef>
                <a:spcPct val="20000"/>
              </a:spcBef>
              <a:spcAft>
                <a:spcPct val="0"/>
              </a:spcAft>
              <a:buFont typeface="Arial" pitchFamily="34" charset="0"/>
              <a:buChar char="•"/>
              <a:defRPr sz="2800" kern="1200">
                <a:solidFill>
                  <a:srgbClr val="FFFFFF"/>
                </a:solidFill>
                <a:latin typeface="+mn-lt"/>
                <a:ea typeface="+mn-ea"/>
                <a:cs typeface="Arial"/>
              </a:defRPr>
            </a:lvl1pPr>
            <a:lvl2pPr marL="989013" indent="-379413" algn="l" defTabSz="608013" rtl="0" fontAlgn="base">
              <a:spcBef>
                <a:spcPct val="20000"/>
              </a:spcBef>
              <a:spcAft>
                <a:spcPct val="0"/>
              </a:spcAft>
              <a:buFont typeface="Arial" pitchFamily="34" charset="0"/>
              <a:buChar char="–"/>
              <a:defRPr sz="2400" kern="1200">
                <a:solidFill>
                  <a:srgbClr val="FFFFFF"/>
                </a:solidFill>
                <a:latin typeface="+mn-lt"/>
                <a:ea typeface="+mn-ea"/>
                <a:cs typeface="Arial"/>
              </a:defRPr>
            </a:lvl2pPr>
            <a:lvl3pPr marL="1522413" indent="-303213" algn="l" defTabSz="608013" rtl="0" fontAlgn="base">
              <a:spcBef>
                <a:spcPct val="20000"/>
              </a:spcBef>
              <a:spcAft>
                <a:spcPct val="0"/>
              </a:spcAft>
              <a:buFont typeface="Arial" pitchFamily="34" charset="0"/>
              <a:buChar char="•"/>
              <a:defRPr kern="1200">
                <a:solidFill>
                  <a:srgbClr val="FFFFFF"/>
                </a:solidFill>
                <a:latin typeface="+mn-lt"/>
                <a:ea typeface="+mn-ea"/>
                <a:cs typeface="Arial"/>
              </a:defRPr>
            </a:lvl3pPr>
            <a:lvl4pPr marL="21320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4pPr>
            <a:lvl5pPr marL="27416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indent="0" algn="ctr">
              <a:buFont typeface="Arial" pitchFamily="34" charset="0"/>
              <a:buNone/>
            </a:pPr>
            <a:r>
              <a:rPr lang="en-US" sz="1400" dirty="0" smtClean="0">
                <a:solidFill>
                  <a:srgbClr val="3DB5F1"/>
                </a:solidFill>
                <a:cs typeface="Arial" pitchFamily="34" charset="0"/>
              </a:rPr>
              <a:t>EMPOWERING APPLICATION OWNERS</a:t>
            </a:r>
          </a:p>
        </p:txBody>
      </p:sp>
      <p:sp>
        <p:nvSpPr>
          <p:cNvPr id="12" name="Text Placeholder 39"/>
          <p:cNvSpPr txBox="1">
            <a:spLocks/>
          </p:cNvSpPr>
          <p:nvPr/>
        </p:nvSpPr>
        <p:spPr bwMode="auto">
          <a:xfrm>
            <a:off x="8035925" y="1566863"/>
            <a:ext cx="3411538" cy="414337"/>
          </a:xfrm>
          <a:prstGeom prst="rect">
            <a:avLst/>
          </a:prstGeom>
          <a:noFill/>
          <a:ln>
            <a:miter lim="800000"/>
            <a:headEnd/>
            <a:tailEnd/>
          </a:ln>
        </p:spPr>
        <p:txBody>
          <a:bodyPr wrap="square" numCol="1" anchor="ctr" anchorCtr="0" compatLnSpc="1">
            <a:prstTxWarp prst="textNoShape">
              <a:avLst/>
            </a:prstTxWarp>
          </a:bodyPr>
          <a:lstStyle>
            <a:lvl1pPr marL="455613" indent="-455613" algn="l" defTabSz="608013" rtl="0" fontAlgn="base">
              <a:spcBef>
                <a:spcPct val="20000"/>
              </a:spcBef>
              <a:spcAft>
                <a:spcPct val="0"/>
              </a:spcAft>
              <a:buFont typeface="Arial" pitchFamily="34" charset="0"/>
              <a:buChar char="•"/>
              <a:defRPr sz="2800" kern="1200">
                <a:solidFill>
                  <a:srgbClr val="FFFFFF"/>
                </a:solidFill>
                <a:latin typeface="+mn-lt"/>
                <a:ea typeface="+mn-ea"/>
                <a:cs typeface="Arial"/>
              </a:defRPr>
            </a:lvl1pPr>
            <a:lvl2pPr marL="989013" indent="-379413" algn="l" defTabSz="608013" rtl="0" fontAlgn="base">
              <a:spcBef>
                <a:spcPct val="20000"/>
              </a:spcBef>
              <a:spcAft>
                <a:spcPct val="0"/>
              </a:spcAft>
              <a:buFont typeface="Arial" pitchFamily="34" charset="0"/>
              <a:buChar char="–"/>
              <a:defRPr sz="2400" kern="1200">
                <a:solidFill>
                  <a:srgbClr val="FFFFFF"/>
                </a:solidFill>
                <a:latin typeface="+mn-lt"/>
                <a:ea typeface="+mn-ea"/>
                <a:cs typeface="Arial"/>
              </a:defRPr>
            </a:lvl2pPr>
            <a:lvl3pPr marL="1522413" indent="-303213" algn="l" defTabSz="608013" rtl="0" fontAlgn="base">
              <a:spcBef>
                <a:spcPct val="20000"/>
              </a:spcBef>
              <a:spcAft>
                <a:spcPct val="0"/>
              </a:spcAft>
              <a:buFont typeface="Arial" pitchFamily="34" charset="0"/>
              <a:buChar char="•"/>
              <a:defRPr kern="1200">
                <a:solidFill>
                  <a:srgbClr val="FFFFFF"/>
                </a:solidFill>
                <a:latin typeface="+mn-lt"/>
                <a:ea typeface="+mn-ea"/>
                <a:cs typeface="Arial"/>
              </a:defRPr>
            </a:lvl3pPr>
            <a:lvl4pPr marL="21320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4pPr>
            <a:lvl5pPr marL="27416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indent="0" algn="ctr">
              <a:buFont typeface="Arial" pitchFamily="34" charset="0"/>
              <a:buNone/>
            </a:pPr>
            <a:r>
              <a:rPr lang="en-US" sz="1400" dirty="0" smtClean="0">
                <a:solidFill>
                  <a:srgbClr val="3DB5F1"/>
                </a:solidFill>
                <a:cs typeface="Arial" pitchFamily="34" charset="0"/>
              </a:rPr>
              <a:t>SINGLE MANAGEMENT POINT</a:t>
            </a:r>
          </a:p>
        </p:txBody>
      </p:sp>
      <p:sp>
        <p:nvSpPr>
          <p:cNvPr id="13" name="Text Placeholder 40"/>
          <p:cNvSpPr txBox="1">
            <a:spLocks/>
          </p:cNvSpPr>
          <p:nvPr/>
        </p:nvSpPr>
        <p:spPr bwMode="auto">
          <a:xfrm>
            <a:off x="4613275" y="3429001"/>
            <a:ext cx="2957513" cy="762001"/>
          </a:xfrm>
          <a:prstGeom prst="rect">
            <a:avLst/>
          </a:prstGeom>
          <a:noFill/>
          <a:ln>
            <a:miter lim="800000"/>
            <a:headEnd/>
            <a:tailEnd/>
          </a:ln>
        </p:spPr>
        <p:txBody>
          <a:bodyPr wrap="square" numCol="1" anchor="t" anchorCtr="0" compatLnSpc="1">
            <a:prstTxWarp prst="textNoShape">
              <a:avLst/>
            </a:prstTxWarp>
          </a:bodyPr>
          <a:lstStyle>
            <a:lvl1pPr marL="455613" indent="-455613" algn="l" defTabSz="608013" rtl="0" fontAlgn="base">
              <a:spcBef>
                <a:spcPct val="20000"/>
              </a:spcBef>
              <a:spcAft>
                <a:spcPct val="0"/>
              </a:spcAft>
              <a:buFont typeface="Arial" pitchFamily="34" charset="0"/>
              <a:buChar char="•"/>
              <a:defRPr sz="2800" kern="1200">
                <a:solidFill>
                  <a:srgbClr val="FFFFFF"/>
                </a:solidFill>
                <a:latin typeface="+mn-lt"/>
                <a:ea typeface="+mn-ea"/>
                <a:cs typeface="Arial"/>
              </a:defRPr>
            </a:lvl1pPr>
            <a:lvl2pPr marL="989013" indent="-379413" algn="l" defTabSz="608013" rtl="0" fontAlgn="base">
              <a:spcBef>
                <a:spcPct val="20000"/>
              </a:spcBef>
              <a:spcAft>
                <a:spcPct val="0"/>
              </a:spcAft>
              <a:buFont typeface="Arial" pitchFamily="34" charset="0"/>
              <a:buChar char="–"/>
              <a:defRPr sz="2400" kern="1200">
                <a:solidFill>
                  <a:srgbClr val="FFFFFF"/>
                </a:solidFill>
                <a:latin typeface="+mn-lt"/>
                <a:ea typeface="+mn-ea"/>
                <a:cs typeface="Arial"/>
              </a:defRPr>
            </a:lvl2pPr>
            <a:lvl3pPr marL="1522413" indent="-303213" algn="l" defTabSz="608013" rtl="0" fontAlgn="base">
              <a:spcBef>
                <a:spcPct val="20000"/>
              </a:spcBef>
              <a:spcAft>
                <a:spcPct val="0"/>
              </a:spcAft>
              <a:buFont typeface="Arial" pitchFamily="34" charset="0"/>
              <a:buChar char="•"/>
              <a:defRPr kern="1200">
                <a:solidFill>
                  <a:srgbClr val="FFFFFF"/>
                </a:solidFill>
                <a:latin typeface="+mn-lt"/>
                <a:ea typeface="+mn-ea"/>
                <a:cs typeface="Arial"/>
              </a:defRPr>
            </a:lvl3pPr>
            <a:lvl4pPr marL="21320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4pPr>
            <a:lvl5pPr marL="27416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indent="0">
              <a:spcBef>
                <a:spcPct val="30000"/>
              </a:spcBef>
              <a:buClr>
                <a:srgbClr val="3DB5F1"/>
              </a:buClr>
              <a:buFont typeface="Arial" pitchFamily="34" charset="0"/>
              <a:buNone/>
            </a:pPr>
            <a:r>
              <a:rPr lang="en-US" sz="1400" dirty="0" smtClean="0"/>
              <a:t>Role-based access to content</a:t>
            </a:r>
          </a:p>
          <a:p>
            <a:pPr marL="0" indent="0">
              <a:spcBef>
                <a:spcPct val="30000"/>
              </a:spcBef>
              <a:buClr>
                <a:srgbClr val="3DB5F1"/>
              </a:buClr>
              <a:buFont typeface="Arial" pitchFamily="34" charset="0"/>
              <a:buNone/>
            </a:pPr>
            <a:r>
              <a:rPr lang="en-US" sz="1400" dirty="0" smtClean="0"/>
              <a:t>Create, manage, and </a:t>
            </a:r>
            <a:br>
              <a:rPr lang="en-US" sz="1400" dirty="0" smtClean="0"/>
            </a:br>
            <a:r>
              <a:rPr lang="en-US" sz="1400" dirty="0" smtClean="0"/>
              <a:t>move resources between repositories</a:t>
            </a:r>
          </a:p>
        </p:txBody>
      </p:sp>
      <p:sp>
        <p:nvSpPr>
          <p:cNvPr id="14" name="Text Placeholder 42"/>
          <p:cNvSpPr txBox="1">
            <a:spLocks/>
          </p:cNvSpPr>
          <p:nvPr/>
        </p:nvSpPr>
        <p:spPr bwMode="auto">
          <a:xfrm>
            <a:off x="8245475" y="3429000"/>
            <a:ext cx="2957513" cy="685803"/>
          </a:xfrm>
          <a:prstGeom prst="rect">
            <a:avLst/>
          </a:prstGeom>
          <a:noFill/>
          <a:ln>
            <a:miter lim="800000"/>
            <a:headEnd/>
            <a:tailEnd/>
          </a:ln>
        </p:spPr>
        <p:txBody>
          <a:bodyPr wrap="square" numCol="1" anchor="t" anchorCtr="0" compatLnSpc="1">
            <a:prstTxWarp prst="textNoShape">
              <a:avLst/>
            </a:prstTxWarp>
          </a:bodyPr>
          <a:lstStyle>
            <a:lvl1pPr marL="455613" indent="-455613" algn="l" defTabSz="608013" rtl="0" fontAlgn="base">
              <a:spcBef>
                <a:spcPct val="20000"/>
              </a:spcBef>
              <a:spcAft>
                <a:spcPct val="0"/>
              </a:spcAft>
              <a:buFont typeface="Arial" pitchFamily="34" charset="0"/>
              <a:buChar char="•"/>
              <a:defRPr sz="2800" kern="1200">
                <a:solidFill>
                  <a:srgbClr val="FFFFFF"/>
                </a:solidFill>
                <a:latin typeface="+mn-lt"/>
                <a:ea typeface="+mn-ea"/>
                <a:cs typeface="Arial"/>
              </a:defRPr>
            </a:lvl1pPr>
            <a:lvl2pPr marL="989013" indent="-379413" algn="l" defTabSz="608013" rtl="0" fontAlgn="base">
              <a:spcBef>
                <a:spcPct val="20000"/>
              </a:spcBef>
              <a:spcAft>
                <a:spcPct val="0"/>
              </a:spcAft>
              <a:buFont typeface="Arial" pitchFamily="34" charset="0"/>
              <a:buChar char="–"/>
              <a:defRPr sz="2400" kern="1200">
                <a:solidFill>
                  <a:srgbClr val="FFFFFF"/>
                </a:solidFill>
                <a:latin typeface="+mn-lt"/>
                <a:ea typeface="+mn-ea"/>
                <a:cs typeface="Arial"/>
              </a:defRPr>
            </a:lvl2pPr>
            <a:lvl3pPr marL="1522413" indent="-303213" algn="l" defTabSz="608013" rtl="0" fontAlgn="base">
              <a:spcBef>
                <a:spcPct val="20000"/>
              </a:spcBef>
              <a:spcAft>
                <a:spcPct val="0"/>
              </a:spcAft>
              <a:buFont typeface="Arial" pitchFamily="34" charset="0"/>
              <a:buChar char="•"/>
              <a:defRPr kern="1200">
                <a:solidFill>
                  <a:srgbClr val="FFFFFF"/>
                </a:solidFill>
                <a:latin typeface="+mn-lt"/>
                <a:ea typeface="+mn-ea"/>
                <a:cs typeface="Arial"/>
              </a:defRPr>
            </a:lvl3pPr>
            <a:lvl4pPr marL="21320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4pPr>
            <a:lvl5pPr marL="27416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indent="0">
              <a:spcBef>
                <a:spcPct val="30000"/>
              </a:spcBef>
              <a:buClr>
                <a:srgbClr val="3DB5F1"/>
              </a:buClr>
              <a:buFont typeface="Arial" pitchFamily="34" charset="0"/>
              <a:buNone/>
            </a:pPr>
            <a:r>
              <a:rPr lang="en-US" sz="1400" dirty="0" smtClean="0"/>
              <a:t>Private and public cloud services plus virtual machines</a:t>
            </a:r>
          </a:p>
          <a:p>
            <a:pPr marL="0" indent="0">
              <a:spcBef>
                <a:spcPct val="30000"/>
              </a:spcBef>
              <a:buClr>
                <a:srgbClr val="3DB5F1"/>
              </a:buClr>
              <a:buFont typeface="Arial" pitchFamily="34" charset="0"/>
              <a:buNone/>
            </a:pPr>
            <a:r>
              <a:rPr lang="en-US" sz="1400" dirty="0" smtClean="0"/>
              <a:t>Job auditing and task progress</a:t>
            </a:r>
          </a:p>
          <a:p>
            <a:pPr marL="0" indent="0">
              <a:spcBef>
                <a:spcPct val="30000"/>
              </a:spcBef>
              <a:buClr>
                <a:srgbClr val="3DB5F1"/>
              </a:buClr>
              <a:buFont typeface="Arial" pitchFamily="34" charset="0"/>
              <a:buNone/>
            </a:pPr>
            <a:r>
              <a:rPr lang="en-US" sz="1400" dirty="0" smtClean="0"/>
              <a:t>Change history</a:t>
            </a:r>
          </a:p>
        </p:txBody>
      </p:sp>
      <p:grpSp>
        <p:nvGrpSpPr>
          <p:cNvPr id="15" name="Group 17"/>
          <p:cNvGrpSpPr>
            <a:grpSpLocks/>
          </p:cNvGrpSpPr>
          <p:nvPr/>
        </p:nvGrpSpPr>
        <p:grpSpPr bwMode="auto">
          <a:xfrm>
            <a:off x="1827213" y="2133600"/>
            <a:ext cx="1346200" cy="1025525"/>
            <a:chOff x="1428710" y="1299652"/>
            <a:chExt cx="1657649" cy="1263580"/>
          </a:xfrm>
        </p:grpSpPr>
        <p:pic>
          <p:nvPicPr>
            <p:cNvPr id="16" name="Picture 18"/>
            <p:cNvPicPr>
              <a:picLocks noChangeAspect="1"/>
            </p:cNvPicPr>
            <p:nvPr/>
          </p:nvPicPr>
          <p:blipFill>
            <a:blip r:embed="rId2"/>
            <a:srcRect/>
            <a:stretch>
              <a:fillRect/>
            </a:stretch>
          </p:blipFill>
          <p:spPr bwMode="auto">
            <a:xfrm>
              <a:off x="1785173" y="1557703"/>
              <a:ext cx="988954" cy="1005529"/>
            </a:xfrm>
            <a:prstGeom prst="rect">
              <a:avLst/>
            </a:prstGeom>
            <a:noFill/>
            <a:ln w="9525">
              <a:noFill/>
              <a:miter lim="800000"/>
              <a:headEnd/>
              <a:tailEnd/>
            </a:ln>
          </p:spPr>
        </p:pic>
        <p:pic>
          <p:nvPicPr>
            <p:cNvPr id="17" name="Picture 19"/>
            <p:cNvPicPr>
              <a:picLocks noChangeAspect="1"/>
            </p:cNvPicPr>
            <p:nvPr/>
          </p:nvPicPr>
          <p:blipFill>
            <a:blip r:embed="rId3"/>
            <a:srcRect/>
            <a:stretch>
              <a:fillRect/>
            </a:stretch>
          </p:blipFill>
          <p:spPr bwMode="auto">
            <a:xfrm>
              <a:off x="2084735" y="1299652"/>
              <a:ext cx="423489" cy="386012"/>
            </a:xfrm>
            <a:prstGeom prst="rect">
              <a:avLst/>
            </a:prstGeom>
            <a:noFill/>
            <a:ln w="9525">
              <a:noFill/>
              <a:miter lim="800000"/>
              <a:headEnd/>
              <a:tailEnd/>
            </a:ln>
          </p:spPr>
        </p:pic>
        <p:pic>
          <p:nvPicPr>
            <p:cNvPr id="18" name="Picture 20"/>
            <p:cNvPicPr>
              <a:picLocks noChangeAspect="1"/>
            </p:cNvPicPr>
            <p:nvPr/>
          </p:nvPicPr>
          <p:blipFill>
            <a:blip r:embed="rId4"/>
            <a:srcRect/>
            <a:stretch>
              <a:fillRect/>
            </a:stretch>
          </p:blipFill>
          <p:spPr bwMode="auto">
            <a:xfrm>
              <a:off x="1428710" y="1531155"/>
              <a:ext cx="500063" cy="428625"/>
            </a:xfrm>
            <a:prstGeom prst="rect">
              <a:avLst/>
            </a:prstGeom>
            <a:noFill/>
            <a:ln w="9525">
              <a:noFill/>
              <a:miter lim="800000"/>
              <a:headEnd/>
              <a:tailEnd/>
            </a:ln>
          </p:spPr>
        </p:pic>
        <p:pic>
          <p:nvPicPr>
            <p:cNvPr id="19" name="Picture 21"/>
            <p:cNvPicPr>
              <a:picLocks noChangeAspect="1"/>
            </p:cNvPicPr>
            <p:nvPr/>
          </p:nvPicPr>
          <p:blipFill>
            <a:blip r:embed="rId5"/>
            <a:srcRect/>
            <a:stretch>
              <a:fillRect/>
            </a:stretch>
          </p:blipFill>
          <p:spPr bwMode="auto">
            <a:xfrm>
              <a:off x="2728307" y="1557703"/>
              <a:ext cx="358052" cy="367352"/>
            </a:xfrm>
            <a:prstGeom prst="rect">
              <a:avLst/>
            </a:prstGeom>
            <a:noFill/>
            <a:ln w="9525">
              <a:noFill/>
              <a:miter lim="800000"/>
              <a:headEnd/>
              <a:tailEnd/>
            </a:ln>
          </p:spPr>
        </p:pic>
      </p:grpSp>
      <p:grpSp>
        <p:nvGrpSpPr>
          <p:cNvPr id="20" name="Group 22"/>
          <p:cNvGrpSpPr>
            <a:grpSpLocks/>
          </p:cNvGrpSpPr>
          <p:nvPr/>
        </p:nvGrpSpPr>
        <p:grpSpPr bwMode="auto">
          <a:xfrm>
            <a:off x="5414963" y="2209800"/>
            <a:ext cx="1335087" cy="989013"/>
            <a:chOff x="5221461" y="1647343"/>
            <a:chExt cx="1357450" cy="1005462"/>
          </a:xfrm>
        </p:grpSpPr>
        <p:grpSp>
          <p:nvGrpSpPr>
            <p:cNvPr id="21" name="Group 23"/>
            <p:cNvGrpSpPr>
              <a:grpSpLocks/>
            </p:cNvGrpSpPr>
            <p:nvPr/>
          </p:nvGrpSpPr>
          <p:grpSpPr bwMode="auto">
            <a:xfrm>
              <a:off x="5589842" y="1664173"/>
              <a:ext cx="989069" cy="988632"/>
              <a:chOff x="5589842" y="1664173"/>
              <a:chExt cx="989069" cy="988632"/>
            </a:xfrm>
          </p:grpSpPr>
          <p:pic>
            <p:nvPicPr>
              <p:cNvPr id="23" name="Picture 26"/>
              <p:cNvPicPr>
                <a:picLocks noChangeAspect="1"/>
              </p:cNvPicPr>
              <p:nvPr/>
            </p:nvPicPr>
            <p:blipFill>
              <a:blip r:embed="rId6"/>
              <a:srcRect/>
              <a:stretch>
                <a:fillRect/>
              </a:stretch>
            </p:blipFill>
            <p:spPr bwMode="auto">
              <a:xfrm>
                <a:off x="5589842" y="1814373"/>
                <a:ext cx="629107" cy="838432"/>
              </a:xfrm>
              <a:prstGeom prst="rect">
                <a:avLst/>
              </a:prstGeom>
              <a:noFill/>
              <a:ln w="9525">
                <a:noFill/>
                <a:miter lim="800000"/>
                <a:headEnd/>
                <a:tailEnd/>
              </a:ln>
            </p:spPr>
          </p:pic>
          <p:pic>
            <p:nvPicPr>
              <p:cNvPr id="24" name="Picture 27"/>
              <p:cNvPicPr>
                <a:picLocks noChangeAspect="1"/>
              </p:cNvPicPr>
              <p:nvPr/>
            </p:nvPicPr>
            <p:blipFill>
              <a:blip r:embed="rId6"/>
              <a:srcRect/>
              <a:stretch>
                <a:fillRect/>
              </a:stretch>
            </p:blipFill>
            <p:spPr bwMode="auto">
              <a:xfrm>
                <a:off x="5949804" y="1664173"/>
                <a:ext cx="629107" cy="838432"/>
              </a:xfrm>
              <a:prstGeom prst="rect">
                <a:avLst/>
              </a:prstGeom>
              <a:noFill/>
              <a:ln w="9525">
                <a:noFill/>
                <a:miter lim="800000"/>
                <a:headEnd/>
                <a:tailEnd/>
              </a:ln>
            </p:spPr>
          </p:pic>
        </p:grpSp>
        <p:pic>
          <p:nvPicPr>
            <p:cNvPr id="22" name="Picture 25"/>
            <p:cNvPicPr>
              <a:picLocks noChangeAspect="1"/>
            </p:cNvPicPr>
            <p:nvPr/>
          </p:nvPicPr>
          <p:blipFill>
            <a:blip r:embed="rId6"/>
            <a:srcRect/>
            <a:stretch>
              <a:fillRect/>
            </a:stretch>
          </p:blipFill>
          <p:spPr bwMode="auto">
            <a:xfrm>
              <a:off x="5221461" y="1647343"/>
              <a:ext cx="629107" cy="838432"/>
            </a:xfrm>
            <a:prstGeom prst="rect">
              <a:avLst/>
            </a:prstGeom>
            <a:noFill/>
            <a:ln w="9525">
              <a:noFill/>
              <a:miter lim="800000"/>
              <a:headEnd/>
              <a:tailEnd/>
            </a:ln>
          </p:spPr>
        </p:pic>
      </p:grpSp>
      <p:pic>
        <p:nvPicPr>
          <p:cNvPr id="25" name="Picture 28"/>
          <p:cNvPicPr>
            <a:picLocks noChangeAspect="1"/>
          </p:cNvPicPr>
          <p:nvPr/>
        </p:nvPicPr>
        <p:blipFill>
          <a:blip r:embed="rId7"/>
          <a:srcRect/>
          <a:stretch>
            <a:fillRect/>
          </a:stretch>
        </p:blipFill>
        <p:spPr bwMode="auto">
          <a:xfrm>
            <a:off x="9294813" y="2085975"/>
            <a:ext cx="742950" cy="1114425"/>
          </a:xfrm>
          <a:prstGeom prst="rect">
            <a:avLst/>
          </a:prstGeom>
          <a:noFill/>
          <a:ln w="9525">
            <a:noFill/>
            <a:miter lim="800000"/>
            <a:headEnd/>
            <a:tailEnd/>
          </a:ln>
        </p:spPr>
      </p:pic>
      <p:pic>
        <p:nvPicPr>
          <p:cNvPr id="26" name="Picture 4"/>
          <p:cNvPicPr>
            <a:picLocks noChangeAspect="1" noChangeArrowheads="1"/>
          </p:cNvPicPr>
          <p:nvPr/>
        </p:nvPicPr>
        <p:blipFill>
          <a:blip r:embed="rId8" cstate="print">
            <a:clrChange>
              <a:clrFrom>
                <a:srgbClr val="FFFFFF"/>
              </a:clrFrom>
              <a:clrTo>
                <a:srgbClr val="FFFFFF">
                  <a:alpha val="0"/>
                </a:srgbClr>
              </a:clrTo>
            </a:clrChange>
            <a:extLst/>
          </a:blip>
          <a:srcRect/>
          <a:stretch>
            <a:fillRect/>
          </a:stretch>
        </p:blipFill>
        <p:spPr bwMode="auto">
          <a:xfrm>
            <a:off x="3732213" y="2786456"/>
            <a:ext cx="5029200" cy="1651564"/>
          </a:xfrm>
          <a:prstGeom prst="roundRect">
            <a:avLst>
              <a:gd name="adj" fmla="val 8594"/>
            </a:avLst>
          </a:prstGeom>
          <a:solidFill>
            <a:srgbClr val="FFFFFF">
              <a:shade val="85000"/>
            </a:srgbClr>
          </a:solidFill>
          <a:ln>
            <a:noFill/>
          </a:ln>
          <a:effectLst/>
          <a:extLst/>
        </p:spPr>
      </p:pic>
      <p:pic>
        <p:nvPicPr>
          <p:cNvPr id="27" name="Picture 2"/>
          <p:cNvPicPr>
            <a:picLocks noChangeAspect="1" noChangeArrowheads="1"/>
          </p:cNvPicPr>
          <p:nvPr/>
        </p:nvPicPr>
        <p:blipFill>
          <a:blip r:embed="rId9" cstate="print">
            <a:extLst/>
          </a:blip>
          <a:srcRect/>
          <a:stretch>
            <a:fillRect/>
          </a:stretch>
        </p:blipFill>
        <p:spPr bwMode="auto">
          <a:xfrm>
            <a:off x="3732212" y="2808830"/>
            <a:ext cx="4955139" cy="1629189"/>
          </a:xfrm>
          <a:prstGeom prst="roundRect">
            <a:avLst>
              <a:gd name="adj" fmla="val 8594"/>
            </a:avLst>
          </a:prstGeom>
          <a:solidFill>
            <a:srgbClr val="FFFFFF">
              <a:shade val="85000"/>
            </a:srgbClr>
          </a:solidFill>
          <a:ln>
            <a:noFill/>
          </a:ln>
          <a:effectLst/>
          <a:extLst/>
        </p:spPr>
      </p:pic>
      <p:pic>
        <p:nvPicPr>
          <p:cNvPr id="28"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30460" y="2786455"/>
            <a:ext cx="5020604" cy="1651564"/>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3459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6" presetClass="emph" presetSubtype="0" fill="hold" nodeType="clickEffect">
                                  <p:stCondLst>
                                    <p:cond delay="0"/>
                                  </p:stCondLst>
                                  <p:childTnLst>
                                    <p:animScale>
                                      <p:cBhvr>
                                        <p:cTn id="28" dur="2000" fill="hold"/>
                                        <p:tgtEl>
                                          <p:spTgt spid="26"/>
                                        </p:tgtEl>
                                      </p:cBhvr>
                                      <p:by x="65000" y="65000"/>
                                    </p:animScale>
                                  </p:childTnLst>
                                </p:cTn>
                              </p:par>
                              <p:par>
                                <p:cTn id="29" presetID="56" presetClass="path" presetSubtype="0" accel="50000" decel="50000" fill="hold" nodeType="withEffect">
                                  <p:stCondLst>
                                    <p:cond delay="0"/>
                                  </p:stCondLst>
                                  <p:childTnLst>
                                    <p:animMotion origin="layout" path="M -0.00273 -4.91557E-6 L -0.30906 0.21768 " pathEditMode="relative" rAng="0" ptsTypes="AA">
                                      <p:cBhvr>
                                        <p:cTn id="30" dur="2000" fill="hold"/>
                                        <p:tgtEl>
                                          <p:spTgt spid="26"/>
                                        </p:tgtEl>
                                        <p:attrNameLst>
                                          <p:attrName>ppt_x</p:attrName>
                                          <p:attrName>ppt_y</p:attrName>
                                        </p:attrNameLst>
                                      </p:cBhvr>
                                      <p:rCtr x="-15316" y="10872"/>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childTnLst>
                                </p:cTn>
                              </p:par>
                              <p:par>
                                <p:cTn id="35" presetID="10"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bg/>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6" presetClass="emph" presetSubtype="0" fill="hold" nodeType="clickEffect">
                                  <p:stCondLst>
                                    <p:cond delay="0"/>
                                  </p:stCondLst>
                                  <p:childTnLst>
                                    <p:animScale>
                                      <p:cBhvr>
                                        <p:cTn id="56" dur="2000" fill="hold"/>
                                        <p:tgtEl>
                                          <p:spTgt spid="27"/>
                                        </p:tgtEl>
                                      </p:cBhvr>
                                      <p:by x="65000" y="65000"/>
                                    </p:animScale>
                                  </p:childTnLst>
                                </p:cTn>
                              </p:par>
                              <p:par>
                                <p:cTn id="57" presetID="56" presetClass="path" presetSubtype="0" accel="50000" decel="50000" fill="hold" nodeType="withEffect">
                                  <p:stCondLst>
                                    <p:cond delay="0"/>
                                  </p:stCondLst>
                                  <p:childTnLst>
                                    <p:animMotion origin="layout" path="M 0.00182 -4.16146E-6 L -0.00756 0.21606 " pathEditMode="relative" rAng="0" ptsTypes="AA">
                                      <p:cBhvr>
                                        <p:cTn id="58" dur="2000" fill="hold"/>
                                        <p:tgtEl>
                                          <p:spTgt spid="27"/>
                                        </p:tgtEl>
                                        <p:attrNameLst>
                                          <p:attrName>ppt_x</p:attrName>
                                          <p:attrName>ppt_y</p:attrName>
                                        </p:attrNameLst>
                                      </p:cBhvr>
                                      <p:rCtr x="-469" y="10803"/>
                                    </p:animMotion>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
                                            <p:txEl>
                                              <p:pRg st="0" end="0"/>
                                            </p:txEl>
                                          </p:spTgt>
                                        </p:tgtEl>
                                        <p:attrNameLst>
                                          <p:attrName>style.visibility</p:attrName>
                                        </p:attrNameLst>
                                      </p:cBhvr>
                                      <p:to>
                                        <p:strVal val="visible"/>
                                      </p:to>
                                    </p:set>
                                  </p:childTnLst>
                                </p:cTn>
                              </p:par>
                              <p:par>
                                <p:cTn id="63" presetID="10" presetClass="entr" presetSubtype="0" fill="hold" grpId="0" nodeType="with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500"/>
                                        <p:tgtEl>
                                          <p:spTgt spid="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500"/>
                                        <p:tgtEl>
                                          <p:spTgt spid="7"/>
                                        </p:tgtEl>
                                      </p:cBhvr>
                                    </p:animEffect>
                                  </p:childTnLst>
                                </p:cTn>
                              </p:par>
                              <p:par>
                                <p:cTn id="69" presetID="1" presetClass="entr" presetSubtype="0" fill="hold" nodeType="with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4">
                                            <p:bg/>
                                          </p:spTgt>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4">
                                            <p:txEl>
                                              <p:pRg st="0" end="0"/>
                                            </p:txEl>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4">
                                            <p:txEl>
                                              <p:pRg st="1" end="1"/>
                                            </p:tx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6" presetClass="emph" presetSubtype="0" fill="hold" nodeType="clickEffect">
                                  <p:stCondLst>
                                    <p:cond delay="0"/>
                                  </p:stCondLst>
                                  <p:childTnLst>
                                    <p:animScale>
                                      <p:cBhvr>
                                        <p:cTn id="86" dur="2000" fill="hold"/>
                                        <p:tgtEl>
                                          <p:spTgt spid="28"/>
                                        </p:tgtEl>
                                      </p:cBhvr>
                                      <p:by x="65000" y="65000"/>
                                    </p:animScale>
                                  </p:childTnLst>
                                </p:cTn>
                              </p:par>
                              <p:par>
                                <p:cTn id="87" presetID="56" presetClass="path" presetSubtype="0" accel="50000" decel="50000" fill="hold" nodeType="withEffect">
                                  <p:stCondLst>
                                    <p:cond delay="0"/>
                                  </p:stCondLst>
                                  <p:childTnLst>
                                    <p:animMotion origin="layout" path="M -2.28705E-6 -4.91557E-6 L 0.2881 0.21768 " pathEditMode="relative" rAng="0" ptsTypes="AA">
                                      <p:cBhvr>
                                        <p:cTn id="88" dur="2000" fill="hold"/>
                                        <p:tgtEl>
                                          <p:spTgt spid="28"/>
                                        </p:tgtEl>
                                        <p:attrNameLst>
                                          <p:attrName>ppt_x</p:attrName>
                                          <p:attrName>ppt_y</p:attrName>
                                        </p:attrNameLst>
                                      </p:cBhvr>
                                      <p:rCtr x="14405" y="108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9" grpId="0" build="p"/>
      <p:bldP spid="10" grpId="0" build="p" animBg="1"/>
      <p:bldP spid="11" grpId="0" build="p"/>
      <p:bldP spid="12" grpId="0" build="p"/>
      <p:bldP spid="13" grpId="0" build="p" animBg="1"/>
      <p:bldP spid="14"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smtClean="0"/>
              <a:t>Managing applications across multiple clouds</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 name="Subtitle 2"/>
          <p:cNvSpPr>
            <a:spLocks noGrp="1"/>
          </p:cNvSpPr>
          <p:nvPr>
            <p:ph type="subTitle" idx="1"/>
          </p:nvPr>
        </p:nvSpPr>
        <p:spPr>
          <a:xfrm>
            <a:off x="4181452" y="5029200"/>
            <a:ext cx="6870702" cy="463255"/>
          </a:xfrm>
        </p:spPr>
        <p:txBody>
          <a:bodyPr/>
          <a:lstStyle/>
          <a:p>
            <a:r>
              <a:rPr lang="en-US" sz="2000" b="1" dirty="0" smtClean="0"/>
              <a:t>Maarten Goet</a:t>
            </a:r>
          </a:p>
          <a:p>
            <a:endParaRPr lang="en-US" dirty="0" smtClean="0"/>
          </a:p>
          <a:p>
            <a:r>
              <a:rPr lang="en-US" dirty="0" smtClean="0"/>
              <a:t>System Center Cloud &amp; Datacenter Management MVP</a:t>
            </a:r>
            <a:endParaRPr lang="en-US" dirty="0"/>
          </a:p>
        </p:txBody>
      </p:sp>
    </p:spTree>
    <p:extLst>
      <p:ext uri="{BB962C8B-B14F-4D97-AF65-F5344CB8AC3E}">
        <p14:creationId xmlns:p14="http://schemas.microsoft.com/office/powerpoint/2010/main" val="1767264696"/>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9"/>
          <p:cNvSpPr>
            <a:spLocks noChangeArrowheads="1"/>
          </p:cNvSpPr>
          <p:nvPr/>
        </p:nvSpPr>
        <p:spPr bwMode="auto">
          <a:xfrm>
            <a:off x="768350" y="1422400"/>
            <a:ext cx="3411538" cy="4375150"/>
          </a:xfrm>
          <a:prstGeom prst="rect">
            <a:avLst/>
          </a:prstGeom>
          <a:solidFill>
            <a:srgbClr val="F0F2F3">
              <a:alpha val="10000"/>
            </a:srgbClr>
          </a:solidFill>
          <a:ln w="9525">
            <a:noFill/>
            <a:miter lim="800000"/>
            <a:headEnd/>
            <a:tailEnd/>
          </a:ln>
        </p:spPr>
        <p:txBody>
          <a:bodyPr wrap="none" anchor="ctr"/>
          <a:lstStyle/>
          <a:p>
            <a:pPr defTabSz="914400" fontAlgn="base">
              <a:spcBef>
                <a:spcPct val="0"/>
              </a:spcBef>
              <a:spcAft>
                <a:spcPct val="0"/>
              </a:spcAft>
              <a:defRPr/>
            </a:pPr>
            <a:endParaRPr lang="en-US">
              <a:solidFill>
                <a:srgbClr val="00264A"/>
              </a:solidFill>
              <a:cs typeface="Segoe UI" pitchFamily="34" charset="0"/>
            </a:endParaRPr>
          </a:p>
        </p:txBody>
      </p:sp>
      <p:sp>
        <p:nvSpPr>
          <p:cNvPr id="8" name="Rectangle 7"/>
          <p:cNvSpPr/>
          <p:nvPr/>
        </p:nvSpPr>
        <p:spPr>
          <a:xfrm>
            <a:off x="768350" y="1531938"/>
            <a:ext cx="3411538" cy="474662"/>
          </a:xfrm>
          <a:prstGeom prst="rect">
            <a:avLst/>
          </a:prstGeom>
          <a:solidFill>
            <a:srgbClr val="00264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ndParaRPr>
          </a:p>
        </p:txBody>
      </p:sp>
      <p:sp>
        <p:nvSpPr>
          <p:cNvPr id="9" name="Rectangle 19"/>
          <p:cNvSpPr>
            <a:spLocks noChangeArrowheads="1"/>
          </p:cNvSpPr>
          <p:nvPr/>
        </p:nvSpPr>
        <p:spPr bwMode="auto">
          <a:xfrm>
            <a:off x="8034338" y="1422400"/>
            <a:ext cx="3411537" cy="4375150"/>
          </a:xfrm>
          <a:prstGeom prst="rect">
            <a:avLst/>
          </a:prstGeom>
          <a:solidFill>
            <a:srgbClr val="F0F2F3">
              <a:alpha val="10000"/>
            </a:srgbClr>
          </a:solidFill>
          <a:ln w="9525">
            <a:noFill/>
            <a:miter lim="800000"/>
            <a:headEnd/>
            <a:tailEnd/>
          </a:ln>
        </p:spPr>
        <p:txBody>
          <a:bodyPr wrap="none" anchor="ctr"/>
          <a:lstStyle/>
          <a:p>
            <a:pPr defTabSz="914400" fontAlgn="base">
              <a:spcBef>
                <a:spcPct val="0"/>
              </a:spcBef>
              <a:spcAft>
                <a:spcPct val="0"/>
              </a:spcAft>
              <a:defRPr/>
            </a:pPr>
            <a:endParaRPr lang="en-US">
              <a:solidFill>
                <a:srgbClr val="00264A"/>
              </a:solidFill>
              <a:cs typeface="Segoe UI" pitchFamily="34" charset="0"/>
            </a:endParaRPr>
          </a:p>
        </p:txBody>
      </p:sp>
      <p:sp>
        <p:nvSpPr>
          <p:cNvPr id="10" name="Rectangle 19"/>
          <p:cNvSpPr>
            <a:spLocks noChangeArrowheads="1"/>
          </p:cNvSpPr>
          <p:nvPr/>
        </p:nvSpPr>
        <p:spPr bwMode="auto">
          <a:xfrm>
            <a:off x="4410075" y="1422400"/>
            <a:ext cx="3411538" cy="4375150"/>
          </a:xfrm>
          <a:prstGeom prst="rect">
            <a:avLst/>
          </a:prstGeom>
          <a:solidFill>
            <a:srgbClr val="F0F2F3">
              <a:alpha val="10000"/>
            </a:srgbClr>
          </a:solidFill>
          <a:ln w="9525">
            <a:noFill/>
            <a:miter lim="800000"/>
            <a:headEnd/>
            <a:tailEnd/>
          </a:ln>
        </p:spPr>
        <p:txBody>
          <a:bodyPr wrap="none" anchor="ctr"/>
          <a:lstStyle/>
          <a:p>
            <a:pPr defTabSz="914400" fontAlgn="base">
              <a:spcBef>
                <a:spcPct val="0"/>
              </a:spcBef>
              <a:spcAft>
                <a:spcPct val="0"/>
              </a:spcAft>
              <a:defRPr/>
            </a:pPr>
            <a:endParaRPr lang="en-US">
              <a:solidFill>
                <a:srgbClr val="00264A"/>
              </a:solidFill>
              <a:cs typeface="Segoe UI" pitchFamily="34" charset="0"/>
            </a:endParaRPr>
          </a:p>
        </p:txBody>
      </p:sp>
      <p:sp>
        <p:nvSpPr>
          <p:cNvPr id="11" name="Rectangle 10"/>
          <p:cNvSpPr/>
          <p:nvPr/>
        </p:nvSpPr>
        <p:spPr>
          <a:xfrm>
            <a:off x="4410075" y="1531938"/>
            <a:ext cx="3411538" cy="474662"/>
          </a:xfrm>
          <a:prstGeom prst="rect">
            <a:avLst/>
          </a:prstGeom>
          <a:solidFill>
            <a:srgbClr val="00264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ndParaRPr>
          </a:p>
        </p:txBody>
      </p:sp>
      <p:sp>
        <p:nvSpPr>
          <p:cNvPr id="12" name="Rectangle 11"/>
          <p:cNvSpPr/>
          <p:nvPr/>
        </p:nvSpPr>
        <p:spPr>
          <a:xfrm>
            <a:off x="8039100" y="1531938"/>
            <a:ext cx="3413125" cy="474662"/>
          </a:xfrm>
          <a:prstGeom prst="rect">
            <a:avLst/>
          </a:prstGeom>
          <a:solidFill>
            <a:srgbClr val="00264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ndParaRPr>
          </a:p>
        </p:txBody>
      </p:sp>
      <p:sp>
        <p:nvSpPr>
          <p:cNvPr id="13" name="Rectangle 24"/>
          <p:cNvSpPr>
            <a:spLocks noChangeArrowheads="1"/>
          </p:cNvSpPr>
          <p:nvPr/>
        </p:nvSpPr>
        <p:spPr bwMode="auto">
          <a:xfrm>
            <a:off x="760413" y="5029200"/>
            <a:ext cx="10668000" cy="792163"/>
          </a:xfrm>
          <a:prstGeom prst="rect">
            <a:avLst/>
          </a:prstGeom>
          <a:solidFill>
            <a:srgbClr val="002C56">
              <a:alpha val="91000"/>
            </a:srgbClr>
          </a:solidFill>
          <a:ln w="9525">
            <a:noFill/>
            <a:miter lim="800000"/>
            <a:headEnd/>
            <a:tailEnd/>
          </a:ln>
        </p:spPr>
        <p:txBody>
          <a:bodyPr wrap="none" anchor="ctr"/>
          <a:lstStyle/>
          <a:p>
            <a:pPr defTabSz="914400" fontAlgn="base">
              <a:spcBef>
                <a:spcPct val="0"/>
              </a:spcBef>
              <a:spcAft>
                <a:spcPct val="0"/>
              </a:spcAft>
            </a:pPr>
            <a:endParaRPr lang="en-US">
              <a:solidFill>
                <a:srgbClr val="00264A"/>
              </a:solidFill>
              <a:cs typeface="Segoe UI" pitchFamily="34" charset="0"/>
            </a:endParaRPr>
          </a:p>
        </p:txBody>
      </p:sp>
      <p:sp>
        <p:nvSpPr>
          <p:cNvPr id="14" name="Rectangle 36"/>
          <p:cNvSpPr>
            <a:spLocks noGrp="1"/>
          </p:cNvSpPr>
          <p:nvPr>
            <p:ph type="title"/>
          </p:nvPr>
        </p:nvSpPr>
        <p:spPr bwMode="auto">
          <a:xfrm>
            <a:off x="519112" y="228600"/>
            <a:ext cx="11149013" cy="609398"/>
          </a:xfrm>
          <a:noFill/>
          <a:ln>
            <a:miter lim="800000"/>
            <a:headEnd/>
            <a:tailEnd/>
          </a:ln>
        </p:spPr>
        <p:txBody>
          <a:bodyPr wrap="square" numCol="1" anchorCtr="0" compatLnSpc="1">
            <a:prstTxWarp prst="textNoShape">
              <a:avLst/>
            </a:prstTxWarp>
          </a:bodyPr>
          <a:lstStyle/>
          <a:p>
            <a:r>
              <a:rPr lang="en-US" sz="3600" dirty="0" smtClean="0">
                <a:latin typeface="Segoe UI" pitchFamily="34" charset="0"/>
                <a:cs typeface="Arial" pitchFamily="34" charset="0"/>
              </a:rPr>
              <a:t>The complete application monitoring solution</a:t>
            </a:r>
          </a:p>
        </p:txBody>
      </p:sp>
      <p:sp>
        <p:nvSpPr>
          <p:cNvPr id="15" name="Text Placeholder 36"/>
          <p:cNvSpPr txBox="1">
            <a:spLocks/>
          </p:cNvSpPr>
          <p:nvPr/>
        </p:nvSpPr>
        <p:spPr bwMode="auto">
          <a:xfrm>
            <a:off x="795580" y="1524000"/>
            <a:ext cx="3411538" cy="476250"/>
          </a:xfrm>
          <a:prstGeom prst="rect">
            <a:avLst/>
          </a:prstGeom>
          <a:noFill/>
          <a:ln>
            <a:miter lim="800000"/>
            <a:headEnd/>
            <a:tailEnd/>
          </a:ln>
        </p:spPr>
        <p:txBody>
          <a:bodyPr wrap="square" numCol="1" anchor="t" anchorCtr="0" compatLnSpc="1">
            <a:prstTxWarp prst="textNoShape">
              <a:avLst/>
            </a:prstTxWarp>
          </a:bodyPr>
          <a:lstStyle>
            <a:lvl1pPr marL="455613" indent="-455613" algn="l" defTabSz="608013" rtl="0" fontAlgn="base">
              <a:spcBef>
                <a:spcPct val="20000"/>
              </a:spcBef>
              <a:spcAft>
                <a:spcPct val="0"/>
              </a:spcAft>
              <a:buFont typeface="Arial" pitchFamily="34" charset="0"/>
              <a:buChar char="•"/>
              <a:defRPr sz="2800" kern="1200">
                <a:solidFill>
                  <a:srgbClr val="FFFFFF"/>
                </a:solidFill>
                <a:latin typeface="+mn-lt"/>
                <a:ea typeface="+mn-ea"/>
                <a:cs typeface="Arial"/>
              </a:defRPr>
            </a:lvl1pPr>
            <a:lvl2pPr marL="989013" indent="-379413" algn="l" defTabSz="608013" rtl="0" fontAlgn="base">
              <a:spcBef>
                <a:spcPct val="20000"/>
              </a:spcBef>
              <a:spcAft>
                <a:spcPct val="0"/>
              </a:spcAft>
              <a:buFont typeface="Arial" pitchFamily="34" charset="0"/>
              <a:buChar char="–"/>
              <a:defRPr sz="2400" kern="1200">
                <a:solidFill>
                  <a:srgbClr val="FFFFFF"/>
                </a:solidFill>
                <a:latin typeface="+mn-lt"/>
                <a:ea typeface="+mn-ea"/>
                <a:cs typeface="Arial"/>
              </a:defRPr>
            </a:lvl2pPr>
            <a:lvl3pPr marL="1522413" indent="-303213" algn="l" defTabSz="608013" rtl="0" fontAlgn="base">
              <a:spcBef>
                <a:spcPct val="20000"/>
              </a:spcBef>
              <a:spcAft>
                <a:spcPct val="0"/>
              </a:spcAft>
              <a:buFont typeface="Arial" pitchFamily="34" charset="0"/>
              <a:buChar char="•"/>
              <a:defRPr kern="1200">
                <a:solidFill>
                  <a:srgbClr val="FFFFFF"/>
                </a:solidFill>
                <a:latin typeface="+mn-lt"/>
                <a:ea typeface="+mn-ea"/>
                <a:cs typeface="Arial"/>
              </a:defRPr>
            </a:lvl3pPr>
            <a:lvl4pPr marL="21320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4pPr>
            <a:lvl5pPr marL="27416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indent="0" algn="ctr">
              <a:buFont typeface="Arial" pitchFamily="34" charset="0"/>
              <a:buNone/>
            </a:pPr>
            <a:r>
              <a:rPr lang="en-US" sz="2400" dirty="0" smtClean="0">
                <a:solidFill>
                  <a:srgbClr val="3DB5F1"/>
                </a:solidFill>
                <a:cs typeface="Arial" pitchFamily="34" charset="0"/>
              </a:rPr>
              <a:t>Server-Side</a:t>
            </a:r>
          </a:p>
        </p:txBody>
      </p:sp>
      <p:sp>
        <p:nvSpPr>
          <p:cNvPr id="16" name="Text Placeholder 37"/>
          <p:cNvSpPr txBox="1">
            <a:spLocks/>
          </p:cNvSpPr>
          <p:nvPr/>
        </p:nvSpPr>
        <p:spPr bwMode="auto">
          <a:xfrm>
            <a:off x="996950" y="3276600"/>
            <a:ext cx="2957513" cy="1935163"/>
          </a:xfrm>
          <a:prstGeom prst="rect">
            <a:avLst/>
          </a:prstGeom>
          <a:noFill/>
          <a:ln>
            <a:miter lim="800000"/>
            <a:headEnd/>
            <a:tailEnd/>
          </a:ln>
        </p:spPr>
        <p:txBody>
          <a:bodyPr wrap="square" numCol="1" anchor="t" anchorCtr="0" compatLnSpc="1">
            <a:prstTxWarp prst="textNoShape">
              <a:avLst/>
            </a:prstTxWarp>
          </a:bodyPr>
          <a:lstStyle>
            <a:lvl1pPr marL="455613" indent="-455613" algn="l" defTabSz="608013" rtl="0" fontAlgn="base">
              <a:spcBef>
                <a:spcPct val="20000"/>
              </a:spcBef>
              <a:spcAft>
                <a:spcPct val="0"/>
              </a:spcAft>
              <a:buFont typeface="Arial" pitchFamily="34" charset="0"/>
              <a:buChar char="•"/>
              <a:defRPr sz="2800" kern="1200">
                <a:solidFill>
                  <a:srgbClr val="FFFFFF"/>
                </a:solidFill>
                <a:latin typeface="+mn-lt"/>
                <a:ea typeface="+mn-ea"/>
                <a:cs typeface="Arial"/>
              </a:defRPr>
            </a:lvl1pPr>
            <a:lvl2pPr marL="989013" indent="-379413" algn="l" defTabSz="608013" rtl="0" fontAlgn="base">
              <a:spcBef>
                <a:spcPct val="20000"/>
              </a:spcBef>
              <a:spcAft>
                <a:spcPct val="0"/>
              </a:spcAft>
              <a:buFont typeface="Arial" pitchFamily="34" charset="0"/>
              <a:buChar char="–"/>
              <a:defRPr sz="2400" kern="1200">
                <a:solidFill>
                  <a:srgbClr val="FFFFFF"/>
                </a:solidFill>
                <a:latin typeface="+mn-lt"/>
                <a:ea typeface="+mn-ea"/>
                <a:cs typeface="Arial"/>
              </a:defRPr>
            </a:lvl2pPr>
            <a:lvl3pPr marL="1522413" indent="-303213" algn="l" defTabSz="608013" rtl="0" fontAlgn="base">
              <a:spcBef>
                <a:spcPct val="20000"/>
              </a:spcBef>
              <a:spcAft>
                <a:spcPct val="0"/>
              </a:spcAft>
              <a:buFont typeface="Arial" pitchFamily="34" charset="0"/>
              <a:buChar char="•"/>
              <a:defRPr kern="1200">
                <a:solidFill>
                  <a:srgbClr val="FFFFFF"/>
                </a:solidFill>
                <a:latin typeface="+mn-lt"/>
                <a:ea typeface="+mn-ea"/>
                <a:cs typeface="Arial"/>
              </a:defRPr>
            </a:lvl3pPr>
            <a:lvl4pPr marL="21320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4pPr>
            <a:lvl5pPr marL="27416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indent="0">
              <a:buFont typeface="Arial" pitchFamily="34" charset="0"/>
              <a:buNone/>
            </a:pPr>
            <a:r>
              <a:rPr lang="en-US" sz="1600" dirty="0" smtClean="0"/>
              <a:t>Monitoring the actual code that is executed and delivered by the application</a:t>
            </a:r>
          </a:p>
        </p:txBody>
      </p:sp>
      <p:sp>
        <p:nvSpPr>
          <p:cNvPr id="17" name="Text Placeholder 38"/>
          <p:cNvSpPr txBox="1">
            <a:spLocks/>
          </p:cNvSpPr>
          <p:nvPr/>
        </p:nvSpPr>
        <p:spPr bwMode="auto">
          <a:xfrm>
            <a:off x="4405313" y="1524000"/>
            <a:ext cx="3411537" cy="476250"/>
          </a:xfrm>
          <a:prstGeom prst="rect">
            <a:avLst/>
          </a:prstGeom>
          <a:noFill/>
          <a:ln>
            <a:miter lim="800000"/>
            <a:headEnd/>
            <a:tailEnd/>
          </a:ln>
        </p:spPr>
        <p:txBody>
          <a:bodyPr wrap="square" numCol="1" anchor="t" anchorCtr="0" compatLnSpc="1">
            <a:prstTxWarp prst="textNoShape">
              <a:avLst/>
            </a:prstTxWarp>
          </a:bodyPr>
          <a:lstStyle>
            <a:lvl1pPr marL="455613" indent="-455613" algn="l" defTabSz="608013" rtl="0" fontAlgn="base">
              <a:spcBef>
                <a:spcPct val="20000"/>
              </a:spcBef>
              <a:spcAft>
                <a:spcPct val="0"/>
              </a:spcAft>
              <a:buFont typeface="Arial" pitchFamily="34" charset="0"/>
              <a:buChar char="•"/>
              <a:defRPr sz="2800" kern="1200">
                <a:solidFill>
                  <a:srgbClr val="FFFFFF"/>
                </a:solidFill>
                <a:latin typeface="+mn-lt"/>
                <a:ea typeface="+mn-ea"/>
                <a:cs typeface="Arial"/>
              </a:defRPr>
            </a:lvl1pPr>
            <a:lvl2pPr marL="989013" indent="-379413" algn="l" defTabSz="608013" rtl="0" fontAlgn="base">
              <a:spcBef>
                <a:spcPct val="20000"/>
              </a:spcBef>
              <a:spcAft>
                <a:spcPct val="0"/>
              </a:spcAft>
              <a:buFont typeface="Arial" pitchFamily="34" charset="0"/>
              <a:buChar char="–"/>
              <a:defRPr sz="2400" kern="1200">
                <a:solidFill>
                  <a:srgbClr val="FFFFFF"/>
                </a:solidFill>
                <a:latin typeface="+mn-lt"/>
                <a:ea typeface="+mn-ea"/>
                <a:cs typeface="Arial"/>
              </a:defRPr>
            </a:lvl2pPr>
            <a:lvl3pPr marL="1522413" indent="-303213" algn="l" defTabSz="608013" rtl="0" fontAlgn="base">
              <a:spcBef>
                <a:spcPct val="20000"/>
              </a:spcBef>
              <a:spcAft>
                <a:spcPct val="0"/>
              </a:spcAft>
              <a:buFont typeface="Arial" pitchFamily="34" charset="0"/>
              <a:buChar char="•"/>
              <a:defRPr kern="1200">
                <a:solidFill>
                  <a:srgbClr val="FFFFFF"/>
                </a:solidFill>
                <a:latin typeface="+mn-lt"/>
                <a:ea typeface="+mn-ea"/>
                <a:cs typeface="Arial"/>
              </a:defRPr>
            </a:lvl3pPr>
            <a:lvl4pPr marL="21320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4pPr>
            <a:lvl5pPr marL="27416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indent="0" algn="ctr">
              <a:buFont typeface="Arial" pitchFamily="34" charset="0"/>
              <a:buNone/>
            </a:pPr>
            <a:r>
              <a:rPr lang="en-US" sz="2400" dirty="0" smtClean="0">
                <a:solidFill>
                  <a:srgbClr val="3DB5F1"/>
                </a:solidFill>
                <a:cs typeface="Arial" pitchFamily="34" charset="0"/>
              </a:rPr>
              <a:t>Client-Side</a:t>
            </a:r>
          </a:p>
        </p:txBody>
      </p:sp>
      <p:sp>
        <p:nvSpPr>
          <p:cNvPr id="18" name="Text Placeholder 39"/>
          <p:cNvSpPr txBox="1">
            <a:spLocks/>
          </p:cNvSpPr>
          <p:nvPr/>
        </p:nvSpPr>
        <p:spPr bwMode="auto">
          <a:xfrm>
            <a:off x="8035925" y="1524000"/>
            <a:ext cx="3411538" cy="476250"/>
          </a:xfrm>
          <a:prstGeom prst="rect">
            <a:avLst/>
          </a:prstGeom>
          <a:noFill/>
          <a:ln>
            <a:miter lim="800000"/>
            <a:headEnd/>
            <a:tailEnd/>
          </a:ln>
        </p:spPr>
        <p:txBody>
          <a:bodyPr wrap="square" numCol="1" anchor="t" anchorCtr="0" compatLnSpc="1">
            <a:prstTxWarp prst="textNoShape">
              <a:avLst/>
            </a:prstTxWarp>
          </a:bodyPr>
          <a:lstStyle>
            <a:lvl1pPr marL="455613" indent="-455613" algn="l" defTabSz="608013" rtl="0" fontAlgn="base">
              <a:spcBef>
                <a:spcPct val="20000"/>
              </a:spcBef>
              <a:spcAft>
                <a:spcPct val="0"/>
              </a:spcAft>
              <a:buFont typeface="Arial" pitchFamily="34" charset="0"/>
              <a:buChar char="•"/>
              <a:defRPr sz="2800" kern="1200">
                <a:solidFill>
                  <a:srgbClr val="FFFFFF"/>
                </a:solidFill>
                <a:latin typeface="+mn-lt"/>
                <a:ea typeface="+mn-ea"/>
                <a:cs typeface="Arial"/>
              </a:defRPr>
            </a:lvl1pPr>
            <a:lvl2pPr marL="989013" indent="-379413" algn="l" defTabSz="608013" rtl="0" fontAlgn="base">
              <a:spcBef>
                <a:spcPct val="20000"/>
              </a:spcBef>
              <a:spcAft>
                <a:spcPct val="0"/>
              </a:spcAft>
              <a:buFont typeface="Arial" pitchFamily="34" charset="0"/>
              <a:buChar char="–"/>
              <a:defRPr sz="2400" kern="1200">
                <a:solidFill>
                  <a:srgbClr val="FFFFFF"/>
                </a:solidFill>
                <a:latin typeface="+mn-lt"/>
                <a:ea typeface="+mn-ea"/>
                <a:cs typeface="Arial"/>
              </a:defRPr>
            </a:lvl2pPr>
            <a:lvl3pPr marL="1522413" indent="-303213" algn="l" defTabSz="608013" rtl="0" fontAlgn="base">
              <a:spcBef>
                <a:spcPct val="20000"/>
              </a:spcBef>
              <a:spcAft>
                <a:spcPct val="0"/>
              </a:spcAft>
              <a:buFont typeface="Arial" pitchFamily="34" charset="0"/>
              <a:buChar char="•"/>
              <a:defRPr kern="1200">
                <a:solidFill>
                  <a:srgbClr val="FFFFFF"/>
                </a:solidFill>
                <a:latin typeface="+mn-lt"/>
                <a:ea typeface="+mn-ea"/>
                <a:cs typeface="Arial"/>
              </a:defRPr>
            </a:lvl3pPr>
            <a:lvl4pPr marL="21320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4pPr>
            <a:lvl5pPr marL="27416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indent="0" algn="ctr">
              <a:buFont typeface="Arial" pitchFamily="34" charset="0"/>
              <a:buNone/>
            </a:pPr>
            <a:r>
              <a:rPr lang="en-US" sz="2400" dirty="0" smtClean="0">
                <a:solidFill>
                  <a:srgbClr val="3DB5F1"/>
                </a:solidFill>
                <a:cs typeface="Arial" pitchFamily="34" charset="0"/>
              </a:rPr>
              <a:t>Synthetic</a:t>
            </a:r>
          </a:p>
        </p:txBody>
      </p:sp>
      <p:sp>
        <p:nvSpPr>
          <p:cNvPr id="19" name="Text Placeholder 40"/>
          <p:cNvSpPr txBox="1">
            <a:spLocks/>
          </p:cNvSpPr>
          <p:nvPr/>
        </p:nvSpPr>
        <p:spPr bwMode="auto">
          <a:xfrm>
            <a:off x="4613275" y="3276600"/>
            <a:ext cx="2957513" cy="1957388"/>
          </a:xfrm>
          <a:prstGeom prst="rect">
            <a:avLst/>
          </a:prstGeom>
          <a:noFill/>
          <a:ln>
            <a:miter lim="800000"/>
            <a:headEnd/>
            <a:tailEnd/>
          </a:ln>
        </p:spPr>
        <p:txBody>
          <a:bodyPr wrap="square" numCol="1" anchor="t" anchorCtr="0" compatLnSpc="1">
            <a:prstTxWarp prst="textNoShape">
              <a:avLst/>
            </a:prstTxWarp>
          </a:bodyPr>
          <a:lstStyle>
            <a:lvl1pPr marL="455613" indent="-455613" algn="l" defTabSz="608013" rtl="0" fontAlgn="base">
              <a:spcBef>
                <a:spcPct val="20000"/>
              </a:spcBef>
              <a:spcAft>
                <a:spcPct val="0"/>
              </a:spcAft>
              <a:buFont typeface="Arial" pitchFamily="34" charset="0"/>
              <a:buChar char="•"/>
              <a:defRPr sz="2800" kern="1200">
                <a:solidFill>
                  <a:srgbClr val="FFFFFF"/>
                </a:solidFill>
                <a:latin typeface="+mn-lt"/>
                <a:ea typeface="+mn-ea"/>
                <a:cs typeface="Arial"/>
              </a:defRPr>
            </a:lvl1pPr>
            <a:lvl2pPr marL="989013" indent="-379413" algn="l" defTabSz="608013" rtl="0" fontAlgn="base">
              <a:spcBef>
                <a:spcPct val="20000"/>
              </a:spcBef>
              <a:spcAft>
                <a:spcPct val="0"/>
              </a:spcAft>
              <a:buFont typeface="Arial" pitchFamily="34" charset="0"/>
              <a:buChar char="–"/>
              <a:defRPr sz="2400" kern="1200">
                <a:solidFill>
                  <a:srgbClr val="FFFFFF"/>
                </a:solidFill>
                <a:latin typeface="+mn-lt"/>
                <a:ea typeface="+mn-ea"/>
                <a:cs typeface="Arial"/>
              </a:defRPr>
            </a:lvl2pPr>
            <a:lvl3pPr marL="1522413" indent="-303213" algn="l" defTabSz="608013" rtl="0" fontAlgn="base">
              <a:spcBef>
                <a:spcPct val="20000"/>
              </a:spcBef>
              <a:spcAft>
                <a:spcPct val="0"/>
              </a:spcAft>
              <a:buFont typeface="Arial" pitchFamily="34" charset="0"/>
              <a:buChar char="•"/>
              <a:defRPr kern="1200">
                <a:solidFill>
                  <a:srgbClr val="FFFFFF"/>
                </a:solidFill>
                <a:latin typeface="+mn-lt"/>
                <a:ea typeface="+mn-ea"/>
                <a:cs typeface="Arial"/>
              </a:defRPr>
            </a:lvl3pPr>
            <a:lvl4pPr marL="21320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4pPr>
            <a:lvl5pPr marL="27416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indent="0">
              <a:buFont typeface="Arial" pitchFamily="34" charset="0"/>
              <a:buNone/>
            </a:pPr>
            <a:r>
              <a:rPr lang="en-US" sz="1600" dirty="0" smtClean="0"/>
              <a:t>End-user experiences related to page load times, server and network latency, and client-side scripting exceptions</a:t>
            </a:r>
          </a:p>
        </p:txBody>
      </p:sp>
      <p:sp>
        <p:nvSpPr>
          <p:cNvPr id="20" name="Text Placeholder 41"/>
          <p:cNvSpPr txBox="1">
            <a:spLocks/>
          </p:cNvSpPr>
          <p:nvPr/>
        </p:nvSpPr>
        <p:spPr bwMode="auto">
          <a:xfrm>
            <a:off x="8245475" y="3276600"/>
            <a:ext cx="3106737" cy="1966913"/>
          </a:xfrm>
          <a:prstGeom prst="rect">
            <a:avLst/>
          </a:prstGeom>
          <a:noFill/>
          <a:ln>
            <a:miter lim="800000"/>
            <a:headEnd/>
            <a:tailEnd/>
          </a:ln>
        </p:spPr>
        <p:txBody>
          <a:bodyPr wrap="square" numCol="1" anchor="t" anchorCtr="0" compatLnSpc="1">
            <a:prstTxWarp prst="textNoShape">
              <a:avLst/>
            </a:prstTxWarp>
          </a:bodyPr>
          <a:lstStyle>
            <a:lvl1pPr marL="455613" indent="-455613" algn="l" defTabSz="608013" rtl="0" fontAlgn="base">
              <a:spcBef>
                <a:spcPct val="20000"/>
              </a:spcBef>
              <a:spcAft>
                <a:spcPct val="0"/>
              </a:spcAft>
              <a:buFont typeface="Arial" pitchFamily="34" charset="0"/>
              <a:buChar char="•"/>
              <a:defRPr sz="2800" kern="1200">
                <a:solidFill>
                  <a:srgbClr val="FFFFFF"/>
                </a:solidFill>
                <a:latin typeface="+mn-lt"/>
                <a:ea typeface="+mn-ea"/>
                <a:cs typeface="Arial"/>
              </a:defRPr>
            </a:lvl1pPr>
            <a:lvl2pPr marL="989013" indent="-379413" algn="l" defTabSz="608013" rtl="0" fontAlgn="base">
              <a:spcBef>
                <a:spcPct val="20000"/>
              </a:spcBef>
              <a:spcAft>
                <a:spcPct val="0"/>
              </a:spcAft>
              <a:buFont typeface="Arial" pitchFamily="34" charset="0"/>
              <a:buChar char="–"/>
              <a:defRPr sz="2400" kern="1200">
                <a:solidFill>
                  <a:srgbClr val="FFFFFF"/>
                </a:solidFill>
                <a:latin typeface="+mn-lt"/>
                <a:ea typeface="+mn-ea"/>
                <a:cs typeface="Arial"/>
              </a:defRPr>
            </a:lvl2pPr>
            <a:lvl3pPr marL="1522413" indent="-303213" algn="l" defTabSz="608013" rtl="0" fontAlgn="base">
              <a:spcBef>
                <a:spcPct val="20000"/>
              </a:spcBef>
              <a:spcAft>
                <a:spcPct val="0"/>
              </a:spcAft>
              <a:buFont typeface="Arial" pitchFamily="34" charset="0"/>
              <a:buChar char="•"/>
              <a:defRPr kern="1200">
                <a:solidFill>
                  <a:srgbClr val="FFFFFF"/>
                </a:solidFill>
                <a:latin typeface="+mn-lt"/>
                <a:ea typeface="+mn-ea"/>
                <a:cs typeface="Arial"/>
              </a:defRPr>
            </a:lvl3pPr>
            <a:lvl4pPr marL="21320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4pPr>
            <a:lvl5pPr marL="27416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indent="0">
              <a:buFont typeface="Arial" pitchFamily="34" charset="0"/>
              <a:buNone/>
            </a:pPr>
            <a:r>
              <a:rPr lang="en-US" sz="1600" dirty="0" smtClean="0"/>
              <a:t>Pre-recorded testing paths through the application that highlight availability, response times, and unexpected responses</a:t>
            </a:r>
          </a:p>
        </p:txBody>
      </p:sp>
      <p:grpSp>
        <p:nvGrpSpPr>
          <p:cNvPr id="21" name="Group 17"/>
          <p:cNvGrpSpPr>
            <a:grpSpLocks/>
          </p:cNvGrpSpPr>
          <p:nvPr/>
        </p:nvGrpSpPr>
        <p:grpSpPr bwMode="auto">
          <a:xfrm>
            <a:off x="1827213" y="2098675"/>
            <a:ext cx="1346200" cy="1025525"/>
            <a:chOff x="1428710" y="1299652"/>
            <a:chExt cx="1657649" cy="1263580"/>
          </a:xfrm>
        </p:grpSpPr>
        <p:pic>
          <p:nvPicPr>
            <p:cNvPr id="22" name="Picture 18"/>
            <p:cNvPicPr>
              <a:picLocks noChangeAspect="1"/>
            </p:cNvPicPr>
            <p:nvPr/>
          </p:nvPicPr>
          <p:blipFill>
            <a:blip r:embed="rId2"/>
            <a:srcRect/>
            <a:stretch>
              <a:fillRect/>
            </a:stretch>
          </p:blipFill>
          <p:spPr bwMode="auto">
            <a:xfrm>
              <a:off x="1785173" y="1557703"/>
              <a:ext cx="988954" cy="1005529"/>
            </a:xfrm>
            <a:prstGeom prst="rect">
              <a:avLst/>
            </a:prstGeom>
            <a:noFill/>
            <a:ln w="9525">
              <a:noFill/>
              <a:miter lim="800000"/>
              <a:headEnd/>
              <a:tailEnd/>
            </a:ln>
          </p:spPr>
        </p:pic>
        <p:pic>
          <p:nvPicPr>
            <p:cNvPr id="23" name="Picture 19"/>
            <p:cNvPicPr>
              <a:picLocks noChangeAspect="1"/>
            </p:cNvPicPr>
            <p:nvPr/>
          </p:nvPicPr>
          <p:blipFill>
            <a:blip r:embed="rId3"/>
            <a:srcRect/>
            <a:stretch>
              <a:fillRect/>
            </a:stretch>
          </p:blipFill>
          <p:spPr bwMode="auto">
            <a:xfrm>
              <a:off x="2084735" y="1299652"/>
              <a:ext cx="423489" cy="386012"/>
            </a:xfrm>
            <a:prstGeom prst="rect">
              <a:avLst/>
            </a:prstGeom>
            <a:noFill/>
            <a:ln w="9525">
              <a:noFill/>
              <a:miter lim="800000"/>
              <a:headEnd/>
              <a:tailEnd/>
            </a:ln>
          </p:spPr>
        </p:pic>
        <p:pic>
          <p:nvPicPr>
            <p:cNvPr id="24" name="Picture 20"/>
            <p:cNvPicPr>
              <a:picLocks noChangeAspect="1"/>
            </p:cNvPicPr>
            <p:nvPr/>
          </p:nvPicPr>
          <p:blipFill>
            <a:blip r:embed="rId4"/>
            <a:srcRect/>
            <a:stretch>
              <a:fillRect/>
            </a:stretch>
          </p:blipFill>
          <p:spPr bwMode="auto">
            <a:xfrm>
              <a:off x="1428710" y="1531155"/>
              <a:ext cx="500063" cy="428625"/>
            </a:xfrm>
            <a:prstGeom prst="rect">
              <a:avLst/>
            </a:prstGeom>
            <a:noFill/>
            <a:ln w="9525">
              <a:noFill/>
              <a:miter lim="800000"/>
              <a:headEnd/>
              <a:tailEnd/>
            </a:ln>
          </p:spPr>
        </p:pic>
        <p:pic>
          <p:nvPicPr>
            <p:cNvPr id="25" name="Picture 21"/>
            <p:cNvPicPr>
              <a:picLocks noChangeAspect="1"/>
            </p:cNvPicPr>
            <p:nvPr/>
          </p:nvPicPr>
          <p:blipFill>
            <a:blip r:embed="rId5"/>
            <a:srcRect/>
            <a:stretch>
              <a:fillRect/>
            </a:stretch>
          </p:blipFill>
          <p:spPr bwMode="auto">
            <a:xfrm>
              <a:off x="2728307" y="1557703"/>
              <a:ext cx="358052" cy="367352"/>
            </a:xfrm>
            <a:prstGeom prst="rect">
              <a:avLst/>
            </a:prstGeom>
            <a:noFill/>
            <a:ln w="9525">
              <a:noFill/>
              <a:miter lim="800000"/>
              <a:headEnd/>
              <a:tailEnd/>
            </a:ln>
          </p:spPr>
        </p:pic>
      </p:grpSp>
      <p:grpSp>
        <p:nvGrpSpPr>
          <p:cNvPr id="26" name="Group 22"/>
          <p:cNvGrpSpPr>
            <a:grpSpLocks/>
          </p:cNvGrpSpPr>
          <p:nvPr/>
        </p:nvGrpSpPr>
        <p:grpSpPr bwMode="auto">
          <a:xfrm>
            <a:off x="5414963" y="2109788"/>
            <a:ext cx="1335087" cy="989012"/>
            <a:chOff x="5221463" y="1647343"/>
            <a:chExt cx="1357448" cy="1005462"/>
          </a:xfrm>
        </p:grpSpPr>
        <p:grpSp>
          <p:nvGrpSpPr>
            <p:cNvPr id="27" name="Group 23"/>
            <p:cNvGrpSpPr>
              <a:grpSpLocks/>
            </p:cNvGrpSpPr>
            <p:nvPr/>
          </p:nvGrpSpPr>
          <p:grpSpPr bwMode="auto">
            <a:xfrm>
              <a:off x="5589842" y="1664173"/>
              <a:ext cx="989069" cy="988632"/>
              <a:chOff x="5589842" y="1664173"/>
              <a:chExt cx="989069" cy="988632"/>
            </a:xfrm>
          </p:grpSpPr>
          <p:pic>
            <p:nvPicPr>
              <p:cNvPr id="29" name="Picture 26"/>
              <p:cNvPicPr>
                <a:picLocks noChangeAspect="1"/>
              </p:cNvPicPr>
              <p:nvPr/>
            </p:nvPicPr>
            <p:blipFill>
              <a:blip r:embed="rId6"/>
              <a:srcRect/>
              <a:stretch>
                <a:fillRect/>
              </a:stretch>
            </p:blipFill>
            <p:spPr bwMode="auto">
              <a:xfrm>
                <a:off x="5589842" y="1814373"/>
                <a:ext cx="629107" cy="838432"/>
              </a:xfrm>
              <a:prstGeom prst="rect">
                <a:avLst/>
              </a:prstGeom>
              <a:noFill/>
              <a:ln w="9525">
                <a:noFill/>
                <a:miter lim="800000"/>
                <a:headEnd/>
                <a:tailEnd/>
              </a:ln>
            </p:spPr>
          </p:pic>
          <p:pic>
            <p:nvPicPr>
              <p:cNvPr id="30" name="Picture 27"/>
              <p:cNvPicPr>
                <a:picLocks noChangeAspect="1"/>
              </p:cNvPicPr>
              <p:nvPr/>
            </p:nvPicPr>
            <p:blipFill>
              <a:blip r:embed="rId6"/>
              <a:srcRect/>
              <a:stretch>
                <a:fillRect/>
              </a:stretch>
            </p:blipFill>
            <p:spPr bwMode="auto">
              <a:xfrm>
                <a:off x="5949804" y="1664173"/>
                <a:ext cx="629107" cy="838432"/>
              </a:xfrm>
              <a:prstGeom prst="rect">
                <a:avLst/>
              </a:prstGeom>
              <a:noFill/>
              <a:ln w="9525">
                <a:noFill/>
                <a:miter lim="800000"/>
                <a:headEnd/>
                <a:tailEnd/>
              </a:ln>
            </p:spPr>
          </p:pic>
        </p:grpSp>
        <p:pic>
          <p:nvPicPr>
            <p:cNvPr id="28" name="Picture 25"/>
            <p:cNvPicPr>
              <a:picLocks noChangeAspect="1"/>
            </p:cNvPicPr>
            <p:nvPr/>
          </p:nvPicPr>
          <p:blipFill>
            <a:blip r:embed="rId6"/>
            <a:srcRect/>
            <a:stretch>
              <a:fillRect/>
            </a:stretch>
          </p:blipFill>
          <p:spPr bwMode="auto">
            <a:xfrm>
              <a:off x="5221463" y="1647343"/>
              <a:ext cx="629107" cy="838432"/>
            </a:xfrm>
            <a:prstGeom prst="rect">
              <a:avLst/>
            </a:prstGeom>
            <a:noFill/>
            <a:ln w="9525">
              <a:noFill/>
              <a:miter lim="800000"/>
              <a:headEnd/>
              <a:tailEnd/>
            </a:ln>
          </p:spPr>
        </p:pic>
      </p:grpSp>
      <p:pic>
        <p:nvPicPr>
          <p:cNvPr id="31" name="Picture 29"/>
          <p:cNvPicPr>
            <a:picLocks noChangeAspect="1"/>
          </p:cNvPicPr>
          <p:nvPr/>
        </p:nvPicPr>
        <p:blipFill>
          <a:blip r:embed="rId4"/>
          <a:srcRect/>
          <a:stretch>
            <a:fillRect/>
          </a:stretch>
        </p:blipFill>
        <p:spPr bwMode="auto">
          <a:xfrm>
            <a:off x="8990013" y="1989138"/>
            <a:ext cx="1501775" cy="1287462"/>
          </a:xfrm>
          <a:prstGeom prst="rect">
            <a:avLst/>
          </a:prstGeom>
          <a:noFill/>
          <a:ln w="9525">
            <a:noFill/>
            <a:miter lim="800000"/>
            <a:headEnd/>
            <a:tailEnd/>
          </a:ln>
        </p:spPr>
      </p:pic>
      <p:sp>
        <p:nvSpPr>
          <p:cNvPr id="32" name="Rectangle 1"/>
          <p:cNvSpPr>
            <a:spLocks noChangeArrowheads="1"/>
          </p:cNvSpPr>
          <p:nvPr/>
        </p:nvSpPr>
        <p:spPr bwMode="auto">
          <a:xfrm>
            <a:off x="4695825" y="5421313"/>
            <a:ext cx="2952750" cy="366712"/>
          </a:xfrm>
          <a:prstGeom prst="rect">
            <a:avLst/>
          </a:prstGeom>
          <a:noFill/>
          <a:ln w="9525">
            <a:noFill/>
            <a:miter lim="800000"/>
            <a:headEnd/>
            <a:tailEnd/>
          </a:ln>
        </p:spPr>
        <p:txBody>
          <a:bodyPr wrap="none">
            <a:spAutoFit/>
          </a:bodyPr>
          <a:lstStyle/>
          <a:p>
            <a:pPr algn="ctr" defTabSz="914400" fontAlgn="base">
              <a:spcBef>
                <a:spcPct val="0"/>
              </a:spcBef>
              <a:spcAft>
                <a:spcPct val="0"/>
              </a:spcAft>
            </a:pPr>
            <a:r>
              <a:rPr lang="en-US" b="1">
                <a:solidFill>
                  <a:srgbClr val="FFFFFF"/>
                </a:solidFill>
                <a:cs typeface="Segoe UI" pitchFamily="34" charset="0"/>
              </a:rPr>
              <a:t>Infrastructure Monitoring</a:t>
            </a:r>
          </a:p>
        </p:txBody>
      </p:sp>
      <p:pic>
        <p:nvPicPr>
          <p:cNvPr id="33" name="Picture 34"/>
          <p:cNvPicPr>
            <a:picLocks noChangeAspect="1"/>
          </p:cNvPicPr>
          <p:nvPr/>
        </p:nvPicPr>
        <p:blipFill>
          <a:blip r:embed="rId7"/>
          <a:srcRect/>
          <a:stretch>
            <a:fillRect/>
          </a:stretch>
        </p:blipFill>
        <p:spPr bwMode="auto">
          <a:xfrm>
            <a:off x="5595938" y="2908300"/>
            <a:ext cx="363537" cy="368300"/>
          </a:xfrm>
          <a:prstGeom prst="rect">
            <a:avLst/>
          </a:prstGeom>
          <a:noFill/>
          <a:ln w="9525">
            <a:noFill/>
            <a:miter lim="800000"/>
            <a:headEnd/>
            <a:tailEnd/>
          </a:ln>
        </p:spPr>
      </p:pic>
      <p:sp>
        <p:nvSpPr>
          <p:cNvPr id="34" name="Rectangle 25"/>
          <p:cNvSpPr>
            <a:spLocks noChangeArrowheads="1"/>
          </p:cNvSpPr>
          <p:nvPr/>
        </p:nvSpPr>
        <p:spPr bwMode="auto">
          <a:xfrm>
            <a:off x="760413" y="4572000"/>
            <a:ext cx="10668000" cy="457200"/>
          </a:xfrm>
          <a:prstGeom prst="rect">
            <a:avLst/>
          </a:prstGeom>
          <a:solidFill>
            <a:schemeClr val="tx1"/>
          </a:solidFill>
          <a:ln w="9525">
            <a:noFill/>
            <a:miter lim="800000"/>
            <a:headEnd/>
            <a:tailEnd/>
          </a:ln>
        </p:spPr>
        <p:txBody>
          <a:bodyPr anchor="ctr"/>
          <a:lstStyle/>
          <a:p>
            <a:pPr algn="ctr" defTabSz="914400" fontAlgn="base">
              <a:spcBef>
                <a:spcPct val="0"/>
              </a:spcBef>
              <a:spcAft>
                <a:spcPct val="0"/>
              </a:spcAft>
            </a:pPr>
            <a:r>
              <a:rPr lang="en-US" dirty="0">
                <a:solidFill>
                  <a:srgbClr val="3DB5F1"/>
                </a:solidFill>
                <a:cs typeface="Segoe UI" pitchFamily="34" charset="0"/>
              </a:rPr>
              <a:t>Use the same tools to monitor with visibility across infrastructure and applications</a:t>
            </a:r>
          </a:p>
        </p:txBody>
      </p:sp>
      <p:pic>
        <p:nvPicPr>
          <p:cNvPr id="35" name="Picture 28" descr="device.ai"/>
          <p:cNvPicPr>
            <a:picLocks noChangeAspect="1"/>
          </p:cNvPicPr>
          <p:nvPr/>
        </p:nvPicPr>
        <p:blipFill>
          <a:blip r:embed="rId8"/>
          <a:srcRect/>
          <a:stretch>
            <a:fillRect/>
          </a:stretch>
        </p:blipFill>
        <p:spPr bwMode="auto">
          <a:xfrm>
            <a:off x="3159125" y="5181600"/>
            <a:ext cx="422275" cy="236538"/>
          </a:xfrm>
          <a:prstGeom prst="rect">
            <a:avLst/>
          </a:prstGeom>
          <a:noFill/>
          <a:ln w="9525">
            <a:noFill/>
            <a:miter lim="800000"/>
            <a:headEnd/>
            <a:tailEnd/>
          </a:ln>
        </p:spPr>
      </p:pic>
      <p:pic>
        <p:nvPicPr>
          <p:cNvPr id="36" name="Picture 31"/>
          <p:cNvPicPr>
            <a:picLocks noChangeAspect="1"/>
          </p:cNvPicPr>
          <p:nvPr/>
        </p:nvPicPr>
        <p:blipFill>
          <a:blip r:embed="rId9"/>
          <a:srcRect/>
          <a:stretch>
            <a:fillRect/>
          </a:stretch>
        </p:blipFill>
        <p:spPr bwMode="auto">
          <a:xfrm>
            <a:off x="5973763" y="5029200"/>
            <a:ext cx="425450" cy="430213"/>
          </a:xfrm>
          <a:prstGeom prst="rect">
            <a:avLst/>
          </a:prstGeom>
          <a:noFill/>
          <a:ln w="9525">
            <a:noFill/>
            <a:miter lim="800000"/>
            <a:headEnd/>
            <a:tailEnd/>
          </a:ln>
        </p:spPr>
      </p:pic>
      <p:pic>
        <p:nvPicPr>
          <p:cNvPr id="37" name="Picture 32"/>
          <p:cNvPicPr>
            <a:picLocks noChangeAspect="1"/>
          </p:cNvPicPr>
          <p:nvPr/>
        </p:nvPicPr>
        <p:blipFill>
          <a:blip r:embed="rId10"/>
          <a:srcRect/>
          <a:stretch>
            <a:fillRect/>
          </a:stretch>
        </p:blipFill>
        <p:spPr bwMode="auto">
          <a:xfrm>
            <a:off x="7473949" y="5029200"/>
            <a:ext cx="449263" cy="457200"/>
          </a:xfrm>
          <a:prstGeom prst="rect">
            <a:avLst/>
          </a:prstGeom>
          <a:noFill/>
          <a:ln w="9525">
            <a:noFill/>
            <a:miter lim="800000"/>
            <a:headEnd/>
            <a:tailEnd/>
          </a:ln>
        </p:spPr>
      </p:pic>
      <p:pic>
        <p:nvPicPr>
          <p:cNvPr id="38" name="Picture 33"/>
          <p:cNvPicPr>
            <a:picLocks noChangeAspect="1"/>
          </p:cNvPicPr>
          <p:nvPr/>
        </p:nvPicPr>
        <p:blipFill>
          <a:blip r:embed="rId11"/>
          <a:srcRect/>
          <a:stretch>
            <a:fillRect/>
          </a:stretch>
        </p:blipFill>
        <p:spPr bwMode="auto">
          <a:xfrm>
            <a:off x="8802687" y="5100638"/>
            <a:ext cx="263525" cy="390525"/>
          </a:xfrm>
          <a:prstGeom prst="rect">
            <a:avLst/>
          </a:prstGeom>
          <a:noFill/>
          <a:ln w="9525">
            <a:noFill/>
            <a:miter lim="800000"/>
            <a:headEnd/>
            <a:tailEnd/>
          </a:ln>
        </p:spPr>
      </p:pic>
      <p:pic>
        <p:nvPicPr>
          <p:cNvPr id="39" name="Picture 42" descr="storage.png"/>
          <p:cNvPicPr>
            <a:picLocks noChangeAspect="1"/>
          </p:cNvPicPr>
          <p:nvPr/>
        </p:nvPicPr>
        <p:blipFill>
          <a:blip r:embed="rId12"/>
          <a:srcRect/>
          <a:stretch>
            <a:fillRect/>
          </a:stretch>
        </p:blipFill>
        <p:spPr bwMode="auto">
          <a:xfrm>
            <a:off x="4418012" y="5029200"/>
            <a:ext cx="381000" cy="387350"/>
          </a:xfrm>
          <a:prstGeom prst="rect">
            <a:avLst/>
          </a:prstGeom>
          <a:noFill/>
          <a:ln w="9525">
            <a:noFill/>
            <a:miter lim="800000"/>
            <a:headEnd/>
            <a:tailEnd/>
          </a:ln>
        </p:spPr>
      </p:pic>
    </p:spTree>
    <p:extLst>
      <p:ext uri="{BB962C8B-B14F-4D97-AF65-F5344CB8AC3E}">
        <p14:creationId xmlns:p14="http://schemas.microsoft.com/office/powerpoint/2010/main" val="6574146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0"/>
                                          </p:stCondLst>
                                        </p:cTn>
                                        <p:tgtEl>
                                          <p:spTgt spid="37"/>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fade">
                                      <p:cBhvr>
                                        <p:cTn id="29" dur="500"/>
                                        <p:tgtEl>
                                          <p:spTgt spid="15">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bg/>
                                          </p:spTgt>
                                        </p:tgtEl>
                                        <p:attrNameLst>
                                          <p:attrName>style.visibility</p:attrName>
                                        </p:attrNameLst>
                                      </p:cBhvr>
                                      <p:to>
                                        <p:strVal val="visible"/>
                                      </p:to>
                                    </p:set>
                                    <p:animEffect transition="in" filter="fade">
                                      <p:cBhvr>
                                        <p:cTn id="38" dur="500"/>
                                        <p:tgtEl>
                                          <p:spTgt spid="15">
                                            <p:bg/>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bg/>
                                          </p:spTgt>
                                        </p:tgtEl>
                                        <p:attrNameLst>
                                          <p:attrName>style.visibility</p:attrName>
                                        </p:attrNameLst>
                                      </p:cBhvr>
                                      <p:to>
                                        <p:strVal val="visible"/>
                                      </p:to>
                                    </p:set>
                                    <p:animEffect transition="in" filter="fade">
                                      <p:cBhvr>
                                        <p:cTn id="44" dur="500"/>
                                        <p:tgtEl>
                                          <p:spTgt spid="16">
                                            <p:bg/>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xEl>
                                              <p:pRg st="0" end="0"/>
                                            </p:txEl>
                                          </p:spTgt>
                                        </p:tgtEl>
                                        <p:attrNameLst>
                                          <p:attrName>style.visibility</p:attrName>
                                        </p:attrNameLst>
                                      </p:cBhvr>
                                      <p:to>
                                        <p:strVal val="visible"/>
                                      </p:to>
                                    </p:set>
                                    <p:animEffect transition="in" filter="fade">
                                      <p:cBhvr>
                                        <p:cTn id="47" dur="500"/>
                                        <p:tgtEl>
                                          <p:spTgt spid="1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xEl>
                                              <p:pRg st="0" end="0"/>
                                            </p:txEl>
                                          </p:spTgt>
                                        </p:tgtEl>
                                        <p:attrNameLst>
                                          <p:attrName>style.visibility</p:attrName>
                                        </p:attrNameLst>
                                      </p:cBhvr>
                                      <p:to>
                                        <p:strVal val="visible"/>
                                      </p:to>
                                    </p:set>
                                    <p:animEffect transition="in" filter="fade">
                                      <p:cBhvr>
                                        <p:cTn id="52" dur="500"/>
                                        <p:tgtEl>
                                          <p:spTgt spid="17">
                                            <p:txEl>
                                              <p:pRg st="0" end="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7">
                                            <p:bg/>
                                          </p:spTgt>
                                        </p:tgtEl>
                                        <p:attrNameLst>
                                          <p:attrName>style.visibility</p:attrName>
                                        </p:attrNameLst>
                                      </p:cBhvr>
                                      <p:to>
                                        <p:strVal val="visible"/>
                                      </p:to>
                                    </p:set>
                                    <p:animEffect transition="in" filter="fade">
                                      <p:cBhvr>
                                        <p:cTn id="61" dur="500"/>
                                        <p:tgtEl>
                                          <p:spTgt spid="17">
                                            <p:bg/>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10" presetClass="entr" presetSubtype="0" fill="hold"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9">
                                            <p:bg/>
                                          </p:spTgt>
                                        </p:tgtEl>
                                        <p:attrNameLst>
                                          <p:attrName>style.visibility</p:attrName>
                                        </p:attrNameLst>
                                      </p:cBhvr>
                                      <p:to>
                                        <p:strVal val="visible"/>
                                      </p:to>
                                    </p:set>
                                    <p:animEffect transition="in" filter="fade">
                                      <p:cBhvr>
                                        <p:cTn id="70" dur="500"/>
                                        <p:tgtEl>
                                          <p:spTgt spid="19">
                                            <p:bg/>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9">
                                            <p:txEl>
                                              <p:pRg st="0" end="0"/>
                                            </p:txEl>
                                          </p:spTgt>
                                        </p:tgtEl>
                                        <p:attrNameLst>
                                          <p:attrName>style.visibility</p:attrName>
                                        </p:attrNameLst>
                                      </p:cBhvr>
                                      <p:to>
                                        <p:strVal val="visible"/>
                                      </p:to>
                                    </p:set>
                                    <p:animEffect transition="in" filter="fade">
                                      <p:cBhvr>
                                        <p:cTn id="73" dur="500"/>
                                        <p:tgtEl>
                                          <p:spTgt spid="19">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18">
                                            <p:txEl>
                                              <p:pRg st="0" end="0"/>
                                            </p:txEl>
                                          </p:spTgt>
                                        </p:tgtEl>
                                        <p:attrNameLst>
                                          <p:attrName>style.visibility</p:attrName>
                                        </p:attrNameLst>
                                      </p:cBhvr>
                                      <p:to>
                                        <p:strVal val="visible"/>
                                      </p:to>
                                    </p:set>
                                  </p:childTnLst>
                                </p:cTn>
                              </p:par>
                              <p:par>
                                <p:cTn id="78" presetID="10" presetClass="entr" presetSubtype="0" fill="hold" grpId="0" nodeType="with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fade">
                                      <p:cBhvr>
                                        <p:cTn id="80" dur="500"/>
                                        <p:tgtEl>
                                          <p:spTgt spid="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500"/>
                                        <p:tgtEl>
                                          <p:spTgt spid="12"/>
                                        </p:tgtEl>
                                      </p:cBhvr>
                                    </p:animEffect>
                                  </p:childTnLst>
                                </p:cTn>
                              </p:par>
                              <p:par>
                                <p:cTn id="84" presetID="1" presetClass="entr" presetSubtype="0" fill="hold" grpId="0" nodeType="withEffect">
                                  <p:stCondLst>
                                    <p:cond delay="0"/>
                                  </p:stCondLst>
                                  <p:childTnLst>
                                    <p:set>
                                      <p:cBhvr>
                                        <p:cTn id="85" dur="1" fill="hold">
                                          <p:stCondLst>
                                            <p:cond delay="0"/>
                                          </p:stCondLst>
                                        </p:cTn>
                                        <p:tgtEl>
                                          <p:spTgt spid="18">
                                            <p:bg/>
                                          </p:spTgt>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31"/>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20">
                                            <p:bg/>
                                          </p:spTgt>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5" grpId="0" build="p" animBg="1"/>
      <p:bldP spid="16" grpId="0" build="p" animBg="1"/>
      <p:bldP spid="17" grpId="0" build="p" animBg="1"/>
      <p:bldP spid="18" grpId="0" build="p" animBg="1"/>
      <p:bldP spid="19" grpId="0" build="p" animBg="1"/>
      <p:bldP spid="20" grpId="0" build="p" animBg="1"/>
      <p:bldP spid="32" grpId="0"/>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duotone>
              <a:srgbClr val="031B2F">
                <a:shade val="45000"/>
                <a:satMod val="135000"/>
              </a:srgbClr>
              <a:prstClr val="white"/>
            </a:duotone>
            <a:extLst>
              <a:ext uri="{28A0092B-C50C-407E-A947-70E740481C1C}">
                <a14:useLocalDpi xmlns:a14="http://schemas.microsoft.com/office/drawing/2010/main" val="0"/>
              </a:ext>
            </a:extLst>
          </a:blip>
          <a:stretch>
            <a:fillRect/>
          </a:stretch>
        </p:blipFill>
        <p:spPr bwMode="auto">
          <a:xfrm>
            <a:off x="2446957" y="3087948"/>
            <a:ext cx="355147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446957" y="410521"/>
            <a:ext cx="3551470" cy="2677427"/>
          </a:xfrm>
          <a:prstGeom prst="rect">
            <a:avLst/>
          </a:prstGeom>
          <a:solidFill>
            <a:srgbClr val="84A8D8"/>
          </a:solidFill>
          <a:ln w="25400" cap="flat" cmpd="sng" algn="ctr">
            <a:noFill/>
            <a:prstDash val="solid"/>
          </a:ln>
          <a:effectLst/>
        </p:spPr>
        <p:txBody>
          <a:bodyPr lIns="121899" tIns="60949" rIns="121899" bIns="60949" rtlCol="0" anchor="b"/>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6400" b="0" i="0" u="none" strike="noStrike" kern="0" cap="none" spc="0" normalizeH="0" baseline="0" noProof="0" dirty="0">
                <a:ln>
                  <a:noFill/>
                </a:ln>
                <a:solidFill>
                  <a:srgbClr val="FFFFFF"/>
                </a:solidFill>
                <a:effectLst/>
                <a:uLnTx/>
                <a:uFillTx/>
                <a:latin typeface="Segoe UI Light"/>
                <a:ea typeface="+mn-ea"/>
                <a:cs typeface="+mn-cs"/>
              </a:rPr>
              <a:t>MVP</a:t>
            </a:r>
          </a:p>
        </p:txBody>
      </p:sp>
      <p:sp>
        <p:nvSpPr>
          <p:cNvPr id="7" name="Rectangle 6"/>
          <p:cNvSpPr/>
          <p:nvPr/>
        </p:nvSpPr>
        <p:spPr bwMode="auto">
          <a:xfrm>
            <a:off x="2208212" y="0"/>
            <a:ext cx="4030179" cy="3087948"/>
          </a:xfrm>
          <a:prstGeom prst="rect">
            <a:avLst/>
          </a:prstGeom>
          <a:solidFill>
            <a:srgbClr val="1D4C7C"/>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8" name="Rectangle 7"/>
          <p:cNvSpPr/>
          <p:nvPr/>
        </p:nvSpPr>
        <p:spPr>
          <a:xfrm>
            <a:off x="6478355" y="3087948"/>
            <a:ext cx="3551075" cy="2664000"/>
          </a:xfrm>
          <a:prstGeom prst="rect">
            <a:avLst/>
          </a:prstGeom>
          <a:solidFill>
            <a:srgbClr val="84A8D8"/>
          </a:solidFill>
          <a:ln w="25400" cap="flat" cmpd="sng" algn="ctr">
            <a:noFill/>
            <a:prstDash val="solid"/>
          </a:ln>
          <a:effectLst/>
        </p:spPr>
        <p:txBody>
          <a:bodyPr lIns="121899" tIns="60949" rIns="121899" bIns="60949"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Segoe UI"/>
              <a:ea typeface="+mn-ea"/>
              <a:cs typeface="+mn-cs"/>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74341" y="6261117"/>
            <a:ext cx="3263513" cy="691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447352" y="211829"/>
            <a:ext cx="7582078" cy="2664000"/>
          </a:xfrm>
          <a:prstGeom prst="rect">
            <a:avLst/>
          </a:prstGeom>
          <a:solidFill>
            <a:srgbClr val="84A8D8"/>
          </a:solidFill>
          <a:ln w="25400" cap="flat" cmpd="sng" algn="ctr">
            <a:noFill/>
            <a:prstDash val="solid"/>
          </a:ln>
          <a:effectLst/>
        </p:spPr>
        <p:txBody>
          <a:bodyPr lIns="121899" tIns="60949" rIns="121899" bIns="60949"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egoe UI"/>
              <a:ea typeface="+mn-ea"/>
              <a:cs typeface="+mn-cs"/>
            </a:endParaRPr>
          </a:p>
        </p:txBody>
      </p:sp>
      <p:pic>
        <p:nvPicPr>
          <p:cNvPr id="11"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4915" y="-987491"/>
            <a:ext cx="4420884" cy="1088501"/>
          </a:xfrm>
          <a:prstGeom prst="rect">
            <a:avLst/>
          </a:prstGeom>
        </p:spPr>
      </p:pic>
      <p:sp>
        <p:nvSpPr>
          <p:cNvPr id="12" name="Rectangle 11"/>
          <p:cNvSpPr/>
          <p:nvPr/>
        </p:nvSpPr>
        <p:spPr bwMode="auto">
          <a:xfrm>
            <a:off x="5332412" y="5752244"/>
            <a:ext cx="5715000" cy="1105756"/>
          </a:xfrm>
          <a:prstGeom prst="rect">
            <a:avLst/>
          </a:prstGeom>
          <a:solidFill>
            <a:srgbClr val="1D4C7C"/>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121041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decel="100000" fill="hold" nodeType="clickEffect">
                                  <p:stCondLst>
                                    <p:cond delay="0"/>
                                  </p:stCondLst>
                                  <p:childTnLst>
                                    <p:animMotion origin="layout" path="M -3.05556E-6 -1.73472E-18 L -3.05556E-6 0.36551 " pathEditMode="relative" rAng="0" ptsTypes="AA">
                                      <p:cBhvr>
                                        <p:cTn id="6" dur="2000" fill="hold"/>
                                        <p:tgtEl>
                                          <p:spTgt spid="11"/>
                                        </p:tgtEl>
                                        <p:attrNameLst>
                                          <p:attrName>ppt_x</p:attrName>
                                          <p:attrName>ppt_y</p:attrName>
                                        </p:attrNameLst>
                                      </p:cBhvr>
                                      <p:rCtr x="0" y="18264"/>
                                    </p:animMotion>
                                  </p:childTnLst>
                                </p:cTn>
                              </p:par>
                              <p:par>
                                <p:cTn id="7" presetID="64" presetClass="path" presetSubtype="0" decel="100000" fill="hold" grpId="0" nodeType="withEffect">
                                  <p:stCondLst>
                                    <p:cond delay="1500"/>
                                  </p:stCondLst>
                                  <p:childTnLst>
                                    <p:animMotion origin="layout" path="M 2.77778E-7 0.18402 L 2.77778E-7 -0.0345 " pathEditMode="relative" rAng="0" ptsTypes="AA">
                                      <p:cBhvr>
                                        <p:cTn id="8" dur="2000" spd="-100000" fill="hold"/>
                                        <p:tgtEl>
                                          <p:spTgt spid="6"/>
                                        </p:tgtEl>
                                        <p:attrNameLst>
                                          <p:attrName>ppt_x</p:attrName>
                                          <p:attrName>ppt_y</p:attrName>
                                        </p:attrNameLst>
                                      </p:cBhvr>
                                      <p:rCtr x="0" y="-10926"/>
                                    </p:animMotion>
                                  </p:childTnLst>
                                </p:cTn>
                              </p:par>
                            </p:childTnLst>
                          </p:cTn>
                        </p:par>
                        <p:par>
                          <p:cTn id="9" fill="hold">
                            <p:stCondLst>
                              <p:cond delay="3500"/>
                            </p:stCondLst>
                            <p:childTnLst>
                              <p:par>
                                <p:cTn id="10" presetID="64" presetClass="path" presetSubtype="0" decel="100000" autoRev="1" fill="hold" grpId="1" nodeType="afterEffect">
                                  <p:stCondLst>
                                    <p:cond delay="0"/>
                                  </p:stCondLst>
                                  <p:childTnLst>
                                    <p:animMotion origin="layout" path="M 2.77778E-7 0.38935 L 2.77778E-7 0.18588 " pathEditMode="relative" rAng="0" ptsTypes="AA">
                                      <p:cBhvr>
                                        <p:cTn id="11" dur="2000" spd="-100000" fill="hold"/>
                                        <p:tgtEl>
                                          <p:spTgt spid="6"/>
                                        </p:tgtEl>
                                        <p:attrNameLst>
                                          <p:attrName>ppt_x</p:attrName>
                                          <p:attrName>ppt_y</p:attrName>
                                        </p:attrNameLst>
                                      </p:cBhvr>
                                      <p:rCtr x="0" y="-10185"/>
                                    </p:animMotion>
                                  </p:childTnLst>
                                </p:cTn>
                              </p:par>
                              <p:par>
                                <p:cTn id="12" presetID="42" presetClass="path" presetSubtype="0" decel="100000" fill="hold" nodeType="withEffect">
                                  <p:stCondLst>
                                    <p:cond delay="1000"/>
                                  </p:stCondLst>
                                  <p:childTnLst>
                                    <p:animMotion origin="layout" path="M 4.44444E-6 -0.32384 L 4.44444E-6 0 " pathEditMode="relative" rAng="0" ptsTypes="AA">
                                      <p:cBhvr>
                                        <p:cTn id="13" dur="2000" spd="-100000" fill="hold"/>
                                        <p:tgtEl>
                                          <p:spTgt spid="9"/>
                                        </p:tgtEl>
                                        <p:attrNameLst>
                                          <p:attrName>ppt_x</p:attrName>
                                          <p:attrName>ppt_y</p:attrName>
                                        </p:attrNameLst>
                                      </p:cBhvr>
                                      <p:rCtr x="0" y="161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rot="4677315">
            <a:off x="2719772" y="3640622"/>
            <a:ext cx="1489209" cy="2095295"/>
          </a:xfrm>
          <a:custGeom>
            <a:avLst/>
            <a:gdLst>
              <a:gd name="connsiteX0" fmla="*/ 0 w 1645834"/>
              <a:gd name="connsiteY0" fmla="*/ 1920240 h 4998720"/>
              <a:gd name="connsiteX1" fmla="*/ 1625515 w 1645834"/>
              <a:gd name="connsiteY1" fmla="*/ 0 h 4998720"/>
              <a:gd name="connsiteX2" fmla="*/ 1645834 w 1645834"/>
              <a:gd name="connsiteY2" fmla="*/ 4998720 h 4998720"/>
              <a:gd name="connsiteX3" fmla="*/ 10160 w 1645834"/>
              <a:gd name="connsiteY3" fmla="*/ 2814320 h 4998720"/>
              <a:gd name="connsiteX4" fmla="*/ 0 w 1645834"/>
              <a:gd name="connsiteY4" fmla="*/ 1920240 h 4998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834" h="4998720">
                <a:moveTo>
                  <a:pt x="0" y="1920240"/>
                </a:moveTo>
                <a:lnTo>
                  <a:pt x="1625515" y="0"/>
                </a:lnTo>
                <a:lnTo>
                  <a:pt x="1645834" y="4998720"/>
                </a:lnTo>
                <a:lnTo>
                  <a:pt x="10160" y="2814320"/>
                </a:lnTo>
                <a:lnTo>
                  <a:pt x="0" y="1920240"/>
                </a:lnTo>
                <a:close/>
              </a:path>
            </a:pathLst>
          </a:custGeom>
          <a:gradFill>
            <a:gsLst>
              <a:gs pos="0">
                <a:schemeClr val="bg1">
                  <a:alpha val="60000"/>
                </a:schemeClr>
              </a:gs>
              <a:gs pos="100000">
                <a:schemeClr val="accent1">
                  <a:tint val="50000"/>
                  <a:shade val="100000"/>
                  <a:satMod val="350000"/>
                  <a:alpha val="0"/>
                </a:schemeClr>
              </a:gs>
            </a:gsLst>
            <a:lin ang="108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sp>
        <p:nvSpPr>
          <p:cNvPr id="3" name="Freeform 2"/>
          <p:cNvSpPr/>
          <p:nvPr/>
        </p:nvSpPr>
        <p:spPr>
          <a:xfrm rot="16922685" flipH="1">
            <a:off x="8017424" y="3631026"/>
            <a:ext cx="1553112" cy="2095295"/>
          </a:xfrm>
          <a:custGeom>
            <a:avLst/>
            <a:gdLst>
              <a:gd name="connsiteX0" fmla="*/ 0 w 1645834"/>
              <a:gd name="connsiteY0" fmla="*/ 1920240 h 4998720"/>
              <a:gd name="connsiteX1" fmla="*/ 1625515 w 1645834"/>
              <a:gd name="connsiteY1" fmla="*/ 0 h 4998720"/>
              <a:gd name="connsiteX2" fmla="*/ 1645834 w 1645834"/>
              <a:gd name="connsiteY2" fmla="*/ 4998720 h 4998720"/>
              <a:gd name="connsiteX3" fmla="*/ 10160 w 1645834"/>
              <a:gd name="connsiteY3" fmla="*/ 2814320 h 4998720"/>
              <a:gd name="connsiteX4" fmla="*/ 0 w 1645834"/>
              <a:gd name="connsiteY4" fmla="*/ 1920240 h 4998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834" h="4998720">
                <a:moveTo>
                  <a:pt x="0" y="1920240"/>
                </a:moveTo>
                <a:lnTo>
                  <a:pt x="1625515" y="0"/>
                </a:lnTo>
                <a:lnTo>
                  <a:pt x="1645834" y="4998720"/>
                </a:lnTo>
                <a:lnTo>
                  <a:pt x="10160" y="2814320"/>
                </a:lnTo>
                <a:lnTo>
                  <a:pt x="0" y="1920240"/>
                </a:lnTo>
                <a:close/>
              </a:path>
            </a:pathLst>
          </a:custGeom>
          <a:gradFill>
            <a:gsLst>
              <a:gs pos="0">
                <a:schemeClr val="bg1">
                  <a:alpha val="60000"/>
                </a:schemeClr>
              </a:gs>
              <a:gs pos="100000">
                <a:schemeClr val="accent1">
                  <a:tint val="50000"/>
                  <a:shade val="100000"/>
                  <a:satMod val="350000"/>
                  <a:alpha val="0"/>
                </a:schemeClr>
              </a:gs>
            </a:gsLst>
            <a:lin ang="108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sp>
        <p:nvSpPr>
          <p:cNvPr id="4" name="Rectangle 49"/>
          <p:cNvSpPr>
            <a:spLocks noChangeArrowheads="1"/>
          </p:cNvSpPr>
          <p:nvPr/>
        </p:nvSpPr>
        <p:spPr bwMode="auto">
          <a:xfrm>
            <a:off x="455612" y="1213225"/>
            <a:ext cx="11049000" cy="2672975"/>
          </a:xfrm>
          <a:prstGeom prst="rect">
            <a:avLst/>
          </a:prstGeom>
          <a:solidFill>
            <a:schemeClr val="bg1">
              <a:alpha val="10001"/>
            </a:schemeClr>
          </a:solidFill>
          <a:ln w="9525">
            <a:noFill/>
            <a:miter lim="800000"/>
            <a:headEnd/>
            <a:tailEnd/>
          </a:ln>
        </p:spPr>
        <p:txBody>
          <a:bodyPr wrap="none" anchor="ctr"/>
          <a:lstStyle/>
          <a:p>
            <a:pPr algn="ctr" defTabSz="914400" fontAlgn="base">
              <a:spcBef>
                <a:spcPct val="0"/>
              </a:spcBef>
              <a:spcAft>
                <a:spcPct val="0"/>
              </a:spcAft>
            </a:pPr>
            <a:endParaRPr lang="en-US">
              <a:solidFill>
                <a:srgbClr val="00264A"/>
              </a:solidFill>
              <a:cs typeface="Segoe UI" pitchFamily="34" charset="0"/>
            </a:endParaRPr>
          </a:p>
        </p:txBody>
      </p:sp>
      <p:sp>
        <p:nvSpPr>
          <p:cNvPr id="5" name="Rounded Rectangle 4"/>
          <p:cNvSpPr/>
          <p:nvPr/>
        </p:nvSpPr>
        <p:spPr bwMode="auto">
          <a:xfrm>
            <a:off x="1293812" y="1213226"/>
            <a:ext cx="4191000" cy="2633702"/>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pPr>
            <a:endParaRPr lang="en-US">
              <a:solidFill>
                <a:srgbClr val="FFFFFF"/>
              </a:solidFill>
              <a:cs typeface="Segoe UI" pitchFamily="34" charset="0"/>
            </a:endParaRPr>
          </a:p>
        </p:txBody>
      </p:sp>
      <p:sp>
        <p:nvSpPr>
          <p:cNvPr id="6" name="Rounded Rectangle 5"/>
          <p:cNvSpPr/>
          <p:nvPr/>
        </p:nvSpPr>
        <p:spPr bwMode="auto">
          <a:xfrm>
            <a:off x="6708525" y="1213226"/>
            <a:ext cx="4191000" cy="2633702"/>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pPr>
            <a:endParaRPr lang="en-US">
              <a:solidFill>
                <a:srgbClr val="FFFFFF"/>
              </a:solidFill>
              <a:cs typeface="Segoe UI" pitchFamily="34" charset="0"/>
            </a:endParaRPr>
          </a:p>
        </p:txBody>
      </p:sp>
      <p:sp>
        <p:nvSpPr>
          <p:cNvPr id="7"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mtClean="0"/>
              <a:t>Monitoring Windows Azure applications</a:t>
            </a:r>
            <a:endParaRPr lang="en-US"/>
          </a:p>
        </p:txBody>
      </p:sp>
      <p:grpSp>
        <p:nvGrpSpPr>
          <p:cNvPr id="8" name="Group 7"/>
          <p:cNvGrpSpPr/>
          <p:nvPr/>
        </p:nvGrpSpPr>
        <p:grpSpPr>
          <a:xfrm>
            <a:off x="8970335" y="1219200"/>
            <a:ext cx="1696077" cy="1614271"/>
            <a:chOff x="9179258" y="743046"/>
            <a:chExt cx="1696077" cy="1614271"/>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8380" y="1440671"/>
              <a:ext cx="692819" cy="703645"/>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4167" y="1166278"/>
              <a:ext cx="645396" cy="737596"/>
            </a:xfrm>
            <a:prstGeom prst="rect">
              <a:avLst/>
            </a:prstGeom>
          </p:spPr>
        </p:pic>
        <p:pic>
          <p:nvPicPr>
            <p:cNvPr id="11" name="Picture 2" descr="C:\userdata\PowerPoint Content\DVD_Art_Sept-2-2010\Logos\Windows Azure (platform)\Windows Azure\Windows Azure logo vr.png"/>
            <p:cNvPicPr>
              <a:picLocks noChangeAspect="1" noChangeArrowheads="1"/>
            </p:cNvPicPr>
            <p:nvPr/>
          </p:nvPicPr>
          <p:blipFill>
            <a:blip r:embed="rId4" cstate="print"/>
            <a:srcRect l="27679" t="4909" r="36259" b="24927"/>
            <a:stretch>
              <a:fillRect/>
            </a:stretch>
          </p:blipFill>
          <p:spPr bwMode="auto">
            <a:xfrm>
              <a:off x="9949002" y="743046"/>
              <a:ext cx="926333" cy="869380"/>
            </a:xfrm>
            <a:prstGeom prst="rect">
              <a:avLst/>
            </a:prstGeom>
            <a:noFill/>
            <a:ln w="9525">
              <a:noFill/>
              <a:miter lim="800000"/>
              <a:headEnd/>
              <a:tailEnd/>
            </a:ln>
          </p:spPr>
        </p:pic>
        <p:sp>
          <p:nvSpPr>
            <p:cNvPr id="12" name="TextBox 11"/>
            <p:cNvSpPr txBox="1"/>
            <p:nvPr/>
          </p:nvSpPr>
          <p:spPr>
            <a:xfrm>
              <a:off x="9179258" y="1828800"/>
              <a:ext cx="1010277" cy="276999"/>
            </a:xfrm>
            <a:prstGeom prst="rect">
              <a:avLst/>
            </a:prstGeom>
            <a:noFill/>
          </p:spPr>
          <p:txBody>
            <a:bodyPr wrap="none" rtlCol="0">
              <a:spAutoFit/>
            </a:bodyPr>
            <a:lstStyle/>
            <a:p>
              <a:pPr defTabSz="914400" fontAlgn="base">
                <a:spcBef>
                  <a:spcPct val="0"/>
                </a:spcBef>
                <a:spcAft>
                  <a:spcPct val="0"/>
                </a:spcAft>
              </a:pPr>
              <a:r>
                <a:rPr lang="en-US" sz="1200" dirty="0" smtClean="0">
                  <a:solidFill>
                    <a:srgbClr val="FFFFFF"/>
                  </a:solidFill>
                  <a:cs typeface="Segoe UI" pitchFamily="34" charset="0"/>
                </a:rPr>
                <a:t>Worker Role</a:t>
              </a:r>
            </a:p>
          </p:txBody>
        </p:sp>
        <p:sp>
          <p:nvSpPr>
            <p:cNvPr id="13" name="TextBox 12"/>
            <p:cNvSpPr txBox="1"/>
            <p:nvPr/>
          </p:nvSpPr>
          <p:spPr>
            <a:xfrm>
              <a:off x="9859453" y="2080318"/>
              <a:ext cx="830612" cy="276999"/>
            </a:xfrm>
            <a:prstGeom prst="rect">
              <a:avLst/>
            </a:prstGeom>
            <a:noFill/>
          </p:spPr>
          <p:txBody>
            <a:bodyPr wrap="none" rtlCol="0">
              <a:spAutoFit/>
            </a:bodyPr>
            <a:lstStyle/>
            <a:p>
              <a:pPr defTabSz="914400" fontAlgn="base">
                <a:spcBef>
                  <a:spcPct val="0"/>
                </a:spcBef>
                <a:spcAft>
                  <a:spcPct val="0"/>
                </a:spcAft>
              </a:pPr>
              <a:r>
                <a:rPr lang="en-US" sz="1200" dirty="0" smtClean="0">
                  <a:solidFill>
                    <a:srgbClr val="FFFFFF"/>
                  </a:solidFill>
                  <a:cs typeface="Segoe UI" pitchFamily="34" charset="0"/>
                </a:rPr>
                <a:t>Web Role</a:t>
              </a:r>
            </a:p>
          </p:txBody>
        </p:sp>
      </p:grpSp>
      <p:grpSp>
        <p:nvGrpSpPr>
          <p:cNvPr id="14" name="Group 13"/>
          <p:cNvGrpSpPr/>
          <p:nvPr/>
        </p:nvGrpSpPr>
        <p:grpSpPr>
          <a:xfrm>
            <a:off x="7294730" y="2899268"/>
            <a:ext cx="1085682" cy="682132"/>
            <a:chOff x="9552471" y="2808997"/>
            <a:chExt cx="1085682" cy="682132"/>
          </a:xfrm>
        </p:grpSpPr>
        <p:sp>
          <p:nvSpPr>
            <p:cNvPr id="15" name="Flowchart: Magnetic Disk 14"/>
            <p:cNvSpPr/>
            <p:nvPr/>
          </p:nvSpPr>
          <p:spPr>
            <a:xfrm>
              <a:off x="9851838" y="2808997"/>
              <a:ext cx="405851" cy="414259"/>
            </a:xfrm>
            <a:prstGeom prst="flowChartMagneticDisk">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sp>
          <p:nvSpPr>
            <p:cNvPr id="16" name="TextBox 15"/>
            <p:cNvSpPr txBox="1"/>
            <p:nvPr/>
          </p:nvSpPr>
          <p:spPr>
            <a:xfrm>
              <a:off x="9552471" y="3214130"/>
              <a:ext cx="1085682" cy="276999"/>
            </a:xfrm>
            <a:prstGeom prst="rect">
              <a:avLst/>
            </a:prstGeom>
            <a:noFill/>
          </p:spPr>
          <p:txBody>
            <a:bodyPr wrap="none" rtlCol="0">
              <a:spAutoFit/>
            </a:bodyPr>
            <a:lstStyle/>
            <a:p>
              <a:pPr defTabSz="914400" fontAlgn="base">
                <a:spcBef>
                  <a:spcPct val="0"/>
                </a:spcBef>
                <a:spcAft>
                  <a:spcPct val="0"/>
                </a:spcAft>
              </a:pPr>
              <a:r>
                <a:rPr lang="en-US" sz="1200" dirty="0" smtClean="0">
                  <a:solidFill>
                    <a:srgbClr val="FFFFFF"/>
                  </a:solidFill>
                  <a:cs typeface="Segoe UI" pitchFamily="34" charset="0"/>
                </a:rPr>
                <a:t>Table storage</a:t>
              </a:r>
            </a:p>
          </p:txBody>
        </p:sp>
      </p:grpSp>
      <p:grpSp>
        <p:nvGrpSpPr>
          <p:cNvPr id="17" name="Group 16"/>
          <p:cNvGrpSpPr/>
          <p:nvPr/>
        </p:nvGrpSpPr>
        <p:grpSpPr>
          <a:xfrm>
            <a:off x="7066822" y="1470248"/>
            <a:ext cx="1237390" cy="1128191"/>
            <a:chOff x="3180622" y="3490720"/>
            <a:chExt cx="1237390" cy="1128191"/>
          </a:xfrm>
        </p:grpSpPr>
        <p:grpSp>
          <p:nvGrpSpPr>
            <p:cNvPr id="18" name="Group 17"/>
            <p:cNvGrpSpPr/>
            <p:nvPr/>
          </p:nvGrpSpPr>
          <p:grpSpPr>
            <a:xfrm>
              <a:off x="3246475" y="3490720"/>
              <a:ext cx="1091840" cy="790959"/>
              <a:chOff x="9689095" y="2482921"/>
              <a:chExt cx="1091840" cy="790959"/>
            </a:xfrm>
          </p:grpSpPr>
          <p:pic>
            <p:nvPicPr>
              <p:cNvPr id="20" name="Picture 19" descr="app.ai"/>
              <p:cNvPicPr>
                <a:picLocks noChangeAspect="1"/>
              </p:cNvPicPr>
              <p:nvPr/>
            </p:nvPicPr>
            <p:blipFill>
              <a:blip r:embed="rId5" cstate="print"/>
              <a:stretch>
                <a:fillRect/>
              </a:stretch>
            </p:blipFill>
            <p:spPr>
              <a:xfrm>
                <a:off x="10088846" y="2482921"/>
                <a:ext cx="692089" cy="790959"/>
              </a:xfrm>
              <a:prstGeom prst="rect">
                <a:avLst/>
              </a:prstGeom>
            </p:spPr>
          </p:pic>
          <p:pic>
            <p:nvPicPr>
              <p:cNvPr id="21" name="Picture 20" descr="jobs.ai"/>
              <p:cNvPicPr>
                <a:picLocks noChangeAspect="1"/>
              </p:cNvPicPr>
              <p:nvPr/>
            </p:nvPicPr>
            <p:blipFill>
              <a:blip r:embed="rId6" cstate="print"/>
              <a:stretch>
                <a:fillRect/>
              </a:stretch>
            </p:blipFill>
            <p:spPr>
              <a:xfrm>
                <a:off x="9689095" y="2689188"/>
                <a:ext cx="583034" cy="507533"/>
              </a:xfrm>
              <a:prstGeom prst="rect">
                <a:avLst/>
              </a:prstGeom>
              <a:effectLst/>
            </p:spPr>
          </p:pic>
        </p:grpSp>
        <p:sp>
          <p:nvSpPr>
            <p:cNvPr id="19" name="TextBox 18"/>
            <p:cNvSpPr txBox="1"/>
            <p:nvPr/>
          </p:nvSpPr>
          <p:spPr>
            <a:xfrm>
              <a:off x="3180622" y="4157246"/>
              <a:ext cx="1237390" cy="461665"/>
            </a:xfrm>
            <a:prstGeom prst="rect">
              <a:avLst/>
            </a:prstGeom>
            <a:noFill/>
          </p:spPr>
          <p:txBody>
            <a:bodyPr wrap="none" rtlCol="0">
              <a:spAutoFit/>
            </a:bodyPr>
            <a:lstStyle/>
            <a:p>
              <a:pPr algn="ctr" defTabSz="914400" fontAlgn="base">
                <a:spcBef>
                  <a:spcPct val="0"/>
                </a:spcBef>
                <a:spcAft>
                  <a:spcPct val="0"/>
                </a:spcAft>
              </a:pPr>
              <a:r>
                <a:rPr lang="en-US" sz="1200" dirty="0" smtClean="0">
                  <a:solidFill>
                    <a:srgbClr val="FFFFFF"/>
                  </a:solidFill>
                  <a:cs typeface="Segoe UI" pitchFamily="34" charset="0"/>
                </a:rPr>
                <a:t>Windows Azure</a:t>
              </a:r>
              <a:br>
                <a:rPr lang="en-US" sz="1200" dirty="0" smtClean="0">
                  <a:solidFill>
                    <a:srgbClr val="FFFFFF"/>
                  </a:solidFill>
                  <a:cs typeface="Segoe UI" pitchFamily="34" charset="0"/>
                </a:rPr>
              </a:br>
              <a:r>
                <a:rPr lang="en-US" sz="1200" dirty="0" smtClean="0">
                  <a:solidFill>
                    <a:srgbClr val="FFFFFF"/>
                  </a:solidFill>
                  <a:cs typeface="Segoe UI" pitchFamily="34" charset="0"/>
                </a:rPr>
                <a:t>Service API</a:t>
              </a:r>
            </a:p>
          </p:txBody>
        </p:sp>
      </p:grpSp>
      <p:pic>
        <p:nvPicPr>
          <p:cNvPr id="22" name="Picture 2"/>
          <p:cNvPicPr>
            <a:picLocks noChangeAspect="1" noChangeArrowheads="1"/>
          </p:cNvPicPr>
          <p:nvPr/>
        </p:nvPicPr>
        <p:blipFill rotWithShape="1">
          <a:blip r:embed="rId7" cstate="print"/>
          <a:srcRect l="4476" t="18362" r="21675" b="37508"/>
          <a:stretch/>
        </p:blipFill>
        <p:spPr bwMode="auto">
          <a:xfrm>
            <a:off x="3578646" y="4343400"/>
            <a:ext cx="5031530" cy="2247166"/>
          </a:xfrm>
          <a:prstGeom prst="rect">
            <a:avLst/>
          </a:prstGeom>
          <a:noFill/>
          <a:ln w="9525">
            <a:noFill/>
            <a:miter lim="800000"/>
            <a:headEnd/>
            <a:tailEnd/>
          </a:ln>
        </p:spPr>
      </p:pic>
      <p:sp>
        <p:nvSpPr>
          <p:cNvPr id="23" name="Right Arrow 22"/>
          <p:cNvSpPr/>
          <p:nvPr/>
        </p:nvSpPr>
        <p:spPr>
          <a:xfrm rot="9899784">
            <a:off x="8255866" y="2671912"/>
            <a:ext cx="1409595" cy="381000"/>
          </a:xfrm>
          <a:prstGeom prst="rightArrow">
            <a:avLst/>
          </a:prstGeom>
          <a:solidFill>
            <a:srgbClr val="83B9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sp>
        <p:nvSpPr>
          <p:cNvPr id="24" name="TextBox 23"/>
          <p:cNvSpPr txBox="1"/>
          <p:nvPr/>
        </p:nvSpPr>
        <p:spPr>
          <a:xfrm>
            <a:off x="8761412" y="3043535"/>
            <a:ext cx="1417504" cy="461665"/>
          </a:xfrm>
          <a:prstGeom prst="rect">
            <a:avLst/>
          </a:prstGeom>
          <a:noFill/>
        </p:spPr>
        <p:txBody>
          <a:bodyPr wrap="none" rtlCol="0">
            <a:spAutoFit/>
          </a:bodyPr>
          <a:lstStyle/>
          <a:p>
            <a:pPr defTabSz="914400" fontAlgn="base">
              <a:spcBef>
                <a:spcPct val="0"/>
              </a:spcBef>
              <a:spcAft>
                <a:spcPct val="0"/>
              </a:spcAft>
            </a:pPr>
            <a:r>
              <a:rPr lang="en-US" sz="1200" dirty="0" smtClean="0">
                <a:solidFill>
                  <a:srgbClr val="FFFFFF"/>
                </a:solidFill>
                <a:cs typeface="Segoe UI" pitchFamily="34" charset="0"/>
              </a:rPr>
              <a:t>Performance data,</a:t>
            </a:r>
          </a:p>
          <a:p>
            <a:pPr defTabSz="914400" fontAlgn="base">
              <a:spcBef>
                <a:spcPct val="0"/>
              </a:spcBef>
              <a:spcAft>
                <a:spcPct val="0"/>
              </a:spcAft>
            </a:pPr>
            <a:r>
              <a:rPr lang="en-US" sz="1200" dirty="0" smtClean="0">
                <a:solidFill>
                  <a:srgbClr val="FFFFFF"/>
                </a:solidFill>
                <a:cs typeface="Segoe UI" pitchFamily="34" charset="0"/>
              </a:rPr>
              <a:t>events, logs</a:t>
            </a:r>
          </a:p>
        </p:txBody>
      </p:sp>
      <p:grpSp>
        <p:nvGrpSpPr>
          <p:cNvPr id="25" name="Group 24"/>
          <p:cNvGrpSpPr/>
          <p:nvPr/>
        </p:nvGrpSpPr>
        <p:grpSpPr>
          <a:xfrm>
            <a:off x="4039805" y="1969556"/>
            <a:ext cx="1216407" cy="936674"/>
            <a:chOff x="1428710" y="1299652"/>
            <a:chExt cx="1657649" cy="1263580"/>
          </a:xfrm>
        </p:grpSpPr>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85173" y="1557703"/>
              <a:ext cx="988954" cy="1005529"/>
            </a:xfrm>
            <a:prstGeom prst="rect">
              <a:avLst/>
            </a:prstGeom>
          </p:spPr>
        </p:pic>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84735" y="1299652"/>
              <a:ext cx="423489" cy="386012"/>
            </a:xfrm>
            <a:prstGeom prst="rect">
              <a:avLst/>
            </a:prstGeom>
          </p:spPr>
        </p:pic>
        <p:pic>
          <p:nvPicPr>
            <p:cNvPr id="28" name="Picture 2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28710" y="1531155"/>
              <a:ext cx="500063" cy="428625"/>
            </a:xfrm>
            <a:prstGeom prst="rect">
              <a:avLst/>
            </a:prstGeom>
          </p:spPr>
        </p:pic>
        <p:pic>
          <p:nvPicPr>
            <p:cNvPr id="29" name="Picture 2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28307" y="1557703"/>
              <a:ext cx="358052" cy="367352"/>
            </a:xfrm>
            <a:prstGeom prst="rect">
              <a:avLst/>
            </a:prstGeom>
          </p:spPr>
        </p:pic>
      </p:grpSp>
      <p:sp>
        <p:nvSpPr>
          <p:cNvPr id="30" name="Right Arrow 29"/>
          <p:cNvSpPr/>
          <p:nvPr/>
        </p:nvSpPr>
        <p:spPr>
          <a:xfrm>
            <a:off x="5180012" y="1731595"/>
            <a:ext cx="1752600" cy="381000"/>
          </a:xfrm>
          <a:prstGeom prst="rightArrow">
            <a:avLst/>
          </a:prstGeom>
          <a:solidFill>
            <a:srgbClr val="83B9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sp>
        <p:nvSpPr>
          <p:cNvPr id="31" name="TextBox 30"/>
          <p:cNvSpPr txBox="1"/>
          <p:nvPr/>
        </p:nvSpPr>
        <p:spPr>
          <a:xfrm>
            <a:off x="4189412" y="1340144"/>
            <a:ext cx="1186607" cy="461665"/>
          </a:xfrm>
          <a:prstGeom prst="rect">
            <a:avLst/>
          </a:prstGeom>
          <a:noFill/>
        </p:spPr>
        <p:txBody>
          <a:bodyPr wrap="none" rtlCol="0">
            <a:spAutoFit/>
          </a:bodyPr>
          <a:lstStyle/>
          <a:p>
            <a:pPr algn="r" defTabSz="914400" fontAlgn="base">
              <a:spcBef>
                <a:spcPct val="0"/>
              </a:spcBef>
              <a:spcAft>
                <a:spcPct val="0"/>
              </a:spcAft>
            </a:pPr>
            <a:r>
              <a:rPr lang="en-US" sz="1200" dirty="0" smtClean="0">
                <a:solidFill>
                  <a:srgbClr val="FFFFFF"/>
                </a:solidFill>
                <a:cs typeface="Segoe UI" pitchFamily="34" charset="0"/>
              </a:rPr>
              <a:t>Read app roles</a:t>
            </a:r>
          </a:p>
          <a:p>
            <a:pPr algn="r" defTabSz="914400" fontAlgn="base">
              <a:spcBef>
                <a:spcPct val="0"/>
              </a:spcBef>
              <a:spcAft>
                <a:spcPct val="0"/>
              </a:spcAft>
            </a:pPr>
            <a:r>
              <a:rPr lang="en-US" sz="1200" dirty="0" smtClean="0">
                <a:solidFill>
                  <a:srgbClr val="FFFFFF"/>
                </a:solidFill>
                <a:cs typeface="Segoe UI" pitchFamily="34" charset="0"/>
              </a:rPr>
              <a:t>and structure</a:t>
            </a:r>
          </a:p>
        </p:txBody>
      </p:sp>
      <p:sp>
        <p:nvSpPr>
          <p:cNvPr id="32" name="Right Arrow 31"/>
          <p:cNvSpPr/>
          <p:nvPr/>
        </p:nvSpPr>
        <p:spPr>
          <a:xfrm>
            <a:off x="5180012" y="2935210"/>
            <a:ext cx="1752600" cy="381000"/>
          </a:xfrm>
          <a:prstGeom prst="rightArrow">
            <a:avLst/>
          </a:prstGeom>
          <a:solidFill>
            <a:srgbClr val="83B9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sp>
        <p:nvSpPr>
          <p:cNvPr id="33" name="TextBox 32"/>
          <p:cNvSpPr txBox="1"/>
          <p:nvPr/>
        </p:nvSpPr>
        <p:spPr>
          <a:xfrm>
            <a:off x="3793511" y="3279774"/>
            <a:ext cx="1495474" cy="461665"/>
          </a:xfrm>
          <a:prstGeom prst="rect">
            <a:avLst/>
          </a:prstGeom>
          <a:noFill/>
        </p:spPr>
        <p:txBody>
          <a:bodyPr wrap="none" rtlCol="0">
            <a:spAutoFit/>
          </a:bodyPr>
          <a:lstStyle/>
          <a:p>
            <a:pPr algn="r" defTabSz="914400" fontAlgn="base">
              <a:spcBef>
                <a:spcPct val="0"/>
              </a:spcBef>
              <a:spcAft>
                <a:spcPct val="0"/>
              </a:spcAft>
            </a:pPr>
            <a:r>
              <a:rPr lang="en-US" sz="1200" dirty="0" smtClean="0">
                <a:solidFill>
                  <a:srgbClr val="FFFFFF"/>
                </a:solidFill>
                <a:cs typeface="Segoe UI" pitchFamily="34" charset="0"/>
              </a:rPr>
              <a:t>Read operational</a:t>
            </a:r>
          </a:p>
          <a:p>
            <a:pPr algn="r" defTabSz="914400" fontAlgn="base">
              <a:spcBef>
                <a:spcPct val="0"/>
              </a:spcBef>
              <a:spcAft>
                <a:spcPct val="0"/>
              </a:spcAft>
            </a:pPr>
            <a:r>
              <a:rPr lang="en-US" sz="1200" dirty="0" smtClean="0">
                <a:solidFill>
                  <a:srgbClr val="FFFFFF"/>
                </a:solidFill>
                <a:cs typeface="Segoe UI" pitchFamily="34" charset="0"/>
              </a:rPr>
              <a:t>data and grooming</a:t>
            </a:r>
          </a:p>
        </p:txBody>
      </p:sp>
      <p:sp>
        <p:nvSpPr>
          <p:cNvPr id="34" name="Rounded Rectangle 33"/>
          <p:cNvSpPr/>
          <p:nvPr/>
        </p:nvSpPr>
        <p:spPr>
          <a:xfrm>
            <a:off x="6708525" y="3846928"/>
            <a:ext cx="4190999" cy="380999"/>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US" sz="1400" b="1" dirty="0" smtClean="0">
                <a:solidFill>
                  <a:srgbClr val="FFFFFF"/>
                </a:solidFill>
              </a:rPr>
              <a:t>Windows Azure Application</a:t>
            </a:r>
            <a:endParaRPr lang="en-US" sz="1400" b="1" dirty="0">
              <a:solidFill>
                <a:srgbClr val="FFFFFF"/>
              </a:solidFill>
            </a:endParaRPr>
          </a:p>
        </p:txBody>
      </p:sp>
      <p:sp>
        <p:nvSpPr>
          <p:cNvPr id="35" name="Rounded Rectangle 34"/>
          <p:cNvSpPr/>
          <p:nvPr/>
        </p:nvSpPr>
        <p:spPr>
          <a:xfrm>
            <a:off x="1293813" y="3886201"/>
            <a:ext cx="4191000" cy="380999"/>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US" sz="1400" b="1" dirty="0" smtClean="0">
                <a:solidFill>
                  <a:srgbClr val="FFFFFF"/>
                </a:solidFill>
              </a:rPr>
              <a:t>On-Premise Operations Manager</a:t>
            </a:r>
            <a:endParaRPr lang="en-US" sz="1400" b="1" dirty="0">
              <a:solidFill>
                <a:srgbClr val="FFFFFF"/>
              </a:solidFill>
            </a:endParaRPr>
          </a:p>
        </p:txBody>
      </p:sp>
      <p:sp>
        <p:nvSpPr>
          <p:cNvPr id="36" name="Rectangle 35"/>
          <p:cNvSpPr/>
          <p:nvPr/>
        </p:nvSpPr>
        <p:spPr>
          <a:xfrm>
            <a:off x="3645358" y="5257800"/>
            <a:ext cx="3287254" cy="1295400"/>
          </a:xfrm>
          <a:prstGeom prst="rect">
            <a:avLst/>
          </a:prstGeom>
          <a:noFill/>
          <a:ln w="38100">
            <a:solidFill>
              <a:srgbClr val="3DB5F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sp>
        <p:nvSpPr>
          <p:cNvPr id="37" name="Rectangle 36"/>
          <p:cNvSpPr/>
          <p:nvPr/>
        </p:nvSpPr>
        <p:spPr>
          <a:xfrm>
            <a:off x="7117784" y="5248977"/>
            <a:ext cx="1454772" cy="1295400"/>
          </a:xfrm>
          <a:prstGeom prst="rect">
            <a:avLst/>
          </a:prstGeom>
          <a:noFill/>
          <a:ln w="38100">
            <a:solidFill>
              <a:srgbClr val="3DB5F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sp>
        <p:nvSpPr>
          <p:cNvPr id="38" name="Rounded Rectangle 37"/>
          <p:cNvSpPr/>
          <p:nvPr/>
        </p:nvSpPr>
        <p:spPr>
          <a:xfrm>
            <a:off x="8416522" y="5414044"/>
            <a:ext cx="1866463" cy="448778"/>
          </a:xfrm>
          <a:prstGeom prst="roundRect">
            <a:avLst/>
          </a:prstGeom>
          <a:solidFill>
            <a:srgbClr val="002C56"/>
          </a:solid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US" sz="1400" dirty="0" smtClean="0">
                <a:solidFill>
                  <a:srgbClr val="FFFFFF"/>
                </a:solidFill>
              </a:rPr>
              <a:t>Windows Azure</a:t>
            </a:r>
            <a:endParaRPr lang="en-US" sz="1400" dirty="0">
              <a:solidFill>
                <a:srgbClr val="FFFFFF"/>
              </a:solidFill>
            </a:endParaRPr>
          </a:p>
        </p:txBody>
      </p:sp>
      <p:sp>
        <p:nvSpPr>
          <p:cNvPr id="39" name="Rounded Rectangle 38"/>
          <p:cNvSpPr/>
          <p:nvPr/>
        </p:nvSpPr>
        <p:spPr>
          <a:xfrm>
            <a:off x="1960245" y="5414210"/>
            <a:ext cx="1866463" cy="448778"/>
          </a:xfrm>
          <a:prstGeom prst="roundRect">
            <a:avLst/>
          </a:prstGeom>
          <a:solidFill>
            <a:srgbClr val="002C56"/>
          </a:solid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US" sz="1400" dirty="0" smtClean="0">
                <a:solidFill>
                  <a:srgbClr val="FFFFFF"/>
                </a:solidFill>
              </a:rPr>
              <a:t>On-premise</a:t>
            </a:r>
            <a:endParaRPr lang="en-US" sz="1400" dirty="0">
              <a:solidFill>
                <a:srgbClr val="FFFFFF"/>
              </a:solidFill>
            </a:endParaRPr>
          </a:p>
        </p:txBody>
      </p:sp>
      <p:pic>
        <p:nvPicPr>
          <p:cNvPr id="40" name="Picture 39" descr="device.ai"/>
          <p:cNvPicPr>
            <a:picLocks noChangeAspect="1"/>
          </p:cNvPicPr>
          <p:nvPr/>
        </p:nvPicPr>
        <p:blipFill>
          <a:blip r:embed="rId12" cstate="print"/>
          <a:stretch>
            <a:fillRect/>
          </a:stretch>
        </p:blipFill>
        <p:spPr>
          <a:xfrm>
            <a:off x="1812654" y="1600200"/>
            <a:ext cx="657801" cy="367923"/>
          </a:xfrm>
          <a:prstGeom prst="rect">
            <a:avLst/>
          </a:prstGeom>
        </p:spPr>
      </p:pic>
      <p:pic>
        <p:nvPicPr>
          <p:cNvPr id="41" name="Picture 4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32012" y="1887044"/>
            <a:ext cx="620879" cy="627556"/>
          </a:xfrm>
          <a:prstGeom prst="rect">
            <a:avLst/>
          </a:prstGeom>
        </p:spPr>
      </p:pic>
      <p:pic>
        <p:nvPicPr>
          <p:cNvPr id="42" name="Picture 4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59071" y="1891208"/>
            <a:ext cx="680118" cy="690745"/>
          </a:xfrm>
          <a:prstGeom prst="rect">
            <a:avLst/>
          </a:prstGeom>
        </p:spPr>
      </p:pic>
      <p:pic>
        <p:nvPicPr>
          <p:cNvPr id="43" name="Picture 4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71658" y="2385502"/>
            <a:ext cx="497004" cy="738698"/>
          </a:xfrm>
          <a:prstGeom prst="rect">
            <a:avLst/>
          </a:prstGeom>
        </p:spPr>
      </p:pic>
      <p:sp>
        <p:nvSpPr>
          <p:cNvPr id="44" name="Right Arrow 43"/>
          <p:cNvSpPr/>
          <p:nvPr/>
        </p:nvSpPr>
        <p:spPr>
          <a:xfrm>
            <a:off x="2894012" y="2133600"/>
            <a:ext cx="872128" cy="381000"/>
          </a:xfrm>
          <a:prstGeom prst="rightArrow">
            <a:avLst/>
          </a:prstGeom>
          <a:solidFill>
            <a:srgbClr val="83B9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sp>
        <p:nvSpPr>
          <p:cNvPr id="45" name="TextBox 44"/>
          <p:cNvSpPr txBox="1"/>
          <p:nvPr/>
        </p:nvSpPr>
        <p:spPr>
          <a:xfrm>
            <a:off x="2741612" y="2517435"/>
            <a:ext cx="1417504" cy="461665"/>
          </a:xfrm>
          <a:prstGeom prst="rect">
            <a:avLst/>
          </a:prstGeom>
          <a:noFill/>
        </p:spPr>
        <p:txBody>
          <a:bodyPr wrap="none" rtlCol="0">
            <a:spAutoFit/>
          </a:bodyPr>
          <a:lstStyle/>
          <a:p>
            <a:pPr defTabSz="914400" fontAlgn="base">
              <a:spcBef>
                <a:spcPct val="0"/>
              </a:spcBef>
              <a:spcAft>
                <a:spcPct val="0"/>
              </a:spcAft>
            </a:pPr>
            <a:r>
              <a:rPr lang="en-US" sz="1200" dirty="0" smtClean="0">
                <a:solidFill>
                  <a:srgbClr val="FFFFFF"/>
                </a:solidFill>
                <a:cs typeface="Segoe UI" pitchFamily="34" charset="0"/>
              </a:rPr>
              <a:t>Performance data,</a:t>
            </a:r>
          </a:p>
          <a:p>
            <a:pPr defTabSz="914400" fontAlgn="base">
              <a:spcBef>
                <a:spcPct val="0"/>
              </a:spcBef>
              <a:spcAft>
                <a:spcPct val="0"/>
              </a:spcAft>
            </a:pPr>
            <a:r>
              <a:rPr lang="en-US" sz="1200" dirty="0" smtClean="0">
                <a:solidFill>
                  <a:srgbClr val="FFFFFF"/>
                </a:solidFill>
                <a:cs typeface="Segoe UI" pitchFamily="34" charset="0"/>
              </a:rPr>
              <a:t>events, logs</a:t>
            </a:r>
          </a:p>
        </p:txBody>
      </p:sp>
      <p:sp>
        <p:nvSpPr>
          <p:cNvPr id="46" name="Rounded Rectangle 45"/>
          <p:cNvSpPr/>
          <p:nvPr/>
        </p:nvSpPr>
        <p:spPr>
          <a:xfrm>
            <a:off x="3998911" y="6496251"/>
            <a:ext cx="4191000" cy="380999"/>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US" sz="1400" b="1" dirty="0" smtClean="0">
                <a:solidFill>
                  <a:srgbClr val="FFFFFF"/>
                </a:solidFill>
              </a:rPr>
              <a:t>Operations Manager Console Diagram View</a:t>
            </a:r>
            <a:endParaRPr lang="en-US" sz="1400" b="1" dirty="0">
              <a:solidFill>
                <a:srgbClr val="FFFFFF"/>
              </a:solidFill>
            </a:endParaRPr>
          </a:p>
        </p:txBody>
      </p:sp>
      <p:pic>
        <p:nvPicPr>
          <p:cNvPr id="47" name="Picture 46" descr="storage.png"/>
          <p:cNvPicPr>
            <a:picLocks noChangeAspect="1"/>
          </p:cNvPicPr>
          <p:nvPr/>
        </p:nvPicPr>
        <p:blipFill>
          <a:blip r:embed="rId16" cstate="print"/>
          <a:stretch>
            <a:fillRect/>
          </a:stretch>
        </p:blipFill>
        <p:spPr>
          <a:xfrm>
            <a:off x="1522412" y="2590800"/>
            <a:ext cx="571500" cy="580818"/>
          </a:xfrm>
          <a:prstGeom prst="rect">
            <a:avLst/>
          </a:prstGeom>
        </p:spPr>
      </p:pic>
    </p:spTree>
    <p:extLst>
      <p:ext uri="{BB962C8B-B14F-4D97-AF65-F5344CB8AC3E}">
        <p14:creationId xmlns:p14="http://schemas.microsoft.com/office/powerpoint/2010/main" val="36768281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par>
                                <p:cTn id="28" presetID="10" presetClass="entr" presetSubtype="0"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500"/>
                                        <p:tgtEl>
                                          <p:spTgt spid="42"/>
                                        </p:tgtEl>
                                      </p:cBhvr>
                                    </p:animEffect>
                                  </p:childTnLst>
                                </p:cTn>
                              </p:par>
                              <p:par>
                                <p:cTn id="31" presetID="10" presetClass="entr" presetSubtype="0"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par>
                                <p:cTn id="34" presetID="10" presetClass="entr" presetSubtype="0"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par>
                                <p:cTn id="37" presetID="10"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500"/>
                                        <p:tgtEl>
                                          <p:spTgt spid="4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500"/>
                                        <p:tgtEl>
                                          <p:spTgt spid="4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500"/>
                                        <p:tgtEl>
                                          <p:spTgt spid="45"/>
                                        </p:tgtEl>
                                      </p:cBhvr>
                                    </p:animEffect>
                                  </p:childTnLst>
                                </p:cTn>
                              </p:par>
                              <p:par>
                                <p:cTn id="46" presetID="10" presetClass="entr" presetSubtype="0"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childTnLst>
                          </p:cTn>
                        </p:par>
                        <p:par>
                          <p:cTn id="56" fill="hold">
                            <p:stCondLst>
                              <p:cond delay="1000"/>
                            </p:stCondLst>
                            <p:childTnLst>
                              <p:par>
                                <p:cTn id="57" presetID="10" presetClass="entr" presetSubtype="0"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par>
                                <p:cTn id="68" presetID="10" presetClass="entr" presetSubtype="0" fill="hold"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500"/>
                                        <p:tgtEl>
                                          <p:spTgt spid="3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childTnLst>
                                </p:cTn>
                              </p:par>
                            </p:childTnLst>
                          </p:cTn>
                        </p:par>
                      </p:childTnLst>
                    </p:cTn>
                  </p:par>
                  <p:par>
                    <p:cTn id="79" fill="hold">
                      <p:stCondLst>
                        <p:cond delay="indefinite"/>
                      </p:stCondLst>
                      <p:childTnLst>
                        <p:par>
                          <p:cTn id="80" fill="hold">
                            <p:stCondLst>
                              <p:cond delay="0"/>
                            </p:stCondLst>
                            <p:childTnLst>
                              <p:par>
                                <p:cTn id="81" presetID="23" presetClass="entr" presetSubtype="16" fill="hold" grpId="0" nodeType="clickEffect">
                                  <p:stCondLst>
                                    <p:cond delay="0"/>
                                  </p:stCondLst>
                                  <p:childTnLst>
                                    <p:set>
                                      <p:cBhvr>
                                        <p:cTn id="82" dur="1" fill="hold">
                                          <p:stCondLst>
                                            <p:cond delay="0"/>
                                          </p:stCondLst>
                                        </p:cTn>
                                        <p:tgtEl>
                                          <p:spTgt spid="2"/>
                                        </p:tgtEl>
                                        <p:attrNameLst>
                                          <p:attrName>style.visibility</p:attrName>
                                        </p:attrNameLst>
                                      </p:cBhvr>
                                      <p:to>
                                        <p:strVal val="visible"/>
                                      </p:to>
                                    </p:set>
                                    <p:anim calcmode="lin" valueType="num">
                                      <p:cBhvr>
                                        <p:cTn id="83" dur="500" fill="hold"/>
                                        <p:tgtEl>
                                          <p:spTgt spid="2"/>
                                        </p:tgtEl>
                                        <p:attrNameLst>
                                          <p:attrName>ppt_w</p:attrName>
                                        </p:attrNameLst>
                                      </p:cBhvr>
                                      <p:tavLst>
                                        <p:tav tm="0">
                                          <p:val>
                                            <p:fltVal val="0"/>
                                          </p:val>
                                        </p:tav>
                                        <p:tav tm="100000">
                                          <p:val>
                                            <p:strVal val="#ppt_w"/>
                                          </p:val>
                                        </p:tav>
                                      </p:tavLst>
                                    </p:anim>
                                    <p:anim calcmode="lin" valueType="num">
                                      <p:cBhvr>
                                        <p:cTn id="84" dur="500" fill="hold"/>
                                        <p:tgtEl>
                                          <p:spTgt spid="2"/>
                                        </p:tgtEl>
                                        <p:attrNameLst>
                                          <p:attrName>ppt_h</p:attrName>
                                        </p:attrNameLst>
                                      </p:cBhvr>
                                      <p:tavLst>
                                        <p:tav tm="0">
                                          <p:val>
                                            <p:fltVal val="0"/>
                                          </p:val>
                                        </p:tav>
                                        <p:tav tm="100000">
                                          <p:val>
                                            <p:strVal val="#ppt_h"/>
                                          </p:val>
                                        </p:tav>
                                      </p:tavLst>
                                    </p:anim>
                                  </p:childTnLst>
                                </p:cTn>
                              </p:par>
                              <p:par>
                                <p:cTn id="85" presetID="23" presetClass="entr" presetSubtype="16" fill="hold" grpId="0" nodeType="withEffect">
                                  <p:stCondLst>
                                    <p:cond delay="0"/>
                                  </p:stCondLst>
                                  <p:childTnLst>
                                    <p:set>
                                      <p:cBhvr>
                                        <p:cTn id="86" dur="1" fill="hold">
                                          <p:stCondLst>
                                            <p:cond delay="0"/>
                                          </p:stCondLst>
                                        </p:cTn>
                                        <p:tgtEl>
                                          <p:spTgt spid="3"/>
                                        </p:tgtEl>
                                        <p:attrNameLst>
                                          <p:attrName>style.visibility</p:attrName>
                                        </p:attrNameLst>
                                      </p:cBhvr>
                                      <p:to>
                                        <p:strVal val="visible"/>
                                      </p:to>
                                    </p:set>
                                    <p:anim calcmode="lin" valueType="num">
                                      <p:cBhvr>
                                        <p:cTn id="87" dur="500" fill="hold"/>
                                        <p:tgtEl>
                                          <p:spTgt spid="3"/>
                                        </p:tgtEl>
                                        <p:attrNameLst>
                                          <p:attrName>ppt_w</p:attrName>
                                        </p:attrNameLst>
                                      </p:cBhvr>
                                      <p:tavLst>
                                        <p:tav tm="0">
                                          <p:val>
                                            <p:fltVal val="0"/>
                                          </p:val>
                                        </p:tav>
                                        <p:tav tm="100000">
                                          <p:val>
                                            <p:strVal val="#ppt_w"/>
                                          </p:val>
                                        </p:tav>
                                      </p:tavLst>
                                    </p:anim>
                                    <p:anim calcmode="lin" valueType="num">
                                      <p:cBhvr>
                                        <p:cTn id="88" dur="500" fill="hold"/>
                                        <p:tgtEl>
                                          <p:spTgt spid="3"/>
                                        </p:tgtEl>
                                        <p:attrNameLst>
                                          <p:attrName>ppt_h</p:attrName>
                                        </p:attrNameLst>
                                      </p:cBhvr>
                                      <p:tavLst>
                                        <p:tav tm="0">
                                          <p:val>
                                            <p:fltVal val="0"/>
                                          </p:val>
                                        </p:tav>
                                        <p:tav tm="100000">
                                          <p:val>
                                            <p:strVal val="#ppt_h"/>
                                          </p:val>
                                        </p:tav>
                                      </p:tavLst>
                                    </p:anim>
                                  </p:childTnLst>
                                </p:cTn>
                              </p:par>
                              <p:par>
                                <p:cTn id="89" presetID="23" presetClass="entr" presetSubtype="16" fill="hold" nodeType="with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p:cTn id="91" dur="500" fill="hold"/>
                                        <p:tgtEl>
                                          <p:spTgt spid="22"/>
                                        </p:tgtEl>
                                        <p:attrNameLst>
                                          <p:attrName>ppt_w</p:attrName>
                                        </p:attrNameLst>
                                      </p:cBhvr>
                                      <p:tavLst>
                                        <p:tav tm="0">
                                          <p:val>
                                            <p:fltVal val="0"/>
                                          </p:val>
                                        </p:tav>
                                        <p:tav tm="100000">
                                          <p:val>
                                            <p:strVal val="#ppt_w"/>
                                          </p:val>
                                        </p:tav>
                                      </p:tavLst>
                                    </p:anim>
                                    <p:anim calcmode="lin" valueType="num">
                                      <p:cBhvr>
                                        <p:cTn id="92" dur="500" fill="hold"/>
                                        <p:tgtEl>
                                          <p:spTgt spid="22"/>
                                        </p:tgtEl>
                                        <p:attrNameLst>
                                          <p:attrName>ppt_h</p:attrName>
                                        </p:attrNameLst>
                                      </p:cBhvr>
                                      <p:tavLst>
                                        <p:tav tm="0">
                                          <p:val>
                                            <p:fltVal val="0"/>
                                          </p:val>
                                        </p:tav>
                                        <p:tav tm="100000">
                                          <p:val>
                                            <p:strVal val="#ppt_h"/>
                                          </p:val>
                                        </p:tav>
                                      </p:tavLst>
                                    </p:anim>
                                  </p:childTnLst>
                                </p:cTn>
                              </p:par>
                              <p:par>
                                <p:cTn id="93" presetID="10" presetClass="entr" presetSubtype="0" fill="hold" grpId="0" nodeType="with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fade">
                                      <p:cBhvr>
                                        <p:cTn id="95" dur="500"/>
                                        <p:tgtEl>
                                          <p:spTgt spid="46"/>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39"/>
                                        </p:tgtEl>
                                        <p:attrNameLst>
                                          <p:attrName>style.visibility</p:attrName>
                                        </p:attrNameLst>
                                      </p:cBhvr>
                                      <p:to>
                                        <p:strVal val="visible"/>
                                      </p:to>
                                    </p:set>
                                    <p:animEffect transition="in" filter="fade">
                                      <p:cBhvr>
                                        <p:cTn id="100" dur="500"/>
                                        <p:tgtEl>
                                          <p:spTgt spid="39"/>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500"/>
                                        <p:tgtEl>
                                          <p:spTgt spid="36"/>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37"/>
                                        </p:tgtEl>
                                        <p:attrNameLst>
                                          <p:attrName>style.visibility</p:attrName>
                                        </p:attrNameLst>
                                      </p:cBhvr>
                                      <p:to>
                                        <p:strVal val="visible"/>
                                      </p:to>
                                    </p:set>
                                    <p:animEffect transition="in" filter="fade">
                                      <p:cBhvr>
                                        <p:cTn id="108" dur="500"/>
                                        <p:tgtEl>
                                          <p:spTgt spid="37"/>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8"/>
                                        </p:tgtEl>
                                        <p:attrNameLst>
                                          <p:attrName>style.visibility</p:attrName>
                                        </p:attrNameLst>
                                      </p:cBhvr>
                                      <p:to>
                                        <p:strVal val="visible"/>
                                      </p:to>
                                    </p:set>
                                    <p:animEffect transition="in" filter="fade">
                                      <p:cBhvr>
                                        <p:cTn id="11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23" grpId="0" animBg="1"/>
      <p:bldP spid="24" grpId="0"/>
      <p:bldP spid="30" grpId="0" animBg="1"/>
      <p:bldP spid="31" grpId="0"/>
      <p:bldP spid="32" grpId="0" animBg="1"/>
      <p:bldP spid="33" grpId="0"/>
      <p:bldP spid="34" grpId="0"/>
      <p:bldP spid="35" grpId="0"/>
      <p:bldP spid="36" grpId="0" animBg="1"/>
      <p:bldP spid="37" grpId="0" animBg="1"/>
      <p:bldP spid="38" grpId="0" animBg="1"/>
      <p:bldP spid="39" grpId="0" animBg="1"/>
      <p:bldP spid="44" grpId="0" animBg="1"/>
      <p:bldP spid="45"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531813" y="1219200"/>
            <a:ext cx="4132262" cy="3381375"/>
          </a:xfrm>
          <a:prstGeom prst="rect">
            <a:avLst/>
          </a:prstGeom>
          <a:noFill/>
          <a:ln w="9525">
            <a:noFill/>
            <a:miter lim="800000"/>
            <a:headEnd/>
            <a:tailEnd/>
          </a:ln>
        </p:spPr>
      </p:pic>
      <p:sp>
        <p:nvSpPr>
          <p:cNvPr id="3" name="Rectangle 6"/>
          <p:cNvSpPr txBox="1">
            <a:spLocks/>
          </p:cNvSpPr>
          <p:nvPr/>
        </p:nvSpPr>
        <p:spPr bwMode="auto">
          <a:xfrm>
            <a:off x="519112" y="228600"/>
            <a:ext cx="11149013" cy="609398"/>
          </a:xfrm>
          <a:prstGeom prst="rect">
            <a:avLst/>
          </a:prstGeom>
          <a:noFill/>
          <a:ln>
            <a:miter lim="800000"/>
            <a:headEnd/>
            <a:tailEnd/>
          </a:ln>
          <a:effectLst/>
        </p:spPr>
        <p:txBody>
          <a:bodyPr wrap="square" numCol="1" anchorCtr="0" compatLnSpc="1">
            <a:prstTxWarp prst="textNoShape">
              <a:avLst/>
            </a:prstTxWarp>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3600" smtClean="0">
                <a:latin typeface="Segoe UI" pitchFamily="34" charset="0"/>
                <a:cs typeface="Arial" pitchFamily="34" charset="0"/>
              </a:rPr>
              <a:t>Configuring application performance monitoring</a:t>
            </a:r>
            <a:endParaRPr lang="en-US" sz="3600">
              <a:latin typeface="Segoe UI" pitchFamily="34" charset="0"/>
              <a:cs typeface="Arial" pitchFamily="34" charset="0"/>
            </a:endParaRPr>
          </a:p>
        </p:txBody>
      </p:sp>
      <p:sp>
        <p:nvSpPr>
          <p:cNvPr id="4" name="Rounded Rectangle 3"/>
          <p:cNvSpPr>
            <a:spLocks noChangeArrowheads="1"/>
          </p:cNvSpPr>
          <p:nvPr/>
        </p:nvSpPr>
        <p:spPr bwMode="auto">
          <a:xfrm>
            <a:off x="640715" y="2895600"/>
            <a:ext cx="2000250" cy="1066800"/>
          </a:xfrm>
          <a:prstGeom prst="roundRect">
            <a:avLst>
              <a:gd name="adj" fmla="val 16667"/>
            </a:avLst>
          </a:prstGeom>
          <a:solidFill>
            <a:srgbClr val="002C56"/>
          </a:solidFill>
          <a:ln w="9525" algn="ctr">
            <a:noFill/>
            <a:round/>
            <a:headEnd/>
            <a:tailEnd/>
          </a:ln>
          <a:effectLst/>
        </p:spPr>
        <p:txBody>
          <a:bodyPr anchor="ctr"/>
          <a:lstStyle/>
          <a:p>
            <a:pPr algn="ctr" defTabSz="914400" fontAlgn="base">
              <a:spcBef>
                <a:spcPct val="50000"/>
              </a:spcBef>
              <a:spcAft>
                <a:spcPct val="0"/>
              </a:spcAft>
              <a:buSzPct val="130000"/>
            </a:pPr>
            <a:r>
              <a:rPr lang="en-US" dirty="0">
                <a:solidFill>
                  <a:srgbClr val="3DB5F1"/>
                </a:solidFill>
                <a:cs typeface="Segoe UI" pitchFamily="34" charset="0"/>
              </a:rPr>
              <a:t>Define the application to monitor</a:t>
            </a:r>
          </a:p>
        </p:txBody>
      </p:sp>
      <p:pic>
        <p:nvPicPr>
          <p:cNvPr id="5" name="Picture 3"/>
          <p:cNvPicPr>
            <a:picLocks noChangeAspect="1" noChangeArrowheads="1"/>
          </p:cNvPicPr>
          <p:nvPr/>
        </p:nvPicPr>
        <p:blipFill>
          <a:blip r:embed="rId3"/>
          <a:srcRect/>
          <a:stretch>
            <a:fillRect/>
          </a:stretch>
        </p:blipFill>
        <p:spPr bwMode="auto">
          <a:xfrm>
            <a:off x="5103813" y="1333500"/>
            <a:ext cx="6372225" cy="3238500"/>
          </a:xfrm>
          <a:prstGeom prst="rect">
            <a:avLst/>
          </a:prstGeom>
          <a:noFill/>
          <a:ln w="9525">
            <a:noFill/>
            <a:miter lim="800000"/>
            <a:headEnd/>
            <a:tailEnd/>
          </a:ln>
        </p:spPr>
      </p:pic>
      <p:sp>
        <p:nvSpPr>
          <p:cNvPr id="6" name="Rounded Rectangle 5"/>
          <p:cNvSpPr>
            <a:spLocks noChangeArrowheads="1"/>
          </p:cNvSpPr>
          <p:nvPr/>
        </p:nvSpPr>
        <p:spPr bwMode="auto">
          <a:xfrm>
            <a:off x="5256213" y="2271713"/>
            <a:ext cx="2514600" cy="1779587"/>
          </a:xfrm>
          <a:prstGeom prst="roundRect">
            <a:avLst>
              <a:gd name="adj" fmla="val 16667"/>
            </a:avLst>
          </a:prstGeom>
          <a:noFill/>
          <a:ln w="57150" algn="ctr">
            <a:solidFill>
              <a:srgbClr val="3DB5F1"/>
            </a:solidFill>
            <a:round/>
            <a:headEnd/>
            <a:tailEnd/>
          </a:ln>
          <a:effectLst/>
        </p:spPr>
        <p:txBody>
          <a:bodyPr anchor="ctr"/>
          <a:lstStyle/>
          <a:p>
            <a:pPr algn="ctr" defTabSz="914400" fontAlgn="base">
              <a:spcBef>
                <a:spcPct val="0"/>
              </a:spcBef>
              <a:spcAft>
                <a:spcPct val="0"/>
              </a:spcAft>
              <a:defRPr/>
            </a:pPr>
            <a:endParaRPr lang="en-US">
              <a:solidFill>
                <a:srgbClr val="FFFFFF"/>
              </a:solidFill>
              <a:cs typeface="Segoe UI" pitchFamily="34" charset="0"/>
            </a:endParaRPr>
          </a:p>
        </p:txBody>
      </p:sp>
      <p:sp>
        <p:nvSpPr>
          <p:cNvPr id="7" name="Rounded Rectangle 6"/>
          <p:cNvSpPr>
            <a:spLocks noChangeArrowheads="1"/>
          </p:cNvSpPr>
          <p:nvPr/>
        </p:nvSpPr>
        <p:spPr bwMode="auto">
          <a:xfrm>
            <a:off x="7923212" y="2261372"/>
            <a:ext cx="2209799" cy="1066800"/>
          </a:xfrm>
          <a:prstGeom prst="roundRect">
            <a:avLst>
              <a:gd name="adj" fmla="val 16667"/>
            </a:avLst>
          </a:prstGeom>
          <a:solidFill>
            <a:srgbClr val="002C56"/>
          </a:solidFill>
          <a:ln w="9525" algn="ctr">
            <a:noFill/>
            <a:round/>
            <a:headEnd/>
            <a:tailEnd/>
          </a:ln>
          <a:effectLst/>
        </p:spPr>
        <p:txBody>
          <a:bodyPr anchor="ctr"/>
          <a:lstStyle/>
          <a:p>
            <a:pPr algn="ctr" defTabSz="914400" fontAlgn="base">
              <a:spcBef>
                <a:spcPct val="50000"/>
              </a:spcBef>
              <a:spcAft>
                <a:spcPct val="0"/>
              </a:spcAft>
              <a:buSzPct val="130000"/>
            </a:pPr>
            <a:r>
              <a:rPr lang="en-US">
                <a:solidFill>
                  <a:srgbClr val="3DB5F1"/>
                </a:solidFill>
                <a:cs typeface="Segoe UI" pitchFamily="34" charset="0"/>
              </a:rPr>
              <a:t>Set server-side performance thresholds</a:t>
            </a:r>
          </a:p>
        </p:txBody>
      </p:sp>
      <p:sp>
        <p:nvSpPr>
          <p:cNvPr id="8" name="Rounded Rectangle 7"/>
          <p:cNvSpPr>
            <a:spLocks noChangeArrowheads="1"/>
          </p:cNvSpPr>
          <p:nvPr/>
        </p:nvSpPr>
        <p:spPr bwMode="auto">
          <a:xfrm>
            <a:off x="2949575" y="4895850"/>
            <a:ext cx="4745038" cy="1779588"/>
          </a:xfrm>
          <a:prstGeom prst="roundRect">
            <a:avLst>
              <a:gd name="adj" fmla="val 16667"/>
            </a:avLst>
          </a:prstGeom>
          <a:noFill/>
          <a:ln w="57150" algn="ctr">
            <a:solidFill>
              <a:srgbClr val="3DB5F1"/>
            </a:solidFill>
            <a:round/>
            <a:headEnd/>
            <a:tailEnd/>
          </a:ln>
          <a:effectLst/>
        </p:spPr>
        <p:txBody>
          <a:bodyPr anchor="ctr"/>
          <a:lstStyle/>
          <a:p>
            <a:pPr algn="ctr" defTabSz="914400" fontAlgn="base">
              <a:spcBef>
                <a:spcPct val="0"/>
              </a:spcBef>
              <a:spcAft>
                <a:spcPct val="0"/>
              </a:spcAft>
              <a:defRPr/>
            </a:pPr>
            <a:endParaRPr lang="en-US">
              <a:solidFill>
                <a:srgbClr val="FFFFFF"/>
              </a:solidFill>
              <a:cs typeface="Segoe UI" pitchFamily="34" charset="0"/>
            </a:endParaRPr>
          </a:p>
        </p:txBody>
      </p:sp>
      <p:sp>
        <p:nvSpPr>
          <p:cNvPr id="9" name="Rounded Rectangle 8"/>
          <p:cNvSpPr>
            <a:spLocks noChangeArrowheads="1"/>
          </p:cNvSpPr>
          <p:nvPr/>
        </p:nvSpPr>
        <p:spPr bwMode="auto">
          <a:xfrm>
            <a:off x="455613" y="1922463"/>
            <a:ext cx="4343400" cy="890587"/>
          </a:xfrm>
          <a:prstGeom prst="roundRect">
            <a:avLst>
              <a:gd name="adj" fmla="val 16667"/>
            </a:avLst>
          </a:prstGeom>
          <a:noFill/>
          <a:ln w="57150" algn="ctr">
            <a:solidFill>
              <a:srgbClr val="3DB5F1"/>
            </a:solidFill>
            <a:round/>
            <a:headEnd/>
            <a:tailEnd/>
          </a:ln>
          <a:effectLst/>
        </p:spPr>
        <p:txBody>
          <a:bodyPr anchor="ctr"/>
          <a:lstStyle/>
          <a:p>
            <a:pPr algn="ctr" defTabSz="914400" fontAlgn="base">
              <a:spcBef>
                <a:spcPct val="0"/>
              </a:spcBef>
              <a:spcAft>
                <a:spcPct val="0"/>
              </a:spcAft>
              <a:defRPr/>
            </a:pPr>
            <a:endParaRPr lang="en-US">
              <a:solidFill>
                <a:srgbClr val="FFFFFF"/>
              </a:solidFill>
              <a:cs typeface="Segoe UI" pitchFamily="34" charset="0"/>
            </a:endParaRPr>
          </a:p>
        </p:txBody>
      </p:sp>
      <p:sp>
        <p:nvSpPr>
          <p:cNvPr id="10" name="Rounded Rectangle 9"/>
          <p:cNvSpPr>
            <a:spLocks noChangeArrowheads="1"/>
          </p:cNvSpPr>
          <p:nvPr/>
        </p:nvSpPr>
        <p:spPr bwMode="auto">
          <a:xfrm>
            <a:off x="6089650" y="1585913"/>
            <a:ext cx="1300163" cy="304800"/>
          </a:xfrm>
          <a:prstGeom prst="roundRect">
            <a:avLst>
              <a:gd name="adj" fmla="val 16667"/>
            </a:avLst>
          </a:prstGeom>
          <a:noFill/>
          <a:ln w="19050" algn="ctr">
            <a:solidFill>
              <a:srgbClr val="3DB5F1"/>
            </a:solidFill>
            <a:round/>
            <a:headEnd/>
            <a:tailEnd/>
          </a:ln>
          <a:effectLst/>
        </p:spPr>
        <p:txBody>
          <a:bodyPr anchor="ctr"/>
          <a:lstStyle/>
          <a:p>
            <a:pPr algn="ctr" defTabSz="914400" fontAlgn="base">
              <a:spcBef>
                <a:spcPct val="0"/>
              </a:spcBef>
              <a:spcAft>
                <a:spcPct val="0"/>
              </a:spcAft>
              <a:defRPr/>
            </a:pPr>
            <a:endParaRPr lang="en-US">
              <a:solidFill>
                <a:srgbClr val="FFFFFF"/>
              </a:solidFill>
              <a:cs typeface="Segoe UI" pitchFamily="34" charset="0"/>
            </a:endParaRPr>
          </a:p>
        </p:txBody>
      </p:sp>
      <p:sp>
        <p:nvSpPr>
          <p:cNvPr id="11" name="Rounded Rectangle 10"/>
          <p:cNvSpPr>
            <a:spLocks noChangeArrowheads="1"/>
          </p:cNvSpPr>
          <p:nvPr/>
        </p:nvSpPr>
        <p:spPr bwMode="auto">
          <a:xfrm>
            <a:off x="6403975" y="4281488"/>
            <a:ext cx="1223963" cy="304800"/>
          </a:xfrm>
          <a:prstGeom prst="roundRect">
            <a:avLst>
              <a:gd name="adj" fmla="val 16667"/>
            </a:avLst>
          </a:prstGeom>
          <a:noFill/>
          <a:ln w="19050" algn="ctr">
            <a:solidFill>
              <a:srgbClr val="3DB5F1"/>
            </a:solidFill>
            <a:round/>
            <a:headEnd/>
            <a:tailEnd/>
          </a:ln>
          <a:effectLst/>
        </p:spPr>
        <p:txBody>
          <a:bodyPr anchor="ctr"/>
          <a:lstStyle/>
          <a:p>
            <a:pPr algn="ctr" defTabSz="914400" fontAlgn="base">
              <a:spcBef>
                <a:spcPct val="0"/>
              </a:spcBef>
              <a:spcAft>
                <a:spcPct val="0"/>
              </a:spcAft>
              <a:defRPr/>
            </a:pPr>
            <a:endParaRPr lang="en-US">
              <a:solidFill>
                <a:srgbClr val="FFFFFF"/>
              </a:solidFill>
              <a:cs typeface="Segoe UI" pitchFamily="34" charset="0"/>
            </a:endParaRPr>
          </a:p>
        </p:txBody>
      </p:sp>
      <p:pic>
        <p:nvPicPr>
          <p:cNvPr id="12" name="Picture 4"/>
          <p:cNvPicPr>
            <a:picLocks noChangeAspect="1" noChangeArrowheads="1"/>
          </p:cNvPicPr>
          <p:nvPr/>
        </p:nvPicPr>
        <p:blipFill>
          <a:blip r:embed="rId4"/>
          <a:srcRect/>
          <a:stretch>
            <a:fillRect/>
          </a:stretch>
        </p:blipFill>
        <p:spPr bwMode="auto">
          <a:xfrm>
            <a:off x="2284412" y="3989388"/>
            <a:ext cx="6391275" cy="2724150"/>
          </a:xfrm>
          <a:prstGeom prst="rect">
            <a:avLst/>
          </a:prstGeom>
          <a:noFill/>
          <a:ln w="9525">
            <a:noFill/>
            <a:miter lim="800000"/>
            <a:headEnd/>
            <a:tailEnd/>
          </a:ln>
        </p:spPr>
      </p:pic>
      <p:sp>
        <p:nvSpPr>
          <p:cNvPr id="13" name="Rounded Rectangle 12"/>
          <p:cNvSpPr>
            <a:spLocks noChangeArrowheads="1"/>
          </p:cNvSpPr>
          <p:nvPr/>
        </p:nvSpPr>
        <p:spPr bwMode="auto">
          <a:xfrm>
            <a:off x="2798763" y="2895600"/>
            <a:ext cx="2000250" cy="1066800"/>
          </a:xfrm>
          <a:prstGeom prst="roundRect">
            <a:avLst>
              <a:gd name="adj" fmla="val 16667"/>
            </a:avLst>
          </a:prstGeom>
          <a:solidFill>
            <a:srgbClr val="002C56"/>
          </a:solidFill>
          <a:ln w="9525" algn="ctr">
            <a:noFill/>
            <a:round/>
            <a:headEnd/>
            <a:tailEnd/>
          </a:ln>
          <a:effectLst/>
        </p:spPr>
        <p:txBody>
          <a:bodyPr anchor="ctr"/>
          <a:lstStyle/>
          <a:p>
            <a:pPr algn="ctr" defTabSz="914400" fontAlgn="base">
              <a:spcBef>
                <a:spcPct val="50000"/>
              </a:spcBef>
              <a:spcAft>
                <a:spcPct val="0"/>
              </a:spcAft>
              <a:buSzPct val="130000"/>
            </a:pPr>
            <a:r>
              <a:rPr lang="en-US" dirty="0" smtClean="0">
                <a:solidFill>
                  <a:srgbClr val="3DB5F1"/>
                </a:solidFill>
                <a:cs typeface="Segoe UI" pitchFamily="34" charset="0"/>
              </a:rPr>
              <a:t>Applications are discovered through MPs</a:t>
            </a:r>
            <a:endParaRPr lang="en-US" dirty="0">
              <a:solidFill>
                <a:srgbClr val="3DB5F1"/>
              </a:solidFill>
              <a:cs typeface="Segoe UI" pitchFamily="34" charset="0"/>
            </a:endParaRPr>
          </a:p>
        </p:txBody>
      </p:sp>
      <p:sp>
        <p:nvSpPr>
          <p:cNvPr id="14" name="Rounded Rectangle 13"/>
          <p:cNvSpPr>
            <a:spLocks noChangeArrowheads="1"/>
          </p:cNvSpPr>
          <p:nvPr/>
        </p:nvSpPr>
        <p:spPr bwMode="auto">
          <a:xfrm>
            <a:off x="7923213" y="3425464"/>
            <a:ext cx="2209798" cy="1066800"/>
          </a:xfrm>
          <a:prstGeom prst="roundRect">
            <a:avLst>
              <a:gd name="adj" fmla="val 16667"/>
            </a:avLst>
          </a:prstGeom>
          <a:solidFill>
            <a:srgbClr val="002C56"/>
          </a:solidFill>
          <a:ln w="9525" algn="ctr">
            <a:noFill/>
            <a:round/>
            <a:headEnd/>
            <a:tailEnd/>
          </a:ln>
          <a:effectLst/>
        </p:spPr>
        <p:txBody>
          <a:bodyPr anchor="ctr"/>
          <a:lstStyle/>
          <a:p>
            <a:pPr algn="ctr" defTabSz="914400" fontAlgn="base">
              <a:spcBef>
                <a:spcPct val="50000"/>
              </a:spcBef>
              <a:spcAft>
                <a:spcPct val="0"/>
              </a:spcAft>
              <a:buSzPct val="130000"/>
            </a:pPr>
            <a:r>
              <a:rPr lang="en-US" dirty="0" smtClean="0">
                <a:solidFill>
                  <a:srgbClr val="3DB5F1"/>
                </a:solidFill>
                <a:cs typeface="Segoe UI" pitchFamily="34" charset="0"/>
              </a:rPr>
              <a:t>Default thresholds are provided, you tune!</a:t>
            </a:r>
            <a:endParaRPr lang="en-US" dirty="0">
              <a:solidFill>
                <a:srgbClr val="3DB5F1"/>
              </a:solidFill>
              <a:cs typeface="Segoe UI" pitchFamily="34" charset="0"/>
            </a:endParaRPr>
          </a:p>
        </p:txBody>
      </p:sp>
      <p:sp>
        <p:nvSpPr>
          <p:cNvPr id="15" name="Rounded Rectangle 14"/>
          <p:cNvSpPr>
            <a:spLocks noChangeArrowheads="1"/>
          </p:cNvSpPr>
          <p:nvPr/>
        </p:nvSpPr>
        <p:spPr bwMode="auto">
          <a:xfrm>
            <a:off x="2299833" y="4549253"/>
            <a:ext cx="5089979" cy="2003947"/>
          </a:xfrm>
          <a:prstGeom prst="roundRect">
            <a:avLst>
              <a:gd name="adj" fmla="val 16667"/>
            </a:avLst>
          </a:prstGeom>
          <a:noFill/>
          <a:ln w="57150" algn="ctr">
            <a:solidFill>
              <a:srgbClr val="3DB5F1"/>
            </a:solidFill>
            <a:round/>
            <a:headEnd/>
            <a:tailEnd/>
          </a:ln>
          <a:effectLst/>
        </p:spPr>
        <p:txBody>
          <a:bodyPr anchor="ctr"/>
          <a:lstStyle/>
          <a:p>
            <a:pPr algn="ctr" defTabSz="914400" fontAlgn="base">
              <a:spcBef>
                <a:spcPct val="0"/>
              </a:spcBef>
              <a:spcAft>
                <a:spcPct val="0"/>
              </a:spcAft>
              <a:defRPr/>
            </a:pPr>
            <a:endParaRPr lang="en-US">
              <a:solidFill>
                <a:srgbClr val="FFFFFF"/>
              </a:solidFill>
              <a:cs typeface="Segoe UI" pitchFamily="34" charset="0"/>
            </a:endParaRPr>
          </a:p>
        </p:txBody>
      </p:sp>
      <p:sp>
        <p:nvSpPr>
          <p:cNvPr id="16" name="Rounded Rectangle 15"/>
          <p:cNvSpPr>
            <a:spLocks noChangeArrowheads="1"/>
          </p:cNvSpPr>
          <p:nvPr/>
        </p:nvSpPr>
        <p:spPr bwMode="auto">
          <a:xfrm>
            <a:off x="6932613" y="4981575"/>
            <a:ext cx="3581398" cy="1066800"/>
          </a:xfrm>
          <a:prstGeom prst="roundRect">
            <a:avLst>
              <a:gd name="adj" fmla="val 16667"/>
            </a:avLst>
          </a:prstGeom>
          <a:solidFill>
            <a:srgbClr val="002C56"/>
          </a:solidFill>
          <a:ln w="9525" algn="ctr">
            <a:noFill/>
            <a:round/>
            <a:headEnd/>
            <a:tailEnd/>
          </a:ln>
          <a:effectLst/>
        </p:spPr>
        <p:txBody>
          <a:bodyPr anchor="ctr"/>
          <a:lstStyle/>
          <a:p>
            <a:pPr algn="ctr" defTabSz="914400" fontAlgn="base">
              <a:spcBef>
                <a:spcPct val="50000"/>
              </a:spcBef>
              <a:spcAft>
                <a:spcPct val="0"/>
              </a:spcAft>
              <a:buSzPct val="130000"/>
            </a:pPr>
            <a:r>
              <a:rPr lang="en-US" dirty="0">
                <a:solidFill>
                  <a:srgbClr val="3DB5F1"/>
                </a:solidFill>
                <a:cs typeface="Segoe UI" pitchFamily="34" charset="0"/>
              </a:rPr>
              <a:t>Set client-side performance </a:t>
            </a:r>
            <a:r>
              <a:rPr lang="en-US" dirty="0" smtClean="0">
                <a:solidFill>
                  <a:srgbClr val="3DB5F1"/>
                </a:solidFill>
                <a:cs typeface="Segoe UI" pitchFamily="34" charset="0"/>
              </a:rPr>
              <a:t>thresholds for page load times and Ajax/WCF execution</a:t>
            </a:r>
            <a:endParaRPr lang="en-US" dirty="0">
              <a:solidFill>
                <a:srgbClr val="3DB5F1"/>
              </a:solidFill>
              <a:cs typeface="Segoe UI" pitchFamily="34" charset="0"/>
            </a:endParaRPr>
          </a:p>
        </p:txBody>
      </p:sp>
    </p:spTree>
    <p:extLst>
      <p:ext uri="{BB962C8B-B14F-4D97-AF65-F5344CB8AC3E}">
        <p14:creationId xmlns:p14="http://schemas.microsoft.com/office/powerpoint/2010/main" val="37880851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3" grpId="0" animBg="1"/>
      <p:bldP spid="14"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a:spLocks noChangeArrowheads="1"/>
          </p:cNvSpPr>
          <p:nvPr/>
        </p:nvSpPr>
        <p:spPr bwMode="auto">
          <a:xfrm>
            <a:off x="768350" y="1422400"/>
            <a:ext cx="2486025" cy="4375150"/>
          </a:xfrm>
          <a:prstGeom prst="rect">
            <a:avLst/>
          </a:prstGeom>
          <a:solidFill>
            <a:srgbClr val="F0F2F3">
              <a:alpha val="10000"/>
            </a:srgbClr>
          </a:solidFill>
          <a:ln w="9525">
            <a:noFill/>
            <a:miter lim="800000"/>
            <a:headEnd/>
            <a:tailEnd/>
          </a:ln>
        </p:spPr>
        <p:txBody>
          <a:bodyPr wrap="none" anchor="ctr"/>
          <a:lstStyle/>
          <a:p>
            <a:pPr defTabSz="914400" fontAlgn="base">
              <a:spcBef>
                <a:spcPct val="0"/>
              </a:spcBef>
              <a:spcAft>
                <a:spcPct val="0"/>
              </a:spcAft>
              <a:defRPr/>
            </a:pPr>
            <a:endParaRPr lang="en-US">
              <a:solidFill>
                <a:srgbClr val="00264A"/>
              </a:solidFill>
              <a:cs typeface="Segoe UI" pitchFamily="34" charset="0"/>
            </a:endParaRPr>
          </a:p>
        </p:txBody>
      </p:sp>
      <p:sp>
        <p:nvSpPr>
          <p:cNvPr id="3" name="Rectangle 2"/>
          <p:cNvSpPr/>
          <p:nvPr/>
        </p:nvSpPr>
        <p:spPr>
          <a:xfrm>
            <a:off x="768350" y="1531938"/>
            <a:ext cx="2486025" cy="474662"/>
          </a:xfrm>
          <a:prstGeom prst="rect">
            <a:avLst/>
          </a:prstGeom>
          <a:solidFill>
            <a:srgbClr val="00264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ndParaRPr>
          </a:p>
        </p:txBody>
      </p:sp>
      <p:sp>
        <p:nvSpPr>
          <p:cNvPr id="4" name="Rectangle 19"/>
          <p:cNvSpPr>
            <a:spLocks noChangeArrowheads="1"/>
          </p:cNvSpPr>
          <p:nvPr/>
        </p:nvSpPr>
        <p:spPr bwMode="auto">
          <a:xfrm>
            <a:off x="8983663" y="1422400"/>
            <a:ext cx="2486025" cy="4375150"/>
          </a:xfrm>
          <a:prstGeom prst="rect">
            <a:avLst/>
          </a:prstGeom>
          <a:solidFill>
            <a:srgbClr val="F0F2F3">
              <a:alpha val="10000"/>
            </a:srgbClr>
          </a:solidFill>
          <a:ln w="9525">
            <a:noFill/>
            <a:miter lim="800000"/>
            <a:headEnd/>
            <a:tailEnd/>
          </a:ln>
        </p:spPr>
        <p:txBody>
          <a:bodyPr wrap="none" anchor="ctr"/>
          <a:lstStyle/>
          <a:p>
            <a:pPr defTabSz="914400" fontAlgn="base">
              <a:spcBef>
                <a:spcPct val="0"/>
              </a:spcBef>
              <a:spcAft>
                <a:spcPct val="0"/>
              </a:spcAft>
              <a:defRPr/>
            </a:pPr>
            <a:endParaRPr lang="en-US">
              <a:solidFill>
                <a:srgbClr val="00264A"/>
              </a:solidFill>
              <a:cs typeface="Segoe UI" pitchFamily="34" charset="0"/>
            </a:endParaRPr>
          </a:p>
        </p:txBody>
      </p:sp>
      <p:sp>
        <p:nvSpPr>
          <p:cNvPr id="5" name="Rectangle 19"/>
          <p:cNvSpPr>
            <a:spLocks noChangeArrowheads="1"/>
          </p:cNvSpPr>
          <p:nvPr/>
        </p:nvSpPr>
        <p:spPr bwMode="auto">
          <a:xfrm>
            <a:off x="3514725" y="1422400"/>
            <a:ext cx="2486025" cy="4375150"/>
          </a:xfrm>
          <a:prstGeom prst="rect">
            <a:avLst/>
          </a:prstGeom>
          <a:solidFill>
            <a:srgbClr val="F0F2F3">
              <a:alpha val="10000"/>
            </a:srgbClr>
          </a:solidFill>
          <a:ln w="9525">
            <a:noFill/>
            <a:miter lim="800000"/>
            <a:headEnd/>
            <a:tailEnd/>
          </a:ln>
        </p:spPr>
        <p:txBody>
          <a:bodyPr wrap="none" anchor="ctr"/>
          <a:lstStyle/>
          <a:p>
            <a:pPr defTabSz="914400" fontAlgn="base">
              <a:spcBef>
                <a:spcPct val="0"/>
              </a:spcBef>
              <a:spcAft>
                <a:spcPct val="0"/>
              </a:spcAft>
              <a:defRPr/>
            </a:pPr>
            <a:endParaRPr lang="en-US">
              <a:solidFill>
                <a:srgbClr val="00264A"/>
              </a:solidFill>
              <a:cs typeface="Segoe UI" pitchFamily="34" charset="0"/>
            </a:endParaRPr>
          </a:p>
        </p:txBody>
      </p:sp>
      <p:sp>
        <p:nvSpPr>
          <p:cNvPr id="6" name="Rectangle 19"/>
          <p:cNvSpPr>
            <a:spLocks noChangeArrowheads="1"/>
          </p:cNvSpPr>
          <p:nvPr/>
        </p:nvSpPr>
        <p:spPr bwMode="auto">
          <a:xfrm>
            <a:off x="6229350" y="1422400"/>
            <a:ext cx="2484438" cy="4375150"/>
          </a:xfrm>
          <a:prstGeom prst="rect">
            <a:avLst/>
          </a:prstGeom>
          <a:solidFill>
            <a:srgbClr val="F0F2F3">
              <a:alpha val="10000"/>
            </a:srgbClr>
          </a:solidFill>
          <a:ln w="9525">
            <a:noFill/>
            <a:miter lim="800000"/>
            <a:headEnd/>
            <a:tailEnd/>
          </a:ln>
        </p:spPr>
        <p:txBody>
          <a:bodyPr wrap="none" anchor="ctr"/>
          <a:lstStyle/>
          <a:p>
            <a:pPr defTabSz="914400" fontAlgn="base">
              <a:spcBef>
                <a:spcPct val="0"/>
              </a:spcBef>
              <a:spcAft>
                <a:spcPct val="0"/>
              </a:spcAft>
              <a:defRPr/>
            </a:pPr>
            <a:endParaRPr lang="en-US">
              <a:solidFill>
                <a:srgbClr val="00264A"/>
              </a:solidFill>
              <a:cs typeface="Segoe UI" pitchFamily="34" charset="0"/>
            </a:endParaRPr>
          </a:p>
        </p:txBody>
      </p:sp>
      <p:sp>
        <p:nvSpPr>
          <p:cNvPr id="7" name="Rectangle 6"/>
          <p:cNvSpPr/>
          <p:nvPr/>
        </p:nvSpPr>
        <p:spPr>
          <a:xfrm>
            <a:off x="3514725" y="1531938"/>
            <a:ext cx="2486025" cy="474662"/>
          </a:xfrm>
          <a:prstGeom prst="rect">
            <a:avLst/>
          </a:prstGeom>
          <a:solidFill>
            <a:srgbClr val="00264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ndParaRPr>
          </a:p>
        </p:txBody>
      </p:sp>
      <p:sp>
        <p:nvSpPr>
          <p:cNvPr id="8" name="Rectangle 7"/>
          <p:cNvSpPr/>
          <p:nvPr/>
        </p:nvSpPr>
        <p:spPr>
          <a:xfrm>
            <a:off x="6229350" y="1541463"/>
            <a:ext cx="2484438" cy="474662"/>
          </a:xfrm>
          <a:prstGeom prst="rect">
            <a:avLst/>
          </a:prstGeom>
          <a:solidFill>
            <a:srgbClr val="00264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ndParaRPr>
          </a:p>
        </p:txBody>
      </p:sp>
      <p:sp>
        <p:nvSpPr>
          <p:cNvPr id="9" name="Rectangle 8"/>
          <p:cNvSpPr/>
          <p:nvPr/>
        </p:nvSpPr>
        <p:spPr>
          <a:xfrm>
            <a:off x="8983663" y="1555750"/>
            <a:ext cx="2486025" cy="474663"/>
          </a:xfrm>
          <a:prstGeom prst="rect">
            <a:avLst/>
          </a:prstGeom>
          <a:solidFill>
            <a:srgbClr val="00264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ndParaRPr>
          </a:p>
        </p:txBody>
      </p:sp>
      <p:sp>
        <p:nvSpPr>
          <p:cNvPr id="10" name="Rectangle 28"/>
          <p:cNvSpPr txBox="1">
            <a:spLocks/>
          </p:cNvSpPr>
          <p:nvPr/>
        </p:nvSpPr>
        <p:spPr bwMode="auto">
          <a:xfrm>
            <a:off x="519112" y="228600"/>
            <a:ext cx="11149013" cy="609398"/>
          </a:xfrm>
          <a:prstGeom prst="rect">
            <a:avLst/>
          </a:prstGeom>
          <a:noFill/>
          <a:ln>
            <a:miter lim="800000"/>
            <a:headEnd/>
            <a:tailEnd/>
          </a:ln>
        </p:spPr>
        <p:txBody>
          <a:bodyPr wrap="square" numCol="1" anchorCtr="0" compatLnSpc="1">
            <a:prstTxWarp prst="textNoShape">
              <a:avLst/>
            </a:prstTxWarp>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3600" smtClean="0">
                <a:latin typeface="Segoe UI" pitchFamily="34" charset="0"/>
                <a:cs typeface="Arial" pitchFamily="34" charset="0"/>
              </a:rPr>
              <a:t>Create an application dashboard in four steps!</a:t>
            </a:r>
            <a:endParaRPr lang="en-US" sz="3600">
              <a:latin typeface="Segoe UI" pitchFamily="34" charset="0"/>
              <a:cs typeface="Arial" pitchFamily="34" charset="0"/>
            </a:endParaRPr>
          </a:p>
        </p:txBody>
      </p:sp>
      <p:sp>
        <p:nvSpPr>
          <p:cNvPr id="11" name="Text Placeholder 21"/>
          <p:cNvSpPr txBox="1">
            <a:spLocks/>
          </p:cNvSpPr>
          <p:nvPr/>
        </p:nvSpPr>
        <p:spPr bwMode="auto">
          <a:xfrm>
            <a:off x="768350" y="1566863"/>
            <a:ext cx="2486025" cy="476250"/>
          </a:xfrm>
          <a:prstGeom prst="rect">
            <a:avLst/>
          </a:prstGeom>
          <a:noFill/>
          <a:ln>
            <a:miter lim="800000"/>
            <a:headEnd/>
            <a:tailEnd/>
          </a:ln>
        </p:spPr>
        <p:txBody>
          <a:bodyPr wrap="square" numCol="1" anchor="t" anchorCtr="0" compatLnSpc="1">
            <a:prstTxWarp prst="textNoShape">
              <a:avLst/>
            </a:prstTxWarp>
          </a:bodyPr>
          <a:lstStyle>
            <a:lvl1pPr marL="455613" indent="-455613" algn="l" defTabSz="608013" rtl="0" fontAlgn="base">
              <a:spcBef>
                <a:spcPct val="20000"/>
              </a:spcBef>
              <a:spcAft>
                <a:spcPct val="0"/>
              </a:spcAft>
              <a:buFont typeface="Arial" pitchFamily="34" charset="0"/>
              <a:buChar char="•"/>
              <a:defRPr sz="2800" kern="1200">
                <a:solidFill>
                  <a:srgbClr val="FFFFFF"/>
                </a:solidFill>
                <a:latin typeface="+mn-lt"/>
                <a:ea typeface="+mn-ea"/>
                <a:cs typeface="Arial"/>
              </a:defRPr>
            </a:lvl1pPr>
            <a:lvl2pPr marL="989013" indent="-379413" algn="l" defTabSz="608013" rtl="0" fontAlgn="base">
              <a:spcBef>
                <a:spcPct val="20000"/>
              </a:spcBef>
              <a:spcAft>
                <a:spcPct val="0"/>
              </a:spcAft>
              <a:buFont typeface="Arial" pitchFamily="34" charset="0"/>
              <a:buChar char="–"/>
              <a:defRPr sz="2400" kern="1200">
                <a:solidFill>
                  <a:srgbClr val="FFFFFF"/>
                </a:solidFill>
                <a:latin typeface="+mn-lt"/>
                <a:ea typeface="+mn-ea"/>
                <a:cs typeface="Arial"/>
              </a:defRPr>
            </a:lvl2pPr>
            <a:lvl3pPr marL="1522413" indent="-303213" algn="l" defTabSz="608013" rtl="0" fontAlgn="base">
              <a:spcBef>
                <a:spcPct val="20000"/>
              </a:spcBef>
              <a:spcAft>
                <a:spcPct val="0"/>
              </a:spcAft>
              <a:buFont typeface="Arial" pitchFamily="34" charset="0"/>
              <a:buChar char="•"/>
              <a:defRPr kern="1200">
                <a:solidFill>
                  <a:srgbClr val="FFFFFF"/>
                </a:solidFill>
                <a:latin typeface="+mn-lt"/>
                <a:ea typeface="+mn-ea"/>
                <a:cs typeface="Arial"/>
              </a:defRPr>
            </a:lvl3pPr>
            <a:lvl4pPr marL="21320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4pPr>
            <a:lvl5pPr marL="27416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indent="0">
              <a:buFont typeface="Arial" pitchFamily="34" charset="0"/>
              <a:buNone/>
            </a:pPr>
            <a:r>
              <a:rPr lang="en-US" sz="2000" dirty="0" smtClean="0">
                <a:solidFill>
                  <a:srgbClr val="3DB5F1"/>
                </a:solidFill>
                <a:cs typeface="Arial" pitchFamily="34" charset="0"/>
              </a:rPr>
              <a:t>Select</a:t>
            </a:r>
          </a:p>
        </p:txBody>
      </p:sp>
      <p:sp>
        <p:nvSpPr>
          <p:cNvPr id="12" name="Text Placeholder 22"/>
          <p:cNvSpPr txBox="1">
            <a:spLocks/>
          </p:cNvSpPr>
          <p:nvPr/>
        </p:nvSpPr>
        <p:spPr bwMode="auto">
          <a:xfrm>
            <a:off x="925513" y="3720305"/>
            <a:ext cx="2162175" cy="1896269"/>
          </a:xfrm>
          <a:prstGeom prst="rect">
            <a:avLst/>
          </a:prstGeom>
          <a:noFill/>
          <a:ln>
            <a:miter lim="800000"/>
            <a:headEnd/>
            <a:tailEnd/>
          </a:ln>
        </p:spPr>
        <p:txBody>
          <a:bodyPr wrap="square" numCol="1" anchor="t" anchorCtr="0" compatLnSpc="1">
            <a:prstTxWarp prst="textNoShape">
              <a:avLst/>
            </a:prstTxWarp>
          </a:bodyPr>
          <a:lstStyle>
            <a:lvl1pPr marL="455613" indent="-455613" algn="l" defTabSz="608013" rtl="0" fontAlgn="base">
              <a:spcBef>
                <a:spcPct val="20000"/>
              </a:spcBef>
              <a:spcAft>
                <a:spcPct val="0"/>
              </a:spcAft>
              <a:buFont typeface="Arial" pitchFamily="34" charset="0"/>
              <a:buChar char="•"/>
              <a:defRPr sz="2800" kern="1200">
                <a:solidFill>
                  <a:srgbClr val="FFFFFF"/>
                </a:solidFill>
                <a:latin typeface="+mn-lt"/>
                <a:ea typeface="+mn-ea"/>
                <a:cs typeface="Arial"/>
              </a:defRPr>
            </a:lvl1pPr>
            <a:lvl2pPr marL="989013" indent="-379413" algn="l" defTabSz="608013" rtl="0" fontAlgn="base">
              <a:spcBef>
                <a:spcPct val="20000"/>
              </a:spcBef>
              <a:spcAft>
                <a:spcPct val="0"/>
              </a:spcAft>
              <a:buFont typeface="Arial" pitchFamily="34" charset="0"/>
              <a:buChar char="–"/>
              <a:defRPr sz="2400" kern="1200">
                <a:solidFill>
                  <a:srgbClr val="FFFFFF"/>
                </a:solidFill>
                <a:latin typeface="+mn-lt"/>
                <a:ea typeface="+mn-ea"/>
                <a:cs typeface="Arial"/>
              </a:defRPr>
            </a:lvl2pPr>
            <a:lvl3pPr marL="1522413" indent="-303213" algn="l" defTabSz="608013" rtl="0" fontAlgn="base">
              <a:spcBef>
                <a:spcPct val="20000"/>
              </a:spcBef>
              <a:spcAft>
                <a:spcPct val="0"/>
              </a:spcAft>
              <a:buFont typeface="Arial" pitchFamily="34" charset="0"/>
              <a:buChar char="•"/>
              <a:defRPr kern="1200">
                <a:solidFill>
                  <a:srgbClr val="FFFFFF"/>
                </a:solidFill>
                <a:latin typeface="+mn-lt"/>
                <a:ea typeface="+mn-ea"/>
                <a:cs typeface="Arial"/>
              </a:defRPr>
            </a:lvl3pPr>
            <a:lvl4pPr marL="21320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4pPr>
            <a:lvl5pPr marL="27416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indent="0">
              <a:buFont typeface="Arial" pitchFamily="34" charset="0"/>
              <a:buNone/>
            </a:pPr>
            <a:r>
              <a:rPr lang="en-US" sz="1800" dirty="0" smtClean="0"/>
              <a:t>Select a folder to show the dashboard</a:t>
            </a:r>
          </a:p>
        </p:txBody>
      </p:sp>
      <p:sp>
        <p:nvSpPr>
          <p:cNvPr id="13" name="Text Placeholder 23"/>
          <p:cNvSpPr txBox="1">
            <a:spLocks/>
          </p:cNvSpPr>
          <p:nvPr/>
        </p:nvSpPr>
        <p:spPr bwMode="auto">
          <a:xfrm>
            <a:off x="3514725" y="1566863"/>
            <a:ext cx="2486025" cy="476250"/>
          </a:xfrm>
          <a:prstGeom prst="rect">
            <a:avLst/>
          </a:prstGeom>
          <a:noFill/>
          <a:ln>
            <a:miter lim="800000"/>
            <a:headEnd/>
            <a:tailEnd/>
          </a:ln>
        </p:spPr>
        <p:txBody>
          <a:bodyPr wrap="square" numCol="1" anchor="t" anchorCtr="0" compatLnSpc="1">
            <a:prstTxWarp prst="textNoShape">
              <a:avLst/>
            </a:prstTxWarp>
          </a:bodyPr>
          <a:lstStyle>
            <a:lvl1pPr marL="455613" indent="-455613" algn="l" defTabSz="608013" rtl="0" fontAlgn="base">
              <a:spcBef>
                <a:spcPct val="20000"/>
              </a:spcBef>
              <a:spcAft>
                <a:spcPct val="0"/>
              </a:spcAft>
              <a:buFont typeface="Arial" pitchFamily="34" charset="0"/>
              <a:buChar char="•"/>
              <a:defRPr sz="2800" kern="1200">
                <a:solidFill>
                  <a:srgbClr val="FFFFFF"/>
                </a:solidFill>
                <a:latin typeface="+mn-lt"/>
                <a:ea typeface="+mn-ea"/>
                <a:cs typeface="Arial"/>
              </a:defRPr>
            </a:lvl1pPr>
            <a:lvl2pPr marL="989013" indent="-379413" algn="l" defTabSz="608013" rtl="0" fontAlgn="base">
              <a:spcBef>
                <a:spcPct val="20000"/>
              </a:spcBef>
              <a:spcAft>
                <a:spcPct val="0"/>
              </a:spcAft>
              <a:buFont typeface="Arial" pitchFamily="34" charset="0"/>
              <a:buChar char="–"/>
              <a:defRPr sz="2400" kern="1200">
                <a:solidFill>
                  <a:srgbClr val="FFFFFF"/>
                </a:solidFill>
                <a:latin typeface="+mn-lt"/>
                <a:ea typeface="+mn-ea"/>
                <a:cs typeface="Arial"/>
              </a:defRPr>
            </a:lvl2pPr>
            <a:lvl3pPr marL="1522413" indent="-303213" algn="l" defTabSz="608013" rtl="0" fontAlgn="base">
              <a:spcBef>
                <a:spcPct val="20000"/>
              </a:spcBef>
              <a:spcAft>
                <a:spcPct val="0"/>
              </a:spcAft>
              <a:buFont typeface="Arial" pitchFamily="34" charset="0"/>
              <a:buChar char="•"/>
              <a:defRPr kern="1200">
                <a:solidFill>
                  <a:srgbClr val="FFFFFF"/>
                </a:solidFill>
                <a:latin typeface="+mn-lt"/>
                <a:ea typeface="+mn-ea"/>
                <a:cs typeface="Arial"/>
              </a:defRPr>
            </a:lvl3pPr>
            <a:lvl4pPr marL="21320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4pPr>
            <a:lvl5pPr marL="27416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indent="0">
              <a:buFont typeface="Arial" pitchFamily="34" charset="0"/>
              <a:buNone/>
            </a:pPr>
            <a:r>
              <a:rPr lang="en-US" sz="2000" dirty="0" smtClean="0">
                <a:solidFill>
                  <a:srgbClr val="3DB5F1"/>
                </a:solidFill>
                <a:cs typeface="Arial" pitchFamily="34" charset="0"/>
              </a:rPr>
              <a:t>Define</a:t>
            </a:r>
          </a:p>
        </p:txBody>
      </p:sp>
      <p:sp>
        <p:nvSpPr>
          <p:cNvPr id="14" name="Text Placeholder 25"/>
          <p:cNvSpPr txBox="1">
            <a:spLocks/>
          </p:cNvSpPr>
          <p:nvPr/>
        </p:nvSpPr>
        <p:spPr bwMode="auto">
          <a:xfrm>
            <a:off x="3673475" y="3720305"/>
            <a:ext cx="2160588" cy="1896269"/>
          </a:xfrm>
          <a:prstGeom prst="rect">
            <a:avLst/>
          </a:prstGeom>
          <a:noFill/>
          <a:ln>
            <a:miter lim="800000"/>
            <a:headEnd/>
            <a:tailEnd/>
          </a:ln>
        </p:spPr>
        <p:txBody>
          <a:bodyPr wrap="square" numCol="1" anchor="t" anchorCtr="0" compatLnSpc="1">
            <a:prstTxWarp prst="textNoShape">
              <a:avLst/>
            </a:prstTxWarp>
          </a:bodyPr>
          <a:lstStyle>
            <a:lvl1pPr marL="455613" indent="-455613" algn="l" defTabSz="608013" rtl="0" fontAlgn="base">
              <a:spcBef>
                <a:spcPct val="20000"/>
              </a:spcBef>
              <a:spcAft>
                <a:spcPct val="0"/>
              </a:spcAft>
              <a:buFont typeface="Arial" pitchFamily="34" charset="0"/>
              <a:buChar char="•"/>
              <a:defRPr sz="2800" kern="1200">
                <a:solidFill>
                  <a:srgbClr val="FFFFFF"/>
                </a:solidFill>
                <a:latin typeface="+mn-lt"/>
                <a:ea typeface="+mn-ea"/>
                <a:cs typeface="Arial"/>
              </a:defRPr>
            </a:lvl1pPr>
            <a:lvl2pPr marL="989013" indent="-379413" algn="l" defTabSz="608013" rtl="0" fontAlgn="base">
              <a:spcBef>
                <a:spcPct val="20000"/>
              </a:spcBef>
              <a:spcAft>
                <a:spcPct val="0"/>
              </a:spcAft>
              <a:buFont typeface="Arial" pitchFamily="34" charset="0"/>
              <a:buChar char="–"/>
              <a:defRPr sz="2400" kern="1200">
                <a:solidFill>
                  <a:srgbClr val="FFFFFF"/>
                </a:solidFill>
                <a:latin typeface="+mn-lt"/>
                <a:ea typeface="+mn-ea"/>
                <a:cs typeface="Arial"/>
              </a:defRPr>
            </a:lvl2pPr>
            <a:lvl3pPr marL="1522413" indent="-303213" algn="l" defTabSz="608013" rtl="0" fontAlgn="base">
              <a:spcBef>
                <a:spcPct val="20000"/>
              </a:spcBef>
              <a:spcAft>
                <a:spcPct val="0"/>
              </a:spcAft>
              <a:buFont typeface="Arial" pitchFamily="34" charset="0"/>
              <a:buChar char="•"/>
              <a:defRPr kern="1200">
                <a:solidFill>
                  <a:srgbClr val="FFFFFF"/>
                </a:solidFill>
                <a:latin typeface="+mn-lt"/>
                <a:ea typeface="+mn-ea"/>
                <a:cs typeface="Arial"/>
              </a:defRPr>
            </a:lvl3pPr>
            <a:lvl4pPr marL="21320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4pPr>
            <a:lvl5pPr marL="27416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indent="0">
              <a:buFont typeface="Arial" pitchFamily="34" charset="0"/>
              <a:buNone/>
            </a:pPr>
            <a:r>
              <a:rPr lang="en-US" sz="1800" dirty="0" smtClean="0"/>
              <a:t>Choose a template and layout for the dashboard</a:t>
            </a:r>
          </a:p>
        </p:txBody>
      </p:sp>
      <p:sp>
        <p:nvSpPr>
          <p:cNvPr id="15" name="Text Placeholder 27"/>
          <p:cNvSpPr txBox="1">
            <a:spLocks/>
          </p:cNvSpPr>
          <p:nvPr/>
        </p:nvSpPr>
        <p:spPr bwMode="auto">
          <a:xfrm>
            <a:off x="6229350" y="1577975"/>
            <a:ext cx="2484438" cy="474663"/>
          </a:xfrm>
          <a:prstGeom prst="rect">
            <a:avLst/>
          </a:prstGeom>
          <a:noFill/>
          <a:ln>
            <a:miter lim="800000"/>
            <a:headEnd/>
            <a:tailEnd/>
          </a:ln>
        </p:spPr>
        <p:txBody>
          <a:bodyPr wrap="square" numCol="1" anchor="t" anchorCtr="0" compatLnSpc="1">
            <a:prstTxWarp prst="textNoShape">
              <a:avLst/>
            </a:prstTxWarp>
          </a:bodyPr>
          <a:lstStyle>
            <a:lvl1pPr marL="455613" indent="-455613" algn="l" defTabSz="608013" rtl="0" fontAlgn="base">
              <a:spcBef>
                <a:spcPct val="20000"/>
              </a:spcBef>
              <a:spcAft>
                <a:spcPct val="0"/>
              </a:spcAft>
              <a:buFont typeface="Arial" pitchFamily="34" charset="0"/>
              <a:buChar char="•"/>
              <a:defRPr sz="2800" kern="1200">
                <a:solidFill>
                  <a:srgbClr val="FFFFFF"/>
                </a:solidFill>
                <a:latin typeface="+mn-lt"/>
                <a:ea typeface="+mn-ea"/>
                <a:cs typeface="Arial"/>
              </a:defRPr>
            </a:lvl1pPr>
            <a:lvl2pPr marL="989013" indent="-379413" algn="l" defTabSz="608013" rtl="0" fontAlgn="base">
              <a:spcBef>
                <a:spcPct val="20000"/>
              </a:spcBef>
              <a:spcAft>
                <a:spcPct val="0"/>
              </a:spcAft>
              <a:buFont typeface="Arial" pitchFamily="34" charset="0"/>
              <a:buChar char="–"/>
              <a:defRPr sz="2400" kern="1200">
                <a:solidFill>
                  <a:srgbClr val="FFFFFF"/>
                </a:solidFill>
                <a:latin typeface="+mn-lt"/>
                <a:ea typeface="+mn-ea"/>
                <a:cs typeface="Arial"/>
              </a:defRPr>
            </a:lvl2pPr>
            <a:lvl3pPr marL="1522413" indent="-303213" algn="l" defTabSz="608013" rtl="0" fontAlgn="base">
              <a:spcBef>
                <a:spcPct val="20000"/>
              </a:spcBef>
              <a:spcAft>
                <a:spcPct val="0"/>
              </a:spcAft>
              <a:buFont typeface="Arial" pitchFamily="34" charset="0"/>
              <a:buChar char="•"/>
              <a:defRPr kern="1200">
                <a:solidFill>
                  <a:srgbClr val="FFFFFF"/>
                </a:solidFill>
                <a:latin typeface="+mn-lt"/>
                <a:ea typeface="+mn-ea"/>
                <a:cs typeface="Arial"/>
              </a:defRPr>
            </a:lvl3pPr>
            <a:lvl4pPr marL="21320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4pPr>
            <a:lvl5pPr marL="27416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indent="0">
              <a:buFont typeface="Arial" pitchFamily="34" charset="0"/>
              <a:buNone/>
            </a:pPr>
            <a:r>
              <a:rPr lang="en-US" sz="2000" dirty="0" smtClean="0">
                <a:solidFill>
                  <a:srgbClr val="3DB5F1"/>
                </a:solidFill>
                <a:cs typeface="Arial" pitchFamily="34" charset="0"/>
              </a:rPr>
              <a:t>Configure</a:t>
            </a:r>
          </a:p>
          <a:p>
            <a:endParaRPr lang="en-US" sz="2000" dirty="0" smtClean="0">
              <a:solidFill>
                <a:srgbClr val="3DB5F1"/>
              </a:solidFill>
              <a:cs typeface="Arial" pitchFamily="34" charset="0"/>
            </a:endParaRPr>
          </a:p>
        </p:txBody>
      </p:sp>
      <p:sp>
        <p:nvSpPr>
          <p:cNvPr id="16" name="Text Placeholder 29"/>
          <p:cNvSpPr txBox="1">
            <a:spLocks/>
          </p:cNvSpPr>
          <p:nvPr/>
        </p:nvSpPr>
        <p:spPr bwMode="auto">
          <a:xfrm>
            <a:off x="6386513" y="3720306"/>
            <a:ext cx="2162175" cy="1907382"/>
          </a:xfrm>
          <a:prstGeom prst="rect">
            <a:avLst/>
          </a:prstGeom>
          <a:noFill/>
          <a:ln>
            <a:miter lim="800000"/>
            <a:headEnd/>
            <a:tailEnd/>
          </a:ln>
        </p:spPr>
        <p:txBody>
          <a:bodyPr wrap="square" numCol="1" anchor="t" anchorCtr="0" compatLnSpc="1">
            <a:prstTxWarp prst="textNoShape">
              <a:avLst/>
            </a:prstTxWarp>
          </a:bodyPr>
          <a:lstStyle>
            <a:lvl1pPr marL="455613" indent="-455613" algn="l" defTabSz="608013" rtl="0" fontAlgn="base">
              <a:spcBef>
                <a:spcPct val="20000"/>
              </a:spcBef>
              <a:spcAft>
                <a:spcPct val="0"/>
              </a:spcAft>
              <a:buFont typeface="Arial" pitchFamily="34" charset="0"/>
              <a:buChar char="•"/>
              <a:defRPr sz="2800" kern="1200">
                <a:solidFill>
                  <a:srgbClr val="FFFFFF"/>
                </a:solidFill>
                <a:latin typeface="+mn-lt"/>
                <a:ea typeface="+mn-ea"/>
                <a:cs typeface="Arial"/>
              </a:defRPr>
            </a:lvl1pPr>
            <a:lvl2pPr marL="989013" indent="-379413" algn="l" defTabSz="608013" rtl="0" fontAlgn="base">
              <a:spcBef>
                <a:spcPct val="20000"/>
              </a:spcBef>
              <a:spcAft>
                <a:spcPct val="0"/>
              </a:spcAft>
              <a:buFont typeface="Arial" pitchFamily="34" charset="0"/>
              <a:buChar char="–"/>
              <a:defRPr sz="2400" kern="1200">
                <a:solidFill>
                  <a:srgbClr val="FFFFFF"/>
                </a:solidFill>
                <a:latin typeface="+mn-lt"/>
                <a:ea typeface="+mn-ea"/>
                <a:cs typeface="Arial"/>
              </a:defRPr>
            </a:lvl2pPr>
            <a:lvl3pPr marL="1522413" indent="-303213" algn="l" defTabSz="608013" rtl="0" fontAlgn="base">
              <a:spcBef>
                <a:spcPct val="20000"/>
              </a:spcBef>
              <a:spcAft>
                <a:spcPct val="0"/>
              </a:spcAft>
              <a:buFont typeface="Arial" pitchFamily="34" charset="0"/>
              <a:buChar char="•"/>
              <a:defRPr kern="1200">
                <a:solidFill>
                  <a:srgbClr val="FFFFFF"/>
                </a:solidFill>
                <a:latin typeface="+mn-lt"/>
                <a:ea typeface="+mn-ea"/>
                <a:cs typeface="Arial"/>
              </a:defRPr>
            </a:lvl3pPr>
            <a:lvl4pPr marL="21320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4pPr>
            <a:lvl5pPr marL="27416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indent="0">
              <a:buFont typeface="Arial" pitchFamily="34" charset="0"/>
              <a:buNone/>
            </a:pPr>
            <a:r>
              <a:rPr lang="en-US" sz="1800" dirty="0" smtClean="0"/>
              <a:t>Add widgets and configure with your desired display</a:t>
            </a:r>
          </a:p>
        </p:txBody>
      </p:sp>
      <p:sp>
        <p:nvSpPr>
          <p:cNvPr id="17" name="Text Placeholder 30"/>
          <p:cNvSpPr txBox="1">
            <a:spLocks/>
          </p:cNvSpPr>
          <p:nvPr/>
        </p:nvSpPr>
        <p:spPr bwMode="auto">
          <a:xfrm>
            <a:off x="8983663" y="1590675"/>
            <a:ext cx="2486025" cy="476250"/>
          </a:xfrm>
          <a:prstGeom prst="rect">
            <a:avLst/>
          </a:prstGeom>
          <a:noFill/>
          <a:ln>
            <a:miter lim="800000"/>
            <a:headEnd/>
            <a:tailEnd/>
          </a:ln>
        </p:spPr>
        <p:txBody>
          <a:bodyPr wrap="square" numCol="1" anchor="t" anchorCtr="0" compatLnSpc="1">
            <a:prstTxWarp prst="textNoShape">
              <a:avLst/>
            </a:prstTxWarp>
          </a:bodyPr>
          <a:lstStyle>
            <a:lvl1pPr marL="455613" indent="-455613" algn="l" defTabSz="608013" rtl="0" fontAlgn="base">
              <a:spcBef>
                <a:spcPct val="20000"/>
              </a:spcBef>
              <a:spcAft>
                <a:spcPct val="0"/>
              </a:spcAft>
              <a:buFont typeface="Arial" pitchFamily="34" charset="0"/>
              <a:buChar char="•"/>
              <a:defRPr sz="2800" kern="1200">
                <a:solidFill>
                  <a:srgbClr val="FFFFFF"/>
                </a:solidFill>
                <a:latin typeface="+mn-lt"/>
                <a:ea typeface="+mn-ea"/>
                <a:cs typeface="Arial"/>
              </a:defRPr>
            </a:lvl1pPr>
            <a:lvl2pPr marL="989013" indent="-379413" algn="l" defTabSz="608013" rtl="0" fontAlgn="base">
              <a:spcBef>
                <a:spcPct val="20000"/>
              </a:spcBef>
              <a:spcAft>
                <a:spcPct val="0"/>
              </a:spcAft>
              <a:buFont typeface="Arial" pitchFamily="34" charset="0"/>
              <a:buChar char="–"/>
              <a:defRPr sz="2400" kern="1200">
                <a:solidFill>
                  <a:srgbClr val="FFFFFF"/>
                </a:solidFill>
                <a:latin typeface="+mn-lt"/>
                <a:ea typeface="+mn-ea"/>
                <a:cs typeface="Arial"/>
              </a:defRPr>
            </a:lvl2pPr>
            <a:lvl3pPr marL="1522413" indent="-303213" algn="l" defTabSz="608013" rtl="0" fontAlgn="base">
              <a:spcBef>
                <a:spcPct val="20000"/>
              </a:spcBef>
              <a:spcAft>
                <a:spcPct val="0"/>
              </a:spcAft>
              <a:buFont typeface="Arial" pitchFamily="34" charset="0"/>
              <a:buChar char="•"/>
              <a:defRPr kern="1200">
                <a:solidFill>
                  <a:srgbClr val="FFFFFF"/>
                </a:solidFill>
                <a:latin typeface="+mn-lt"/>
                <a:ea typeface="+mn-ea"/>
                <a:cs typeface="Arial"/>
              </a:defRPr>
            </a:lvl3pPr>
            <a:lvl4pPr marL="21320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4pPr>
            <a:lvl5pPr marL="27416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indent="0">
              <a:buFont typeface="Arial" pitchFamily="34" charset="0"/>
              <a:buNone/>
            </a:pPr>
            <a:r>
              <a:rPr lang="en-US" sz="2000" dirty="0" smtClean="0">
                <a:solidFill>
                  <a:srgbClr val="3DB5F1"/>
                </a:solidFill>
                <a:cs typeface="Arial" pitchFamily="34" charset="0"/>
              </a:rPr>
              <a:t>Share</a:t>
            </a:r>
          </a:p>
        </p:txBody>
      </p:sp>
      <p:sp>
        <p:nvSpPr>
          <p:cNvPr id="18" name="Text Placeholder 31"/>
          <p:cNvSpPr txBox="1">
            <a:spLocks/>
          </p:cNvSpPr>
          <p:nvPr/>
        </p:nvSpPr>
        <p:spPr bwMode="auto">
          <a:xfrm>
            <a:off x="9142413" y="3720306"/>
            <a:ext cx="2160587" cy="1920082"/>
          </a:xfrm>
          <a:prstGeom prst="rect">
            <a:avLst/>
          </a:prstGeom>
          <a:noFill/>
          <a:ln>
            <a:miter lim="800000"/>
            <a:headEnd/>
            <a:tailEnd/>
          </a:ln>
        </p:spPr>
        <p:txBody>
          <a:bodyPr wrap="square" numCol="1" anchor="t" anchorCtr="0" compatLnSpc="1">
            <a:prstTxWarp prst="textNoShape">
              <a:avLst/>
            </a:prstTxWarp>
          </a:bodyPr>
          <a:lstStyle>
            <a:lvl1pPr marL="455613" indent="-455613" algn="l" defTabSz="608013" rtl="0" fontAlgn="base">
              <a:spcBef>
                <a:spcPct val="20000"/>
              </a:spcBef>
              <a:spcAft>
                <a:spcPct val="0"/>
              </a:spcAft>
              <a:buFont typeface="Arial" pitchFamily="34" charset="0"/>
              <a:buChar char="•"/>
              <a:defRPr sz="2800" kern="1200">
                <a:solidFill>
                  <a:srgbClr val="FFFFFF"/>
                </a:solidFill>
                <a:latin typeface="+mn-lt"/>
                <a:ea typeface="+mn-ea"/>
                <a:cs typeface="Arial"/>
              </a:defRPr>
            </a:lvl1pPr>
            <a:lvl2pPr marL="989013" indent="-379413" algn="l" defTabSz="608013" rtl="0" fontAlgn="base">
              <a:spcBef>
                <a:spcPct val="20000"/>
              </a:spcBef>
              <a:spcAft>
                <a:spcPct val="0"/>
              </a:spcAft>
              <a:buFont typeface="Arial" pitchFamily="34" charset="0"/>
              <a:buChar char="–"/>
              <a:defRPr sz="2400" kern="1200">
                <a:solidFill>
                  <a:srgbClr val="FFFFFF"/>
                </a:solidFill>
                <a:latin typeface="+mn-lt"/>
                <a:ea typeface="+mn-ea"/>
                <a:cs typeface="Arial"/>
              </a:defRPr>
            </a:lvl2pPr>
            <a:lvl3pPr marL="1522413" indent="-303213" algn="l" defTabSz="608013" rtl="0" fontAlgn="base">
              <a:spcBef>
                <a:spcPct val="20000"/>
              </a:spcBef>
              <a:spcAft>
                <a:spcPct val="0"/>
              </a:spcAft>
              <a:buFont typeface="Arial" pitchFamily="34" charset="0"/>
              <a:buChar char="•"/>
              <a:defRPr kern="1200">
                <a:solidFill>
                  <a:srgbClr val="FFFFFF"/>
                </a:solidFill>
                <a:latin typeface="+mn-lt"/>
                <a:ea typeface="+mn-ea"/>
                <a:cs typeface="Arial"/>
              </a:defRPr>
            </a:lvl3pPr>
            <a:lvl4pPr marL="21320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4pPr>
            <a:lvl5pPr marL="27416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indent="0">
              <a:buFont typeface="Arial" pitchFamily="34" charset="0"/>
              <a:buNone/>
            </a:pPr>
            <a:r>
              <a:rPr lang="en-US" sz="1800" dirty="0" smtClean="0"/>
              <a:t>Share the visualizations through the web console or SharePoint</a:t>
            </a:r>
          </a:p>
        </p:txBody>
      </p:sp>
      <p:pic>
        <p:nvPicPr>
          <p:cNvPr id="19" name="Picture 15"/>
          <p:cNvPicPr>
            <a:picLocks noChangeAspect="1"/>
          </p:cNvPicPr>
          <p:nvPr/>
        </p:nvPicPr>
        <p:blipFill>
          <a:blip r:embed="rId2"/>
          <a:srcRect/>
          <a:stretch>
            <a:fillRect/>
          </a:stretch>
        </p:blipFill>
        <p:spPr bwMode="auto">
          <a:xfrm>
            <a:off x="1312863" y="2133600"/>
            <a:ext cx="1504950" cy="1423988"/>
          </a:xfrm>
          <a:prstGeom prst="rect">
            <a:avLst/>
          </a:prstGeom>
          <a:noFill/>
          <a:ln w="9525">
            <a:noFill/>
            <a:miter lim="800000"/>
            <a:headEnd/>
            <a:tailEnd/>
          </a:ln>
        </p:spPr>
      </p:pic>
      <p:pic>
        <p:nvPicPr>
          <p:cNvPr id="20" name="Picture 16"/>
          <p:cNvPicPr>
            <a:picLocks noChangeAspect="1"/>
          </p:cNvPicPr>
          <p:nvPr/>
        </p:nvPicPr>
        <p:blipFill>
          <a:blip r:embed="rId3"/>
          <a:srcRect/>
          <a:stretch>
            <a:fillRect/>
          </a:stretch>
        </p:blipFill>
        <p:spPr bwMode="auto">
          <a:xfrm>
            <a:off x="3594100" y="2514600"/>
            <a:ext cx="2347913" cy="715963"/>
          </a:xfrm>
          <a:prstGeom prst="rect">
            <a:avLst/>
          </a:prstGeom>
          <a:noFill/>
          <a:ln w="9525">
            <a:noFill/>
            <a:miter lim="800000"/>
            <a:headEnd/>
            <a:tailEnd/>
          </a:ln>
        </p:spPr>
      </p:pic>
      <p:pic>
        <p:nvPicPr>
          <p:cNvPr id="21" name="Picture 17"/>
          <p:cNvPicPr>
            <a:picLocks noChangeAspect="1"/>
          </p:cNvPicPr>
          <p:nvPr/>
        </p:nvPicPr>
        <p:blipFill>
          <a:blip r:embed="rId4"/>
          <a:srcRect/>
          <a:stretch>
            <a:fillRect/>
          </a:stretch>
        </p:blipFill>
        <p:spPr bwMode="auto">
          <a:xfrm>
            <a:off x="9272588" y="2209800"/>
            <a:ext cx="1927225" cy="1209675"/>
          </a:xfrm>
          <a:prstGeom prst="rect">
            <a:avLst/>
          </a:prstGeom>
          <a:noFill/>
          <a:ln w="9525">
            <a:noFill/>
            <a:miter lim="800000"/>
            <a:headEnd/>
            <a:tailEnd/>
          </a:ln>
        </p:spPr>
      </p:pic>
      <p:pic>
        <p:nvPicPr>
          <p:cNvPr id="22" name="Picture 18"/>
          <p:cNvPicPr>
            <a:picLocks noChangeAspect="1"/>
          </p:cNvPicPr>
          <p:nvPr/>
        </p:nvPicPr>
        <p:blipFill>
          <a:blip r:embed="rId5"/>
          <a:srcRect/>
          <a:stretch>
            <a:fillRect/>
          </a:stretch>
        </p:blipFill>
        <p:spPr bwMode="auto">
          <a:xfrm>
            <a:off x="6780213" y="2362200"/>
            <a:ext cx="1323975" cy="1152525"/>
          </a:xfrm>
          <a:prstGeom prst="rect">
            <a:avLst/>
          </a:prstGeom>
          <a:noFill/>
          <a:ln w="9525">
            <a:noFill/>
            <a:miter lim="800000"/>
            <a:headEnd/>
            <a:tailEnd/>
          </a:ln>
        </p:spPr>
      </p:pic>
      <p:pic>
        <p:nvPicPr>
          <p:cNvPr id="23" name="Picture 14"/>
          <p:cNvPicPr>
            <a:picLocks noChangeAspect="1"/>
          </p:cNvPicPr>
          <p:nvPr/>
        </p:nvPicPr>
        <p:blipFill>
          <a:blip r:embed="rId6"/>
          <a:srcRect/>
          <a:stretch>
            <a:fillRect/>
          </a:stretch>
        </p:blipFill>
        <p:spPr bwMode="auto">
          <a:xfrm>
            <a:off x="3167063" y="3505200"/>
            <a:ext cx="412750" cy="430213"/>
          </a:xfrm>
          <a:prstGeom prst="rect">
            <a:avLst/>
          </a:prstGeom>
          <a:noFill/>
          <a:ln w="9525">
            <a:noFill/>
            <a:miter lim="800000"/>
            <a:headEnd/>
            <a:tailEnd/>
          </a:ln>
        </p:spPr>
      </p:pic>
      <p:pic>
        <p:nvPicPr>
          <p:cNvPr id="24" name="Picture 19"/>
          <p:cNvPicPr>
            <a:picLocks noChangeAspect="1"/>
          </p:cNvPicPr>
          <p:nvPr/>
        </p:nvPicPr>
        <p:blipFill>
          <a:blip r:embed="rId6"/>
          <a:srcRect/>
          <a:stretch>
            <a:fillRect/>
          </a:stretch>
        </p:blipFill>
        <p:spPr bwMode="auto">
          <a:xfrm>
            <a:off x="5910263" y="3505200"/>
            <a:ext cx="412750" cy="430213"/>
          </a:xfrm>
          <a:prstGeom prst="rect">
            <a:avLst/>
          </a:prstGeom>
          <a:noFill/>
          <a:ln w="9525">
            <a:noFill/>
            <a:miter lim="800000"/>
            <a:headEnd/>
            <a:tailEnd/>
          </a:ln>
        </p:spPr>
      </p:pic>
      <p:pic>
        <p:nvPicPr>
          <p:cNvPr id="25" name="Picture 20"/>
          <p:cNvPicPr>
            <a:picLocks noChangeAspect="1"/>
          </p:cNvPicPr>
          <p:nvPr/>
        </p:nvPicPr>
        <p:blipFill>
          <a:blip r:embed="rId6"/>
          <a:srcRect/>
          <a:stretch>
            <a:fillRect/>
          </a:stretch>
        </p:blipFill>
        <p:spPr bwMode="auto">
          <a:xfrm>
            <a:off x="8653463" y="3505200"/>
            <a:ext cx="412750" cy="430213"/>
          </a:xfrm>
          <a:prstGeom prst="rect">
            <a:avLst/>
          </a:prstGeom>
          <a:noFill/>
          <a:ln w="9525">
            <a:noFill/>
            <a:miter lim="800000"/>
            <a:headEnd/>
            <a:tailEnd/>
          </a:ln>
        </p:spPr>
      </p:pic>
      <p:grpSp>
        <p:nvGrpSpPr>
          <p:cNvPr id="26" name="Group 25"/>
          <p:cNvGrpSpPr/>
          <p:nvPr/>
        </p:nvGrpSpPr>
        <p:grpSpPr>
          <a:xfrm>
            <a:off x="3244457" y="1328737"/>
            <a:ext cx="5648325" cy="4562475"/>
            <a:chOff x="3270250" y="1147763"/>
            <a:chExt cx="5648325" cy="4562475"/>
          </a:xfrm>
        </p:grpSpPr>
        <p:pic>
          <p:nvPicPr>
            <p:cNvPr id="2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0250" y="1147763"/>
              <a:ext cx="5648325" cy="4562475"/>
            </a:xfrm>
            <a:prstGeom prst="rect">
              <a:avLst/>
            </a:prstGeom>
            <a:noFill/>
            <a:ln w="38100">
              <a:solidFill>
                <a:srgbClr val="3DB5F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4"/>
            <p:cNvSpPr>
              <a:spLocks noChangeArrowheads="1"/>
            </p:cNvSpPr>
            <p:nvPr/>
          </p:nvSpPr>
          <p:spPr bwMode="auto">
            <a:xfrm>
              <a:off x="7008811" y="4819650"/>
              <a:ext cx="1524001" cy="209550"/>
            </a:xfrm>
            <a:prstGeom prst="rect">
              <a:avLst/>
            </a:prstGeom>
            <a:solidFill>
              <a:schemeClr val="tx2">
                <a:alpha val="23000"/>
              </a:schemeClr>
            </a:solidFill>
            <a:ln w="9525">
              <a:solidFill>
                <a:srgbClr val="3DB5F1"/>
              </a:solidFill>
              <a:miter lim="800000"/>
              <a:headEnd/>
              <a:tailEnd/>
            </a:ln>
          </p:spPr>
          <p:txBody>
            <a:bodyPr wrap="none" anchor="ctr"/>
            <a:lstStyle/>
            <a:p>
              <a:pPr defTabSz="914400" fontAlgn="base">
                <a:spcBef>
                  <a:spcPct val="0"/>
                </a:spcBef>
                <a:spcAft>
                  <a:spcPct val="0"/>
                </a:spcAft>
              </a:pPr>
              <a:endParaRPr lang="en-US">
                <a:solidFill>
                  <a:srgbClr val="00264A"/>
                </a:solidFill>
                <a:cs typeface="Segoe UI" pitchFamily="34" charset="0"/>
              </a:endParaRPr>
            </a:p>
          </p:txBody>
        </p:sp>
      </p:grpSp>
      <p:pic>
        <p:nvPicPr>
          <p:cNvPr id="2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73262" y="1422400"/>
            <a:ext cx="6215667" cy="4551187"/>
          </a:xfrm>
          <a:prstGeom prst="rect">
            <a:avLst/>
          </a:prstGeom>
          <a:noFill/>
          <a:ln w="38100">
            <a:solidFill>
              <a:srgbClr val="3DB5F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56659" y="1387852"/>
            <a:ext cx="6248871" cy="4585735"/>
          </a:xfrm>
          <a:prstGeom prst="rect">
            <a:avLst/>
          </a:prstGeom>
          <a:noFill/>
          <a:ln w="38100">
            <a:solidFill>
              <a:srgbClr val="3DB5F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 name="Group 30"/>
          <p:cNvGrpSpPr/>
          <p:nvPr/>
        </p:nvGrpSpPr>
        <p:grpSpPr>
          <a:xfrm>
            <a:off x="3001243" y="1387852"/>
            <a:ext cx="6230789" cy="4733925"/>
            <a:chOff x="3001243" y="1147763"/>
            <a:chExt cx="6230789" cy="4733925"/>
          </a:xfrm>
        </p:grpSpPr>
        <p:pic>
          <p:nvPicPr>
            <p:cNvPr id="32"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01243" y="1147763"/>
              <a:ext cx="6230789" cy="4733925"/>
            </a:xfrm>
            <a:prstGeom prst="rect">
              <a:avLst/>
            </a:prstGeom>
            <a:noFill/>
            <a:ln w="9525">
              <a:solidFill>
                <a:srgbClr val="3DB5F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ounded Rectangle 32"/>
            <p:cNvSpPr>
              <a:spLocks noChangeArrowheads="1"/>
            </p:cNvSpPr>
            <p:nvPr/>
          </p:nvSpPr>
          <p:spPr bwMode="auto">
            <a:xfrm>
              <a:off x="4497433" y="2538413"/>
              <a:ext cx="4343400" cy="2947987"/>
            </a:xfrm>
            <a:prstGeom prst="roundRect">
              <a:avLst>
                <a:gd name="adj" fmla="val 16667"/>
              </a:avLst>
            </a:prstGeom>
            <a:noFill/>
            <a:ln w="57150" algn="ctr">
              <a:solidFill>
                <a:srgbClr val="3DB5F1"/>
              </a:solidFill>
              <a:round/>
              <a:headEnd/>
              <a:tailEnd/>
            </a:ln>
            <a:effectLst/>
          </p:spPr>
          <p:txBody>
            <a:bodyPr anchor="ctr"/>
            <a:lstStyle/>
            <a:p>
              <a:pPr algn="ctr" defTabSz="914400" fontAlgn="base">
                <a:spcBef>
                  <a:spcPct val="0"/>
                </a:spcBef>
                <a:spcAft>
                  <a:spcPct val="0"/>
                </a:spcAft>
                <a:defRPr/>
              </a:pPr>
              <a:endParaRPr lang="en-US">
                <a:solidFill>
                  <a:srgbClr val="FFFFFF"/>
                </a:solidFill>
                <a:cs typeface="Segoe UI" pitchFamily="34" charset="0"/>
              </a:endParaRPr>
            </a:p>
          </p:txBody>
        </p:sp>
        <p:sp>
          <p:nvSpPr>
            <p:cNvPr id="34" name="Rounded Rectangle 33"/>
            <p:cNvSpPr>
              <a:spLocks noChangeArrowheads="1"/>
            </p:cNvSpPr>
            <p:nvPr/>
          </p:nvSpPr>
          <p:spPr bwMode="auto">
            <a:xfrm>
              <a:off x="6770325" y="3694999"/>
              <a:ext cx="2209798" cy="1066800"/>
            </a:xfrm>
            <a:prstGeom prst="roundRect">
              <a:avLst>
                <a:gd name="adj" fmla="val 16667"/>
              </a:avLst>
            </a:prstGeom>
            <a:solidFill>
              <a:srgbClr val="002C56"/>
            </a:solidFill>
            <a:ln w="9525" algn="ctr">
              <a:noFill/>
              <a:round/>
              <a:headEnd/>
              <a:tailEnd/>
            </a:ln>
            <a:effectLst/>
          </p:spPr>
          <p:txBody>
            <a:bodyPr anchor="ctr"/>
            <a:lstStyle/>
            <a:p>
              <a:pPr algn="ctr" defTabSz="914400" fontAlgn="base">
                <a:spcBef>
                  <a:spcPct val="50000"/>
                </a:spcBef>
                <a:spcAft>
                  <a:spcPct val="0"/>
                </a:spcAft>
                <a:buSzPct val="130000"/>
              </a:pPr>
              <a:r>
                <a:rPr lang="en-US" dirty="0" smtClean="0">
                  <a:solidFill>
                    <a:srgbClr val="3DB5F1"/>
                  </a:solidFill>
                  <a:cs typeface="Segoe UI" pitchFamily="34" charset="0"/>
                </a:rPr>
                <a:t>Delegate and publish at a very granular level</a:t>
              </a:r>
              <a:endParaRPr lang="en-US" dirty="0">
                <a:solidFill>
                  <a:srgbClr val="3DB5F1"/>
                </a:solidFill>
                <a:cs typeface="Segoe UI" pitchFamily="34" charset="0"/>
              </a:endParaRPr>
            </a:p>
          </p:txBody>
        </p:sp>
      </p:grpSp>
    </p:spTree>
    <p:extLst>
      <p:ext uri="{BB962C8B-B14F-4D97-AF65-F5344CB8AC3E}">
        <p14:creationId xmlns:p14="http://schemas.microsoft.com/office/powerpoint/2010/main" val="3774826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bg/>
                                          </p:spTgt>
                                        </p:tgtEl>
                                        <p:attrNameLst>
                                          <p:attrName>style.visibility</p:attrName>
                                        </p:attrNameLst>
                                      </p:cBhvr>
                                      <p:to>
                                        <p:strVal val="visible"/>
                                      </p:to>
                                    </p:set>
                                    <p:animEffect transition="in" filter="fade">
                                      <p:cBhvr>
                                        <p:cTn id="16" dur="500"/>
                                        <p:tgtEl>
                                          <p:spTgt spid="11">
                                            <p:bg/>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bg/>
                                          </p:spTgt>
                                        </p:tgtEl>
                                        <p:attrNameLst>
                                          <p:attrName>style.visibility</p:attrName>
                                        </p:attrNameLst>
                                      </p:cBhvr>
                                      <p:to>
                                        <p:strVal val="visible"/>
                                      </p:to>
                                    </p:set>
                                    <p:animEffect transition="in" filter="fade">
                                      <p:cBhvr>
                                        <p:cTn id="22" dur="500"/>
                                        <p:tgtEl>
                                          <p:spTgt spid="12">
                                            <p:bg/>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fade">
                                      <p:cBhvr>
                                        <p:cTn id="25" dur="500"/>
                                        <p:tgtEl>
                                          <p:spTgt spid="1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6"/>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Effect transition="in" filter="fade">
                                      <p:cBhvr>
                                        <p:cTn id="41" dur="500"/>
                                        <p:tgtEl>
                                          <p:spTgt spid="13">
                                            <p:txEl>
                                              <p:pRg st="0" end="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
                                            <p:bg/>
                                          </p:spTgt>
                                        </p:tgtEl>
                                        <p:attrNameLst>
                                          <p:attrName>style.visibility</p:attrName>
                                        </p:attrNameLst>
                                      </p:cBhvr>
                                      <p:to>
                                        <p:strVal val="visible"/>
                                      </p:to>
                                    </p:set>
                                    <p:animEffect transition="in" filter="fade">
                                      <p:cBhvr>
                                        <p:cTn id="50" dur="500"/>
                                        <p:tgtEl>
                                          <p:spTgt spid="13">
                                            <p:bg/>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4">
                                            <p:bg/>
                                          </p:spTgt>
                                        </p:tgtEl>
                                        <p:attrNameLst>
                                          <p:attrName>style.visibility</p:attrName>
                                        </p:attrNameLst>
                                      </p:cBhvr>
                                      <p:to>
                                        <p:strVal val="visible"/>
                                      </p:to>
                                    </p:set>
                                    <p:animEffect transition="in" filter="fade">
                                      <p:cBhvr>
                                        <p:cTn id="56" dur="500"/>
                                        <p:tgtEl>
                                          <p:spTgt spid="14">
                                            <p:bg/>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4">
                                            <p:txEl>
                                              <p:pRg st="0" end="0"/>
                                            </p:txEl>
                                          </p:spTgt>
                                        </p:tgtEl>
                                        <p:attrNameLst>
                                          <p:attrName>style.visibility</p:attrName>
                                        </p:attrNameLst>
                                      </p:cBhvr>
                                      <p:to>
                                        <p:strVal val="visible"/>
                                      </p:to>
                                    </p:set>
                                    <p:animEffect transition="in" filter="fade">
                                      <p:cBhvr>
                                        <p:cTn id="59" dur="500"/>
                                        <p:tgtEl>
                                          <p:spTgt spid="14">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29"/>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nodeType="clickEffect">
                                  <p:stCondLst>
                                    <p:cond delay="0"/>
                                  </p:stCondLst>
                                  <p:childTnLst>
                                    <p:set>
                                      <p:cBhvr>
                                        <p:cTn id="67" dur="1" fill="hold">
                                          <p:stCondLst>
                                            <p:cond delay="0"/>
                                          </p:stCondLst>
                                        </p:cTn>
                                        <p:tgtEl>
                                          <p:spTgt spid="29"/>
                                        </p:tgtEl>
                                        <p:attrNameLst>
                                          <p:attrName>style.visibility</p:attrName>
                                        </p:attrNameLst>
                                      </p:cBhvr>
                                      <p:to>
                                        <p:strVal val="hidden"/>
                                      </p:to>
                                    </p:set>
                                  </p:childTnLst>
                                </p:cTn>
                              </p:par>
                              <p:par>
                                <p:cTn id="68" presetID="10" presetClass="entr" presetSubtype="0" fill="hold"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15">
                                            <p:txEl>
                                              <p:pRg st="0" end="0"/>
                                            </p:txEl>
                                          </p:spTgt>
                                        </p:tgtEl>
                                        <p:attrNameLst>
                                          <p:attrName>style.visibility</p:attrName>
                                        </p:attrNameLst>
                                      </p:cBhvr>
                                      <p:to>
                                        <p:strVal val="visible"/>
                                      </p:to>
                                    </p:set>
                                    <p:animEffect transition="in" filter="fade">
                                      <p:cBhvr>
                                        <p:cTn id="74" dur="500"/>
                                        <p:tgtEl>
                                          <p:spTgt spid="15">
                                            <p:txEl>
                                              <p:pRg st="0" end="0"/>
                                            </p:tx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fade">
                                      <p:cBhvr>
                                        <p:cTn id="77" dur="500"/>
                                        <p:tgtEl>
                                          <p:spTgt spid="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fade">
                                      <p:cBhvr>
                                        <p:cTn id="80" dur="500"/>
                                        <p:tgtEl>
                                          <p:spTgt spid="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5">
                                            <p:bg/>
                                          </p:spTgt>
                                        </p:tgtEl>
                                        <p:attrNameLst>
                                          <p:attrName>style.visibility</p:attrName>
                                        </p:attrNameLst>
                                      </p:cBhvr>
                                      <p:to>
                                        <p:strVal val="visible"/>
                                      </p:to>
                                    </p:set>
                                    <p:animEffect transition="in" filter="fade">
                                      <p:cBhvr>
                                        <p:cTn id="83" dur="500"/>
                                        <p:tgtEl>
                                          <p:spTgt spid="15">
                                            <p:bg/>
                                          </p:spTgt>
                                        </p:tgtEl>
                                      </p:cBhvr>
                                    </p:animEffect>
                                  </p:childTnLst>
                                </p:cTn>
                              </p:par>
                              <p:par>
                                <p:cTn id="84" presetID="10" presetClass="entr" presetSubtype="0" fill="hold" nodeType="with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fade">
                                      <p:cBhvr>
                                        <p:cTn id="86" dur="500"/>
                                        <p:tgtEl>
                                          <p:spTgt spid="22"/>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6">
                                            <p:bg/>
                                          </p:spTgt>
                                        </p:tgtEl>
                                        <p:attrNameLst>
                                          <p:attrName>style.visibility</p:attrName>
                                        </p:attrNameLst>
                                      </p:cBhvr>
                                      <p:to>
                                        <p:strVal val="visible"/>
                                      </p:to>
                                    </p:set>
                                    <p:animEffect transition="in" filter="fade">
                                      <p:cBhvr>
                                        <p:cTn id="89" dur="500"/>
                                        <p:tgtEl>
                                          <p:spTgt spid="16">
                                            <p:bg/>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6">
                                            <p:txEl>
                                              <p:pRg st="0" end="0"/>
                                            </p:txEl>
                                          </p:spTgt>
                                        </p:tgtEl>
                                        <p:attrNameLst>
                                          <p:attrName>style.visibility</p:attrName>
                                        </p:attrNameLst>
                                      </p:cBhvr>
                                      <p:to>
                                        <p:strVal val="visible"/>
                                      </p:to>
                                    </p:set>
                                    <p:animEffect transition="in" filter="fade">
                                      <p:cBhvr>
                                        <p:cTn id="92" dur="500"/>
                                        <p:tgtEl>
                                          <p:spTgt spid="16">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fade">
                                      <p:cBhvr>
                                        <p:cTn id="97" dur="500"/>
                                        <p:tgtEl>
                                          <p:spTgt spid="30"/>
                                        </p:tgtEl>
                                      </p:cBhvr>
                                    </p:animEffec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nodeType="clickEffect">
                                  <p:stCondLst>
                                    <p:cond delay="0"/>
                                  </p:stCondLst>
                                  <p:childTnLst>
                                    <p:set>
                                      <p:cBhvr>
                                        <p:cTn id="101" dur="1" fill="hold">
                                          <p:stCondLst>
                                            <p:cond delay="0"/>
                                          </p:stCondLst>
                                        </p:cTn>
                                        <p:tgtEl>
                                          <p:spTgt spid="30"/>
                                        </p:tgtEl>
                                        <p:attrNameLst>
                                          <p:attrName>style.visibility</p:attrName>
                                        </p:attrNameLst>
                                      </p:cBhvr>
                                      <p:to>
                                        <p:strVal val="hidden"/>
                                      </p:to>
                                    </p:set>
                                  </p:childTnLst>
                                </p:cTn>
                              </p:par>
                              <p:par>
                                <p:cTn id="102" presetID="10" presetClass="entr" presetSubtype="0" fill="hold" nodeType="with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fade">
                                      <p:cBhvr>
                                        <p:cTn id="104" dur="500"/>
                                        <p:tgtEl>
                                          <p:spTgt spid="25"/>
                                        </p:tgtEl>
                                      </p:cBhvr>
                                    </p:animEffect>
                                  </p:childTnLst>
                                </p:cTn>
                              </p:par>
                            </p:childTnLst>
                          </p:cTn>
                        </p:par>
                        <p:par>
                          <p:cTn id="105" fill="hold">
                            <p:stCondLst>
                              <p:cond delay="500"/>
                            </p:stCondLst>
                            <p:childTnLst>
                              <p:par>
                                <p:cTn id="106" presetID="10" presetClass="entr" presetSubtype="0" fill="hold" grpId="0" nodeType="afterEffect">
                                  <p:stCondLst>
                                    <p:cond delay="0"/>
                                  </p:stCondLst>
                                  <p:childTnLst>
                                    <p:set>
                                      <p:cBhvr>
                                        <p:cTn id="107" dur="1" fill="hold">
                                          <p:stCondLst>
                                            <p:cond delay="0"/>
                                          </p:stCondLst>
                                        </p:cTn>
                                        <p:tgtEl>
                                          <p:spTgt spid="17">
                                            <p:txEl>
                                              <p:pRg st="0" end="0"/>
                                            </p:txEl>
                                          </p:spTgt>
                                        </p:tgtEl>
                                        <p:attrNameLst>
                                          <p:attrName>style.visibility</p:attrName>
                                        </p:attrNameLst>
                                      </p:cBhvr>
                                      <p:to>
                                        <p:strVal val="visible"/>
                                      </p:to>
                                    </p:set>
                                    <p:animEffect transition="in" filter="fade">
                                      <p:cBhvr>
                                        <p:cTn id="108" dur="500"/>
                                        <p:tgtEl>
                                          <p:spTgt spid="17">
                                            <p:txEl>
                                              <p:pRg st="0" end="0"/>
                                            </p:txEl>
                                          </p:spTgt>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7">
                                            <p:bg/>
                                          </p:spTgt>
                                        </p:tgtEl>
                                        <p:attrNameLst>
                                          <p:attrName>style.visibility</p:attrName>
                                        </p:attrNameLst>
                                      </p:cBhvr>
                                      <p:to>
                                        <p:strVal val="visible"/>
                                      </p:to>
                                    </p:set>
                                    <p:animEffect transition="in" filter="fade">
                                      <p:cBhvr>
                                        <p:cTn id="111" dur="500"/>
                                        <p:tgtEl>
                                          <p:spTgt spid="17">
                                            <p:bg/>
                                          </p:spTgt>
                                        </p:tgtEl>
                                      </p:cBhvr>
                                    </p:animEffect>
                                  </p:childTnLst>
                                </p:cTn>
                              </p:par>
                              <p:par>
                                <p:cTn id="112" presetID="10" presetClass="entr" presetSubtype="0" fill="hold" nodeType="withEffect">
                                  <p:stCondLst>
                                    <p:cond delay="0"/>
                                  </p:stCondLst>
                                  <p:childTnLst>
                                    <p:set>
                                      <p:cBhvr>
                                        <p:cTn id="113" dur="1" fill="hold">
                                          <p:stCondLst>
                                            <p:cond delay="0"/>
                                          </p:stCondLst>
                                        </p:cTn>
                                        <p:tgtEl>
                                          <p:spTgt spid="21"/>
                                        </p:tgtEl>
                                        <p:attrNameLst>
                                          <p:attrName>style.visibility</p:attrName>
                                        </p:attrNameLst>
                                      </p:cBhvr>
                                      <p:to>
                                        <p:strVal val="visible"/>
                                      </p:to>
                                    </p:set>
                                    <p:animEffect transition="in" filter="fade">
                                      <p:cBhvr>
                                        <p:cTn id="114" dur="500"/>
                                        <p:tgtEl>
                                          <p:spTgt spid="21"/>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8">
                                            <p:bg/>
                                          </p:spTgt>
                                        </p:tgtEl>
                                        <p:attrNameLst>
                                          <p:attrName>style.visibility</p:attrName>
                                        </p:attrNameLst>
                                      </p:cBhvr>
                                      <p:to>
                                        <p:strVal val="visible"/>
                                      </p:to>
                                    </p:set>
                                    <p:animEffect transition="in" filter="fade">
                                      <p:cBhvr>
                                        <p:cTn id="117" dur="500"/>
                                        <p:tgtEl>
                                          <p:spTgt spid="18">
                                            <p:bg/>
                                          </p:spTgt>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4"/>
                                        </p:tgtEl>
                                        <p:attrNameLst>
                                          <p:attrName>style.visibility</p:attrName>
                                        </p:attrNameLst>
                                      </p:cBhvr>
                                      <p:to>
                                        <p:strVal val="visible"/>
                                      </p:to>
                                    </p:set>
                                    <p:animEffect transition="in" filter="fade">
                                      <p:cBhvr>
                                        <p:cTn id="120" dur="500"/>
                                        <p:tgtEl>
                                          <p:spTgt spid="4"/>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9"/>
                                        </p:tgtEl>
                                        <p:attrNameLst>
                                          <p:attrName>style.visibility</p:attrName>
                                        </p:attrNameLst>
                                      </p:cBhvr>
                                      <p:to>
                                        <p:strVal val="visible"/>
                                      </p:to>
                                    </p:set>
                                    <p:animEffect transition="in" filter="fade">
                                      <p:cBhvr>
                                        <p:cTn id="123" dur="500"/>
                                        <p:tgtEl>
                                          <p:spTgt spid="9"/>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8">
                                            <p:txEl>
                                              <p:pRg st="0" end="0"/>
                                            </p:txEl>
                                          </p:spTgt>
                                        </p:tgtEl>
                                        <p:attrNameLst>
                                          <p:attrName>style.visibility</p:attrName>
                                        </p:attrNameLst>
                                      </p:cBhvr>
                                      <p:to>
                                        <p:strVal val="visible"/>
                                      </p:to>
                                    </p:set>
                                    <p:animEffect transition="in" filter="fade">
                                      <p:cBhvr>
                                        <p:cTn id="126" dur="500"/>
                                        <p:tgtEl>
                                          <p:spTgt spid="18">
                                            <p:txEl>
                                              <p:pRg st="0" end="0"/>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fade">
                                      <p:cBhvr>
                                        <p:cTn id="13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1" grpId="0" build="p" animBg="1"/>
      <p:bldP spid="12" grpId="0" build="p" animBg="1"/>
      <p:bldP spid="13" grpId="0" build="p" animBg="1"/>
      <p:bldP spid="14" grpId="0" build="p" animBg="1"/>
      <p:bldP spid="15" grpId="0" build="p" animBg="1"/>
      <p:bldP spid="16" grpId="0" build="p" animBg="1"/>
      <p:bldP spid="17" grpId="0" build="p" animBg="1"/>
      <p:bldP spid="18"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smtClean="0"/>
              <a:t>The complete application monitoring solution</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 name="Subtitle 2"/>
          <p:cNvSpPr>
            <a:spLocks noGrp="1"/>
          </p:cNvSpPr>
          <p:nvPr>
            <p:ph type="subTitle" idx="1"/>
          </p:nvPr>
        </p:nvSpPr>
        <p:spPr>
          <a:xfrm>
            <a:off x="4181452" y="5029200"/>
            <a:ext cx="6870702" cy="463255"/>
          </a:xfrm>
        </p:spPr>
        <p:txBody>
          <a:bodyPr/>
          <a:lstStyle/>
          <a:p>
            <a:r>
              <a:rPr lang="en-US" sz="2000" b="1" dirty="0" smtClean="0"/>
              <a:t>Maarten Goet</a:t>
            </a:r>
          </a:p>
          <a:p>
            <a:endParaRPr lang="en-US" dirty="0" smtClean="0"/>
          </a:p>
          <a:p>
            <a:r>
              <a:rPr lang="en-US" dirty="0" smtClean="0"/>
              <a:t>System Center Cloud &amp; Datacenter Management MVP</a:t>
            </a:r>
            <a:endParaRPr lang="en-US" dirty="0"/>
          </a:p>
        </p:txBody>
      </p:sp>
    </p:spTree>
    <p:extLst>
      <p:ext uri="{BB962C8B-B14F-4D97-AF65-F5344CB8AC3E}">
        <p14:creationId xmlns:p14="http://schemas.microsoft.com/office/powerpoint/2010/main" val="676252962"/>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13"/>
          <p:cNvSpPr>
            <a:spLocks/>
          </p:cNvSpPr>
          <p:nvPr/>
        </p:nvSpPr>
        <p:spPr bwMode="auto">
          <a:xfrm rot="2523820">
            <a:off x="3535363" y="1600200"/>
            <a:ext cx="4724400" cy="4494213"/>
          </a:xfrm>
          <a:custGeom>
            <a:avLst/>
            <a:gdLst>
              <a:gd name="T0" fmla="*/ 173 w 330"/>
              <a:gd name="T1" fmla="*/ 0 h 314"/>
              <a:gd name="T2" fmla="*/ 20 w 330"/>
              <a:gd name="T3" fmla="*/ 125 h 314"/>
              <a:gd name="T4" fmla="*/ 45 w 330"/>
              <a:gd name="T5" fmla="*/ 102 h 314"/>
              <a:gd name="T6" fmla="*/ 79 w 330"/>
              <a:gd name="T7" fmla="*/ 132 h 314"/>
              <a:gd name="T8" fmla="*/ 173 w 330"/>
              <a:gd name="T9" fmla="*/ 59 h 314"/>
              <a:gd name="T10" fmla="*/ 271 w 330"/>
              <a:gd name="T11" fmla="*/ 157 h 314"/>
              <a:gd name="T12" fmla="*/ 173 w 330"/>
              <a:gd name="T13" fmla="*/ 255 h 314"/>
              <a:gd name="T14" fmla="*/ 104 w 330"/>
              <a:gd name="T15" fmla="*/ 226 h 314"/>
              <a:gd name="T16" fmla="*/ 75 w 330"/>
              <a:gd name="T17" fmla="*/ 157 h 314"/>
              <a:gd name="T18" fmla="*/ 90 w 330"/>
              <a:gd name="T19" fmla="*/ 157 h 314"/>
              <a:gd name="T20" fmla="*/ 45 w 330"/>
              <a:gd name="T21" fmla="*/ 117 h 314"/>
              <a:gd name="T22" fmla="*/ 0 w 330"/>
              <a:gd name="T23" fmla="*/ 157 h 314"/>
              <a:gd name="T24" fmla="*/ 16 w 330"/>
              <a:gd name="T25" fmla="*/ 157 h 314"/>
              <a:gd name="T26" fmla="*/ 62 w 330"/>
              <a:gd name="T27" fmla="*/ 268 h 314"/>
              <a:gd name="T28" fmla="*/ 173 w 330"/>
              <a:gd name="T29" fmla="*/ 314 h 314"/>
              <a:gd name="T30" fmla="*/ 330 w 330"/>
              <a:gd name="T31" fmla="*/ 157 h 314"/>
              <a:gd name="T32" fmla="*/ 173 w 330"/>
              <a:gd name="T33" fmla="*/ 0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0"/>
              <a:gd name="T52" fmla="*/ 0 h 314"/>
              <a:gd name="T53" fmla="*/ 330 w 330"/>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0" h="314">
                <a:moveTo>
                  <a:pt x="173" y="0"/>
                </a:moveTo>
                <a:cubicBezTo>
                  <a:pt x="98" y="0"/>
                  <a:pt x="34" y="54"/>
                  <a:pt x="20" y="125"/>
                </a:cubicBezTo>
                <a:lnTo>
                  <a:pt x="45" y="102"/>
                </a:lnTo>
                <a:lnTo>
                  <a:pt x="79" y="132"/>
                </a:lnTo>
                <a:cubicBezTo>
                  <a:pt x="90" y="90"/>
                  <a:pt x="128" y="59"/>
                  <a:pt x="173" y="59"/>
                </a:cubicBezTo>
                <a:cubicBezTo>
                  <a:pt x="227" y="59"/>
                  <a:pt x="271" y="103"/>
                  <a:pt x="271" y="157"/>
                </a:cubicBezTo>
                <a:cubicBezTo>
                  <a:pt x="271" y="211"/>
                  <a:pt x="227" y="255"/>
                  <a:pt x="173" y="255"/>
                </a:cubicBezTo>
                <a:cubicBezTo>
                  <a:pt x="147" y="255"/>
                  <a:pt x="122" y="245"/>
                  <a:pt x="104" y="226"/>
                </a:cubicBezTo>
                <a:cubicBezTo>
                  <a:pt x="85" y="208"/>
                  <a:pt x="75" y="183"/>
                  <a:pt x="75" y="157"/>
                </a:cubicBezTo>
                <a:lnTo>
                  <a:pt x="90" y="157"/>
                </a:lnTo>
                <a:lnTo>
                  <a:pt x="45" y="117"/>
                </a:lnTo>
                <a:lnTo>
                  <a:pt x="0" y="157"/>
                </a:lnTo>
                <a:lnTo>
                  <a:pt x="16" y="157"/>
                </a:lnTo>
                <a:cubicBezTo>
                  <a:pt x="16" y="199"/>
                  <a:pt x="33" y="238"/>
                  <a:pt x="62" y="268"/>
                </a:cubicBezTo>
                <a:cubicBezTo>
                  <a:pt x="92" y="298"/>
                  <a:pt x="131" y="314"/>
                  <a:pt x="173" y="314"/>
                </a:cubicBezTo>
                <a:cubicBezTo>
                  <a:pt x="260" y="314"/>
                  <a:pt x="330" y="244"/>
                  <a:pt x="330" y="157"/>
                </a:cubicBezTo>
                <a:cubicBezTo>
                  <a:pt x="330" y="70"/>
                  <a:pt x="260" y="0"/>
                  <a:pt x="173" y="0"/>
                </a:cubicBezTo>
                <a:close/>
              </a:path>
            </a:pathLst>
          </a:custGeom>
          <a:solidFill>
            <a:srgbClr val="FFFFFF">
              <a:alpha val="20000"/>
            </a:srgbClr>
          </a:solidFill>
          <a:ln w="9525">
            <a:noFill/>
            <a:round/>
            <a:headEnd/>
            <a:tailEnd/>
          </a:ln>
        </p:spPr>
        <p:txBody>
          <a:bodyPr/>
          <a:lstStyle/>
          <a:p>
            <a:pPr defTabSz="914400" fontAlgn="base">
              <a:spcBef>
                <a:spcPct val="0"/>
              </a:spcBef>
              <a:spcAft>
                <a:spcPct val="0"/>
              </a:spcAft>
            </a:pPr>
            <a:endParaRPr lang="en-US">
              <a:solidFill>
                <a:srgbClr val="00264A"/>
              </a:solidFill>
              <a:cs typeface="Segoe UI" pitchFamily="34" charset="0"/>
            </a:endParaRPr>
          </a:p>
        </p:txBody>
      </p:sp>
      <p:sp>
        <p:nvSpPr>
          <p:cNvPr id="8" name="AutoShape 52"/>
          <p:cNvSpPr>
            <a:spLocks noChangeArrowheads="1"/>
          </p:cNvSpPr>
          <p:nvPr/>
        </p:nvSpPr>
        <p:spPr bwMode="auto">
          <a:xfrm>
            <a:off x="4754563" y="1371600"/>
            <a:ext cx="2514600" cy="1143000"/>
          </a:xfrm>
          <a:prstGeom prst="roundRect">
            <a:avLst>
              <a:gd name="adj" fmla="val 5417"/>
            </a:avLst>
          </a:prstGeom>
          <a:solidFill>
            <a:srgbClr val="1A4E7C">
              <a:alpha val="87057"/>
            </a:srgbClr>
          </a:solidFill>
          <a:ln w="9525">
            <a:noFill/>
            <a:round/>
            <a:headEnd/>
            <a:tailEnd/>
          </a:ln>
        </p:spPr>
        <p:txBody>
          <a:bodyPr/>
          <a:lstStyle/>
          <a:p>
            <a:pPr algn="ctr" defTabSz="914400" fontAlgn="base">
              <a:spcBef>
                <a:spcPct val="40000"/>
              </a:spcBef>
              <a:spcAft>
                <a:spcPct val="0"/>
              </a:spcAft>
            </a:pPr>
            <a:r>
              <a:rPr lang="en-US" sz="1300" b="1">
                <a:solidFill>
                  <a:srgbClr val="FFFFFF"/>
                </a:solidFill>
                <a:cs typeface="Segoe UI" pitchFamily="34" charset="0"/>
              </a:rPr>
              <a:t>Application Specification</a:t>
            </a:r>
          </a:p>
        </p:txBody>
      </p:sp>
      <p:sp>
        <p:nvSpPr>
          <p:cNvPr id="9" name="AutoShape 52"/>
          <p:cNvSpPr>
            <a:spLocks noChangeArrowheads="1"/>
          </p:cNvSpPr>
          <p:nvPr/>
        </p:nvSpPr>
        <p:spPr bwMode="auto">
          <a:xfrm>
            <a:off x="6583363" y="3124200"/>
            <a:ext cx="2514600" cy="1143000"/>
          </a:xfrm>
          <a:prstGeom prst="roundRect">
            <a:avLst>
              <a:gd name="adj" fmla="val 5417"/>
            </a:avLst>
          </a:prstGeom>
          <a:solidFill>
            <a:srgbClr val="1A4E7C">
              <a:alpha val="87057"/>
            </a:srgbClr>
          </a:solidFill>
          <a:ln w="9525">
            <a:noFill/>
            <a:round/>
            <a:headEnd/>
            <a:tailEnd/>
          </a:ln>
        </p:spPr>
        <p:txBody>
          <a:bodyPr/>
          <a:lstStyle/>
          <a:p>
            <a:pPr algn="ctr" defTabSz="914400" fontAlgn="base">
              <a:spcBef>
                <a:spcPct val="40000"/>
              </a:spcBef>
              <a:spcAft>
                <a:spcPct val="0"/>
              </a:spcAft>
            </a:pPr>
            <a:r>
              <a:rPr lang="en-US" sz="1300" b="1">
                <a:solidFill>
                  <a:srgbClr val="FFFFFF"/>
                </a:solidFill>
                <a:cs typeface="Segoe UI" pitchFamily="34" charset="0"/>
              </a:rPr>
              <a:t>Create Service Template</a:t>
            </a:r>
          </a:p>
          <a:p>
            <a:pPr marL="119063" lvl="1" indent="-4763" algn="ctr" defTabSz="914400" fontAlgn="base">
              <a:spcBef>
                <a:spcPct val="40000"/>
              </a:spcBef>
              <a:spcAft>
                <a:spcPct val="0"/>
              </a:spcAft>
            </a:pPr>
            <a:endParaRPr lang="en-US" sz="1400" b="1">
              <a:solidFill>
                <a:srgbClr val="FFFFFF"/>
              </a:solidFill>
              <a:cs typeface="Segoe UI" pitchFamily="34" charset="0"/>
            </a:endParaRPr>
          </a:p>
          <a:p>
            <a:pPr algn="ctr" defTabSz="914400" fontAlgn="base">
              <a:spcBef>
                <a:spcPct val="40000"/>
              </a:spcBef>
              <a:spcAft>
                <a:spcPct val="0"/>
              </a:spcAft>
            </a:pPr>
            <a:endParaRPr lang="en-US" sz="1400" b="1">
              <a:solidFill>
                <a:srgbClr val="FFFFFF"/>
              </a:solidFill>
              <a:cs typeface="Segoe UI" pitchFamily="34" charset="0"/>
            </a:endParaRPr>
          </a:p>
        </p:txBody>
      </p:sp>
      <p:sp>
        <p:nvSpPr>
          <p:cNvPr id="10" name="AutoShape 52"/>
          <p:cNvSpPr>
            <a:spLocks noChangeArrowheads="1"/>
          </p:cNvSpPr>
          <p:nvPr/>
        </p:nvSpPr>
        <p:spPr bwMode="auto">
          <a:xfrm>
            <a:off x="6202363" y="5029200"/>
            <a:ext cx="2514600" cy="1143000"/>
          </a:xfrm>
          <a:prstGeom prst="roundRect">
            <a:avLst>
              <a:gd name="adj" fmla="val 5417"/>
            </a:avLst>
          </a:prstGeom>
          <a:solidFill>
            <a:srgbClr val="1A4E7C">
              <a:alpha val="87057"/>
            </a:srgbClr>
          </a:solidFill>
          <a:ln w="9525">
            <a:noFill/>
            <a:round/>
            <a:headEnd/>
            <a:tailEnd/>
          </a:ln>
        </p:spPr>
        <p:txBody>
          <a:bodyPr/>
          <a:lstStyle/>
          <a:p>
            <a:pPr algn="ctr" defTabSz="914400" fontAlgn="base">
              <a:spcBef>
                <a:spcPct val="40000"/>
              </a:spcBef>
              <a:spcAft>
                <a:spcPct val="0"/>
              </a:spcAft>
            </a:pPr>
            <a:r>
              <a:rPr lang="en-US" sz="1300" b="1">
                <a:solidFill>
                  <a:srgbClr val="FFFFFF"/>
                </a:solidFill>
                <a:cs typeface="Segoe UI" pitchFamily="34" charset="0"/>
              </a:rPr>
              <a:t>Customize Deployment</a:t>
            </a:r>
          </a:p>
          <a:p>
            <a:pPr marL="119063" lvl="1" indent="-4763" algn="ctr" defTabSz="914400" fontAlgn="base">
              <a:spcBef>
                <a:spcPct val="40000"/>
              </a:spcBef>
              <a:spcAft>
                <a:spcPct val="0"/>
              </a:spcAft>
            </a:pPr>
            <a:endParaRPr lang="en-US" sz="1400" b="1">
              <a:solidFill>
                <a:srgbClr val="FFFFFF"/>
              </a:solidFill>
              <a:cs typeface="Segoe UI" pitchFamily="34" charset="0"/>
            </a:endParaRPr>
          </a:p>
          <a:p>
            <a:pPr algn="ctr" defTabSz="914400" fontAlgn="base">
              <a:spcBef>
                <a:spcPct val="40000"/>
              </a:spcBef>
              <a:spcAft>
                <a:spcPct val="0"/>
              </a:spcAft>
            </a:pPr>
            <a:endParaRPr lang="en-US" sz="1400" b="1">
              <a:solidFill>
                <a:srgbClr val="FFFFFF"/>
              </a:solidFill>
              <a:cs typeface="Segoe UI" pitchFamily="34" charset="0"/>
            </a:endParaRPr>
          </a:p>
        </p:txBody>
      </p:sp>
      <p:sp>
        <p:nvSpPr>
          <p:cNvPr id="11" name="AutoShape 52"/>
          <p:cNvSpPr>
            <a:spLocks noChangeArrowheads="1"/>
          </p:cNvSpPr>
          <p:nvPr/>
        </p:nvSpPr>
        <p:spPr bwMode="auto">
          <a:xfrm>
            <a:off x="3382963" y="5029200"/>
            <a:ext cx="2514600" cy="1143000"/>
          </a:xfrm>
          <a:prstGeom prst="roundRect">
            <a:avLst>
              <a:gd name="adj" fmla="val 5417"/>
            </a:avLst>
          </a:prstGeom>
          <a:solidFill>
            <a:srgbClr val="1A4E7C">
              <a:alpha val="87057"/>
            </a:srgbClr>
          </a:solidFill>
          <a:ln w="9525">
            <a:noFill/>
            <a:round/>
            <a:headEnd/>
            <a:tailEnd/>
          </a:ln>
        </p:spPr>
        <p:txBody>
          <a:bodyPr/>
          <a:lstStyle/>
          <a:p>
            <a:pPr algn="ctr" defTabSz="914400" fontAlgn="base">
              <a:spcBef>
                <a:spcPct val="40000"/>
              </a:spcBef>
              <a:spcAft>
                <a:spcPct val="0"/>
              </a:spcAft>
            </a:pPr>
            <a:r>
              <a:rPr lang="en-US" sz="1300" b="1">
                <a:solidFill>
                  <a:srgbClr val="FFFFFF"/>
                </a:solidFill>
                <a:cs typeface="Segoe UI" pitchFamily="34" charset="0"/>
              </a:rPr>
              <a:t>Deploy Service</a:t>
            </a:r>
          </a:p>
        </p:txBody>
      </p:sp>
      <p:sp>
        <p:nvSpPr>
          <p:cNvPr id="12" name="AutoShape 52"/>
          <p:cNvSpPr>
            <a:spLocks noChangeArrowheads="1"/>
          </p:cNvSpPr>
          <p:nvPr/>
        </p:nvSpPr>
        <p:spPr bwMode="auto">
          <a:xfrm>
            <a:off x="2925763" y="3124200"/>
            <a:ext cx="2514600" cy="1143000"/>
          </a:xfrm>
          <a:prstGeom prst="roundRect">
            <a:avLst>
              <a:gd name="adj" fmla="val 5417"/>
            </a:avLst>
          </a:prstGeom>
          <a:solidFill>
            <a:srgbClr val="1A4E7C">
              <a:alpha val="87057"/>
            </a:srgbClr>
          </a:solidFill>
          <a:ln w="9525">
            <a:noFill/>
            <a:round/>
            <a:headEnd/>
            <a:tailEnd/>
          </a:ln>
        </p:spPr>
        <p:txBody>
          <a:bodyPr/>
          <a:lstStyle/>
          <a:p>
            <a:pPr algn="ctr" defTabSz="914400" fontAlgn="base">
              <a:spcBef>
                <a:spcPct val="40000"/>
              </a:spcBef>
              <a:spcAft>
                <a:spcPct val="0"/>
              </a:spcAft>
            </a:pPr>
            <a:r>
              <a:rPr lang="en-US" sz="1300" b="1" dirty="0">
                <a:solidFill>
                  <a:srgbClr val="FFFFFF"/>
                </a:solidFill>
                <a:cs typeface="Segoe UI" pitchFamily="34" charset="0"/>
              </a:rPr>
              <a:t>Update Template and Apply to Service</a:t>
            </a:r>
          </a:p>
          <a:p>
            <a:pPr marL="119063" lvl="1" indent="-4763" algn="ctr" defTabSz="914400" fontAlgn="base">
              <a:spcBef>
                <a:spcPct val="40000"/>
              </a:spcBef>
              <a:spcAft>
                <a:spcPct val="0"/>
              </a:spcAft>
            </a:pPr>
            <a:endParaRPr lang="en-US" sz="1400" b="1" dirty="0">
              <a:solidFill>
                <a:srgbClr val="FFFFFF"/>
              </a:solidFill>
              <a:cs typeface="Segoe UI" pitchFamily="34" charset="0"/>
            </a:endParaRPr>
          </a:p>
          <a:p>
            <a:pPr algn="ctr" defTabSz="914400" fontAlgn="base">
              <a:spcBef>
                <a:spcPct val="40000"/>
              </a:spcBef>
              <a:spcAft>
                <a:spcPct val="0"/>
              </a:spcAft>
            </a:pPr>
            <a:endParaRPr lang="en-US" sz="1400" b="1" dirty="0">
              <a:solidFill>
                <a:srgbClr val="FFFFFF"/>
              </a:solidFill>
              <a:cs typeface="Segoe UI" pitchFamily="34" charset="0"/>
            </a:endParaRPr>
          </a:p>
        </p:txBody>
      </p:sp>
      <p:sp>
        <p:nvSpPr>
          <p:cNvPr id="13" name="Title 1"/>
          <p:cNvSpPr>
            <a:spLocks noGrp="1"/>
          </p:cNvSpPr>
          <p:nvPr>
            <p:ph type="title"/>
          </p:nvPr>
        </p:nvSpPr>
        <p:spPr bwMode="auto">
          <a:xfrm>
            <a:off x="519112" y="228600"/>
            <a:ext cx="11149013" cy="609398"/>
          </a:xfrm>
          <a:noFill/>
          <a:ln>
            <a:miter lim="800000"/>
            <a:headEnd/>
            <a:tailEnd/>
          </a:ln>
          <a:effectLst/>
        </p:spPr>
        <p:txBody>
          <a:bodyPr wrap="square" numCol="1" anchorCtr="0" compatLnSpc="1">
            <a:prstTxWarp prst="textNoShape">
              <a:avLst/>
            </a:prstTxWarp>
          </a:bodyPr>
          <a:lstStyle/>
          <a:p>
            <a:r>
              <a:rPr lang="en-US" dirty="0" smtClean="0">
                <a:latin typeface="Segoe UI" pitchFamily="34" charset="0"/>
                <a:cs typeface="Arial" pitchFamily="34" charset="0"/>
              </a:rPr>
              <a:t>Application delivery </a:t>
            </a:r>
            <a:r>
              <a:rPr lang="en-US" dirty="0">
                <a:latin typeface="Segoe UI" pitchFamily="34" charset="0"/>
                <a:cs typeface="Arial" pitchFamily="34" charset="0"/>
              </a:rPr>
              <a:t>l</a:t>
            </a:r>
            <a:r>
              <a:rPr lang="en-US" dirty="0" smtClean="0">
                <a:latin typeface="Segoe UI" pitchFamily="34" charset="0"/>
                <a:cs typeface="Arial" pitchFamily="34" charset="0"/>
              </a:rPr>
              <a:t>ifecycle - Revisited</a:t>
            </a:r>
          </a:p>
        </p:txBody>
      </p:sp>
      <p:pic>
        <p:nvPicPr>
          <p:cNvPr id="14" name="Picture 12"/>
          <p:cNvPicPr>
            <a:picLocks noChangeAspect="1"/>
          </p:cNvPicPr>
          <p:nvPr/>
        </p:nvPicPr>
        <p:blipFill>
          <a:blip r:embed="rId2"/>
          <a:srcRect/>
          <a:stretch>
            <a:fillRect/>
          </a:stretch>
        </p:blipFill>
        <p:spPr bwMode="auto">
          <a:xfrm>
            <a:off x="5491163" y="1881188"/>
            <a:ext cx="627062" cy="546100"/>
          </a:xfrm>
          <a:prstGeom prst="rect">
            <a:avLst/>
          </a:prstGeom>
          <a:noFill/>
          <a:ln w="9525">
            <a:noFill/>
            <a:miter lim="800000"/>
            <a:headEnd/>
            <a:tailEnd/>
          </a:ln>
        </p:spPr>
      </p:pic>
      <p:pic>
        <p:nvPicPr>
          <p:cNvPr id="15" name="Picture 13"/>
          <p:cNvPicPr>
            <a:picLocks noChangeAspect="1"/>
          </p:cNvPicPr>
          <p:nvPr/>
        </p:nvPicPr>
        <p:blipFill>
          <a:blip r:embed="rId3"/>
          <a:srcRect/>
          <a:stretch>
            <a:fillRect/>
          </a:stretch>
        </p:blipFill>
        <p:spPr bwMode="auto">
          <a:xfrm>
            <a:off x="5897563" y="1728788"/>
            <a:ext cx="612775" cy="622300"/>
          </a:xfrm>
          <a:prstGeom prst="rect">
            <a:avLst/>
          </a:prstGeom>
          <a:noFill/>
          <a:ln w="9525">
            <a:noFill/>
            <a:miter lim="800000"/>
            <a:headEnd/>
            <a:tailEnd/>
          </a:ln>
        </p:spPr>
      </p:pic>
      <p:pic>
        <p:nvPicPr>
          <p:cNvPr id="16" name="Picture 14" descr="app.ai"/>
          <p:cNvPicPr>
            <a:picLocks noChangeAspect="1"/>
          </p:cNvPicPr>
          <p:nvPr/>
        </p:nvPicPr>
        <p:blipFill>
          <a:blip r:embed="rId4"/>
          <a:srcRect/>
          <a:stretch>
            <a:fillRect/>
          </a:stretch>
        </p:blipFill>
        <p:spPr bwMode="auto">
          <a:xfrm rot="1078840">
            <a:off x="6135688" y="2049463"/>
            <a:ext cx="463550" cy="485775"/>
          </a:xfrm>
          <a:prstGeom prst="rect">
            <a:avLst/>
          </a:prstGeom>
          <a:noFill/>
          <a:ln w="9525">
            <a:noFill/>
            <a:miter lim="800000"/>
            <a:headEnd/>
            <a:tailEnd/>
          </a:ln>
        </p:spPr>
      </p:pic>
      <p:pic>
        <p:nvPicPr>
          <p:cNvPr id="17" name="Picture 2"/>
          <p:cNvPicPr>
            <a:picLocks noChangeAspect="1" noChangeArrowheads="1"/>
          </p:cNvPicPr>
          <p:nvPr/>
        </p:nvPicPr>
        <p:blipFill>
          <a:blip r:embed="rId5"/>
          <a:srcRect/>
          <a:stretch>
            <a:fillRect/>
          </a:stretch>
        </p:blipFill>
        <p:spPr bwMode="auto">
          <a:xfrm>
            <a:off x="7295263" y="3490913"/>
            <a:ext cx="1237549" cy="700087"/>
          </a:xfrm>
          <a:prstGeom prst="rect">
            <a:avLst/>
          </a:prstGeom>
          <a:noFill/>
          <a:ln w="9525">
            <a:noFill/>
            <a:miter lim="800000"/>
            <a:headEnd/>
            <a:tailEnd/>
          </a:ln>
        </p:spPr>
      </p:pic>
      <p:grpSp>
        <p:nvGrpSpPr>
          <p:cNvPr id="18" name="Group 19"/>
          <p:cNvGrpSpPr>
            <a:grpSpLocks/>
          </p:cNvGrpSpPr>
          <p:nvPr/>
        </p:nvGrpSpPr>
        <p:grpSpPr bwMode="auto">
          <a:xfrm>
            <a:off x="6757988" y="5235575"/>
            <a:ext cx="1403350" cy="896938"/>
            <a:chOff x="3700181" y="2545975"/>
            <a:chExt cx="5671616" cy="3505411"/>
          </a:xfrm>
        </p:grpSpPr>
        <p:pic>
          <p:nvPicPr>
            <p:cNvPr id="19" name="Picture 20"/>
            <p:cNvPicPr>
              <a:picLocks noChangeAspect="1"/>
            </p:cNvPicPr>
            <p:nvPr/>
          </p:nvPicPr>
          <p:blipFill>
            <a:blip r:embed="rId6"/>
            <a:srcRect/>
            <a:stretch>
              <a:fillRect/>
            </a:stretch>
          </p:blipFill>
          <p:spPr bwMode="auto">
            <a:xfrm>
              <a:off x="4381218" y="2545975"/>
              <a:ext cx="4990579" cy="2754980"/>
            </a:xfrm>
            <a:prstGeom prst="rect">
              <a:avLst/>
            </a:prstGeom>
            <a:noFill/>
            <a:ln w="9525">
              <a:noFill/>
              <a:miter lim="800000"/>
              <a:headEnd/>
              <a:tailEnd/>
            </a:ln>
          </p:spPr>
        </p:pic>
        <p:pic>
          <p:nvPicPr>
            <p:cNvPr id="20" name="Picture 21"/>
            <p:cNvPicPr>
              <a:picLocks noChangeAspect="1"/>
            </p:cNvPicPr>
            <p:nvPr/>
          </p:nvPicPr>
          <p:blipFill>
            <a:blip r:embed="rId7"/>
            <a:srcRect/>
            <a:stretch>
              <a:fillRect/>
            </a:stretch>
          </p:blipFill>
          <p:spPr bwMode="auto">
            <a:xfrm>
              <a:off x="3700181" y="4064337"/>
              <a:ext cx="1362075" cy="1876425"/>
            </a:xfrm>
            <a:prstGeom prst="rect">
              <a:avLst/>
            </a:prstGeom>
            <a:noFill/>
            <a:ln w="9525">
              <a:noFill/>
              <a:miter lim="800000"/>
              <a:headEnd/>
              <a:tailEnd/>
            </a:ln>
          </p:spPr>
        </p:pic>
        <p:pic>
          <p:nvPicPr>
            <p:cNvPr id="21" name="Picture 22"/>
            <p:cNvPicPr>
              <a:picLocks noChangeAspect="1"/>
            </p:cNvPicPr>
            <p:nvPr/>
          </p:nvPicPr>
          <p:blipFill>
            <a:blip r:embed="rId7"/>
            <a:srcRect/>
            <a:stretch>
              <a:fillRect/>
            </a:stretch>
          </p:blipFill>
          <p:spPr bwMode="auto">
            <a:xfrm>
              <a:off x="4760943" y="4131059"/>
              <a:ext cx="1362075" cy="1876425"/>
            </a:xfrm>
            <a:prstGeom prst="rect">
              <a:avLst/>
            </a:prstGeom>
            <a:noFill/>
            <a:ln w="9525">
              <a:noFill/>
              <a:miter lim="800000"/>
              <a:headEnd/>
              <a:tailEnd/>
            </a:ln>
          </p:spPr>
        </p:pic>
        <p:pic>
          <p:nvPicPr>
            <p:cNvPr id="22" name="Picture 23"/>
            <p:cNvPicPr>
              <a:picLocks noChangeAspect="1"/>
            </p:cNvPicPr>
            <p:nvPr/>
          </p:nvPicPr>
          <p:blipFill>
            <a:blip r:embed="rId7"/>
            <a:srcRect/>
            <a:stretch>
              <a:fillRect/>
            </a:stretch>
          </p:blipFill>
          <p:spPr bwMode="auto">
            <a:xfrm>
              <a:off x="5858132" y="4108239"/>
              <a:ext cx="1362075" cy="1876425"/>
            </a:xfrm>
            <a:prstGeom prst="rect">
              <a:avLst/>
            </a:prstGeom>
            <a:noFill/>
            <a:ln w="9525">
              <a:noFill/>
              <a:miter lim="800000"/>
              <a:headEnd/>
              <a:tailEnd/>
            </a:ln>
          </p:spPr>
        </p:pic>
        <p:pic>
          <p:nvPicPr>
            <p:cNvPr id="23" name="Picture 24"/>
            <p:cNvPicPr>
              <a:picLocks noChangeAspect="1"/>
            </p:cNvPicPr>
            <p:nvPr/>
          </p:nvPicPr>
          <p:blipFill>
            <a:blip r:embed="rId7"/>
            <a:srcRect/>
            <a:stretch>
              <a:fillRect/>
            </a:stretch>
          </p:blipFill>
          <p:spPr bwMode="auto">
            <a:xfrm>
              <a:off x="6918894" y="4174961"/>
              <a:ext cx="1362075" cy="1876425"/>
            </a:xfrm>
            <a:prstGeom prst="rect">
              <a:avLst/>
            </a:prstGeom>
            <a:noFill/>
            <a:ln w="9525">
              <a:noFill/>
              <a:miter lim="800000"/>
              <a:headEnd/>
              <a:tailEnd/>
            </a:ln>
          </p:spPr>
        </p:pic>
        <p:pic>
          <p:nvPicPr>
            <p:cNvPr id="24" name="Picture 26"/>
            <p:cNvPicPr>
              <a:picLocks noChangeAspect="1"/>
            </p:cNvPicPr>
            <p:nvPr/>
          </p:nvPicPr>
          <p:blipFill>
            <a:blip r:embed="rId8"/>
            <a:srcRect/>
            <a:stretch>
              <a:fillRect/>
            </a:stretch>
          </p:blipFill>
          <p:spPr bwMode="auto">
            <a:xfrm>
              <a:off x="4028538" y="2929851"/>
              <a:ext cx="1464809" cy="884546"/>
            </a:xfrm>
            <a:prstGeom prst="rect">
              <a:avLst/>
            </a:prstGeom>
            <a:noFill/>
            <a:ln w="9525">
              <a:noFill/>
              <a:miter lim="800000"/>
              <a:headEnd/>
              <a:tailEnd/>
            </a:ln>
          </p:spPr>
        </p:pic>
      </p:grpSp>
      <p:pic>
        <p:nvPicPr>
          <p:cNvPr id="25" name="Picture 5"/>
          <p:cNvPicPr>
            <a:picLocks noChangeAspect="1" noChangeArrowheads="1"/>
          </p:cNvPicPr>
          <p:nvPr/>
        </p:nvPicPr>
        <p:blipFill>
          <a:blip r:embed="rId9"/>
          <a:srcRect/>
          <a:stretch>
            <a:fillRect/>
          </a:stretch>
        </p:blipFill>
        <p:spPr bwMode="auto">
          <a:xfrm>
            <a:off x="4183063" y="5334000"/>
            <a:ext cx="614362" cy="744538"/>
          </a:xfrm>
          <a:prstGeom prst="rect">
            <a:avLst/>
          </a:prstGeom>
          <a:noFill/>
          <a:ln w="9525">
            <a:noFill/>
            <a:miter lim="800000"/>
            <a:headEnd/>
            <a:tailEnd/>
          </a:ln>
        </p:spPr>
      </p:pic>
      <p:grpSp>
        <p:nvGrpSpPr>
          <p:cNvPr id="26" name="Group 27"/>
          <p:cNvGrpSpPr>
            <a:grpSpLocks/>
          </p:cNvGrpSpPr>
          <p:nvPr/>
        </p:nvGrpSpPr>
        <p:grpSpPr bwMode="auto">
          <a:xfrm>
            <a:off x="4640263" y="5561013"/>
            <a:ext cx="769937" cy="474662"/>
            <a:chOff x="7589484" y="4824626"/>
            <a:chExt cx="2048502" cy="1121833"/>
          </a:xfrm>
        </p:grpSpPr>
        <p:sp>
          <p:nvSpPr>
            <p:cNvPr id="27" name="Rectangle 26"/>
            <p:cNvSpPr/>
            <p:nvPr/>
          </p:nvSpPr>
          <p:spPr>
            <a:xfrm>
              <a:off x="8565162" y="4888408"/>
              <a:ext cx="359017" cy="277645"/>
            </a:xfrm>
            <a:prstGeom prst="rect">
              <a:avLst/>
            </a:prstGeom>
            <a:solidFill>
              <a:srgbClr val="83B9DA"/>
            </a:solidFill>
            <a:ln>
              <a:tailEnd type="stealth" w="lg" len="lg"/>
            </a:ln>
          </p:spPr>
          <p:style>
            <a:lnRef idx="1">
              <a:schemeClr val="accent4"/>
            </a:lnRef>
            <a:fillRef idx="2">
              <a:schemeClr val="accent4"/>
            </a:fillRef>
            <a:effectRef idx="1">
              <a:schemeClr val="accent4"/>
            </a:effectRef>
            <a:fontRef idx="minor">
              <a:schemeClr val="dk1"/>
            </a:fontRef>
          </p:style>
          <p:txBody>
            <a:bodyPr anchor="ct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fontAlgn="base">
                <a:spcBef>
                  <a:spcPct val="0"/>
                </a:spcBef>
                <a:spcAft>
                  <a:spcPct val="0"/>
                </a:spcAft>
                <a:defRPr/>
              </a:pPr>
              <a:endParaRPr lang="en-US" sz="1600" dirty="0" err="1">
                <a:solidFill>
                  <a:srgbClr val="1F497D"/>
                </a:solidFill>
              </a:endParaRPr>
            </a:p>
          </p:txBody>
        </p:sp>
        <p:sp>
          <p:nvSpPr>
            <p:cNvPr id="28" name="Rectangle 27"/>
            <p:cNvSpPr/>
            <p:nvPr/>
          </p:nvSpPr>
          <p:spPr>
            <a:xfrm>
              <a:off x="8717215" y="5042239"/>
              <a:ext cx="359017" cy="277645"/>
            </a:xfrm>
            <a:prstGeom prst="rect">
              <a:avLst/>
            </a:prstGeom>
            <a:solidFill>
              <a:srgbClr val="83B9DA"/>
            </a:solidFill>
            <a:ln>
              <a:tailEnd type="stealth" w="lg" len="lg"/>
            </a:ln>
          </p:spPr>
          <p:style>
            <a:lnRef idx="1">
              <a:schemeClr val="accent4"/>
            </a:lnRef>
            <a:fillRef idx="2">
              <a:schemeClr val="accent4"/>
            </a:fillRef>
            <a:effectRef idx="1">
              <a:schemeClr val="accent4"/>
            </a:effectRef>
            <a:fontRef idx="minor">
              <a:schemeClr val="dk1"/>
            </a:fontRef>
          </p:style>
          <p:txBody>
            <a:bodyPr anchor="ct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fontAlgn="base">
                <a:spcBef>
                  <a:spcPct val="0"/>
                </a:spcBef>
                <a:spcAft>
                  <a:spcPct val="0"/>
                </a:spcAft>
                <a:defRPr/>
              </a:pPr>
              <a:endParaRPr lang="en-US" sz="1600" dirty="0" err="1">
                <a:solidFill>
                  <a:srgbClr val="1F497D"/>
                </a:solidFill>
              </a:endParaRPr>
            </a:p>
          </p:txBody>
        </p:sp>
        <p:sp>
          <p:nvSpPr>
            <p:cNvPr id="29" name="Rectangle 28"/>
            <p:cNvSpPr/>
            <p:nvPr/>
          </p:nvSpPr>
          <p:spPr>
            <a:xfrm>
              <a:off x="8869269" y="5192317"/>
              <a:ext cx="359017" cy="277645"/>
            </a:xfrm>
            <a:prstGeom prst="rect">
              <a:avLst/>
            </a:prstGeom>
            <a:solidFill>
              <a:srgbClr val="83B9DA"/>
            </a:solidFill>
            <a:ln>
              <a:tailEnd type="stealth" w="lg" len="lg"/>
            </a:ln>
          </p:spPr>
          <p:style>
            <a:lnRef idx="1">
              <a:schemeClr val="accent4"/>
            </a:lnRef>
            <a:fillRef idx="2">
              <a:schemeClr val="accent4"/>
            </a:fillRef>
            <a:effectRef idx="1">
              <a:schemeClr val="accent4"/>
            </a:effectRef>
            <a:fontRef idx="minor">
              <a:schemeClr val="dk1"/>
            </a:fontRef>
          </p:style>
          <p:txBody>
            <a:bodyPr anchor="ct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fontAlgn="base">
                <a:spcBef>
                  <a:spcPct val="0"/>
                </a:spcBef>
                <a:spcAft>
                  <a:spcPct val="0"/>
                </a:spcAft>
                <a:defRPr/>
              </a:pPr>
              <a:endParaRPr lang="en-US" sz="1600" dirty="0" err="1">
                <a:solidFill>
                  <a:srgbClr val="1F497D"/>
                </a:solidFill>
              </a:endParaRPr>
            </a:p>
          </p:txBody>
        </p:sp>
        <p:sp>
          <p:nvSpPr>
            <p:cNvPr id="30" name="TextBox 71"/>
            <p:cNvSpPr txBox="1">
              <a:spLocks noChangeArrowheads="1"/>
            </p:cNvSpPr>
            <p:nvPr/>
          </p:nvSpPr>
          <p:spPr bwMode="auto">
            <a:xfrm>
              <a:off x="8187559" y="5577127"/>
              <a:ext cx="1450427" cy="369332"/>
            </a:xfrm>
            <a:prstGeom prst="rect">
              <a:avLst/>
            </a:prstGeom>
            <a:noFill/>
            <a:ln w="9525">
              <a:noFill/>
              <a:miter lim="800000"/>
              <a:headEnd/>
              <a:tailEnd/>
            </a:ln>
          </p:spPr>
          <p:txBody>
            <a:bodyPr>
              <a:spAutoFit/>
            </a:bodyPr>
            <a:lstStyle/>
            <a:p>
              <a:pPr algn="ctr" defTabSz="912813" fontAlgn="base">
                <a:spcBef>
                  <a:spcPct val="0"/>
                </a:spcBef>
                <a:spcAft>
                  <a:spcPct val="0"/>
                </a:spcAft>
                <a:buClr>
                  <a:srgbClr val="00264A"/>
                </a:buClr>
              </a:pPr>
              <a:endParaRPr lang="en-US" b="1" i="1">
                <a:solidFill>
                  <a:srgbClr val="FFFFFF"/>
                </a:solidFill>
                <a:cs typeface="Segoe UI" pitchFamily="34" charset="0"/>
              </a:endParaRPr>
            </a:p>
          </p:txBody>
        </p:sp>
        <p:sp>
          <p:nvSpPr>
            <p:cNvPr id="31" name="Rounded Rectangle 30"/>
            <p:cNvSpPr/>
            <p:nvPr/>
          </p:nvSpPr>
          <p:spPr>
            <a:xfrm>
              <a:off x="8468017" y="4824626"/>
              <a:ext cx="908098" cy="746638"/>
            </a:xfrm>
            <a:prstGeom prst="roundRect">
              <a:avLst/>
            </a:prstGeom>
            <a:noFill/>
            <a:ln>
              <a:solidFill>
                <a:schemeClr val="tx2"/>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endParaRPr lang="en-US" dirty="0" err="1" smtClean="0">
                <a:solidFill>
                  <a:srgbClr val="00264A">
                    <a:lumMod val="75000"/>
                    <a:lumOff val="25000"/>
                  </a:srgbClr>
                </a:solidFill>
              </a:endParaRPr>
            </a:p>
          </p:txBody>
        </p:sp>
        <p:sp>
          <p:nvSpPr>
            <p:cNvPr id="32" name="Trapezoid 3"/>
            <p:cNvSpPr/>
            <p:nvPr/>
          </p:nvSpPr>
          <p:spPr>
            <a:xfrm rot="5400000" flipV="1">
              <a:off x="7699812" y="4769160"/>
              <a:ext cx="690709" cy="911366"/>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107634"/>
                <a:gd name="connsiteY0" fmla="*/ 2969838 h 2977776"/>
                <a:gd name="connsiteX1" fmla="*/ 1196247 w 3107634"/>
                <a:gd name="connsiteY1" fmla="*/ 0 h 2977776"/>
                <a:gd name="connsiteX2" fmla="*/ 922227 w 3107634"/>
                <a:gd name="connsiteY2" fmla="*/ 134 h 2977776"/>
                <a:gd name="connsiteX3" fmla="*/ 3107634 w 3107634"/>
                <a:gd name="connsiteY3" fmla="*/ 2977776 h 2977776"/>
                <a:gd name="connsiteX4" fmla="*/ 0 w 3107634"/>
                <a:gd name="connsiteY4" fmla="*/ 2969838 h 2977776"/>
                <a:gd name="connsiteX0" fmla="*/ 0 w 3107634"/>
                <a:gd name="connsiteY0" fmla="*/ 2986378 h 2994316"/>
                <a:gd name="connsiteX1" fmla="*/ 927320 w 3107634"/>
                <a:gd name="connsiteY1" fmla="*/ 0 h 2994316"/>
                <a:gd name="connsiteX2" fmla="*/ 922227 w 3107634"/>
                <a:gd name="connsiteY2" fmla="*/ 16674 h 2994316"/>
                <a:gd name="connsiteX3" fmla="*/ 3107634 w 3107634"/>
                <a:gd name="connsiteY3" fmla="*/ 2994316 h 2994316"/>
                <a:gd name="connsiteX4" fmla="*/ 0 w 3107634"/>
                <a:gd name="connsiteY4" fmla="*/ 2986378 h 2994316"/>
                <a:gd name="connsiteX0" fmla="*/ 0 w 3107634"/>
                <a:gd name="connsiteY0" fmla="*/ 3020300 h 3028238"/>
                <a:gd name="connsiteX1" fmla="*/ 927320 w 3107634"/>
                <a:gd name="connsiteY1" fmla="*/ 33922 h 3028238"/>
                <a:gd name="connsiteX2" fmla="*/ 899376 w 3107634"/>
                <a:gd name="connsiteY2" fmla="*/ 0 h 3028238"/>
                <a:gd name="connsiteX3" fmla="*/ 3107634 w 3107634"/>
                <a:gd name="connsiteY3" fmla="*/ 3028238 h 3028238"/>
                <a:gd name="connsiteX4" fmla="*/ 0 w 3107634"/>
                <a:gd name="connsiteY4" fmla="*/ 3020300 h 3028238"/>
                <a:gd name="connsiteX0" fmla="*/ 101863 w 3209497"/>
                <a:gd name="connsiteY0" fmla="*/ 2986378 h 2994316"/>
                <a:gd name="connsiteX1" fmla="*/ 1029183 w 3209497"/>
                <a:gd name="connsiteY1" fmla="*/ 0 h 2994316"/>
                <a:gd name="connsiteX2" fmla="*/ 1 w 3209497"/>
                <a:gd name="connsiteY2" fmla="*/ 66292 h 2994316"/>
                <a:gd name="connsiteX3" fmla="*/ 3209497 w 3209497"/>
                <a:gd name="connsiteY3" fmla="*/ 2994316 h 2994316"/>
                <a:gd name="connsiteX4" fmla="*/ 101863 w 3209497"/>
                <a:gd name="connsiteY4" fmla="*/ 2986378 h 2994316"/>
                <a:gd name="connsiteX0" fmla="*/ 101863 w 3209497"/>
                <a:gd name="connsiteY0" fmla="*/ 3053180 h 3061118"/>
                <a:gd name="connsiteX1" fmla="*/ 27944 w 3209497"/>
                <a:gd name="connsiteY1" fmla="*/ 0 h 3061118"/>
                <a:gd name="connsiteX2" fmla="*/ 1 w 3209497"/>
                <a:gd name="connsiteY2" fmla="*/ 133094 h 3061118"/>
                <a:gd name="connsiteX3" fmla="*/ 3209497 w 3209497"/>
                <a:gd name="connsiteY3" fmla="*/ 3061118 h 3061118"/>
                <a:gd name="connsiteX4" fmla="*/ 101863 w 3209497"/>
                <a:gd name="connsiteY4" fmla="*/ 3053180 h 3061118"/>
                <a:gd name="connsiteX0" fmla="*/ 73918 w 3181552"/>
                <a:gd name="connsiteY0" fmla="*/ 3075620 h 3083558"/>
                <a:gd name="connsiteX1" fmla="*/ -1 w 3181552"/>
                <a:gd name="connsiteY1" fmla="*/ 22440 h 3083558"/>
                <a:gd name="connsiteX2" fmla="*/ 1310368 w 3181552"/>
                <a:gd name="connsiteY2" fmla="*/ 0 h 3083558"/>
                <a:gd name="connsiteX3" fmla="*/ 3181552 w 3181552"/>
                <a:gd name="connsiteY3" fmla="*/ 3083558 h 3083558"/>
                <a:gd name="connsiteX4" fmla="*/ 73918 w 3181552"/>
                <a:gd name="connsiteY4" fmla="*/ 3075620 h 3083558"/>
                <a:gd name="connsiteX0" fmla="*/ 1 w 3107635"/>
                <a:gd name="connsiteY0" fmla="*/ 3130937 h 3138875"/>
                <a:gd name="connsiteX1" fmla="*/ 1115704 w 3107635"/>
                <a:gd name="connsiteY1" fmla="*/ 1 h 3138875"/>
                <a:gd name="connsiteX2" fmla="*/ 1236451 w 3107635"/>
                <a:gd name="connsiteY2" fmla="*/ 55317 h 3138875"/>
                <a:gd name="connsiteX3" fmla="*/ 3107635 w 3107635"/>
                <a:gd name="connsiteY3" fmla="*/ 3138875 h 3138875"/>
                <a:gd name="connsiteX4" fmla="*/ 1 w 3107635"/>
                <a:gd name="connsiteY4" fmla="*/ 3130937 h 3138875"/>
                <a:gd name="connsiteX0" fmla="*/ 1 w 3107635"/>
                <a:gd name="connsiteY0" fmla="*/ 3192262 h 3200200"/>
                <a:gd name="connsiteX1" fmla="*/ 1115704 w 3107635"/>
                <a:gd name="connsiteY1" fmla="*/ 61326 h 3200200"/>
                <a:gd name="connsiteX2" fmla="*/ 1038196 w 3107635"/>
                <a:gd name="connsiteY2" fmla="*/ -1 h 3200200"/>
                <a:gd name="connsiteX3" fmla="*/ 3107635 w 3107635"/>
                <a:gd name="connsiteY3" fmla="*/ 3200200 h 3200200"/>
                <a:gd name="connsiteX4" fmla="*/ 1 w 3107635"/>
                <a:gd name="connsiteY4" fmla="*/ 3192262 h 3200200"/>
                <a:gd name="connsiteX0" fmla="*/ 1 w 3107635"/>
                <a:gd name="connsiteY0" fmla="*/ 3208706 h 3216644"/>
                <a:gd name="connsiteX1" fmla="*/ 1066143 w 3107635"/>
                <a:gd name="connsiteY1" fmla="*/ 0 h 3216644"/>
                <a:gd name="connsiteX2" fmla="*/ 1038196 w 3107635"/>
                <a:gd name="connsiteY2" fmla="*/ 16443 h 3216644"/>
                <a:gd name="connsiteX3" fmla="*/ 3107635 w 3107635"/>
                <a:gd name="connsiteY3" fmla="*/ 3216644 h 3216644"/>
                <a:gd name="connsiteX4" fmla="*/ 1 w 3107635"/>
                <a:gd name="connsiteY4" fmla="*/ 3208706 h 3216644"/>
                <a:gd name="connsiteX0" fmla="*/ 1 w 3107635"/>
                <a:gd name="connsiteY0" fmla="*/ 3208706 h 3216644"/>
                <a:gd name="connsiteX1" fmla="*/ 1066143 w 3107635"/>
                <a:gd name="connsiteY1" fmla="*/ 0 h 3216644"/>
                <a:gd name="connsiteX2" fmla="*/ 1087773 w 3107635"/>
                <a:gd name="connsiteY2" fmla="*/ 16453 h 3216644"/>
                <a:gd name="connsiteX3" fmla="*/ 3107635 w 3107635"/>
                <a:gd name="connsiteY3" fmla="*/ 3216644 h 3216644"/>
                <a:gd name="connsiteX4" fmla="*/ 1 w 3107635"/>
                <a:gd name="connsiteY4" fmla="*/ 3208706 h 3216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7635" h="3216644">
                  <a:moveTo>
                    <a:pt x="1" y="3208706"/>
                  </a:moveTo>
                  <a:lnTo>
                    <a:pt x="1066143" y="0"/>
                  </a:lnTo>
                  <a:lnTo>
                    <a:pt x="1087773" y="16453"/>
                  </a:lnTo>
                  <a:lnTo>
                    <a:pt x="3107635" y="3216644"/>
                  </a:lnTo>
                  <a:lnTo>
                    <a:pt x="1" y="3208706"/>
                  </a:lnTo>
                  <a:close/>
                </a:path>
              </a:pathLst>
            </a:custGeom>
            <a:gradFill>
              <a:gsLst>
                <a:gs pos="0">
                  <a:srgbClr val="83B9DA">
                    <a:alpha val="52000"/>
                  </a:srgb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endParaRPr lang="en-US">
                <a:solidFill>
                  <a:srgbClr val="FFFFFF"/>
                </a:solidFill>
              </a:endParaRPr>
            </a:p>
          </p:txBody>
        </p:sp>
      </p:grpSp>
      <p:pic>
        <p:nvPicPr>
          <p:cNvPr id="33" name="Picture 35"/>
          <p:cNvPicPr>
            <a:picLocks noChangeAspect="1"/>
          </p:cNvPicPr>
          <p:nvPr/>
        </p:nvPicPr>
        <p:blipFill>
          <a:blip r:embed="rId10"/>
          <a:srcRect/>
          <a:stretch>
            <a:fillRect/>
          </a:stretch>
        </p:blipFill>
        <p:spPr bwMode="auto">
          <a:xfrm>
            <a:off x="3832225" y="3581400"/>
            <a:ext cx="703263" cy="685800"/>
          </a:xfrm>
          <a:prstGeom prst="rect">
            <a:avLst/>
          </a:prstGeom>
          <a:noFill/>
          <a:ln w="9525">
            <a:noFill/>
            <a:miter lim="800000"/>
            <a:headEnd/>
            <a:tailEnd/>
          </a:ln>
        </p:spPr>
      </p:pic>
      <p:sp>
        <p:nvSpPr>
          <p:cNvPr id="34" name="Rectangle 24"/>
          <p:cNvSpPr>
            <a:spLocks noChangeArrowheads="1"/>
          </p:cNvSpPr>
          <p:nvPr/>
        </p:nvSpPr>
        <p:spPr bwMode="auto">
          <a:xfrm>
            <a:off x="6780212" y="2514600"/>
            <a:ext cx="2538413" cy="544512"/>
          </a:xfrm>
          <a:prstGeom prst="rect">
            <a:avLst/>
          </a:prstGeom>
          <a:solidFill>
            <a:srgbClr val="002C56"/>
          </a:solidFill>
          <a:ln w="9525" algn="ctr">
            <a:noFill/>
            <a:round/>
            <a:headEnd/>
            <a:tailEnd/>
          </a:ln>
          <a:effectLst/>
        </p:spPr>
        <p:txBody>
          <a:bodyPr anchor="ctr"/>
          <a:lstStyle/>
          <a:p>
            <a:pPr algn="ctr" defTabSz="914400" fontAlgn="base">
              <a:spcBef>
                <a:spcPct val="0"/>
              </a:spcBef>
              <a:spcAft>
                <a:spcPct val="0"/>
              </a:spcAft>
            </a:pPr>
            <a:endParaRPr lang="en-US" sz="1400" dirty="0" smtClean="0">
              <a:solidFill>
                <a:srgbClr val="FFFFFF"/>
              </a:solidFill>
              <a:cs typeface="Segoe UI" pitchFamily="34" charset="0"/>
            </a:endParaRPr>
          </a:p>
          <a:p>
            <a:pPr algn="ctr" defTabSz="914400" fontAlgn="base">
              <a:spcBef>
                <a:spcPct val="0"/>
              </a:spcBef>
              <a:spcAft>
                <a:spcPct val="0"/>
              </a:spcAft>
            </a:pPr>
            <a:r>
              <a:rPr lang="en-US" sz="1400" dirty="0" smtClean="0">
                <a:solidFill>
                  <a:srgbClr val="FFFFFF"/>
                </a:solidFill>
                <a:cs typeface="Segoe UI" pitchFamily="34" charset="0"/>
              </a:rPr>
              <a:t>Provision </a:t>
            </a:r>
            <a:r>
              <a:rPr lang="en-US" sz="1400" dirty="0">
                <a:solidFill>
                  <a:srgbClr val="FFFFFF"/>
                </a:solidFill>
                <a:cs typeface="Segoe UI" pitchFamily="34" charset="0"/>
              </a:rPr>
              <a:t>application resources to the VMM library</a:t>
            </a:r>
          </a:p>
          <a:p>
            <a:pPr algn="ctr" defTabSz="914400" fontAlgn="base">
              <a:spcBef>
                <a:spcPct val="0"/>
              </a:spcBef>
              <a:spcAft>
                <a:spcPct val="0"/>
              </a:spcAft>
            </a:pPr>
            <a:endParaRPr lang="en-US" sz="1400" dirty="0">
              <a:solidFill>
                <a:srgbClr val="FFFFFF"/>
              </a:solidFill>
              <a:cs typeface="Segoe UI" pitchFamily="34" charset="0"/>
            </a:endParaRPr>
          </a:p>
        </p:txBody>
      </p:sp>
      <p:sp>
        <p:nvSpPr>
          <p:cNvPr id="35" name="Rectangle 25"/>
          <p:cNvSpPr>
            <a:spLocks noChangeArrowheads="1"/>
          </p:cNvSpPr>
          <p:nvPr/>
        </p:nvSpPr>
        <p:spPr bwMode="auto">
          <a:xfrm>
            <a:off x="7095012" y="4421177"/>
            <a:ext cx="2635250" cy="481025"/>
          </a:xfrm>
          <a:prstGeom prst="rect">
            <a:avLst/>
          </a:prstGeom>
          <a:solidFill>
            <a:srgbClr val="002C56"/>
          </a:solidFill>
          <a:ln w="9525" algn="ctr">
            <a:noFill/>
            <a:round/>
            <a:headEnd/>
            <a:tailEnd/>
          </a:ln>
          <a:effectLst/>
        </p:spPr>
        <p:txBody>
          <a:bodyPr anchor="ctr"/>
          <a:lstStyle/>
          <a:p>
            <a:pPr defTabSz="914400" fontAlgn="base">
              <a:spcBef>
                <a:spcPct val="0"/>
              </a:spcBef>
              <a:spcAft>
                <a:spcPct val="0"/>
              </a:spcAft>
            </a:pPr>
            <a:endParaRPr lang="en-US" sz="1400" dirty="0" smtClean="0">
              <a:solidFill>
                <a:srgbClr val="FFFFFF"/>
              </a:solidFill>
              <a:cs typeface="Segoe UI" pitchFamily="34" charset="0"/>
            </a:endParaRPr>
          </a:p>
          <a:p>
            <a:pPr defTabSz="914400" fontAlgn="base">
              <a:spcBef>
                <a:spcPct val="0"/>
              </a:spcBef>
              <a:spcAft>
                <a:spcPct val="0"/>
              </a:spcAft>
            </a:pPr>
            <a:endParaRPr lang="en-US" sz="1400" dirty="0" smtClean="0">
              <a:solidFill>
                <a:srgbClr val="FFFFFF"/>
              </a:solidFill>
              <a:cs typeface="Segoe UI" pitchFamily="34" charset="0"/>
            </a:endParaRPr>
          </a:p>
          <a:p>
            <a:pPr defTabSz="914400" fontAlgn="base">
              <a:spcBef>
                <a:spcPct val="0"/>
              </a:spcBef>
              <a:spcAft>
                <a:spcPct val="0"/>
              </a:spcAft>
            </a:pPr>
            <a:r>
              <a:rPr lang="en-US" sz="1400" dirty="0" smtClean="0">
                <a:solidFill>
                  <a:srgbClr val="FFFFFF"/>
                </a:solidFill>
                <a:cs typeface="Segoe UI" pitchFamily="34" charset="0"/>
              </a:rPr>
              <a:t>Publish </a:t>
            </a:r>
            <a:r>
              <a:rPr lang="en-US" sz="1400" dirty="0">
                <a:solidFill>
                  <a:srgbClr val="FFFFFF"/>
                </a:solidFill>
                <a:cs typeface="Segoe UI" pitchFamily="34" charset="0"/>
              </a:rPr>
              <a:t>Service Template, delegate authority and quota</a:t>
            </a:r>
          </a:p>
          <a:p>
            <a:pPr defTabSz="914400" fontAlgn="base">
              <a:spcBef>
                <a:spcPct val="0"/>
              </a:spcBef>
              <a:spcAft>
                <a:spcPct val="0"/>
              </a:spcAft>
            </a:pPr>
            <a:endParaRPr lang="en-US" sz="1400" dirty="0">
              <a:solidFill>
                <a:srgbClr val="FFFFFF"/>
              </a:solidFill>
              <a:cs typeface="Segoe UI" pitchFamily="34" charset="0"/>
            </a:endParaRPr>
          </a:p>
          <a:p>
            <a:pPr defTabSz="914400" fontAlgn="base">
              <a:spcBef>
                <a:spcPct val="0"/>
              </a:spcBef>
              <a:spcAft>
                <a:spcPct val="0"/>
              </a:spcAft>
            </a:pPr>
            <a:endParaRPr lang="en-US" sz="1400" dirty="0">
              <a:solidFill>
                <a:srgbClr val="FFFFFF"/>
              </a:solidFill>
              <a:cs typeface="Segoe UI" pitchFamily="34" charset="0"/>
            </a:endParaRPr>
          </a:p>
        </p:txBody>
      </p:sp>
      <p:sp>
        <p:nvSpPr>
          <p:cNvPr id="36" name="Rectangle 26"/>
          <p:cNvSpPr>
            <a:spLocks noChangeArrowheads="1"/>
          </p:cNvSpPr>
          <p:nvPr/>
        </p:nvSpPr>
        <p:spPr bwMode="auto">
          <a:xfrm>
            <a:off x="2132012" y="4317700"/>
            <a:ext cx="3733800" cy="672311"/>
          </a:xfrm>
          <a:prstGeom prst="rect">
            <a:avLst/>
          </a:prstGeom>
          <a:solidFill>
            <a:srgbClr val="002C56"/>
          </a:solidFill>
          <a:ln w="9525" algn="ctr">
            <a:noFill/>
            <a:round/>
            <a:headEnd/>
            <a:tailEnd/>
          </a:ln>
          <a:effectLst/>
        </p:spPr>
        <p:txBody>
          <a:bodyPr anchor="ctr"/>
          <a:lstStyle/>
          <a:p>
            <a:pPr defTabSz="914400" fontAlgn="base">
              <a:spcBef>
                <a:spcPct val="0"/>
              </a:spcBef>
              <a:spcAft>
                <a:spcPct val="0"/>
              </a:spcAft>
            </a:pPr>
            <a:r>
              <a:rPr lang="en-US" sz="1400" dirty="0" smtClean="0">
                <a:solidFill>
                  <a:srgbClr val="FFFFFF"/>
                </a:solidFill>
                <a:cs typeface="Segoe UI" pitchFamily="34" charset="0"/>
              </a:rPr>
              <a:t>Move </a:t>
            </a:r>
            <a:r>
              <a:rPr lang="en-US" sz="1400" dirty="0">
                <a:solidFill>
                  <a:srgbClr val="FFFFFF"/>
                </a:solidFill>
                <a:cs typeface="Segoe UI" pitchFamily="34" charset="0"/>
              </a:rPr>
              <a:t>the application to production, add into maintenance routines, and configure </a:t>
            </a:r>
            <a:r>
              <a:rPr lang="en-US" sz="1400" dirty="0" smtClean="0">
                <a:solidFill>
                  <a:srgbClr val="FFFFFF"/>
                </a:solidFill>
                <a:cs typeface="Segoe UI" pitchFamily="34" charset="0"/>
              </a:rPr>
              <a:t>APM</a:t>
            </a:r>
            <a:endParaRPr lang="en-US" sz="1400" dirty="0">
              <a:solidFill>
                <a:srgbClr val="FFFFFF"/>
              </a:solidFill>
              <a:cs typeface="Segoe UI" pitchFamily="34" charset="0"/>
            </a:endParaRPr>
          </a:p>
        </p:txBody>
      </p:sp>
      <p:sp>
        <p:nvSpPr>
          <p:cNvPr id="37" name="Rectangle 2"/>
          <p:cNvSpPr>
            <a:spLocks noChangeArrowheads="1"/>
          </p:cNvSpPr>
          <p:nvPr/>
        </p:nvSpPr>
        <p:spPr bwMode="auto">
          <a:xfrm>
            <a:off x="7357481" y="1371600"/>
            <a:ext cx="2775532" cy="782638"/>
          </a:xfrm>
          <a:prstGeom prst="rect">
            <a:avLst/>
          </a:prstGeom>
          <a:solidFill>
            <a:srgbClr val="002C56"/>
          </a:solidFill>
          <a:ln w="9525" algn="ctr">
            <a:noFill/>
            <a:round/>
            <a:headEnd/>
            <a:tailEnd/>
          </a:ln>
          <a:effectLst/>
        </p:spPr>
        <p:txBody>
          <a:bodyPr anchor="ctr"/>
          <a:lstStyle/>
          <a:p>
            <a:pPr marL="457200" lvl="1" defTabSz="914400" fontAlgn="base">
              <a:spcBef>
                <a:spcPct val="0"/>
              </a:spcBef>
              <a:spcAft>
                <a:spcPct val="0"/>
              </a:spcAft>
            </a:pPr>
            <a:r>
              <a:rPr lang="en-US" sz="1400" dirty="0">
                <a:solidFill>
                  <a:srgbClr val="FFFFFF"/>
                </a:solidFill>
                <a:cs typeface="Segoe UI" pitchFamily="34" charset="0"/>
              </a:rPr>
              <a:t>Define the resources and performance requirements for the application </a:t>
            </a:r>
          </a:p>
        </p:txBody>
      </p:sp>
      <p:sp>
        <p:nvSpPr>
          <p:cNvPr id="38" name="Rectangle 3"/>
          <p:cNvSpPr>
            <a:spLocks noChangeArrowheads="1"/>
          </p:cNvSpPr>
          <p:nvPr/>
        </p:nvSpPr>
        <p:spPr bwMode="auto">
          <a:xfrm>
            <a:off x="9447212" y="3284538"/>
            <a:ext cx="2590800" cy="982662"/>
          </a:xfrm>
          <a:prstGeom prst="rect">
            <a:avLst/>
          </a:prstGeom>
          <a:solidFill>
            <a:srgbClr val="002C56"/>
          </a:solidFill>
          <a:ln w="9525" algn="ctr">
            <a:noFill/>
            <a:round/>
            <a:headEnd/>
            <a:tailEnd/>
          </a:ln>
          <a:effectLst/>
        </p:spPr>
        <p:txBody>
          <a:bodyPr lIns="0" anchor="ctr"/>
          <a:lstStyle/>
          <a:p>
            <a:pPr marL="457200" lvl="1" algn="ctr" defTabSz="914400" fontAlgn="base">
              <a:spcBef>
                <a:spcPct val="0"/>
              </a:spcBef>
              <a:spcAft>
                <a:spcPct val="0"/>
              </a:spcAft>
            </a:pPr>
            <a:r>
              <a:rPr lang="en-US" sz="1400" dirty="0">
                <a:solidFill>
                  <a:srgbClr val="FFFFFF"/>
                </a:solidFill>
                <a:cs typeface="Segoe UI" pitchFamily="34" charset="0"/>
              </a:rPr>
              <a:t>Create a new Service Template in the VMM library based on the application requirements</a:t>
            </a:r>
          </a:p>
        </p:txBody>
      </p:sp>
      <p:sp>
        <p:nvSpPr>
          <p:cNvPr id="39" name="Rectangle 4"/>
          <p:cNvSpPr>
            <a:spLocks noChangeArrowheads="1"/>
          </p:cNvSpPr>
          <p:nvPr/>
        </p:nvSpPr>
        <p:spPr bwMode="auto">
          <a:xfrm>
            <a:off x="8837613" y="5181600"/>
            <a:ext cx="2590800" cy="914400"/>
          </a:xfrm>
          <a:prstGeom prst="rect">
            <a:avLst/>
          </a:prstGeom>
          <a:solidFill>
            <a:srgbClr val="002C56"/>
          </a:solidFill>
          <a:ln w="9525" algn="ctr">
            <a:noFill/>
            <a:round/>
            <a:headEnd/>
            <a:tailEnd/>
          </a:ln>
          <a:effectLst/>
        </p:spPr>
        <p:txBody>
          <a:bodyPr anchor="ctr"/>
          <a:lstStyle/>
          <a:p>
            <a:pPr marL="457200" lvl="1" defTabSz="914400" fontAlgn="base">
              <a:spcBef>
                <a:spcPct val="0"/>
              </a:spcBef>
              <a:spcAft>
                <a:spcPct val="0"/>
              </a:spcAft>
            </a:pPr>
            <a:r>
              <a:rPr lang="en-US" sz="1400" dirty="0">
                <a:solidFill>
                  <a:srgbClr val="FFFFFF"/>
                </a:solidFill>
                <a:cs typeface="Segoe UI" pitchFamily="34" charset="0"/>
              </a:rPr>
              <a:t>Choose most appropriate cloud of server instances for the application</a:t>
            </a:r>
          </a:p>
        </p:txBody>
      </p:sp>
      <p:sp>
        <p:nvSpPr>
          <p:cNvPr id="40" name="Rectangle 5"/>
          <p:cNvSpPr>
            <a:spLocks noChangeArrowheads="1"/>
          </p:cNvSpPr>
          <p:nvPr/>
        </p:nvSpPr>
        <p:spPr bwMode="auto">
          <a:xfrm>
            <a:off x="455612" y="5235576"/>
            <a:ext cx="2728913" cy="885704"/>
          </a:xfrm>
          <a:prstGeom prst="rect">
            <a:avLst/>
          </a:prstGeom>
          <a:solidFill>
            <a:srgbClr val="002C56"/>
          </a:solidFill>
          <a:ln w="9525" algn="ctr">
            <a:noFill/>
            <a:round/>
            <a:headEnd/>
            <a:tailEnd/>
          </a:ln>
          <a:effectLst/>
        </p:spPr>
        <p:txBody>
          <a:bodyPr anchor="ctr"/>
          <a:lstStyle/>
          <a:p>
            <a:pPr marL="457200" lvl="1" defTabSz="914400" fontAlgn="base">
              <a:spcBef>
                <a:spcPct val="0"/>
              </a:spcBef>
              <a:spcAft>
                <a:spcPct val="0"/>
              </a:spcAft>
            </a:pPr>
            <a:r>
              <a:rPr lang="en-US" sz="1400" dirty="0">
                <a:solidFill>
                  <a:srgbClr val="FFFFFF"/>
                </a:solidFill>
                <a:cs typeface="Segoe UI" pitchFamily="34" charset="0"/>
              </a:rPr>
              <a:t>Start the deployment of the application, either by IT or by an App Owner through App Controller</a:t>
            </a:r>
          </a:p>
        </p:txBody>
      </p:sp>
      <p:sp>
        <p:nvSpPr>
          <p:cNvPr id="41" name="Rectangle 6"/>
          <p:cNvSpPr>
            <a:spLocks noChangeArrowheads="1"/>
          </p:cNvSpPr>
          <p:nvPr/>
        </p:nvSpPr>
        <p:spPr bwMode="auto">
          <a:xfrm>
            <a:off x="227012" y="3113088"/>
            <a:ext cx="2411389" cy="1154112"/>
          </a:xfrm>
          <a:prstGeom prst="rect">
            <a:avLst/>
          </a:prstGeom>
          <a:solidFill>
            <a:srgbClr val="002C56"/>
          </a:solidFill>
          <a:ln w="9525" algn="ctr">
            <a:noFill/>
            <a:round/>
            <a:headEnd/>
            <a:tailEnd/>
          </a:ln>
          <a:effectLst/>
        </p:spPr>
        <p:txBody>
          <a:bodyPr anchor="ctr"/>
          <a:lstStyle/>
          <a:p>
            <a:pPr marL="457200" lvl="1" defTabSz="914400" fontAlgn="base">
              <a:spcBef>
                <a:spcPct val="0"/>
              </a:spcBef>
              <a:spcAft>
                <a:spcPct val="0"/>
              </a:spcAft>
            </a:pPr>
            <a:r>
              <a:rPr lang="en-US" sz="1400" dirty="0">
                <a:solidFill>
                  <a:srgbClr val="FFFFFF"/>
                </a:solidFill>
                <a:cs typeface="Segoe UI" pitchFamily="34" charset="0"/>
              </a:rPr>
              <a:t>Deliver of on-going maintenance of the application and new version upgrades</a:t>
            </a:r>
          </a:p>
        </p:txBody>
      </p:sp>
      <p:sp>
        <p:nvSpPr>
          <p:cNvPr id="42" name="Rectangle 26"/>
          <p:cNvSpPr>
            <a:spLocks noChangeArrowheads="1"/>
          </p:cNvSpPr>
          <p:nvPr/>
        </p:nvSpPr>
        <p:spPr bwMode="auto">
          <a:xfrm>
            <a:off x="2101851" y="2514601"/>
            <a:ext cx="2538412" cy="544511"/>
          </a:xfrm>
          <a:prstGeom prst="rect">
            <a:avLst/>
          </a:prstGeom>
          <a:solidFill>
            <a:srgbClr val="002C56"/>
          </a:solidFill>
          <a:ln w="9525" algn="ctr">
            <a:noFill/>
            <a:round/>
            <a:headEnd/>
            <a:tailEnd/>
          </a:ln>
          <a:effectLst/>
        </p:spPr>
        <p:txBody>
          <a:bodyPr anchor="ctr"/>
          <a:lstStyle/>
          <a:p>
            <a:pPr defTabSz="914400" fontAlgn="base">
              <a:spcBef>
                <a:spcPct val="0"/>
              </a:spcBef>
              <a:spcAft>
                <a:spcPct val="0"/>
              </a:spcAft>
            </a:pPr>
            <a:r>
              <a:rPr lang="en-US" sz="1400" dirty="0" smtClean="0">
                <a:solidFill>
                  <a:srgbClr val="FFFFFF"/>
                </a:solidFill>
                <a:cs typeface="Segoe UI" pitchFamily="34" charset="0"/>
              </a:rPr>
              <a:t>Update the application and version control</a:t>
            </a:r>
            <a:endParaRPr lang="en-US" sz="1400" dirty="0">
              <a:solidFill>
                <a:srgbClr val="FFFFFF"/>
              </a:solidFill>
              <a:cs typeface="Segoe UI" pitchFamily="34" charset="0"/>
            </a:endParaRPr>
          </a:p>
        </p:txBody>
      </p:sp>
    </p:spTree>
    <p:extLst>
      <p:ext uri="{BB962C8B-B14F-4D97-AF65-F5344CB8AC3E}">
        <p14:creationId xmlns:p14="http://schemas.microsoft.com/office/powerpoint/2010/main" val="11049967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500"/>
                                        <p:tgtEl>
                                          <p:spTgt spid="35"/>
                                        </p:tgtEl>
                                      </p:cBhvr>
                                    </p:animEffect>
                                  </p:childTnLst>
                                </p:cTn>
                              </p:par>
                              <p:par>
                                <p:cTn id="39" presetID="10"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childTnLst>
                                </p:cTn>
                              </p:par>
                              <p:par>
                                <p:cTn id="50" presetID="10" presetClass="entr" presetSubtype="0"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500"/>
                                        <p:tgtEl>
                                          <p:spTgt spid="40"/>
                                        </p:tgtEl>
                                      </p:cBhvr>
                                    </p:animEffect>
                                  </p:childTnLst>
                                </p:cTn>
                              </p:par>
                              <p:par>
                                <p:cTn id="61" presetID="10" presetClass="entr" presetSubtype="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par>
                                <p:cTn id="67" presetID="10" presetClass="entr" presetSubtype="0" fill="hold"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500"/>
                                        <p:tgtEl>
                                          <p:spTgt spid="26"/>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500"/>
                                        <p:tgtEl>
                                          <p:spTgt spid="12"/>
                                        </p:tgtEl>
                                      </p:cBhvr>
                                    </p:animEffect>
                                  </p:childTnLst>
                                </p:cTn>
                              </p:par>
                              <p:par>
                                <p:cTn id="75" presetID="10" presetClass="entr" presetSubtype="0" fill="hold" nodeType="with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500"/>
                                        <p:tgtEl>
                                          <p:spTgt spid="3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fade">
                                      <p:cBhvr>
                                        <p:cTn id="80" dur="500"/>
                                        <p:tgtEl>
                                          <p:spTgt spid="41"/>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fade">
                                      <p:cBhvr>
                                        <p:cTn id="8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34" grpId="0" animBg="1"/>
      <p:bldP spid="35" grpId="0" animBg="1"/>
      <p:bldP spid="36" grpId="0" animBg="1"/>
      <p:bldP spid="37" grpId="0" animBg="1"/>
      <p:bldP spid="38" grpId="0" animBg="1"/>
      <p:bldP spid="39" grpId="0" animBg="1"/>
      <p:bldP spid="40" grpId="0" animBg="1"/>
      <p:bldP spid="41" grpId="0" animBg="1"/>
      <p:bldP spid="4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776" b="3776"/>
          <a:stretch/>
        </p:blipFill>
        <p:spPr bwMode="auto">
          <a:xfrm>
            <a:off x="840487" y="1636411"/>
            <a:ext cx="4579926" cy="423098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5630717" y="1636411"/>
            <a:ext cx="5456383" cy="1280160"/>
          </a:xfrm>
          <a:prstGeom prst="rect">
            <a:avLst/>
          </a:prstGeom>
          <a:solidFill>
            <a:schemeClr val="accent1">
              <a:lumMod val="75000"/>
              <a:lumOff val="25000"/>
              <a:alpha val="91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4320" tIns="45718" rIns="274320" bIns="45720" numCol="1" spcCol="0" rtlCol="0" fromWordArt="0" anchor="ctr" anchorCtr="0" forceAA="0" compatLnSpc="1">
            <a:prstTxWarp prst="textNoShape">
              <a:avLst/>
            </a:prstTxWarp>
            <a:noAutofit/>
          </a:bodyPr>
          <a:lstStyle/>
          <a:p>
            <a:pPr>
              <a:buClr>
                <a:schemeClr val="tx1">
                  <a:lumMod val="50000"/>
                  <a:lumOff val="50000"/>
                </a:schemeClr>
              </a:buClr>
            </a:pPr>
            <a:r>
              <a:rPr lang="en-US" sz="2800" dirty="0" smtClean="0">
                <a:gradFill flip="none" rotWithShape="1">
                  <a:gsLst>
                    <a:gs pos="0">
                      <a:schemeClr val="tx1"/>
                    </a:gs>
                    <a:gs pos="86000">
                      <a:schemeClr val="tx1"/>
                    </a:gs>
                  </a:gsLst>
                  <a:path path="circle">
                    <a:fillToRect r="100000" b="100000"/>
                  </a:path>
                  <a:tileRect l="-100000" t="-100000"/>
                </a:gradFill>
              </a:rPr>
              <a:t>Cloud is a journey</a:t>
            </a:r>
            <a:endParaRPr lang="en-US" sz="2800" dirty="0">
              <a:gradFill flip="none" rotWithShape="1">
                <a:gsLst>
                  <a:gs pos="0">
                    <a:schemeClr val="tx1"/>
                  </a:gs>
                  <a:gs pos="86000">
                    <a:schemeClr val="tx1"/>
                  </a:gs>
                </a:gsLst>
                <a:path path="circle">
                  <a:fillToRect r="100000" b="100000"/>
                </a:path>
                <a:tileRect l="-100000" t="-100000"/>
              </a:gradFill>
            </a:endParaRPr>
          </a:p>
        </p:txBody>
      </p:sp>
      <p:sp>
        <p:nvSpPr>
          <p:cNvPr id="4" name="Rectangle 3"/>
          <p:cNvSpPr/>
          <p:nvPr/>
        </p:nvSpPr>
        <p:spPr bwMode="auto">
          <a:xfrm>
            <a:off x="5630717" y="3111826"/>
            <a:ext cx="5456383" cy="1280160"/>
          </a:xfrm>
          <a:prstGeom prst="rect">
            <a:avLst/>
          </a:prstGeom>
          <a:solidFill>
            <a:schemeClr val="accent1">
              <a:lumMod val="75000"/>
              <a:lumOff val="25000"/>
              <a:alpha val="91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4320" tIns="45718" rIns="274320" bIns="45720" numCol="1" spcCol="0" rtlCol="0" fromWordArt="0" anchor="ctr" anchorCtr="0" forceAA="0" compatLnSpc="1">
            <a:prstTxWarp prst="textNoShape">
              <a:avLst/>
            </a:prstTxWarp>
            <a:noAutofit/>
          </a:bodyPr>
          <a:lstStyle/>
          <a:p>
            <a:pPr>
              <a:buClr>
                <a:schemeClr val="tx1">
                  <a:lumMod val="50000"/>
                  <a:lumOff val="50000"/>
                </a:schemeClr>
              </a:buClr>
            </a:pPr>
            <a:r>
              <a:rPr lang="en-US" sz="2800" dirty="0" smtClean="0">
                <a:gradFill flip="none" rotWithShape="1">
                  <a:gsLst>
                    <a:gs pos="0">
                      <a:schemeClr val="tx1"/>
                    </a:gs>
                    <a:gs pos="86000">
                      <a:schemeClr val="tx1"/>
                    </a:gs>
                  </a:gsLst>
                  <a:path path="circle">
                    <a:fillToRect r="100000" b="100000"/>
                  </a:path>
                  <a:tileRect l="-100000" t="-100000"/>
                </a:gradFill>
              </a:rPr>
              <a:t>Private, public, hybrid</a:t>
            </a:r>
            <a:endParaRPr lang="en-US" sz="2800" dirty="0">
              <a:gradFill flip="none" rotWithShape="1">
                <a:gsLst>
                  <a:gs pos="0">
                    <a:schemeClr val="tx1"/>
                  </a:gs>
                  <a:gs pos="86000">
                    <a:schemeClr val="tx1"/>
                  </a:gs>
                </a:gsLst>
                <a:path path="circle">
                  <a:fillToRect r="100000" b="100000"/>
                </a:path>
                <a:tileRect l="-100000" t="-100000"/>
              </a:gradFill>
            </a:endParaRPr>
          </a:p>
        </p:txBody>
      </p:sp>
      <p:sp>
        <p:nvSpPr>
          <p:cNvPr id="5" name="Rectangle 4"/>
          <p:cNvSpPr/>
          <p:nvPr/>
        </p:nvSpPr>
        <p:spPr bwMode="auto">
          <a:xfrm>
            <a:off x="5630717" y="4587240"/>
            <a:ext cx="5456383" cy="1280160"/>
          </a:xfrm>
          <a:prstGeom prst="rect">
            <a:avLst/>
          </a:prstGeom>
          <a:solidFill>
            <a:schemeClr val="accent1">
              <a:lumMod val="75000"/>
              <a:lumOff val="25000"/>
              <a:alpha val="91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4320" tIns="45718" rIns="274320" bIns="45720" numCol="1" spcCol="0" rtlCol="0" fromWordArt="0" anchor="ctr" anchorCtr="0" forceAA="0" compatLnSpc="1">
            <a:prstTxWarp prst="textNoShape">
              <a:avLst/>
            </a:prstTxWarp>
            <a:noAutofit/>
          </a:bodyPr>
          <a:lstStyle/>
          <a:p>
            <a:pPr>
              <a:buClr>
                <a:schemeClr val="tx1">
                  <a:lumMod val="50000"/>
                  <a:lumOff val="50000"/>
                </a:schemeClr>
              </a:buClr>
            </a:pPr>
            <a:r>
              <a:rPr lang="en-US" sz="2800" dirty="0" smtClean="0">
                <a:gradFill flip="none" rotWithShape="1">
                  <a:gsLst>
                    <a:gs pos="0">
                      <a:schemeClr val="tx1"/>
                    </a:gs>
                    <a:gs pos="86000">
                      <a:schemeClr val="tx1"/>
                    </a:gs>
                  </a:gsLst>
                  <a:path path="circle">
                    <a:fillToRect r="100000" b="100000"/>
                  </a:path>
                  <a:tileRect l="-100000" t="-100000"/>
                </a:gradFill>
              </a:rPr>
              <a:t>Built for the future, ready now</a:t>
            </a:r>
            <a:endParaRPr lang="en-US" sz="2800" dirty="0">
              <a:gradFill flip="none" rotWithShape="1">
                <a:gsLst>
                  <a:gs pos="0">
                    <a:schemeClr val="tx1"/>
                  </a:gs>
                  <a:gs pos="86000">
                    <a:schemeClr val="tx1"/>
                  </a:gs>
                </a:gsLst>
                <a:path path="circle">
                  <a:fillToRect r="100000" b="100000"/>
                </a:path>
                <a:tileRect l="-100000" t="-100000"/>
              </a:gradFill>
            </a:endParaRPr>
          </a:p>
        </p:txBody>
      </p:sp>
      <p:sp>
        <p:nvSpPr>
          <p:cNvPr id="9" name="Title 1"/>
          <p:cNvSpPr txBox="1">
            <a:spLocks/>
          </p:cNvSpPr>
          <p:nvPr/>
        </p:nvSpPr>
        <p:spPr>
          <a:xfrm>
            <a:off x="840487" y="228600"/>
            <a:ext cx="10827638"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nl-NL" dirty="0" smtClean="0"/>
              <a:t>Summary</a:t>
            </a:r>
            <a:endParaRPr lang="nl-NL" dirty="0"/>
          </a:p>
        </p:txBody>
      </p:sp>
    </p:spTree>
    <p:extLst>
      <p:ext uri="{BB962C8B-B14F-4D97-AF65-F5344CB8AC3E}">
        <p14:creationId xmlns:p14="http://schemas.microsoft.com/office/powerpoint/2010/main" val="34848353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4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1+#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6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descr="msdn_1inch_rgb.png"/>
            <p:cNvPicPr>
              <a:picLocks noChangeAspect="1"/>
            </p:cNvPicPr>
            <p:nvPr/>
          </p:nvPicPr>
          <p:blipFill>
            <a:blip r:embed="rId10" cstate="screen">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a:ext>
              </a:extLst>
            </a:blip>
            <a:stretch>
              <a:fillRect/>
            </a:stretch>
          </p:blipFill>
          <p:spPr bwMode="gray">
            <a:xfrm>
              <a:off x="7745545" y="3832943"/>
              <a:ext cx="1857375" cy="942975"/>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3528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chemeClr val="tx1">
                    <a:alpha val="99000"/>
                  </a:scheme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12611157"/>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chemeClr val="accent1">
                    <a:alpha val="99000"/>
                  </a:schemeClr>
                </a:solidFill>
                <a:latin typeface="Segoe UI" pitchFamily="34" charset="0"/>
                <a:ea typeface="Segoe UI" pitchFamily="34" charset="0"/>
                <a:cs typeface="Segoe UI" pitchFamily="34" charset="0"/>
              </a:rPr>
              <a:t>Scan the Tag</a:t>
            </a:r>
          </a:p>
          <a:p>
            <a:r>
              <a:rPr lang="en-US" sz="3200" dirty="0" smtClean="0">
                <a:solidFill>
                  <a:schemeClr val="tx1">
                    <a:alpha val="99000"/>
                  </a:schemeClr>
                </a:solidFill>
                <a:latin typeface="Segoe UI" pitchFamily="34" charset="0"/>
                <a:ea typeface="Segoe UI" pitchFamily="34" charset="0"/>
                <a:cs typeface="Segoe UI" pitchFamily="34" charset="0"/>
              </a:rPr>
              <a:t>to evaluate this</a:t>
            </a:r>
            <a:endParaRPr lang="en-US" sz="3200" dirty="0">
              <a:solidFill>
                <a:schemeClr val="tx1">
                  <a:alpha val="99000"/>
                </a:schemeClr>
              </a:solidFill>
              <a:latin typeface="Segoe UI" pitchFamily="34" charset="0"/>
              <a:ea typeface="Segoe UI" pitchFamily="34" charset="0"/>
              <a:cs typeface="Segoe UI" pitchFamily="34" charset="0"/>
            </a:endParaRPr>
          </a:p>
          <a:p>
            <a:r>
              <a:rPr lang="en-US" sz="3200" dirty="0" smtClean="0">
                <a:solidFill>
                  <a:schemeClr val="tx1">
                    <a:alpha val="99000"/>
                  </a:schemeClr>
                </a:solidFill>
                <a:latin typeface="Segoe UI" pitchFamily="34" charset="0"/>
                <a:ea typeface="Segoe UI" pitchFamily="34" charset="0"/>
                <a:cs typeface="Segoe UI" pitchFamily="34" charset="0"/>
              </a:rPr>
              <a:t>session now on</a:t>
            </a:r>
          </a:p>
          <a:p>
            <a:r>
              <a:rPr lang="en-US" sz="3200" b="1" dirty="0" err="1" smtClean="0">
                <a:solidFill>
                  <a:schemeClr val="accent1">
                    <a:alpha val="99000"/>
                  </a:schemeClr>
                </a:solidFill>
                <a:latin typeface="Segoe UI" pitchFamily="34" charset="0"/>
                <a:ea typeface="Segoe UI" pitchFamily="34" charset="0"/>
                <a:cs typeface="Segoe UI" pitchFamily="34" charset="0"/>
              </a:rPr>
              <a:t>myTechEd</a:t>
            </a:r>
            <a:r>
              <a:rPr lang="en-US" sz="3200" b="1" dirty="0" smtClean="0">
                <a:solidFill>
                  <a:schemeClr val="accent1">
                    <a:alpha val="99000"/>
                  </a:schemeClr>
                </a:solidFill>
                <a:latin typeface="Segoe UI" pitchFamily="34" charset="0"/>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575904"/>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9" descr="C:\Users\mitchelld\Desktop\iStock_000001759899Medium.jpg"/>
          <p:cNvPicPr>
            <a:picLocks noChangeAspect="1" noChangeArrowheads="1"/>
          </p:cNvPicPr>
          <p:nvPr/>
        </p:nvPicPr>
        <p:blipFill rotWithShape="1">
          <a:blip r:embed="rId2">
            <a:extLst>
              <a:ext uri="{28A0092B-C50C-407E-A947-70E740481C1C}">
                <a14:useLocalDpi xmlns:a14="http://schemas.microsoft.com/office/drawing/2010/main" val="0"/>
              </a:ext>
            </a:extLst>
          </a:blip>
          <a:srcRect t="2953" b="10764"/>
          <a:stretch/>
        </p:blipFill>
        <p:spPr bwMode="auto">
          <a:xfrm>
            <a:off x="-9652" y="-1"/>
            <a:ext cx="12188825" cy="6858001"/>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bwMode="auto">
          <a:xfrm>
            <a:off x="3211775" y="619731"/>
            <a:ext cx="2834640" cy="4252808"/>
          </a:xfrm>
          <a:prstGeom prst="rect">
            <a:avLst/>
          </a:prstGeom>
          <a:solidFill>
            <a:srgbClr val="031B2F">
              <a:alpha val="93000"/>
            </a:srgbClr>
          </a:solidFill>
          <a:ln w="9525" cap="flat" cmpd="sng" algn="ctr">
            <a:no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FFFF">
                    <a:alpha val="98824"/>
                  </a:srgbClr>
                </a:solidFill>
                <a:effectLst/>
                <a:uLnTx/>
                <a:uFillTx/>
                <a:latin typeface="Segoe UI Light"/>
                <a:ea typeface="Segoe UI" pitchFamily="34" charset="0"/>
                <a:cs typeface="Segoe UI" pitchFamily="34" charset="0"/>
              </a:rPr>
              <a:t>Virtualized</a:t>
            </a:r>
          </a:p>
        </p:txBody>
      </p:sp>
      <p:sp>
        <p:nvSpPr>
          <p:cNvPr id="21" name="Rectangle 20"/>
          <p:cNvSpPr/>
          <p:nvPr/>
        </p:nvSpPr>
        <p:spPr bwMode="auto">
          <a:xfrm>
            <a:off x="327548" y="619731"/>
            <a:ext cx="2834640" cy="4252808"/>
          </a:xfrm>
          <a:prstGeom prst="rect">
            <a:avLst/>
          </a:prstGeom>
          <a:solidFill>
            <a:srgbClr val="031B2F">
              <a:alpha val="93000"/>
            </a:srgbClr>
          </a:solidFill>
          <a:ln w="9525" cap="flat" cmpd="sng" algn="ctr">
            <a:no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rgbClr val="FFFFFF">
                    <a:alpha val="98824"/>
                  </a:srgbClr>
                </a:solidFill>
                <a:effectLst/>
                <a:uLnTx/>
                <a:uFillTx/>
                <a:latin typeface="Segoe UI Light"/>
                <a:ea typeface="Segoe UI" pitchFamily="34" charset="0"/>
                <a:cs typeface="Segoe UI" pitchFamily="34" charset="0"/>
              </a:rPr>
              <a:t>Traditional</a:t>
            </a:r>
          </a:p>
        </p:txBody>
      </p:sp>
      <p:sp>
        <p:nvSpPr>
          <p:cNvPr id="22" name="Rectangle 21"/>
          <p:cNvSpPr/>
          <p:nvPr/>
        </p:nvSpPr>
        <p:spPr bwMode="auto">
          <a:xfrm>
            <a:off x="8980229" y="619731"/>
            <a:ext cx="2834640" cy="4252808"/>
          </a:xfrm>
          <a:prstGeom prst="rect">
            <a:avLst/>
          </a:prstGeom>
          <a:solidFill>
            <a:srgbClr val="031B2F">
              <a:alpha val="93000"/>
            </a:srgbClr>
          </a:solidFill>
          <a:ln w="9525" cap="flat" cmpd="sng" algn="ctr">
            <a:no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FFFF">
                    <a:alpha val="98824"/>
                  </a:srgbClr>
                </a:solidFill>
                <a:effectLst/>
                <a:uLnTx/>
                <a:uFillTx/>
                <a:latin typeface="Segoe UI Light"/>
                <a:ea typeface="Segoe UI" pitchFamily="34" charset="0"/>
                <a:cs typeface="Segoe UI" pitchFamily="34" charset="0"/>
              </a:rPr>
              <a:t>Public Cloud</a:t>
            </a:r>
          </a:p>
        </p:txBody>
      </p:sp>
      <p:sp>
        <p:nvSpPr>
          <p:cNvPr id="23" name="Rectangle 22"/>
          <p:cNvSpPr/>
          <p:nvPr/>
        </p:nvSpPr>
        <p:spPr bwMode="auto">
          <a:xfrm>
            <a:off x="6096002" y="619731"/>
            <a:ext cx="2834640" cy="4252808"/>
          </a:xfrm>
          <a:prstGeom prst="rect">
            <a:avLst/>
          </a:prstGeom>
          <a:solidFill>
            <a:srgbClr val="031B2F">
              <a:alpha val="93000"/>
            </a:srgbClr>
          </a:solidFill>
          <a:ln w="9525" cap="flat" cmpd="sng" algn="ctr">
            <a:no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FFFF">
                    <a:alpha val="98824"/>
                  </a:srgbClr>
                </a:solidFill>
                <a:effectLst/>
                <a:uLnTx/>
                <a:uFillTx/>
                <a:latin typeface="Segoe UI Light"/>
                <a:ea typeface="Segoe UI" pitchFamily="34" charset="0"/>
                <a:cs typeface="Segoe UI" pitchFamily="34" charset="0"/>
              </a:rPr>
              <a:t>Private Cloud</a:t>
            </a:r>
          </a:p>
        </p:txBody>
      </p:sp>
      <p:sp>
        <p:nvSpPr>
          <p:cNvPr id="24" name="Rectangle 23"/>
          <p:cNvSpPr/>
          <p:nvPr/>
        </p:nvSpPr>
        <p:spPr bwMode="auto">
          <a:xfrm>
            <a:off x="467030" y="2716658"/>
            <a:ext cx="2555675" cy="2003612"/>
          </a:xfrm>
          <a:prstGeom prst="rect">
            <a:avLst/>
          </a:prstGeom>
          <a:solidFill>
            <a:srgbClr val="004518">
              <a:lumMod val="90000"/>
              <a:lumOff val="10000"/>
            </a:srgbClr>
          </a:solidFill>
          <a:ln w="9525" cap="flat" cmpd="sng" algn="ctr">
            <a:noFill/>
            <a:prstDash val="solid"/>
            <a:headEnd type="none" w="med" len="med"/>
            <a:tailEnd type="none" w="med" len="med"/>
          </a:ln>
          <a:effectLst/>
        </p:spPr>
        <p:txBody>
          <a:bodyPr lIns="91436" tIns="45718" rIns="91436" bIns="45718" anchor="ctr"/>
          <a:lstStyle/>
          <a:p>
            <a:pPr marL="0" marR="0" lvl="0" indent="0" algn="ctr" defTabSz="91394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25" name="Rectangle 24"/>
          <p:cNvSpPr/>
          <p:nvPr/>
        </p:nvSpPr>
        <p:spPr bwMode="auto">
          <a:xfrm>
            <a:off x="3351258" y="1676392"/>
            <a:ext cx="2555675" cy="3043878"/>
          </a:xfrm>
          <a:prstGeom prst="rect">
            <a:avLst/>
          </a:prstGeom>
          <a:solidFill>
            <a:srgbClr val="004518">
              <a:lumMod val="90000"/>
              <a:lumOff val="10000"/>
            </a:srgbClr>
          </a:solidFill>
          <a:ln w="9525" cap="flat" cmpd="sng" algn="ctr">
            <a:noFill/>
            <a:prstDash val="solid"/>
            <a:headEnd type="none" w="med" len="med"/>
            <a:tailEnd type="none" w="med" len="med"/>
          </a:ln>
          <a:effectLst/>
        </p:spPr>
        <p:txBody>
          <a:bodyPr lIns="91436" tIns="45718" rIns="91436" bIns="45718" anchor="ctr"/>
          <a:lstStyle/>
          <a:p>
            <a:pPr marL="0" marR="0" lvl="0" indent="0" algn="ctr" defTabSz="91394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26" name="Rectangle 25"/>
          <p:cNvSpPr/>
          <p:nvPr/>
        </p:nvSpPr>
        <p:spPr bwMode="auto">
          <a:xfrm>
            <a:off x="6235485" y="4296228"/>
            <a:ext cx="2555675" cy="424041"/>
          </a:xfrm>
          <a:prstGeom prst="rect">
            <a:avLst/>
          </a:prstGeom>
          <a:solidFill>
            <a:srgbClr val="031B2F">
              <a:lumMod val="75000"/>
              <a:lumOff val="25000"/>
            </a:srgbClr>
          </a:solidFill>
          <a:ln w="9525" cap="flat" cmpd="sng" algn="ctr">
            <a:noFill/>
            <a:prstDash val="solid"/>
            <a:headEnd type="none" w="med" len="med"/>
            <a:tailEnd type="none" w="med" len="med"/>
          </a:ln>
          <a:effectLst/>
        </p:spPr>
        <p:txBody>
          <a:bodyPr lIns="91436" tIns="45718" rIns="91436" bIns="45718" anchor="ctr"/>
          <a:lstStyle/>
          <a:p>
            <a:pPr marL="0" marR="0" lvl="0" indent="0" algn="ctr" defTabSz="91394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27" name="Rectangle 26"/>
          <p:cNvSpPr/>
          <p:nvPr/>
        </p:nvSpPr>
        <p:spPr bwMode="auto">
          <a:xfrm>
            <a:off x="9119712" y="4296228"/>
            <a:ext cx="2555675" cy="424041"/>
          </a:xfrm>
          <a:prstGeom prst="rect">
            <a:avLst/>
          </a:prstGeom>
          <a:solidFill>
            <a:srgbClr val="031B2F">
              <a:lumMod val="75000"/>
              <a:lumOff val="25000"/>
            </a:srgbClr>
          </a:solidFill>
          <a:ln w="9525" cap="flat" cmpd="sng" algn="ctr">
            <a:noFill/>
            <a:prstDash val="solid"/>
            <a:headEnd type="none" w="med" len="med"/>
            <a:tailEnd type="none" w="med" len="med"/>
          </a:ln>
          <a:effectLst/>
        </p:spPr>
        <p:txBody>
          <a:bodyPr lIns="91436" tIns="45718" rIns="91436" bIns="45718" anchor="ctr"/>
          <a:lstStyle/>
          <a:p>
            <a:pPr marL="0" marR="0" lvl="0" indent="0" algn="ctr" defTabSz="91394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pic>
        <p:nvPicPr>
          <p:cNvPr id="28" name="Picture 9" descr="C:\Users\mitchelld\Desktop\iStock_000001759899Medium.jpg"/>
          <p:cNvPicPr>
            <a:picLocks noChangeAspect="1" noChangeArrowheads="1"/>
          </p:cNvPicPr>
          <p:nvPr/>
        </p:nvPicPr>
        <p:blipFill rotWithShape="1">
          <a:blip r:embed="rId2">
            <a:extLst>
              <a:ext uri="{28A0092B-C50C-407E-A947-70E740481C1C}">
                <a14:useLocalDpi xmlns:a14="http://schemas.microsoft.com/office/drawing/2010/main" val="0"/>
              </a:ext>
            </a:extLst>
          </a:blip>
          <a:srcRect t="64869" b="10764"/>
          <a:stretch/>
        </p:blipFill>
        <p:spPr bwMode="auto">
          <a:xfrm>
            <a:off x="0" y="4921214"/>
            <a:ext cx="12188825" cy="1936786"/>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bwMode="auto">
          <a:xfrm>
            <a:off x="327546" y="4921214"/>
            <a:ext cx="11484864" cy="753301"/>
          </a:xfrm>
          <a:prstGeom prst="rect">
            <a:avLst/>
          </a:prstGeom>
          <a:solidFill>
            <a:srgbClr val="000000">
              <a:alpha val="89000"/>
            </a:srgbClr>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85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alpha val="98824"/>
                </a:srgbClr>
              </a:solidFill>
              <a:effectLst/>
              <a:uLnTx/>
              <a:uFillTx/>
              <a:latin typeface="Segoe UI" pitchFamily="34" charset="0"/>
              <a:ea typeface="Segoe UI" pitchFamily="34" charset="0"/>
              <a:cs typeface="Segoe UI" pitchFamily="34" charset="0"/>
            </a:endParaRPr>
          </a:p>
        </p:txBody>
      </p:sp>
      <p:sp>
        <p:nvSpPr>
          <p:cNvPr id="30" name="Rectangle 29"/>
          <p:cNvSpPr/>
          <p:nvPr/>
        </p:nvSpPr>
        <p:spPr>
          <a:xfrm>
            <a:off x="2924025" y="5042410"/>
            <a:ext cx="6340775" cy="510909"/>
          </a:xfrm>
          <a:prstGeom prst="rect">
            <a:avLst/>
          </a:prstGeom>
        </p:spPr>
        <p:txBody>
          <a:bodyPr wrap="none">
            <a:spAutoFit/>
          </a:bodyPr>
          <a:lstStyle/>
          <a:p>
            <a:pPr lvl="0" algn="ctr" defTabSz="914099">
              <a:lnSpc>
                <a:spcPct val="85000"/>
              </a:lnSpc>
            </a:pPr>
            <a:r>
              <a:rPr lang="en-US" sz="3200" dirty="0">
                <a:solidFill>
                  <a:srgbClr val="FFFFFF">
                    <a:alpha val="98824"/>
                  </a:srgbClr>
                </a:solidFill>
                <a:latin typeface="Segoe UI" pitchFamily="34" charset="0"/>
                <a:ea typeface="Segoe UI" pitchFamily="34" charset="0"/>
                <a:cs typeface="Segoe UI" pitchFamily="34" charset="0"/>
              </a:rPr>
              <a:t>Distribution of models used today</a:t>
            </a:r>
          </a:p>
        </p:txBody>
      </p:sp>
      <p:sp>
        <p:nvSpPr>
          <p:cNvPr id="31" name="Rectangle 30"/>
          <p:cNvSpPr/>
          <p:nvPr/>
        </p:nvSpPr>
        <p:spPr>
          <a:xfrm>
            <a:off x="2327996" y="5042410"/>
            <a:ext cx="7532832" cy="510909"/>
          </a:xfrm>
          <a:prstGeom prst="rect">
            <a:avLst/>
          </a:prstGeom>
        </p:spPr>
        <p:txBody>
          <a:bodyPr wrap="none">
            <a:spAutoFit/>
          </a:bodyPr>
          <a:lstStyle/>
          <a:p>
            <a:pPr algn="ctr" defTabSz="914099">
              <a:lnSpc>
                <a:spcPct val="85000"/>
              </a:lnSpc>
            </a:pPr>
            <a:r>
              <a:rPr lang="en-US" sz="3200" dirty="0">
                <a:solidFill>
                  <a:srgbClr val="FFFFFF">
                    <a:alpha val="98824"/>
                  </a:srgbClr>
                </a:solidFill>
                <a:latin typeface="Segoe UI" pitchFamily="34" charset="0"/>
                <a:ea typeface="Segoe UI" pitchFamily="34" charset="0"/>
                <a:cs typeface="Segoe UI" pitchFamily="34" charset="0"/>
              </a:rPr>
              <a:t>Future distribution of computing models</a:t>
            </a:r>
          </a:p>
        </p:txBody>
      </p:sp>
      <p:pic>
        <p:nvPicPr>
          <p:cNvPr id="32" name="Picture 9" descr="C:\Users\mitchelld\Desktop\iStock_000001759899Medium.jpg"/>
          <p:cNvPicPr>
            <a:picLocks noChangeAspect="1" noChangeArrowheads="1"/>
          </p:cNvPicPr>
          <p:nvPr/>
        </p:nvPicPr>
        <p:blipFill rotWithShape="1">
          <a:blip r:embed="rId2">
            <a:extLst>
              <a:ext uri="{28A0092B-C50C-407E-A947-70E740481C1C}">
                <a14:useLocalDpi xmlns:a14="http://schemas.microsoft.com/office/drawing/2010/main" val="0"/>
              </a:ext>
            </a:extLst>
          </a:blip>
          <a:srcRect t="2953" r="97234" b="10764"/>
          <a:stretch/>
        </p:blipFill>
        <p:spPr bwMode="auto">
          <a:xfrm>
            <a:off x="-9651" y="-1"/>
            <a:ext cx="337198"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9" descr="C:\Users\mitchelld\Desktop\iStock_000001759899Medium.jpg"/>
          <p:cNvPicPr>
            <a:picLocks noChangeAspect="1" noChangeArrowheads="1"/>
          </p:cNvPicPr>
          <p:nvPr/>
        </p:nvPicPr>
        <p:blipFill rotWithShape="1">
          <a:blip r:embed="rId2">
            <a:extLst>
              <a:ext uri="{28A0092B-C50C-407E-A947-70E740481C1C}">
                <a14:useLocalDpi xmlns:a14="http://schemas.microsoft.com/office/drawing/2010/main" val="0"/>
              </a:ext>
            </a:extLst>
          </a:blip>
          <a:srcRect l="96991" t="2953" b="10764"/>
          <a:stretch/>
        </p:blipFill>
        <p:spPr bwMode="auto">
          <a:xfrm>
            <a:off x="11812410" y="-1"/>
            <a:ext cx="366763" cy="6858001"/>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bwMode="auto">
          <a:xfrm>
            <a:off x="1590" y="5297865"/>
            <a:ext cx="12187235" cy="1560136"/>
          </a:xfrm>
          <a:prstGeom prst="rect">
            <a:avLst/>
          </a:prstGeom>
          <a:gradFill rotWithShape="1">
            <a:gsLst>
              <a:gs pos="0">
                <a:srgbClr val="000000">
                  <a:alpha val="0"/>
                </a:srgbClr>
              </a:gs>
              <a:gs pos="100000">
                <a:srgbClr val="000000"/>
              </a:gs>
            </a:gsLst>
            <a:lin ang="54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endParaRPr>
          </a:p>
        </p:txBody>
      </p:sp>
      <p:sp>
        <p:nvSpPr>
          <p:cNvPr id="35" name="Title 4"/>
          <p:cNvSpPr txBox="1">
            <a:spLocks/>
          </p:cNvSpPr>
          <p:nvPr/>
        </p:nvSpPr>
        <p:spPr>
          <a:xfrm>
            <a:off x="510254" y="6020001"/>
            <a:ext cx="11149013" cy="609399"/>
          </a:xfrm>
          <a:prstGeom prst="rect">
            <a:avLst/>
          </a:prstGeom>
        </p:spPr>
        <p:txBody>
          <a:bodyPr vert="horz" wrap="square" lIns="0" tIns="0" rIns="0" bIns="0" rtlCol="0" anchor="t">
            <a:spAutoFit/>
          </a:bodyPr>
          <a:lstStyle>
            <a:lvl1pPr algn="l" defTabSz="914325"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Segoe UI Light" pitchFamily="34" charset="0"/>
                <a:ea typeface="+mn-ea"/>
                <a:cs typeface="Arial" charset="0"/>
              </a:defRPr>
            </a:lvl1pPr>
          </a:lstStyle>
          <a:p>
            <a:pPr marL="0" marR="0" lvl="0" indent="0" algn="l" defTabSz="914325"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00" normalizeH="0" baseline="0" noProof="0" smtClean="0">
                <a:ln w="3175">
                  <a:noFill/>
                </a:ln>
                <a:gradFill flip="none" rotWithShape="1">
                  <a:gsLst>
                    <a:gs pos="0">
                      <a:srgbClr val="FFFFFF"/>
                    </a:gs>
                    <a:gs pos="86000">
                      <a:srgbClr val="FFFFFF"/>
                    </a:gs>
                  </a:gsLst>
                  <a:lin ang="5400000" scaled="0"/>
                  <a:tileRect/>
                </a:gradFill>
                <a:effectLst/>
                <a:uLnTx/>
                <a:uFillTx/>
                <a:latin typeface="Segoe UI Light" pitchFamily="34" charset="0"/>
                <a:ea typeface="+mn-ea"/>
                <a:cs typeface="Arial" charset="0"/>
              </a:rPr>
              <a:t>The Evolution of Datacenter Computing</a:t>
            </a:r>
            <a:endParaRPr kumimoji="0" lang="en-US" sz="4400" b="0" i="0" u="none" strike="noStrike" kern="1200" cap="none" spc="-100" normalizeH="0" baseline="0" noProof="0" dirty="0">
              <a:ln w="3175">
                <a:noFill/>
              </a:ln>
              <a:gradFill flip="none" rotWithShape="1">
                <a:gsLst>
                  <a:gs pos="0">
                    <a:srgbClr val="FFFFFF"/>
                  </a:gs>
                  <a:gs pos="86000">
                    <a:srgbClr val="FFFFFF"/>
                  </a:gs>
                </a:gsLst>
                <a:lin ang="5400000" scaled="0"/>
                <a:tileRect/>
              </a:gradFill>
              <a:effectLst/>
              <a:uLnTx/>
              <a:uFillTx/>
              <a:latin typeface="Segoe UI Light" pitchFamily="34" charset="0"/>
              <a:ea typeface="+mn-ea"/>
              <a:cs typeface="Arial" charset="0"/>
            </a:endParaRPr>
          </a:p>
        </p:txBody>
      </p:sp>
    </p:spTree>
    <p:extLst>
      <p:ext uri="{BB962C8B-B14F-4D97-AF65-F5344CB8AC3E}">
        <p14:creationId xmlns:p14="http://schemas.microsoft.com/office/powerpoint/2010/main" val="24712966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par>
                          <p:cTn id="11" fill="hold">
                            <p:stCondLst>
                              <p:cond delay="750"/>
                            </p:stCondLst>
                            <p:childTnLst>
                              <p:par>
                                <p:cTn id="12" presetID="2" presetClass="entr" presetSubtype="4" decel="10000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750" fill="hold"/>
                                        <p:tgtEl>
                                          <p:spTgt spid="21"/>
                                        </p:tgtEl>
                                        <p:attrNameLst>
                                          <p:attrName>ppt_x</p:attrName>
                                        </p:attrNameLst>
                                      </p:cBhvr>
                                      <p:tavLst>
                                        <p:tav tm="0">
                                          <p:val>
                                            <p:strVal val="#ppt_x"/>
                                          </p:val>
                                        </p:tav>
                                        <p:tav tm="100000">
                                          <p:val>
                                            <p:strVal val="#ppt_x"/>
                                          </p:val>
                                        </p:tav>
                                      </p:tavLst>
                                    </p:anim>
                                    <p:anim calcmode="lin" valueType="num">
                                      <p:cBhvr additive="base">
                                        <p:cTn id="15" dur="750" fill="hold"/>
                                        <p:tgtEl>
                                          <p:spTgt spid="21"/>
                                        </p:tgtEl>
                                        <p:attrNameLst>
                                          <p:attrName>ppt_y</p:attrName>
                                        </p:attrNameLst>
                                      </p:cBhvr>
                                      <p:tavLst>
                                        <p:tav tm="0">
                                          <p:val>
                                            <p:strVal val="1+#ppt_h/2"/>
                                          </p:val>
                                        </p:tav>
                                        <p:tav tm="100000">
                                          <p:val>
                                            <p:strVal val="#ppt_y"/>
                                          </p:val>
                                        </p:tav>
                                      </p:tavLst>
                                    </p:anim>
                                  </p:childTnLst>
                                </p:cTn>
                              </p:par>
                              <p:par>
                                <p:cTn id="16" presetID="2" presetClass="entr" presetSubtype="4" decel="100000" fill="hold" grpId="0" nodeType="withEffect">
                                  <p:stCondLst>
                                    <p:cond delay="10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750" fill="hold"/>
                                        <p:tgtEl>
                                          <p:spTgt spid="20"/>
                                        </p:tgtEl>
                                        <p:attrNameLst>
                                          <p:attrName>ppt_x</p:attrName>
                                        </p:attrNameLst>
                                      </p:cBhvr>
                                      <p:tavLst>
                                        <p:tav tm="0">
                                          <p:val>
                                            <p:strVal val="#ppt_x"/>
                                          </p:val>
                                        </p:tav>
                                        <p:tav tm="100000">
                                          <p:val>
                                            <p:strVal val="#ppt_x"/>
                                          </p:val>
                                        </p:tav>
                                      </p:tavLst>
                                    </p:anim>
                                    <p:anim calcmode="lin" valueType="num">
                                      <p:cBhvr additive="base">
                                        <p:cTn id="19" dur="750" fill="hold"/>
                                        <p:tgtEl>
                                          <p:spTgt spid="20"/>
                                        </p:tgtEl>
                                        <p:attrNameLst>
                                          <p:attrName>ppt_y</p:attrName>
                                        </p:attrNameLst>
                                      </p:cBhvr>
                                      <p:tavLst>
                                        <p:tav tm="0">
                                          <p:val>
                                            <p:strVal val="1+#ppt_h/2"/>
                                          </p:val>
                                        </p:tav>
                                        <p:tav tm="100000">
                                          <p:val>
                                            <p:strVal val="#ppt_y"/>
                                          </p:val>
                                        </p:tav>
                                      </p:tavLst>
                                    </p:anim>
                                  </p:childTnLst>
                                </p:cTn>
                              </p:par>
                              <p:par>
                                <p:cTn id="20" presetID="2" presetClass="entr" presetSubtype="4" decel="100000" fill="hold" grpId="0" nodeType="withEffect">
                                  <p:stCondLst>
                                    <p:cond delay="20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750" fill="hold"/>
                                        <p:tgtEl>
                                          <p:spTgt spid="23"/>
                                        </p:tgtEl>
                                        <p:attrNameLst>
                                          <p:attrName>ppt_x</p:attrName>
                                        </p:attrNameLst>
                                      </p:cBhvr>
                                      <p:tavLst>
                                        <p:tav tm="0">
                                          <p:val>
                                            <p:strVal val="#ppt_x"/>
                                          </p:val>
                                        </p:tav>
                                        <p:tav tm="100000">
                                          <p:val>
                                            <p:strVal val="#ppt_x"/>
                                          </p:val>
                                        </p:tav>
                                      </p:tavLst>
                                    </p:anim>
                                    <p:anim calcmode="lin" valueType="num">
                                      <p:cBhvr additive="base">
                                        <p:cTn id="23" dur="750" fill="hold"/>
                                        <p:tgtEl>
                                          <p:spTgt spid="23"/>
                                        </p:tgtEl>
                                        <p:attrNameLst>
                                          <p:attrName>ppt_y</p:attrName>
                                        </p:attrNameLst>
                                      </p:cBhvr>
                                      <p:tavLst>
                                        <p:tav tm="0">
                                          <p:val>
                                            <p:strVal val="1+#ppt_h/2"/>
                                          </p:val>
                                        </p:tav>
                                        <p:tav tm="100000">
                                          <p:val>
                                            <p:strVal val="#ppt_y"/>
                                          </p:val>
                                        </p:tav>
                                      </p:tavLst>
                                    </p:anim>
                                  </p:childTnLst>
                                </p:cTn>
                              </p:par>
                              <p:par>
                                <p:cTn id="24" presetID="2" presetClass="entr" presetSubtype="4" decel="100000" fill="hold" grpId="0" nodeType="withEffect">
                                  <p:stCondLst>
                                    <p:cond delay="30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750" fill="hold"/>
                                        <p:tgtEl>
                                          <p:spTgt spid="22"/>
                                        </p:tgtEl>
                                        <p:attrNameLst>
                                          <p:attrName>ppt_x</p:attrName>
                                        </p:attrNameLst>
                                      </p:cBhvr>
                                      <p:tavLst>
                                        <p:tav tm="0">
                                          <p:val>
                                            <p:strVal val="#ppt_x"/>
                                          </p:val>
                                        </p:tav>
                                        <p:tav tm="100000">
                                          <p:val>
                                            <p:strVal val="#ppt_x"/>
                                          </p:val>
                                        </p:tav>
                                      </p:tavLst>
                                    </p:anim>
                                    <p:anim calcmode="lin" valueType="num">
                                      <p:cBhvr additive="base">
                                        <p:cTn id="27" dur="75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500"/>
                                        <p:tgtEl>
                                          <p:spTgt spid="24"/>
                                        </p:tgtEl>
                                      </p:cBhvr>
                                    </p:animEffect>
                                  </p:childTnLst>
                                </p:cTn>
                              </p:par>
                              <p:par>
                                <p:cTn id="33" presetID="22" presetClass="entr" presetSubtype="4" fill="hold" grpId="0" nodeType="withEffect">
                                  <p:stCondLst>
                                    <p:cond delay="100"/>
                                  </p:stCondLst>
                                  <p:childTnLst>
                                    <p:set>
                                      <p:cBhvr>
                                        <p:cTn id="34" dur="1" fill="hold">
                                          <p:stCondLst>
                                            <p:cond delay="0"/>
                                          </p:stCondLst>
                                        </p:cTn>
                                        <p:tgtEl>
                                          <p:spTgt spid="25"/>
                                        </p:tgtEl>
                                        <p:attrNameLst>
                                          <p:attrName>style.visibility</p:attrName>
                                        </p:attrNameLst>
                                      </p:cBhvr>
                                      <p:to>
                                        <p:strVal val="visible"/>
                                      </p:to>
                                    </p:set>
                                    <p:animEffect transition="in" filter="wipe(down)">
                                      <p:cBhvr>
                                        <p:cTn id="35" dur="500"/>
                                        <p:tgtEl>
                                          <p:spTgt spid="25"/>
                                        </p:tgtEl>
                                      </p:cBhvr>
                                    </p:animEffect>
                                  </p:childTnLst>
                                </p:cTn>
                              </p:par>
                              <p:par>
                                <p:cTn id="36" presetID="22" presetClass="entr" presetSubtype="4" fill="hold" grpId="0" nodeType="withEffect">
                                  <p:stCondLst>
                                    <p:cond delay="20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par>
                                <p:cTn id="39" presetID="22" presetClass="entr" presetSubtype="4" fill="hold" grpId="0" nodeType="withEffect">
                                  <p:stCondLst>
                                    <p:cond delay="300"/>
                                  </p:stCondLst>
                                  <p:childTnLst>
                                    <p:set>
                                      <p:cBhvr>
                                        <p:cTn id="40" dur="1" fill="hold">
                                          <p:stCondLst>
                                            <p:cond delay="0"/>
                                          </p:stCondLst>
                                        </p:cTn>
                                        <p:tgtEl>
                                          <p:spTgt spid="27"/>
                                        </p:tgtEl>
                                        <p:attrNameLst>
                                          <p:attrName>style.visibility</p:attrName>
                                        </p:attrNameLst>
                                      </p:cBhvr>
                                      <p:to>
                                        <p:strVal val="visible"/>
                                      </p:to>
                                    </p:set>
                                    <p:animEffect transition="in" filter="wipe(down)">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2" decel="100000" fill="hold" grpId="0" nodeType="clickEffect">
                                  <p:stCondLst>
                                    <p:cond delay="25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500" fill="hold"/>
                                        <p:tgtEl>
                                          <p:spTgt spid="31"/>
                                        </p:tgtEl>
                                        <p:attrNameLst>
                                          <p:attrName>ppt_x</p:attrName>
                                        </p:attrNameLst>
                                      </p:cBhvr>
                                      <p:tavLst>
                                        <p:tav tm="0">
                                          <p:val>
                                            <p:strVal val="1+#ppt_w/2"/>
                                          </p:val>
                                        </p:tav>
                                        <p:tav tm="100000">
                                          <p:val>
                                            <p:strVal val="#ppt_x"/>
                                          </p:val>
                                        </p:tav>
                                      </p:tavLst>
                                    </p:anim>
                                    <p:anim calcmode="lin" valueType="num">
                                      <p:cBhvr additive="base">
                                        <p:cTn id="47" dur="500" fill="hold"/>
                                        <p:tgtEl>
                                          <p:spTgt spid="31"/>
                                        </p:tgtEl>
                                        <p:attrNameLst>
                                          <p:attrName>ppt_y</p:attrName>
                                        </p:attrNameLst>
                                      </p:cBhvr>
                                      <p:tavLst>
                                        <p:tav tm="0">
                                          <p:val>
                                            <p:strVal val="#ppt_y"/>
                                          </p:val>
                                        </p:tav>
                                        <p:tav tm="100000">
                                          <p:val>
                                            <p:strVal val="#ppt_y"/>
                                          </p:val>
                                        </p:tav>
                                      </p:tavLst>
                                    </p:anim>
                                  </p:childTnLst>
                                </p:cTn>
                              </p:par>
                              <p:par>
                                <p:cTn id="48" presetID="2" presetClass="exit" presetSubtype="8" accel="100000" fill="hold" grpId="1" nodeType="withEffect">
                                  <p:stCondLst>
                                    <p:cond delay="0"/>
                                  </p:stCondLst>
                                  <p:childTnLst>
                                    <p:anim calcmode="lin" valueType="num">
                                      <p:cBhvr additive="base">
                                        <p:cTn id="49" dur="500"/>
                                        <p:tgtEl>
                                          <p:spTgt spid="30"/>
                                        </p:tgtEl>
                                        <p:attrNameLst>
                                          <p:attrName>ppt_x</p:attrName>
                                        </p:attrNameLst>
                                      </p:cBhvr>
                                      <p:tavLst>
                                        <p:tav tm="0">
                                          <p:val>
                                            <p:strVal val="ppt_x"/>
                                          </p:val>
                                        </p:tav>
                                        <p:tav tm="100000">
                                          <p:val>
                                            <p:strVal val="0-ppt_w/2"/>
                                          </p:val>
                                        </p:tav>
                                      </p:tavLst>
                                    </p:anim>
                                    <p:anim calcmode="lin" valueType="num">
                                      <p:cBhvr additive="base">
                                        <p:cTn id="50" dur="500"/>
                                        <p:tgtEl>
                                          <p:spTgt spid="30"/>
                                        </p:tgtEl>
                                        <p:attrNameLst>
                                          <p:attrName>ppt_y</p:attrName>
                                        </p:attrNameLst>
                                      </p:cBhvr>
                                      <p:tavLst>
                                        <p:tav tm="0">
                                          <p:val>
                                            <p:strVal val="ppt_y"/>
                                          </p:val>
                                        </p:tav>
                                        <p:tav tm="100000">
                                          <p:val>
                                            <p:strVal val="ppt_y"/>
                                          </p:val>
                                        </p:tav>
                                      </p:tavLst>
                                    </p:anim>
                                    <p:set>
                                      <p:cBhvr>
                                        <p:cTn id="51" dur="1" fill="hold">
                                          <p:stCondLst>
                                            <p:cond delay="499"/>
                                          </p:stCondLst>
                                        </p:cTn>
                                        <p:tgtEl>
                                          <p:spTgt spid="30"/>
                                        </p:tgtEl>
                                        <p:attrNameLst>
                                          <p:attrName>style.visibility</p:attrName>
                                        </p:attrNameLst>
                                      </p:cBhvr>
                                      <p:to>
                                        <p:strVal val="hidden"/>
                                      </p:to>
                                    </p:set>
                                  </p:childTnLst>
                                </p:cTn>
                              </p:par>
                            </p:childTnLst>
                          </p:cTn>
                        </p:par>
                        <p:par>
                          <p:cTn id="52" fill="hold">
                            <p:stCondLst>
                              <p:cond delay="750"/>
                            </p:stCondLst>
                            <p:childTnLst>
                              <p:par>
                                <p:cTn id="53" presetID="6" presetClass="emph" presetSubtype="0" accel="28000" decel="72000" fill="hold" grpId="1" nodeType="afterEffect">
                                  <p:stCondLst>
                                    <p:cond delay="0"/>
                                  </p:stCondLst>
                                  <p:childTnLst>
                                    <p:animScale>
                                      <p:cBhvr>
                                        <p:cTn id="54" dur="750" fill="hold"/>
                                        <p:tgtEl>
                                          <p:spTgt spid="24"/>
                                        </p:tgtEl>
                                      </p:cBhvr>
                                      <p:by x="100000" y="21000"/>
                                    </p:animScale>
                                  </p:childTnLst>
                                </p:cTn>
                              </p:par>
                              <p:par>
                                <p:cTn id="55" presetID="6" presetClass="emph" presetSubtype="0" accel="28000" decel="72000" fill="hold" grpId="1" nodeType="withEffect">
                                  <p:stCondLst>
                                    <p:cond delay="0"/>
                                  </p:stCondLst>
                                  <p:childTnLst>
                                    <p:animScale>
                                      <p:cBhvr>
                                        <p:cTn id="56" dur="750" fill="hold"/>
                                        <p:tgtEl>
                                          <p:spTgt spid="25"/>
                                        </p:tgtEl>
                                      </p:cBhvr>
                                      <p:by x="100000" y="13810"/>
                                    </p:animScale>
                                  </p:childTnLst>
                                </p:cTn>
                              </p:par>
                              <p:par>
                                <p:cTn id="57" presetID="42" presetClass="path" presetSubtype="0" accel="28000" decel="72000" fill="hold" grpId="2" nodeType="withEffect">
                                  <p:stCondLst>
                                    <p:cond delay="0"/>
                                  </p:stCondLst>
                                  <p:childTnLst>
                                    <p:animMotion origin="layout" path="M 2.40656E-6 3.7037E-7 L 2.40656E-6 0.11505 " pathEditMode="relative" rAng="0" ptsTypes="AA">
                                      <p:cBhvr>
                                        <p:cTn id="58" dur="750" fill="hold"/>
                                        <p:tgtEl>
                                          <p:spTgt spid="24"/>
                                        </p:tgtEl>
                                        <p:attrNameLst>
                                          <p:attrName>ppt_x</p:attrName>
                                          <p:attrName>ppt_y</p:attrName>
                                        </p:attrNameLst>
                                      </p:cBhvr>
                                      <p:rCtr x="0" y="5741"/>
                                    </p:animMotion>
                                  </p:childTnLst>
                                </p:cTn>
                              </p:par>
                              <p:par>
                                <p:cTn id="59" presetID="42" presetClass="path" presetSubtype="0" accel="28000" decel="72000" fill="hold" grpId="2" nodeType="withEffect">
                                  <p:stCondLst>
                                    <p:cond delay="0"/>
                                  </p:stCondLst>
                                  <p:childTnLst>
                                    <p:animMotion origin="layout" path="M 3.05509E-6 -3.7037E-6 L 3.05509E-6 0.19098 " pathEditMode="relative" rAng="0" ptsTypes="AA">
                                      <p:cBhvr>
                                        <p:cTn id="60" dur="750" fill="hold"/>
                                        <p:tgtEl>
                                          <p:spTgt spid="25"/>
                                        </p:tgtEl>
                                        <p:attrNameLst>
                                          <p:attrName>ppt_x</p:attrName>
                                          <p:attrName>ppt_y</p:attrName>
                                        </p:attrNameLst>
                                      </p:cBhvr>
                                      <p:rCtr x="0" y="9537"/>
                                    </p:animMotion>
                                  </p:childTnLst>
                                </p:cTn>
                              </p:par>
                              <p:par>
                                <p:cTn id="61" presetID="6" presetClass="emph" presetSubtype="0" accel="28000" decel="72000" fill="hold" grpId="1" nodeType="withEffect">
                                  <p:stCondLst>
                                    <p:cond delay="0"/>
                                  </p:stCondLst>
                                  <p:childTnLst>
                                    <p:animScale>
                                      <p:cBhvr>
                                        <p:cTn id="62" dur="750" fill="hold"/>
                                        <p:tgtEl>
                                          <p:spTgt spid="27"/>
                                        </p:tgtEl>
                                      </p:cBhvr>
                                      <p:by x="100000" y="780430"/>
                                    </p:animScale>
                                  </p:childTnLst>
                                </p:cTn>
                              </p:par>
                              <p:par>
                                <p:cTn id="63" presetID="64" presetClass="path" presetSubtype="0" accel="28000" decel="72000" fill="hold" grpId="2" nodeType="withEffect">
                                  <p:stCondLst>
                                    <p:cond delay="0"/>
                                  </p:stCondLst>
                                  <p:childTnLst>
                                    <p:animMotion origin="layout" path="M 4.35213E-6 4.07407E-6 L 4.35213E-6 -0.20811 " pathEditMode="relative" rAng="0" ptsTypes="AA">
                                      <p:cBhvr>
                                        <p:cTn id="64" dur="750" fill="hold"/>
                                        <p:tgtEl>
                                          <p:spTgt spid="27"/>
                                        </p:tgtEl>
                                        <p:attrNameLst>
                                          <p:attrName>ppt_x</p:attrName>
                                          <p:attrName>ppt_y</p:attrName>
                                        </p:attrNameLst>
                                      </p:cBhvr>
                                      <p:rCtr x="0" y="-10417"/>
                                    </p:animMotion>
                                  </p:childTnLst>
                                </p:cTn>
                              </p:par>
                              <p:par>
                                <p:cTn id="65" presetID="6" presetClass="emph" presetSubtype="0" accel="28000" decel="72000" fill="hold" grpId="1" nodeType="withEffect">
                                  <p:stCondLst>
                                    <p:cond delay="0"/>
                                  </p:stCondLst>
                                  <p:childTnLst>
                                    <p:animScale>
                                      <p:cBhvr>
                                        <p:cTn id="66" dur="750" fill="hold"/>
                                        <p:tgtEl>
                                          <p:spTgt spid="26"/>
                                        </p:tgtEl>
                                      </p:cBhvr>
                                      <p:by x="100000" y="780430"/>
                                    </p:animScale>
                                  </p:childTnLst>
                                </p:cTn>
                              </p:par>
                              <p:par>
                                <p:cTn id="67" presetID="64" presetClass="path" presetSubtype="0" accel="28000" decel="72000" fill="hold" grpId="2" nodeType="withEffect">
                                  <p:stCondLst>
                                    <p:cond delay="0"/>
                                  </p:stCondLst>
                                  <p:childTnLst>
                                    <p:animMotion origin="layout" path="M 4.35213E-6 4.07407E-6 L 4.35213E-6 -0.20811 " pathEditMode="relative" rAng="0" ptsTypes="AA">
                                      <p:cBhvr>
                                        <p:cTn id="68" dur="750" fill="hold"/>
                                        <p:tgtEl>
                                          <p:spTgt spid="26"/>
                                        </p:tgtEl>
                                        <p:attrNameLst>
                                          <p:attrName>ppt_x</p:attrName>
                                          <p:attrName>ppt_y</p:attrName>
                                        </p:attrNameLst>
                                      </p:cBhvr>
                                      <p:rCtr x="0" y="-10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9" grpId="0" animBg="1"/>
      <p:bldP spid="30" grpId="0"/>
      <p:bldP spid="30" grpId="1"/>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5"/>
          <p:cNvSpPr>
            <a:spLocks noChangeArrowheads="1"/>
          </p:cNvSpPr>
          <p:nvPr/>
        </p:nvSpPr>
        <p:spPr bwMode="auto">
          <a:xfrm>
            <a:off x="8228013" y="1143000"/>
            <a:ext cx="3657600" cy="4953000"/>
          </a:xfrm>
          <a:prstGeom prst="rect">
            <a:avLst/>
          </a:prstGeom>
          <a:solidFill>
            <a:schemeClr val="bg1">
              <a:alpha val="10196"/>
            </a:schemeClr>
          </a:solidFill>
          <a:ln w="9525">
            <a:noFill/>
            <a:miter lim="800000"/>
            <a:headEnd/>
            <a:tailEnd/>
          </a:ln>
        </p:spPr>
        <p:txBody>
          <a:bodyPr wrap="none" anchor="ctr"/>
          <a:lstStyle/>
          <a:p>
            <a:pPr defTabSz="914400" fontAlgn="base">
              <a:spcBef>
                <a:spcPct val="0"/>
              </a:spcBef>
              <a:spcAft>
                <a:spcPct val="0"/>
              </a:spcAft>
            </a:pPr>
            <a:endParaRPr lang="en-US" dirty="0">
              <a:solidFill>
                <a:srgbClr val="00264A"/>
              </a:solidFill>
              <a:cs typeface="Segoe UI" pitchFamily="34" charset="0"/>
            </a:endParaRPr>
          </a:p>
        </p:txBody>
      </p:sp>
      <p:sp>
        <p:nvSpPr>
          <p:cNvPr id="3" name="Rectangle 34"/>
          <p:cNvSpPr>
            <a:spLocks noChangeArrowheads="1"/>
          </p:cNvSpPr>
          <p:nvPr/>
        </p:nvSpPr>
        <p:spPr bwMode="auto">
          <a:xfrm>
            <a:off x="8228012" y="4381870"/>
            <a:ext cx="3657600" cy="1600931"/>
          </a:xfrm>
          <a:prstGeom prst="rect">
            <a:avLst/>
          </a:prstGeom>
          <a:solidFill>
            <a:schemeClr val="accent1">
              <a:alpha val="85098"/>
            </a:schemeClr>
          </a:solidFill>
          <a:ln w="9525">
            <a:noFill/>
            <a:miter lim="800000"/>
            <a:headEnd/>
            <a:tailEnd/>
          </a:ln>
        </p:spPr>
        <p:txBody>
          <a:bodyPr wrap="none" anchor="ctr"/>
          <a:lstStyle/>
          <a:p>
            <a:pPr defTabSz="914400" fontAlgn="base">
              <a:spcBef>
                <a:spcPct val="0"/>
              </a:spcBef>
              <a:spcAft>
                <a:spcPct val="0"/>
              </a:spcAft>
            </a:pPr>
            <a:endParaRPr lang="en-US" dirty="0">
              <a:solidFill>
                <a:srgbClr val="21639F"/>
              </a:solidFill>
              <a:cs typeface="Segoe UI" pitchFamily="34" charset="0"/>
            </a:endParaRPr>
          </a:p>
        </p:txBody>
      </p:sp>
      <p:sp>
        <p:nvSpPr>
          <p:cNvPr id="4" name="Rectangle 27"/>
          <p:cNvSpPr>
            <a:spLocks noChangeArrowheads="1"/>
          </p:cNvSpPr>
          <p:nvPr/>
        </p:nvSpPr>
        <p:spPr bwMode="auto">
          <a:xfrm>
            <a:off x="8685211" y="4458512"/>
            <a:ext cx="3200401" cy="1486559"/>
          </a:xfrm>
          <a:prstGeom prst="rect">
            <a:avLst/>
          </a:prstGeom>
          <a:noFill/>
          <a:ln w="9525">
            <a:noFill/>
            <a:miter lim="800000"/>
            <a:headEnd/>
            <a:tailEnd/>
          </a:ln>
        </p:spPr>
        <p:txBody>
          <a:bodyPr wrap="square" lIns="91436" tIns="45719" rIns="91436" bIns="45719">
            <a:spAutoFit/>
          </a:bodyPr>
          <a:lstStyle/>
          <a:p>
            <a:pPr defTabSz="1217613">
              <a:lnSpc>
                <a:spcPct val="90000"/>
              </a:lnSpc>
              <a:spcAft>
                <a:spcPts val="900"/>
              </a:spcAft>
            </a:pPr>
            <a:r>
              <a:rPr lang="en-US" sz="1400" dirty="0">
                <a:solidFill>
                  <a:srgbClr val="FFFFFF"/>
                </a:solidFill>
                <a:latin typeface="Segoe" pitchFamily="34" charset="0"/>
                <a:cs typeface="Segoe UI" pitchFamily="34" charset="0"/>
              </a:rPr>
              <a:t>Flexibility with delegation </a:t>
            </a:r>
            <a:br>
              <a:rPr lang="en-US" sz="1400" dirty="0">
                <a:solidFill>
                  <a:srgbClr val="FFFFFF"/>
                </a:solidFill>
                <a:latin typeface="Segoe" pitchFamily="34" charset="0"/>
                <a:cs typeface="Segoe UI" pitchFamily="34" charset="0"/>
              </a:rPr>
            </a:br>
            <a:r>
              <a:rPr lang="en-US" sz="1400" dirty="0">
                <a:solidFill>
                  <a:srgbClr val="FFFFFF"/>
                </a:solidFill>
                <a:latin typeface="Segoe" pitchFamily="34" charset="0"/>
                <a:cs typeface="Segoe UI" pitchFamily="34" charset="0"/>
              </a:rPr>
              <a:t>and control</a:t>
            </a:r>
          </a:p>
          <a:p>
            <a:pPr defTabSz="1217613">
              <a:lnSpc>
                <a:spcPct val="90000"/>
              </a:lnSpc>
              <a:spcAft>
                <a:spcPts val="900"/>
              </a:spcAft>
            </a:pPr>
            <a:r>
              <a:rPr lang="en-US" sz="1400" dirty="0">
                <a:solidFill>
                  <a:srgbClr val="FFFFFF"/>
                </a:solidFill>
                <a:latin typeface="Segoe" pitchFamily="34" charset="0"/>
                <a:cs typeface="Segoe UI" pitchFamily="34" charset="0"/>
              </a:rPr>
              <a:t>Applications self-service across clouds</a:t>
            </a:r>
          </a:p>
          <a:p>
            <a:pPr defTabSz="1217613">
              <a:lnSpc>
                <a:spcPct val="90000"/>
              </a:lnSpc>
              <a:spcAft>
                <a:spcPts val="900"/>
              </a:spcAft>
            </a:pPr>
            <a:r>
              <a:rPr lang="en-US" sz="1400" dirty="0">
                <a:solidFill>
                  <a:srgbClr val="FFFFFF"/>
                </a:solidFill>
                <a:latin typeface="Segoe" pitchFamily="34" charset="0"/>
                <a:cs typeface="Segoe UI" pitchFamily="34" charset="0"/>
              </a:rPr>
              <a:t>Physical, </a:t>
            </a:r>
            <a:r>
              <a:rPr lang="en-US" sz="1400" dirty="0" smtClean="0">
                <a:solidFill>
                  <a:srgbClr val="FFFFFF"/>
                </a:solidFill>
                <a:latin typeface="Segoe" pitchFamily="34" charset="0"/>
                <a:cs typeface="Segoe UI" pitchFamily="34" charset="0"/>
              </a:rPr>
              <a:t>virtual, </a:t>
            </a:r>
            <a:r>
              <a:rPr lang="en-US" sz="1400" dirty="0">
                <a:solidFill>
                  <a:srgbClr val="FFFFFF"/>
                </a:solidFill>
                <a:latin typeface="Segoe" pitchFamily="34" charset="0"/>
                <a:cs typeface="Segoe UI" pitchFamily="34" charset="0"/>
              </a:rPr>
              <a:t>and </a:t>
            </a:r>
            <a:r>
              <a:rPr lang="en-US" sz="1400" dirty="0" smtClean="0">
                <a:solidFill>
                  <a:srgbClr val="FFFFFF"/>
                </a:solidFill>
                <a:latin typeface="Segoe" pitchFamily="34" charset="0"/>
                <a:cs typeface="Segoe UI" pitchFamily="34" charset="0"/>
              </a:rPr>
              <a:t>cloud management</a:t>
            </a:r>
            <a:endParaRPr lang="en-US" sz="1400" dirty="0">
              <a:solidFill>
                <a:srgbClr val="FFFFFF"/>
              </a:solidFill>
              <a:latin typeface="Segoe" pitchFamily="34" charset="0"/>
              <a:cs typeface="Segoe UI" pitchFamily="34" charset="0"/>
            </a:endParaRPr>
          </a:p>
        </p:txBody>
      </p:sp>
      <p:sp>
        <p:nvSpPr>
          <p:cNvPr id="5" name="Rectangle 27"/>
          <p:cNvSpPr>
            <a:spLocks noChangeArrowheads="1"/>
          </p:cNvSpPr>
          <p:nvPr/>
        </p:nvSpPr>
        <p:spPr bwMode="auto">
          <a:xfrm>
            <a:off x="8685211" y="4457041"/>
            <a:ext cx="3200401" cy="1486559"/>
          </a:xfrm>
          <a:prstGeom prst="rect">
            <a:avLst/>
          </a:prstGeom>
          <a:noFill/>
          <a:ln w="9525">
            <a:noFill/>
            <a:miter lim="800000"/>
            <a:headEnd/>
            <a:tailEnd/>
          </a:ln>
        </p:spPr>
        <p:txBody>
          <a:bodyPr wrap="square" lIns="91436" tIns="45719" rIns="91436" bIns="45719">
            <a:spAutoFit/>
          </a:bodyPr>
          <a:lstStyle/>
          <a:p>
            <a:pPr defTabSz="1217613">
              <a:lnSpc>
                <a:spcPct val="90000"/>
              </a:lnSpc>
              <a:spcAft>
                <a:spcPts val="900"/>
              </a:spcAft>
            </a:pPr>
            <a:r>
              <a:rPr lang="en-US" sz="1400" b="1" dirty="0">
                <a:solidFill>
                  <a:srgbClr val="FFFFFF"/>
                </a:solidFill>
                <a:latin typeface="Segoe" pitchFamily="34" charset="0"/>
                <a:cs typeface="Segoe UI" pitchFamily="34" charset="0"/>
              </a:rPr>
              <a:t>Flexibility with delegation </a:t>
            </a:r>
            <a:br>
              <a:rPr lang="en-US" sz="1400" b="1" dirty="0">
                <a:solidFill>
                  <a:srgbClr val="FFFFFF"/>
                </a:solidFill>
                <a:latin typeface="Segoe" pitchFamily="34" charset="0"/>
                <a:cs typeface="Segoe UI" pitchFamily="34" charset="0"/>
              </a:rPr>
            </a:br>
            <a:r>
              <a:rPr lang="en-US" sz="1400" b="1" dirty="0">
                <a:solidFill>
                  <a:srgbClr val="FFFFFF"/>
                </a:solidFill>
                <a:latin typeface="Segoe" pitchFamily="34" charset="0"/>
                <a:cs typeface="Segoe UI" pitchFamily="34" charset="0"/>
              </a:rPr>
              <a:t>and control</a:t>
            </a:r>
          </a:p>
          <a:p>
            <a:pPr defTabSz="1217613">
              <a:lnSpc>
                <a:spcPct val="90000"/>
              </a:lnSpc>
              <a:spcAft>
                <a:spcPts val="900"/>
              </a:spcAft>
            </a:pPr>
            <a:r>
              <a:rPr lang="en-US" sz="1400" b="1" dirty="0">
                <a:solidFill>
                  <a:srgbClr val="FFFFFF"/>
                </a:solidFill>
                <a:latin typeface="Segoe" pitchFamily="34" charset="0"/>
                <a:cs typeface="Segoe UI" pitchFamily="34" charset="0"/>
              </a:rPr>
              <a:t>Applications self-service across clouds</a:t>
            </a:r>
          </a:p>
          <a:p>
            <a:pPr defTabSz="1217613">
              <a:lnSpc>
                <a:spcPct val="90000"/>
              </a:lnSpc>
              <a:spcAft>
                <a:spcPts val="900"/>
              </a:spcAft>
            </a:pPr>
            <a:r>
              <a:rPr lang="en-US" sz="1400" b="1" dirty="0">
                <a:solidFill>
                  <a:srgbClr val="FFFFFF"/>
                </a:solidFill>
                <a:latin typeface="Segoe" pitchFamily="34" charset="0"/>
                <a:cs typeface="Segoe UI" pitchFamily="34" charset="0"/>
              </a:rPr>
              <a:t>Physical, </a:t>
            </a:r>
            <a:r>
              <a:rPr lang="en-US" sz="1400" b="1" dirty="0" smtClean="0">
                <a:solidFill>
                  <a:srgbClr val="FFFFFF"/>
                </a:solidFill>
                <a:latin typeface="Segoe" pitchFamily="34" charset="0"/>
                <a:cs typeface="Segoe UI" pitchFamily="34" charset="0"/>
              </a:rPr>
              <a:t>virtual, </a:t>
            </a:r>
            <a:r>
              <a:rPr lang="en-US" sz="1400" b="1" dirty="0">
                <a:solidFill>
                  <a:srgbClr val="FFFFFF"/>
                </a:solidFill>
                <a:latin typeface="Segoe" pitchFamily="34" charset="0"/>
                <a:cs typeface="Segoe UI" pitchFamily="34" charset="0"/>
              </a:rPr>
              <a:t>and </a:t>
            </a:r>
            <a:r>
              <a:rPr lang="en-US" sz="1400" b="1" dirty="0" smtClean="0">
                <a:solidFill>
                  <a:srgbClr val="FFFFFF"/>
                </a:solidFill>
                <a:latin typeface="Segoe" pitchFamily="34" charset="0"/>
                <a:cs typeface="Segoe UI" pitchFamily="34" charset="0"/>
              </a:rPr>
              <a:t>cloud management</a:t>
            </a:r>
            <a:endParaRPr lang="en-US" sz="1400" b="1" dirty="0">
              <a:solidFill>
                <a:srgbClr val="FFFFFF"/>
              </a:solidFill>
              <a:latin typeface="Segoe" pitchFamily="34" charset="0"/>
              <a:cs typeface="Segoe UI" pitchFamily="34" charset="0"/>
            </a:endParaRPr>
          </a:p>
        </p:txBody>
      </p:sp>
      <p:sp>
        <p:nvSpPr>
          <p:cNvPr id="6" name="Rectangle 34"/>
          <p:cNvSpPr>
            <a:spLocks noChangeArrowheads="1"/>
          </p:cNvSpPr>
          <p:nvPr/>
        </p:nvSpPr>
        <p:spPr bwMode="auto">
          <a:xfrm>
            <a:off x="4265613" y="1143000"/>
            <a:ext cx="3657600" cy="4953000"/>
          </a:xfrm>
          <a:prstGeom prst="rect">
            <a:avLst/>
          </a:prstGeom>
          <a:solidFill>
            <a:schemeClr val="bg1">
              <a:alpha val="10196"/>
            </a:schemeClr>
          </a:solidFill>
          <a:ln w="9525">
            <a:noFill/>
            <a:miter lim="800000"/>
            <a:headEnd/>
            <a:tailEnd/>
          </a:ln>
        </p:spPr>
        <p:txBody>
          <a:bodyPr wrap="none" anchor="ctr"/>
          <a:lstStyle/>
          <a:p>
            <a:pPr defTabSz="914400" fontAlgn="base">
              <a:spcBef>
                <a:spcPct val="0"/>
              </a:spcBef>
              <a:spcAft>
                <a:spcPct val="0"/>
              </a:spcAft>
            </a:pPr>
            <a:endParaRPr lang="en-US" dirty="0">
              <a:solidFill>
                <a:srgbClr val="00264A"/>
              </a:solidFill>
              <a:cs typeface="Segoe UI" pitchFamily="34" charset="0"/>
            </a:endParaRPr>
          </a:p>
        </p:txBody>
      </p:sp>
      <p:sp>
        <p:nvSpPr>
          <p:cNvPr id="7" name="Rectangle 34"/>
          <p:cNvSpPr>
            <a:spLocks noChangeArrowheads="1"/>
          </p:cNvSpPr>
          <p:nvPr/>
        </p:nvSpPr>
        <p:spPr bwMode="auto">
          <a:xfrm>
            <a:off x="4265613" y="4419600"/>
            <a:ext cx="3657600" cy="1600931"/>
          </a:xfrm>
          <a:prstGeom prst="rect">
            <a:avLst/>
          </a:prstGeom>
          <a:solidFill>
            <a:schemeClr val="accent1">
              <a:alpha val="85098"/>
            </a:schemeClr>
          </a:solidFill>
          <a:ln w="9525">
            <a:noFill/>
            <a:miter lim="800000"/>
            <a:headEnd/>
            <a:tailEnd/>
          </a:ln>
        </p:spPr>
        <p:txBody>
          <a:bodyPr wrap="none" anchor="ctr"/>
          <a:lstStyle/>
          <a:p>
            <a:pPr defTabSz="914400" fontAlgn="base">
              <a:spcBef>
                <a:spcPct val="0"/>
              </a:spcBef>
              <a:spcAft>
                <a:spcPct val="0"/>
              </a:spcAft>
            </a:pPr>
            <a:endParaRPr lang="en-US" dirty="0">
              <a:solidFill>
                <a:srgbClr val="21639F"/>
              </a:solidFill>
              <a:cs typeface="Segoe UI" pitchFamily="34" charset="0"/>
            </a:endParaRPr>
          </a:p>
        </p:txBody>
      </p:sp>
      <p:sp>
        <p:nvSpPr>
          <p:cNvPr id="8" name="Rectangle 33"/>
          <p:cNvSpPr>
            <a:spLocks noChangeArrowheads="1"/>
          </p:cNvSpPr>
          <p:nvPr/>
        </p:nvSpPr>
        <p:spPr bwMode="auto">
          <a:xfrm>
            <a:off x="303213" y="1143000"/>
            <a:ext cx="3657600" cy="4953000"/>
          </a:xfrm>
          <a:prstGeom prst="rect">
            <a:avLst/>
          </a:prstGeom>
          <a:solidFill>
            <a:schemeClr val="bg1">
              <a:alpha val="10196"/>
            </a:schemeClr>
          </a:solidFill>
          <a:ln w="9525">
            <a:noFill/>
            <a:miter lim="800000"/>
            <a:headEnd/>
            <a:tailEnd/>
          </a:ln>
        </p:spPr>
        <p:txBody>
          <a:bodyPr wrap="none" anchor="ctr"/>
          <a:lstStyle/>
          <a:p>
            <a:pPr defTabSz="914400" fontAlgn="base">
              <a:spcBef>
                <a:spcPct val="0"/>
              </a:spcBef>
              <a:spcAft>
                <a:spcPct val="0"/>
              </a:spcAft>
            </a:pPr>
            <a:endParaRPr lang="en-US" dirty="0">
              <a:solidFill>
                <a:srgbClr val="00264A"/>
              </a:solidFill>
              <a:cs typeface="Segoe UI" pitchFamily="34" charset="0"/>
            </a:endParaRPr>
          </a:p>
        </p:txBody>
      </p:sp>
      <p:sp>
        <p:nvSpPr>
          <p:cNvPr id="9" name="Title 1"/>
          <p:cNvSpPr txBox="1">
            <a:spLocks/>
          </p:cNvSpPr>
          <p:nvPr/>
        </p:nvSpPr>
        <p:spPr>
          <a:xfrm>
            <a:off x="223838" y="274638"/>
            <a:ext cx="10969625" cy="1143000"/>
          </a:xfrm>
          <a:prstGeom prst="rect">
            <a:avLst/>
          </a:prstGeom>
        </p:spPr>
        <p:txBody>
          <a:bodyPr>
            <a:normAutofit/>
          </a:bodyPr>
          <a:lstStyle/>
          <a:p>
            <a:pPr defTabSz="912813" fontAlgn="base">
              <a:lnSpc>
                <a:spcPct val="90000"/>
              </a:lnSpc>
              <a:spcBef>
                <a:spcPct val="0"/>
              </a:spcBef>
              <a:spcAft>
                <a:spcPct val="0"/>
              </a:spcAft>
              <a:defRPr/>
            </a:pPr>
            <a:endParaRPr lang="en-US" sz="4800" dirty="0">
              <a:solidFill>
                <a:srgbClr val="FFFFFF"/>
              </a:solidFill>
              <a:effectLst>
                <a:outerShdw blurRad="38100" dist="38100" dir="2700000" algn="tl">
                  <a:srgbClr val="C0C0C0"/>
                </a:outerShdw>
              </a:effectLst>
              <a:cs typeface="Segoe UI" pitchFamily="34" charset="0"/>
            </a:endParaRPr>
          </a:p>
        </p:txBody>
      </p:sp>
      <p:sp>
        <p:nvSpPr>
          <p:cNvPr id="10" name="Rectangle 32"/>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3800" smtClean="0">
                <a:latin typeface="+mn-lt"/>
              </a:rPr>
              <a:t>System Center 2012 Cloud &amp; Datacenter Management</a:t>
            </a:r>
            <a:endParaRPr lang="en-US" sz="3800">
              <a:latin typeface="+mn-lt"/>
            </a:endParaRPr>
          </a:p>
        </p:txBody>
      </p:sp>
      <p:sp>
        <p:nvSpPr>
          <p:cNvPr id="11" name="Rectangle 36"/>
          <p:cNvSpPr>
            <a:spLocks noChangeArrowheads="1"/>
          </p:cNvSpPr>
          <p:nvPr/>
        </p:nvSpPr>
        <p:spPr bwMode="auto">
          <a:xfrm>
            <a:off x="4265613" y="1219200"/>
            <a:ext cx="3657600" cy="609600"/>
          </a:xfrm>
          <a:prstGeom prst="rect">
            <a:avLst/>
          </a:prstGeom>
          <a:solidFill>
            <a:srgbClr val="002C56">
              <a:alpha val="85097"/>
            </a:srgbClr>
          </a:solidFill>
          <a:ln w="9525">
            <a:noFill/>
            <a:miter lim="800000"/>
            <a:headEnd/>
            <a:tailEnd/>
          </a:ln>
        </p:spPr>
        <p:txBody>
          <a:bodyPr anchor="ctr"/>
          <a:lstStyle/>
          <a:p>
            <a:pPr algn="ctr" defTabSz="914400" fontAlgn="base">
              <a:spcBef>
                <a:spcPct val="0"/>
              </a:spcBef>
              <a:spcAft>
                <a:spcPct val="0"/>
              </a:spcAft>
            </a:pPr>
            <a:r>
              <a:rPr lang="en-US" dirty="0">
                <a:solidFill>
                  <a:srgbClr val="FFFFFF"/>
                </a:solidFill>
                <a:cs typeface="Segoe UI" pitchFamily="34" charset="0"/>
              </a:rPr>
              <a:t>PREDICTABLE APPLICATIONS</a:t>
            </a:r>
          </a:p>
        </p:txBody>
      </p:sp>
      <p:sp>
        <p:nvSpPr>
          <p:cNvPr id="12" name="Rectangle 37"/>
          <p:cNvSpPr>
            <a:spLocks noChangeArrowheads="1"/>
          </p:cNvSpPr>
          <p:nvPr/>
        </p:nvSpPr>
        <p:spPr bwMode="auto">
          <a:xfrm>
            <a:off x="303213" y="1219200"/>
            <a:ext cx="3657600" cy="609600"/>
          </a:xfrm>
          <a:prstGeom prst="rect">
            <a:avLst/>
          </a:prstGeom>
          <a:solidFill>
            <a:srgbClr val="002C56">
              <a:alpha val="85097"/>
            </a:srgbClr>
          </a:solidFill>
          <a:ln w="9525">
            <a:noFill/>
            <a:miter lim="800000"/>
            <a:headEnd/>
            <a:tailEnd/>
          </a:ln>
        </p:spPr>
        <p:txBody>
          <a:bodyPr anchor="ctr"/>
          <a:lstStyle/>
          <a:p>
            <a:pPr algn="ctr" defTabSz="914400" fontAlgn="base">
              <a:spcBef>
                <a:spcPct val="0"/>
              </a:spcBef>
              <a:spcAft>
                <a:spcPct val="0"/>
              </a:spcAft>
            </a:pPr>
            <a:r>
              <a:rPr lang="en-US" dirty="0">
                <a:solidFill>
                  <a:srgbClr val="FFFFFF"/>
                </a:solidFill>
                <a:cs typeface="Segoe UI" pitchFamily="34" charset="0"/>
              </a:rPr>
              <a:t>PRODUCTIVE </a:t>
            </a:r>
            <a:endParaRPr lang="en-US" dirty="0" smtClean="0">
              <a:solidFill>
                <a:srgbClr val="FFFFFF"/>
              </a:solidFill>
              <a:cs typeface="Segoe UI" pitchFamily="34" charset="0"/>
            </a:endParaRPr>
          </a:p>
          <a:p>
            <a:pPr algn="ctr" defTabSz="914400" fontAlgn="base">
              <a:spcBef>
                <a:spcPct val="0"/>
              </a:spcBef>
              <a:spcAft>
                <a:spcPct val="0"/>
              </a:spcAft>
            </a:pPr>
            <a:r>
              <a:rPr lang="en-US" dirty="0" smtClean="0">
                <a:solidFill>
                  <a:srgbClr val="FFFFFF"/>
                </a:solidFill>
                <a:cs typeface="Segoe UI" pitchFamily="34" charset="0"/>
              </a:rPr>
              <a:t>INFRASTRUCTURE</a:t>
            </a:r>
            <a:endParaRPr lang="en-US" dirty="0">
              <a:solidFill>
                <a:srgbClr val="FFFFFF"/>
              </a:solidFill>
              <a:cs typeface="Segoe UI" pitchFamily="34" charset="0"/>
            </a:endParaRPr>
          </a:p>
        </p:txBody>
      </p:sp>
      <p:sp>
        <p:nvSpPr>
          <p:cNvPr id="13" name="Rectangle 38"/>
          <p:cNvSpPr>
            <a:spLocks noChangeArrowheads="1"/>
          </p:cNvSpPr>
          <p:nvPr/>
        </p:nvSpPr>
        <p:spPr bwMode="auto">
          <a:xfrm>
            <a:off x="8228013" y="1219200"/>
            <a:ext cx="3657600" cy="609600"/>
          </a:xfrm>
          <a:prstGeom prst="rect">
            <a:avLst/>
          </a:prstGeom>
          <a:solidFill>
            <a:srgbClr val="002C56">
              <a:alpha val="85097"/>
            </a:srgbClr>
          </a:solidFill>
          <a:ln w="9525">
            <a:noFill/>
            <a:miter lim="800000"/>
            <a:headEnd/>
            <a:tailEnd/>
          </a:ln>
        </p:spPr>
        <p:txBody>
          <a:bodyPr anchor="ctr"/>
          <a:lstStyle/>
          <a:p>
            <a:pPr algn="ctr" defTabSz="914400" fontAlgn="base">
              <a:spcBef>
                <a:spcPct val="0"/>
              </a:spcBef>
              <a:spcAft>
                <a:spcPct val="0"/>
              </a:spcAft>
            </a:pPr>
            <a:r>
              <a:rPr lang="en-US" dirty="0" smtClean="0">
                <a:solidFill>
                  <a:srgbClr val="FFFFFF"/>
                </a:solidFill>
                <a:cs typeface="Segoe UI" pitchFamily="34" charset="0"/>
              </a:rPr>
              <a:t>YOUR CLOUD</a:t>
            </a:r>
            <a:endParaRPr lang="en-US" dirty="0">
              <a:solidFill>
                <a:srgbClr val="FFFFFF"/>
              </a:solidFill>
              <a:cs typeface="Segoe UI" pitchFamily="34" charset="0"/>
            </a:endParaRPr>
          </a:p>
        </p:txBody>
      </p:sp>
      <p:grpSp>
        <p:nvGrpSpPr>
          <p:cNvPr id="14" name="Group 32"/>
          <p:cNvGrpSpPr>
            <a:grpSpLocks/>
          </p:cNvGrpSpPr>
          <p:nvPr/>
        </p:nvGrpSpPr>
        <p:grpSpPr bwMode="auto">
          <a:xfrm>
            <a:off x="4964113" y="1779588"/>
            <a:ext cx="2133600" cy="1363662"/>
            <a:chOff x="4840288" y="1676400"/>
            <a:chExt cx="2257425" cy="1619250"/>
          </a:xfrm>
        </p:grpSpPr>
        <p:grpSp>
          <p:nvGrpSpPr>
            <p:cNvPr id="15" name="Group 33"/>
            <p:cNvGrpSpPr>
              <a:grpSpLocks/>
            </p:cNvGrpSpPr>
            <p:nvPr/>
          </p:nvGrpSpPr>
          <p:grpSpPr bwMode="auto">
            <a:xfrm>
              <a:off x="4840288" y="1676400"/>
              <a:ext cx="1800225" cy="1619250"/>
              <a:chOff x="4840288" y="1676400"/>
              <a:chExt cx="1800225" cy="1619250"/>
            </a:xfrm>
          </p:grpSpPr>
          <p:pic>
            <p:nvPicPr>
              <p:cNvPr id="17" name="Picture 8"/>
              <p:cNvPicPr>
                <a:picLocks noChangeAspect="1"/>
              </p:cNvPicPr>
              <p:nvPr/>
            </p:nvPicPr>
            <p:blipFill>
              <a:blip r:embed="rId2" cstate="print"/>
              <a:srcRect/>
              <a:stretch>
                <a:fillRect/>
              </a:stretch>
            </p:blipFill>
            <p:spPr bwMode="auto">
              <a:xfrm>
                <a:off x="4840288" y="1676400"/>
                <a:ext cx="1577975" cy="1606550"/>
              </a:xfrm>
              <a:prstGeom prst="rect">
                <a:avLst/>
              </a:prstGeom>
              <a:noFill/>
              <a:ln w="9525">
                <a:noFill/>
                <a:miter lim="800000"/>
                <a:headEnd/>
                <a:tailEnd/>
              </a:ln>
            </p:spPr>
          </p:pic>
          <p:pic>
            <p:nvPicPr>
              <p:cNvPr id="18" name="Picture 9"/>
              <p:cNvPicPr>
                <a:picLocks noChangeAspect="1"/>
              </p:cNvPicPr>
              <p:nvPr/>
            </p:nvPicPr>
            <p:blipFill>
              <a:blip r:embed="rId3" cstate="email"/>
              <a:srcRect/>
              <a:stretch>
                <a:fillRect/>
              </a:stretch>
            </p:blipFill>
            <p:spPr bwMode="auto">
              <a:xfrm>
                <a:off x="5561013" y="2438400"/>
                <a:ext cx="623887" cy="857250"/>
              </a:xfrm>
              <a:prstGeom prst="rect">
                <a:avLst/>
              </a:prstGeom>
              <a:noFill/>
              <a:ln w="9525">
                <a:noFill/>
                <a:miter lim="800000"/>
                <a:headEnd/>
                <a:tailEnd/>
              </a:ln>
            </p:spPr>
          </p:pic>
          <p:pic>
            <p:nvPicPr>
              <p:cNvPr id="19" name="Picture 64"/>
              <p:cNvPicPr>
                <a:picLocks noChangeAspect="1"/>
              </p:cNvPicPr>
              <p:nvPr/>
            </p:nvPicPr>
            <p:blipFill>
              <a:blip r:embed="rId3" cstate="email"/>
              <a:srcRect/>
              <a:stretch>
                <a:fillRect/>
              </a:stretch>
            </p:blipFill>
            <p:spPr bwMode="auto">
              <a:xfrm>
                <a:off x="6018213" y="2438400"/>
                <a:ext cx="622300" cy="855663"/>
              </a:xfrm>
              <a:prstGeom prst="rect">
                <a:avLst/>
              </a:prstGeom>
              <a:noFill/>
              <a:ln w="9525">
                <a:noFill/>
                <a:miter lim="800000"/>
                <a:headEnd/>
                <a:tailEnd/>
              </a:ln>
            </p:spPr>
          </p:pic>
        </p:grpSp>
        <p:pic>
          <p:nvPicPr>
            <p:cNvPr id="16" name="Picture 64"/>
            <p:cNvPicPr>
              <a:picLocks noChangeAspect="1"/>
            </p:cNvPicPr>
            <p:nvPr/>
          </p:nvPicPr>
          <p:blipFill>
            <a:blip r:embed="rId3" cstate="email"/>
            <a:srcRect/>
            <a:stretch>
              <a:fillRect/>
            </a:stretch>
          </p:blipFill>
          <p:spPr bwMode="auto">
            <a:xfrm>
              <a:off x="6475413" y="2438400"/>
              <a:ext cx="622300" cy="855663"/>
            </a:xfrm>
            <a:prstGeom prst="rect">
              <a:avLst/>
            </a:prstGeom>
            <a:noFill/>
            <a:ln w="9525">
              <a:noFill/>
              <a:miter lim="800000"/>
              <a:headEnd/>
              <a:tailEnd/>
            </a:ln>
          </p:spPr>
        </p:pic>
      </p:grpSp>
      <p:grpSp>
        <p:nvGrpSpPr>
          <p:cNvPr id="20" name="Group 38"/>
          <p:cNvGrpSpPr>
            <a:grpSpLocks/>
          </p:cNvGrpSpPr>
          <p:nvPr/>
        </p:nvGrpSpPr>
        <p:grpSpPr bwMode="auto">
          <a:xfrm>
            <a:off x="8532813" y="2057400"/>
            <a:ext cx="3024187" cy="1125538"/>
            <a:chOff x="8456612" y="2120673"/>
            <a:chExt cx="3200400" cy="1336479"/>
          </a:xfrm>
        </p:grpSpPr>
        <p:pic>
          <p:nvPicPr>
            <p:cNvPr id="21" name="Picture 7"/>
            <p:cNvPicPr>
              <a:picLocks noChangeAspect="1"/>
            </p:cNvPicPr>
            <p:nvPr/>
          </p:nvPicPr>
          <p:blipFill>
            <a:blip r:embed="rId4" cstate="print"/>
            <a:srcRect/>
            <a:stretch>
              <a:fillRect/>
            </a:stretch>
          </p:blipFill>
          <p:spPr bwMode="auto">
            <a:xfrm>
              <a:off x="8990013" y="2244302"/>
              <a:ext cx="2200275" cy="1212850"/>
            </a:xfrm>
            <a:prstGeom prst="rect">
              <a:avLst/>
            </a:prstGeom>
            <a:noFill/>
            <a:ln w="9525">
              <a:noFill/>
              <a:miter lim="800000"/>
              <a:headEnd/>
              <a:tailEnd/>
            </a:ln>
          </p:spPr>
        </p:pic>
        <p:pic>
          <p:nvPicPr>
            <p:cNvPr id="22" name="Picture 4"/>
            <p:cNvPicPr>
              <a:picLocks noChangeAspect="1"/>
            </p:cNvPicPr>
            <p:nvPr/>
          </p:nvPicPr>
          <p:blipFill>
            <a:blip r:embed="rId5" cstate="email"/>
            <a:srcRect/>
            <a:stretch>
              <a:fillRect/>
            </a:stretch>
          </p:blipFill>
          <p:spPr bwMode="auto">
            <a:xfrm>
              <a:off x="10751750" y="2120673"/>
              <a:ext cx="905262" cy="546327"/>
            </a:xfrm>
            <a:prstGeom prst="rect">
              <a:avLst/>
            </a:prstGeom>
            <a:noFill/>
            <a:ln w="9525">
              <a:noFill/>
              <a:miter lim="800000"/>
              <a:headEnd/>
              <a:tailEnd/>
            </a:ln>
          </p:spPr>
        </p:pic>
        <p:pic>
          <p:nvPicPr>
            <p:cNvPr id="23" name="Picture 4"/>
            <p:cNvPicPr>
              <a:picLocks noChangeAspect="1"/>
            </p:cNvPicPr>
            <p:nvPr/>
          </p:nvPicPr>
          <p:blipFill>
            <a:blip r:embed="rId5" cstate="email"/>
            <a:srcRect/>
            <a:stretch>
              <a:fillRect/>
            </a:stretch>
          </p:blipFill>
          <p:spPr bwMode="auto">
            <a:xfrm rot="10800000">
              <a:off x="8456612" y="2133600"/>
              <a:ext cx="905262" cy="546327"/>
            </a:xfrm>
            <a:prstGeom prst="rect">
              <a:avLst/>
            </a:prstGeom>
            <a:noFill/>
            <a:ln w="9525">
              <a:noFill/>
              <a:miter lim="800000"/>
              <a:headEnd/>
              <a:tailEnd/>
            </a:ln>
          </p:spPr>
        </p:pic>
        <p:cxnSp>
          <p:nvCxnSpPr>
            <p:cNvPr id="24" name="Straight Connector 23"/>
            <p:cNvCxnSpPr/>
            <p:nvPr/>
          </p:nvCxnSpPr>
          <p:spPr>
            <a:xfrm>
              <a:off x="9142052" y="2631514"/>
              <a:ext cx="456960" cy="21866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10437332" y="2603238"/>
              <a:ext cx="456960" cy="21677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6" name="Group 44"/>
          <p:cNvGrpSpPr>
            <a:grpSpLocks/>
          </p:cNvGrpSpPr>
          <p:nvPr/>
        </p:nvGrpSpPr>
        <p:grpSpPr bwMode="auto">
          <a:xfrm>
            <a:off x="836613" y="2016125"/>
            <a:ext cx="2538412" cy="1412875"/>
            <a:chOff x="688976" y="1903895"/>
            <a:chExt cx="2686277" cy="1677505"/>
          </a:xfrm>
        </p:grpSpPr>
        <p:grpSp>
          <p:nvGrpSpPr>
            <p:cNvPr id="27" name="Group 45"/>
            <p:cNvGrpSpPr>
              <a:grpSpLocks/>
            </p:cNvGrpSpPr>
            <p:nvPr/>
          </p:nvGrpSpPr>
          <p:grpSpPr bwMode="auto">
            <a:xfrm>
              <a:off x="1349411" y="2168102"/>
              <a:ext cx="2025842" cy="1055877"/>
              <a:chOff x="1349411" y="2168102"/>
              <a:chExt cx="2025842" cy="1055877"/>
            </a:xfrm>
          </p:grpSpPr>
          <p:pic>
            <p:nvPicPr>
              <p:cNvPr id="29" name="Picture 62"/>
              <p:cNvPicPr>
                <a:picLocks noChangeAspect="1"/>
              </p:cNvPicPr>
              <p:nvPr/>
            </p:nvPicPr>
            <p:blipFill>
              <a:blip r:embed="rId4" cstate="print"/>
              <a:srcRect/>
              <a:stretch>
                <a:fillRect/>
              </a:stretch>
            </p:blipFill>
            <p:spPr bwMode="auto">
              <a:xfrm>
                <a:off x="1461406" y="2168102"/>
                <a:ext cx="1913847" cy="1055877"/>
              </a:xfrm>
              <a:prstGeom prst="rect">
                <a:avLst/>
              </a:prstGeom>
              <a:noFill/>
              <a:ln w="9525">
                <a:noFill/>
                <a:miter lim="800000"/>
                <a:headEnd/>
                <a:tailEnd/>
              </a:ln>
            </p:spPr>
          </p:pic>
          <p:sp>
            <p:nvSpPr>
              <p:cNvPr id="30" name="Rectangle 29"/>
              <p:cNvSpPr/>
              <p:nvPr/>
            </p:nvSpPr>
            <p:spPr>
              <a:xfrm>
                <a:off x="1349205" y="2750187"/>
                <a:ext cx="468713" cy="367543"/>
              </a:xfrm>
              <a:prstGeom prst="rect">
                <a:avLst/>
              </a:prstGeom>
              <a:solidFill>
                <a:srgbClr val="002C5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ndParaRPr>
              </a:p>
            </p:txBody>
          </p:sp>
        </p:grpSp>
        <p:pic>
          <p:nvPicPr>
            <p:cNvPr id="28" name="Picture 46"/>
            <p:cNvPicPr>
              <a:picLocks noChangeAspect="1"/>
            </p:cNvPicPr>
            <p:nvPr/>
          </p:nvPicPr>
          <p:blipFill>
            <a:blip r:embed="rId6" cstate="print"/>
            <a:srcRect/>
            <a:stretch>
              <a:fillRect/>
            </a:stretch>
          </p:blipFill>
          <p:spPr bwMode="auto">
            <a:xfrm>
              <a:off x="688976" y="1903895"/>
              <a:ext cx="1252537" cy="1677505"/>
            </a:xfrm>
            <a:prstGeom prst="rect">
              <a:avLst/>
            </a:prstGeom>
            <a:noFill/>
            <a:ln w="9525">
              <a:noFill/>
              <a:miter lim="800000"/>
              <a:headEnd/>
              <a:tailEnd/>
            </a:ln>
          </p:spPr>
        </p:pic>
      </p:grpSp>
      <p:sp>
        <p:nvSpPr>
          <p:cNvPr id="31" name="Rectangle 30"/>
          <p:cNvSpPr/>
          <p:nvPr/>
        </p:nvSpPr>
        <p:spPr>
          <a:xfrm>
            <a:off x="303213" y="3581400"/>
            <a:ext cx="3657600" cy="757144"/>
          </a:xfrm>
          <a:prstGeom prst="rect">
            <a:avLst/>
          </a:prstGeom>
        </p:spPr>
        <p:txBody>
          <a:bodyPr wrap="square" lIns="91436" tIns="45719" rIns="91436" bIns="45719">
            <a:spAutoFit/>
          </a:bodyPr>
          <a:lstStyle/>
          <a:p>
            <a:pPr algn="ctr" defTabSz="1218125">
              <a:lnSpc>
                <a:spcPct val="90000"/>
              </a:lnSpc>
              <a:spcBef>
                <a:spcPct val="20000"/>
              </a:spcBef>
              <a:buSzPct val="90000"/>
              <a:defRPr/>
            </a:pPr>
            <a:r>
              <a:rPr lang="en-US" sz="1600" dirty="0">
                <a:gradFill>
                  <a:gsLst>
                    <a:gs pos="0">
                      <a:srgbClr val="FFFFFF"/>
                    </a:gs>
                    <a:gs pos="100000">
                      <a:srgbClr val="FFFFFF"/>
                    </a:gs>
                  </a:gsLst>
                  <a:lin ang="5400000" scaled="0"/>
                </a:gradFill>
                <a:cs typeface="Segoe UI" pitchFamily="34" charset="0"/>
              </a:rPr>
              <a:t>Deliver flexible and cost effective infrastructure with what you </a:t>
            </a:r>
            <a:br>
              <a:rPr lang="en-US" sz="1600" dirty="0">
                <a:gradFill>
                  <a:gsLst>
                    <a:gs pos="0">
                      <a:srgbClr val="FFFFFF"/>
                    </a:gs>
                    <a:gs pos="100000">
                      <a:srgbClr val="FFFFFF"/>
                    </a:gs>
                  </a:gsLst>
                  <a:lin ang="5400000" scaled="0"/>
                </a:gradFill>
                <a:cs typeface="Segoe UI" pitchFamily="34" charset="0"/>
              </a:rPr>
            </a:br>
            <a:r>
              <a:rPr lang="en-US" sz="1600" dirty="0">
                <a:gradFill>
                  <a:gsLst>
                    <a:gs pos="0">
                      <a:srgbClr val="FFFFFF"/>
                    </a:gs>
                    <a:gs pos="100000">
                      <a:srgbClr val="FFFFFF"/>
                    </a:gs>
                  </a:gsLst>
                  <a:lin ang="5400000" scaled="0"/>
                </a:gradFill>
                <a:cs typeface="Segoe UI" pitchFamily="34" charset="0"/>
              </a:rPr>
              <a:t>already know and own</a:t>
            </a:r>
          </a:p>
        </p:txBody>
      </p:sp>
      <p:sp>
        <p:nvSpPr>
          <p:cNvPr id="32" name="Rectangle 23"/>
          <p:cNvSpPr>
            <a:spLocks noChangeArrowheads="1"/>
          </p:cNvSpPr>
          <p:nvPr/>
        </p:nvSpPr>
        <p:spPr bwMode="auto">
          <a:xfrm>
            <a:off x="836612" y="4478820"/>
            <a:ext cx="2737035" cy="904861"/>
          </a:xfrm>
          <a:prstGeom prst="rect">
            <a:avLst/>
          </a:prstGeom>
          <a:noFill/>
          <a:ln w="9525">
            <a:noFill/>
            <a:miter lim="800000"/>
            <a:headEnd/>
            <a:tailEnd/>
          </a:ln>
        </p:spPr>
        <p:txBody>
          <a:bodyPr wrap="square" lIns="91436" tIns="45719" rIns="91436" bIns="45719">
            <a:spAutoFit/>
          </a:bodyPr>
          <a:lstStyle/>
          <a:p>
            <a:pPr defTabSz="1217613">
              <a:lnSpc>
                <a:spcPct val="90000"/>
              </a:lnSpc>
              <a:spcAft>
                <a:spcPts val="900"/>
              </a:spcAft>
            </a:pPr>
            <a:r>
              <a:rPr lang="en-US" sz="1400" dirty="0">
                <a:solidFill>
                  <a:srgbClr val="FFFFFF"/>
                </a:solidFill>
                <a:latin typeface="Segoe" pitchFamily="34" charset="0"/>
                <a:cs typeface="Segoe UI" pitchFamily="34" charset="0"/>
              </a:rPr>
              <a:t>Heterogeneous support</a:t>
            </a:r>
          </a:p>
          <a:p>
            <a:pPr defTabSz="1217613">
              <a:lnSpc>
                <a:spcPct val="90000"/>
              </a:lnSpc>
              <a:spcAft>
                <a:spcPts val="900"/>
              </a:spcAft>
            </a:pPr>
            <a:r>
              <a:rPr lang="en-US" sz="1400" dirty="0">
                <a:solidFill>
                  <a:srgbClr val="FFFFFF"/>
                </a:solidFill>
                <a:latin typeface="Segoe" pitchFamily="34" charset="0"/>
                <a:cs typeface="Segoe UI" pitchFamily="34" charset="0"/>
              </a:rPr>
              <a:t>Process automation</a:t>
            </a:r>
          </a:p>
          <a:p>
            <a:pPr defTabSz="1217613">
              <a:lnSpc>
                <a:spcPct val="90000"/>
              </a:lnSpc>
              <a:spcAft>
                <a:spcPts val="900"/>
              </a:spcAft>
            </a:pPr>
            <a:r>
              <a:rPr lang="en-US" sz="1400" dirty="0" smtClean="0">
                <a:solidFill>
                  <a:srgbClr val="FFFFFF"/>
                </a:solidFill>
                <a:latin typeface="Segoe" pitchFamily="34" charset="0"/>
                <a:cs typeface="Segoe UI" pitchFamily="34" charset="0"/>
              </a:rPr>
              <a:t>Self-service infrastructure</a:t>
            </a:r>
            <a:endParaRPr lang="en-US" sz="1400" dirty="0">
              <a:solidFill>
                <a:srgbClr val="FFFFFF"/>
              </a:solidFill>
              <a:latin typeface="Segoe" pitchFamily="34" charset="0"/>
              <a:cs typeface="Segoe UI" pitchFamily="34" charset="0"/>
            </a:endParaRPr>
          </a:p>
        </p:txBody>
      </p:sp>
      <p:sp>
        <p:nvSpPr>
          <p:cNvPr id="33" name="Rectangle 32"/>
          <p:cNvSpPr/>
          <p:nvPr/>
        </p:nvSpPr>
        <p:spPr>
          <a:xfrm>
            <a:off x="4265613" y="3581400"/>
            <a:ext cx="3657600" cy="806373"/>
          </a:xfrm>
          <a:prstGeom prst="rect">
            <a:avLst/>
          </a:prstGeom>
        </p:spPr>
        <p:txBody>
          <a:bodyPr wrap="square" lIns="91436" tIns="45719" rIns="91436" bIns="45719">
            <a:spAutoFit/>
          </a:bodyPr>
          <a:lstStyle/>
          <a:p>
            <a:pPr algn="ctr" defTabSz="1218125">
              <a:lnSpc>
                <a:spcPct val="90000"/>
              </a:lnSpc>
              <a:spcBef>
                <a:spcPct val="20000"/>
              </a:spcBef>
              <a:buSzPct val="90000"/>
              <a:defRPr/>
            </a:pPr>
            <a:r>
              <a:rPr lang="en-US" sz="1600" dirty="0">
                <a:gradFill>
                  <a:gsLst>
                    <a:gs pos="0">
                      <a:srgbClr val="FFFFFF"/>
                    </a:gs>
                    <a:gs pos="100000">
                      <a:srgbClr val="FFFFFF"/>
                    </a:gs>
                  </a:gsLst>
                  <a:lin ang="5400000" scaled="0"/>
                </a:gradFill>
                <a:cs typeface="Segoe UI" pitchFamily="34" charset="0"/>
              </a:rPr>
              <a:t>Apps power your </a:t>
            </a:r>
            <a:r>
              <a:rPr lang="en-US" sz="1600" dirty="0" smtClean="0">
                <a:gradFill>
                  <a:gsLst>
                    <a:gs pos="0">
                      <a:srgbClr val="FFFFFF"/>
                    </a:gs>
                    <a:gs pos="100000">
                      <a:srgbClr val="FFFFFF"/>
                    </a:gs>
                  </a:gsLst>
                  <a:lin ang="5400000" scaled="0"/>
                </a:gradFill>
                <a:cs typeface="Segoe UI" pitchFamily="34" charset="0"/>
              </a:rPr>
              <a:t>business </a:t>
            </a:r>
          </a:p>
          <a:p>
            <a:pPr algn="ctr" defTabSz="1218125">
              <a:lnSpc>
                <a:spcPct val="90000"/>
              </a:lnSpc>
              <a:spcBef>
                <a:spcPct val="20000"/>
              </a:spcBef>
              <a:buSzPct val="90000"/>
              <a:defRPr/>
            </a:pPr>
            <a:r>
              <a:rPr lang="en-US" sz="1600" dirty="0" smtClean="0">
                <a:gradFill>
                  <a:gsLst>
                    <a:gs pos="0">
                      <a:srgbClr val="FFFFFF"/>
                    </a:gs>
                    <a:gs pos="100000">
                      <a:srgbClr val="FFFFFF"/>
                    </a:gs>
                  </a:gsLst>
                  <a:lin ang="5400000" scaled="0"/>
                </a:gradFill>
                <a:cs typeface="Segoe UI" pitchFamily="34" charset="0"/>
              </a:rPr>
              <a:t>Deliver </a:t>
            </a:r>
            <a:r>
              <a:rPr lang="en-US" sz="1600" dirty="0">
                <a:gradFill>
                  <a:gsLst>
                    <a:gs pos="0">
                      <a:srgbClr val="FFFFFF"/>
                    </a:gs>
                    <a:gs pos="100000">
                      <a:srgbClr val="FFFFFF"/>
                    </a:gs>
                  </a:gsLst>
                  <a:lin ang="5400000" scaled="0"/>
                </a:gradFill>
                <a:cs typeface="Segoe UI" pitchFamily="34" charset="0"/>
              </a:rPr>
              <a:t>predictable application service levels with deep application </a:t>
            </a:r>
            <a:r>
              <a:rPr lang="en-US" sz="1600" dirty="0" smtClean="0">
                <a:gradFill>
                  <a:gsLst>
                    <a:gs pos="0">
                      <a:srgbClr val="FFFFFF"/>
                    </a:gs>
                    <a:gs pos="100000">
                      <a:srgbClr val="FFFFFF"/>
                    </a:gs>
                  </a:gsLst>
                  <a:lin ang="5400000" scaled="0"/>
                </a:gradFill>
                <a:cs typeface="Segoe UI" pitchFamily="34" charset="0"/>
              </a:rPr>
              <a:t>insight</a:t>
            </a:r>
            <a:endParaRPr lang="en-US" sz="1600" dirty="0">
              <a:gradFill>
                <a:gsLst>
                  <a:gs pos="0">
                    <a:srgbClr val="FFFFFF"/>
                  </a:gs>
                  <a:gs pos="100000">
                    <a:srgbClr val="FFFFFF"/>
                  </a:gs>
                </a:gsLst>
                <a:lin ang="5400000" scaled="0"/>
              </a:gradFill>
              <a:cs typeface="Segoe UI" pitchFamily="34" charset="0"/>
            </a:endParaRPr>
          </a:p>
        </p:txBody>
      </p:sp>
      <p:sp>
        <p:nvSpPr>
          <p:cNvPr id="34" name="Rectangle 33"/>
          <p:cNvSpPr/>
          <p:nvPr/>
        </p:nvSpPr>
        <p:spPr>
          <a:xfrm>
            <a:off x="8226619" y="3581400"/>
            <a:ext cx="3657631" cy="757144"/>
          </a:xfrm>
          <a:prstGeom prst="rect">
            <a:avLst/>
          </a:prstGeom>
        </p:spPr>
        <p:txBody>
          <a:bodyPr wrap="square" lIns="91436" tIns="45719" rIns="91436" bIns="45719">
            <a:spAutoFit/>
          </a:bodyPr>
          <a:lstStyle/>
          <a:p>
            <a:pPr algn="ctr" defTabSz="1218125">
              <a:lnSpc>
                <a:spcPct val="90000"/>
              </a:lnSpc>
              <a:spcBef>
                <a:spcPct val="20000"/>
              </a:spcBef>
              <a:buSzPct val="90000"/>
              <a:defRPr/>
            </a:pPr>
            <a:r>
              <a:rPr lang="en-US" sz="1600" dirty="0">
                <a:gradFill>
                  <a:gsLst>
                    <a:gs pos="0">
                      <a:srgbClr val="FFFFFF"/>
                    </a:gs>
                    <a:gs pos="100000">
                      <a:srgbClr val="FFFFFF"/>
                    </a:gs>
                  </a:gsLst>
                  <a:lin ang="5400000" scaled="0"/>
                </a:gradFill>
                <a:cs typeface="Segoe UI" pitchFamily="34" charset="0"/>
              </a:rPr>
              <a:t>Private and public cloud computing </a:t>
            </a:r>
            <a:br>
              <a:rPr lang="en-US" sz="1600" dirty="0">
                <a:gradFill>
                  <a:gsLst>
                    <a:gs pos="0">
                      <a:srgbClr val="FFFFFF"/>
                    </a:gs>
                    <a:gs pos="100000">
                      <a:srgbClr val="FFFFFF"/>
                    </a:gs>
                  </a:gsLst>
                  <a:lin ang="5400000" scaled="0"/>
                </a:gradFill>
                <a:cs typeface="Segoe UI" pitchFamily="34" charset="0"/>
              </a:rPr>
            </a:br>
            <a:r>
              <a:rPr lang="en-US" sz="1600" dirty="0">
                <a:gradFill>
                  <a:gsLst>
                    <a:gs pos="0">
                      <a:srgbClr val="FFFFFF"/>
                    </a:gs>
                    <a:gs pos="100000">
                      <a:srgbClr val="FFFFFF"/>
                    </a:gs>
                  </a:gsLst>
                  <a:lin ang="5400000" scaled="0"/>
                </a:gradFill>
                <a:cs typeface="Segoe UI" pitchFamily="34" charset="0"/>
              </a:rPr>
              <a:t>on your terms managed </a:t>
            </a:r>
            <a:r>
              <a:rPr lang="en-US" sz="1600" dirty="0" smtClean="0">
                <a:gradFill>
                  <a:gsLst>
                    <a:gs pos="0">
                      <a:srgbClr val="FFFFFF"/>
                    </a:gs>
                    <a:gs pos="100000">
                      <a:srgbClr val="FFFFFF"/>
                    </a:gs>
                  </a:gsLst>
                  <a:lin ang="5400000" scaled="0"/>
                </a:gradFill>
                <a:cs typeface="Segoe UI" pitchFamily="34" charset="0"/>
              </a:rPr>
              <a:t>with</a:t>
            </a:r>
            <a:br>
              <a:rPr lang="en-US" sz="1600" dirty="0" smtClean="0">
                <a:gradFill>
                  <a:gsLst>
                    <a:gs pos="0">
                      <a:srgbClr val="FFFFFF"/>
                    </a:gs>
                    <a:gs pos="100000">
                      <a:srgbClr val="FFFFFF"/>
                    </a:gs>
                  </a:gsLst>
                  <a:lin ang="5400000" scaled="0"/>
                </a:gradFill>
                <a:cs typeface="Segoe UI" pitchFamily="34" charset="0"/>
              </a:rPr>
            </a:br>
            <a:r>
              <a:rPr lang="en-US" sz="1600" dirty="0" smtClean="0">
                <a:gradFill>
                  <a:gsLst>
                    <a:gs pos="0">
                      <a:srgbClr val="FFFFFF"/>
                    </a:gs>
                    <a:gs pos="100000">
                      <a:srgbClr val="FFFFFF"/>
                    </a:gs>
                  </a:gsLst>
                  <a:lin ang="5400000" scaled="0"/>
                </a:gradFill>
                <a:cs typeface="Segoe UI" pitchFamily="34" charset="0"/>
              </a:rPr>
              <a:t>a </a:t>
            </a:r>
            <a:r>
              <a:rPr lang="en-US" sz="1600" dirty="0">
                <a:gradFill>
                  <a:gsLst>
                    <a:gs pos="0">
                      <a:srgbClr val="FFFFFF"/>
                    </a:gs>
                    <a:gs pos="100000">
                      <a:srgbClr val="FFFFFF"/>
                    </a:gs>
                  </a:gsLst>
                  <a:lin ang="5400000" scaled="0"/>
                </a:gradFill>
                <a:cs typeface="Segoe UI" pitchFamily="34" charset="0"/>
              </a:rPr>
              <a:t>common toolset</a:t>
            </a:r>
          </a:p>
        </p:txBody>
      </p:sp>
      <p:sp>
        <p:nvSpPr>
          <p:cNvPr id="35" name="Rectangle 24"/>
          <p:cNvSpPr>
            <a:spLocks noChangeArrowheads="1"/>
          </p:cNvSpPr>
          <p:nvPr/>
        </p:nvSpPr>
        <p:spPr bwMode="auto">
          <a:xfrm>
            <a:off x="4722812" y="4478820"/>
            <a:ext cx="2971800" cy="1292660"/>
          </a:xfrm>
          <a:prstGeom prst="rect">
            <a:avLst/>
          </a:prstGeom>
          <a:noFill/>
          <a:ln w="9525">
            <a:noFill/>
            <a:miter lim="800000"/>
            <a:headEnd/>
            <a:tailEnd/>
          </a:ln>
        </p:spPr>
        <p:txBody>
          <a:bodyPr wrap="square" lIns="91436" tIns="45719" rIns="91436" bIns="45719">
            <a:spAutoFit/>
          </a:bodyPr>
          <a:lstStyle/>
          <a:p>
            <a:pPr defTabSz="1217613">
              <a:lnSpc>
                <a:spcPct val="90000"/>
              </a:lnSpc>
              <a:spcAft>
                <a:spcPts val="900"/>
              </a:spcAft>
            </a:pPr>
            <a:r>
              <a:rPr lang="en-US" sz="1400" dirty="0">
                <a:solidFill>
                  <a:srgbClr val="FFFFFF"/>
                </a:solidFill>
                <a:latin typeface="Segoe" pitchFamily="34" charset="0"/>
                <a:cs typeface="Segoe UI" pitchFamily="34" charset="0"/>
              </a:rPr>
              <a:t>Deep application monitoring </a:t>
            </a:r>
            <a:br>
              <a:rPr lang="en-US" sz="1400" dirty="0">
                <a:solidFill>
                  <a:srgbClr val="FFFFFF"/>
                </a:solidFill>
                <a:latin typeface="Segoe" pitchFamily="34" charset="0"/>
                <a:cs typeface="Segoe UI" pitchFamily="34" charset="0"/>
              </a:rPr>
            </a:br>
            <a:r>
              <a:rPr lang="en-US" sz="1400" dirty="0">
                <a:solidFill>
                  <a:srgbClr val="FFFFFF"/>
                </a:solidFill>
                <a:latin typeface="Segoe" pitchFamily="34" charset="0"/>
                <a:cs typeface="Segoe UI" pitchFamily="34" charset="0"/>
              </a:rPr>
              <a:t>and diagnosis</a:t>
            </a:r>
          </a:p>
          <a:p>
            <a:pPr defTabSz="1217613">
              <a:lnSpc>
                <a:spcPct val="90000"/>
              </a:lnSpc>
              <a:spcAft>
                <a:spcPts val="900"/>
              </a:spcAft>
            </a:pPr>
            <a:r>
              <a:rPr lang="en-US" sz="1400" dirty="0" smtClean="0">
                <a:solidFill>
                  <a:srgbClr val="FFFFFF"/>
                </a:solidFill>
                <a:latin typeface="Segoe" pitchFamily="34" charset="0"/>
                <a:cs typeface="Segoe UI" pitchFamily="34" charset="0"/>
              </a:rPr>
              <a:t>Comprehensive </a:t>
            </a:r>
            <a:r>
              <a:rPr lang="en-US" sz="1400" dirty="0">
                <a:solidFill>
                  <a:srgbClr val="FFFFFF"/>
                </a:solidFill>
                <a:latin typeface="Segoe" pitchFamily="34" charset="0"/>
                <a:cs typeface="Segoe UI" pitchFamily="34" charset="0"/>
              </a:rPr>
              <a:t>application manageability </a:t>
            </a:r>
            <a:endParaRPr lang="en-US" sz="1400" dirty="0" smtClean="0">
              <a:solidFill>
                <a:srgbClr val="FFFFFF"/>
              </a:solidFill>
              <a:latin typeface="Segoe" pitchFamily="34" charset="0"/>
              <a:cs typeface="Segoe UI" pitchFamily="34" charset="0"/>
            </a:endParaRPr>
          </a:p>
          <a:p>
            <a:pPr defTabSz="1217613">
              <a:lnSpc>
                <a:spcPct val="90000"/>
              </a:lnSpc>
              <a:spcAft>
                <a:spcPts val="900"/>
              </a:spcAft>
            </a:pPr>
            <a:r>
              <a:rPr lang="en-US" sz="1400" dirty="0" smtClean="0">
                <a:solidFill>
                  <a:srgbClr val="FFFFFF"/>
                </a:solidFill>
                <a:latin typeface="Segoe" pitchFamily="34" charset="0"/>
                <a:cs typeface="Segoe UI" pitchFamily="34" charset="0"/>
              </a:rPr>
              <a:t>Service-centric approach</a:t>
            </a:r>
            <a:endParaRPr lang="en-US" sz="1400" dirty="0">
              <a:solidFill>
                <a:srgbClr val="FFFFFF"/>
              </a:solidFill>
              <a:latin typeface="Segoe" pitchFamily="34" charset="0"/>
              <a:cs typeface="Segoe UI" pitchFamily="34" charset="0"/>
            </a:endParaRPr>
          </a:p>
        </p:txBody>
      </p:sp>
      <p:sp>
        <p:nvSpPr>
          <p:cNvPr id="36" name="Rectangle 24"/>
          <p:cNvSpPr>
            <a:spLocks noChangeArrowheads="1"/>
          </p:cNvSpPr>
          <p:nvPr/>
        </p:nvSpPr>
        <p:spPr bwMode="auto">
          <a:xfrm>
            <a:off x="4722812" y="4480560"/>
            <a:ext cx="2971800" cy="1292660"/>
          </a:xfrm>
          <a:prstGeom prst="rect">
            <a:avLst/>
          </a:prstGeom>
          <a:noFill/>
          <a:ln w="9525">
            <a:noFill/>
            <a:miter lim="800000"/>
            <a:headEnd/>
            <a:tailEnd/>
          </a:ln>
        </p:spPr>
        <p:txBody>
          <a:bodyPr wrap="square" lIns="91436" tIns="45719" rIns="91436" bIns="45719">
            <a:spAutoFit/>
          </a:bodyPr>
          <a:lstStyle/>
          <a:p>
            <a:pPr defTabSz="1217613">
              <a:lnSpc>
                <a:spcPct val="90000"/>
              </a:lnSpc>
              <a:spcAft>
                <a:spcPts val="900"/>
              </a:spcAft>
            </a:pPr>
            <a:r>
              <a:rPr lang="en-US" sz="1400" b="1" dirty="0">
                <a:solidFill>
                  <a:srgbClr val="FFFFFF"/>
                </a:solidFill>
                <a:latin typeface="Segoe" pitchFamily="34" charset="0"/>
                <a:cs typeface="Segoe UI" pitchFamily="34" charset="0"/>
              </a:rPr>
              <a:t>Deep application monitoring </a:t>
            </a:r>
            <a:br>
              <a:rPr lang="en-US" sz="1400" b="1" dirty="0">
                <a:solidFill>
                  <a:srgbClr val="FFFFFF"/>
                </a:solidFill>
                <a:latin typeface="Segoe" pitchFamily="34" charset="0"/>
                <a:cs typeface="Segoe UI" pitchFamily="34" charset="0"/>
              </a:rPr>
            </a:br>
            <a:r>
              <a:rPr lang="en-US" sz="1400" b="1" dirty="0">
                <a:solidFill>
                  <a:srgbClr val="FFFFFF"/>
                </a:solidFill>
                <a:latin typeface="Segoe" pitchFamily="34" charset="0"/>
                <a:cs typeface="Segoe UI" pitchFamily="34" charset="0"/>
              </a:rPr>
              <a:t>and diagnosis</a:t>
            </a:r>
          </a:p>
          <a:p>
            <a:pPr defTabSz="1217613">
              <a:lnSpc>
                <a:spcPct val="90000"/>
              </a:lnSpc>
              <a:spcAft>
                <a:spcPts val="900"/>
              </a:spcAft>
            </a:pPr>
            <a:r>
              <a:rPr lang="en-US" sz="1400" b="1" dirty="0" smtClean="0">
                <a:solidFill>
                  <a:srgbClr val="FFFFFF"/>
                </a:solidFill>
                <a:latin typeface="Segoe" pitchFamily="34" charset="0"/>
                <a:cs typeface="Segoe UI" pitchFamily="34" charset="0"/>
              </a:rPr>
              <a:t>Comprehensive </a:t>
            </a:r>
            <a:r>
              <a:rPr lang="en-US" sz="1400" b="1" dirty="0">
                <a:solidFill>
                  <a:srgbClr val="FFFFFF"/>
                </a:solidFill>
                <a:latin typeface="Segoe" pitchFamily="34" charset="0"/>
                <a:cs typeface="Segoe UI" pitchFamily="34" charset="0"/>
              </a:rPr>
              <a:t>application manageability </a:t>
            </a:r>
            <a:endParaRPr lang="en-US" sz="1400" b="1" dirty="0" smtClean="0">
              <a:solidFill>
                <a:srgbClr val="FFFFFF"/>
              </a:solidFill>
              <a:latin typeface="Segoe" pitchFamily="34" charset="0"/>
              <a:cs typeface="Segoe UI" pitchFamily="34" charset="0"/>
            </a:endParaRPr>
          </a:p>
          <a:p>
            <a:pPr defTabSz="1217613">
              <a:lnSpc>
                <a:spcPct val="90000"/>
              </a:lnSpc>
              <a:spcAft>
                <a:spcPts val="900"/>
              </a:spcAft>
            </a:pPr>
            <a:r>
              <a:rPr lang="en-US" sz="1400" b="1" dirty="0" smtClean="0">
                <a:solidFill>
                  <a:srgbClr val="FFFFFF"/>
                </a:solidFill>
                <a:latin typeface="Segoe" pitchFamily="34" charset="0"/>
                <a:cs typeface="Segoe UI" pitchFamily="34" charset="0"/>
              </a:rPr>
              <a:t>Service-centric approach</a:t>
            </a:r>
            <a:endParaRPr lang="en-US" sz="1400" b="1" dirty="0">
              <a:solidFill>
                <a:srgbClr val="FFFFFF"/>
              </a:solidFill>
              <a:latin typeface="Segoe" pitchFamily="34" charset="0"/>
              <a:cs typeface="Segoe UI" pitchFamily="34" charset="0"/>
            </a:endParaRPr>
          </a:p>
        </p:txBody>
      </p:sp>
    </p:spTree>
    <p:extLst>
      <p:ext uri="{BB962C8B-B14F-4D97-AF65-F5344CB8AC3E}">
        <p14:creationId xmlns:p14="http://schemas.microsoft.com/office/powerpoint/2010/main" val="3599418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1000"/>
                                        <p:tgtEl>
                                          <p:spTgt spid="36"/>
                                        </p:tgtEl>
                                      </p:cBhvr>
                                    </p:animEffect>
                                  </p:childTnLst>
                                </p:cTn>
                              </p:par>
                              <p:par>
                                <p:cTn id="11" presetID="10" presetClass="exit" presetSubtype="0" fill="hold" grpId="0" nodeType="withEffect">
                                  <p:stCondLst>
                                    <p:cond delay="0"/>
                                  </p:stCondLst>
                                  <p:childTnLst>
                                    <p:animEffect transition="out" filter="fade">
                                      <p:cBhvr>
                                        <p:cTn id="12" dur="500"/>
                                        <p:tgtEl>
                                          <p:spTgt spid="35"/>
                                        </p:tgtEl>
                                      </p:cBhvr>
                                    </p:animEffect>
                                    <p:set>
                                      <p:cBhvr>
                                        <p:cTn id="13" dur="1" fill="hold">
                                          <p:stCondLst>
                                            <p:cond delay="499"/>
                                          </p:stCondLst>
                                        </p:cTn>
                                        <p:tgtEl>
                                          <p:spTgt spid="35"/>
                                        </p:tgtEl>
                                        <p:attrNameLst>
                                          <p:attrName>style.visibility</p:attrName>
                                        </p:attrNameLst>
                                      </p:cBhvr>
                                      <p:to>
                                        <p:strVal val="hidden"/>
                                      </p:to>
                                    </p:set>
                                  </p:childTnLst>
                                </p:cTn>
                              </p:par>
                              <p:par>
                                <p:cTn id="14" presetID="10" presetClass="entr" presetSubtype="0" fill="hold" grpId="0" nodeType="withEffect">
                                  <p:stCondLst>
                                    <p:cond delay="50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par>
                                <p:cTn id="20" presetID="10" presetClass="exit" presetSubtype="0" fill="hold" grpId="0" nodeType="withEffect">
                                  <p:stCondLst>
                                    <p:cond delay="50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par>
                                <p:cTn id="23" presetID="9" presetClass="emph" presetSubtype="0" grpId="0" nodeType="withEffect">
                                  <p:stCondLst>
                                    <p:cond delay="0"/>
                                  </p:stCondLst>
                                  <p:childTnLst>
                                    <p:set>
                                      <p:cBhvr rctx="PPT">
                                        <p:cTn id="24" dur="indefinite"/>
                                        <p:tgtEl>
                                          <p:spTgt spid="8"/>
                                        </p:tgtEl>
                                        <p:attrNameLst>
                                          <p:attrName>style.opacity</p:attrName>
                                        </p:attrNameLst>
                                      </p:cBhvr>
                                      <p:to>
                                        <p:strVal val="0.5"/>
                                      </p:to>
                                    </p:set>
                                    <p:animEffect filter="image" prLst="opacity: 0.5">
                                      <p:cBhvr rctx="IE">
                                        <p:cTn id="25" dur="indefinite"/>
                                        <p:tgtEl>
                                          <p:spTgt spid="8"/>
                                        </p:tgtEl>
                                      </p:cBhvr>
                                    </p:animEffect>
                                  </p:childTnLst>
                                </p:cTn>
                              </p:par>
                              <p:par>
                                <p:cTn id="26" presetID="9" presetClass="emph" presetSubtype="0" grpId="0" nodeType="withEffect">
                                  <p:stCondLst>
                                    <p:cond delay="0"/>
                                  </p:stCondLst>
                                  <p:childTnLst>
                                    <p:set>
                                      <p:cBhvr rctx="PPT">
                                        <p:cTn id="27" dur="indefinite"/>
                                        <p:tgtEl>
                                          <p:spTgt spid="12"/>
                                        </p:tgtEl>
                                        <p:attrNameLst>
                                          <p:attrName>style.opacity</p:attrName>
                                        </p:attrNameLst>
                                      </p:cBhvr>
                                      <p:to>
                                        <p:strVal val="0.5"/>
                                      </p:to>
                                    </p:set>
                                    <p:animEffect filter="image" prLst="opacity: 0.5">
                                      <p:cBhvr rctx="IE">
                                        <p:cTn id="28" dur="indefinite"/>
                                        <p:tgtEl>
                                          <p:spTgt spid="12"/>
                                        </p:tgtEl>
                                      </p:cBhvr>
                                    </p:animEffect>
                                  </p:childTnLst>
                                </p:cTn>
                              </p:par>
                              <p:par>
                                <p:cTn id="29" presetID="9" presetClass="emph" presetSubtype="0" nodeType="withEffect">
                                  <p:stCondLst>
                                    <p:cond delay="0"/>
                                  </p:stCondLst>
                                  <p:childTnLst>
                                    <p:set>
                                      <p:cBhvr rctx="PPT">
                                        <p:cTn id="30" dur="indefinite"/>
                                        <p:tgtEl>
                                          <p:spTgt spid="26"/>
                                        </p:tgtEl>
                                        <p:attrNameLst>
                                          <p:attrName>style.opacity</p:attrName>
                                        </p:attrNameLst>
                                      </p:cBhvr>
                                      <p:to>
                                        <p:strVal val="0.5"/>
                                      </p:to>
                                    </p:set>
                                    <p:animEffect filter="image" prLst="opacity: 0.5">
                                      <p:cBhvr rctx="IE">
                                        <p:cTn id="31" dur="indefinite"/>
                                        <p:tgtEl>
                                          <p:spTgt spid="26"/>
                                        </p:tgtEl>
                                      </p:cBhvr>
                                    </p:animEffect>
                                  </p:childTnLst>
                                </p:cTn>
                              </p:par>
                              <p:par>
                                <p:cTn id="32" presetID="9" presetClass="emph" presetSubtype="0" grpId="0" nodeType="withEffect">
                                  <p:stCondLst>
                                    <p:cond delay="0"/>
                                  </p:stCondLst>
                                  <p:childTnLst>
                                    <p:set>
                                      <p:cBhvr rctx="PPT">
                                        <p:cTn id="33" dur="indefinite"/>
                                        <p:tgtEl>
                                          <p:spTgt spid="31"/>
                                        </p:tgtEl>
                                        <p:attrNameLst>
                                          <p:attrName>style.opacity</p:attrName>
                                        </p:attrNameLst>
                                      </p:cBhvr>
                                      <p:to>
                                        <p:strVal val="0.5"/>
                                      </p:to>
                                    </p:set>
                                    <p:animEffect filter="image" prLst="opacity: 0.5">
                                      <p:cBhvr rctx="IE">
                                        <p:cTn id="34" dur="indefinite"/>
                                        <p:tgtEl>
                                          <p:spTgt spid="31"/>
                                        </p:tgtEl>
                                      </p:cBhvr>
                                    </p:animEffect>
                                  </p:childTnLst>
                                </p:cTn>
                              </p:par>
                              <p:par>
                                <p:cTn id="35" presetID="9" presetClass="emph" presetSubtype="0" grpId="0" nodeType="withEffect">
                                  <p:stCondLst>
                                    <p:cond delay="0"/>
                                  </p:stCondLst>
                                  <p:childTnLst>
                                    <p:set>
                                      <p:cBhvr rctx="PPT">
                                        <p:cTn id="36" dur="indefinite"/>
                                        <p:tgtEl>
                                          <p:spTgt spid="32"/>
                                        </p:tgtEl>
                                        <p:attrNameLst>
                                          <p:attrName>style.opacity</p:attrName>
                                        </p:attrNameLst>
                                      </p:cBhvr>
                                      <p:to>
                                        <p:strVal val="0.5"/>
                                      </p:to>
                                    </p:set>
                                    <p:animEffect filter="image" prLst="opacity: 0.5">
                                      <p:cBhvr rctx="IE">
                                        <p:cTn id="37" dur="indefinite"/>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7" grpId="0" animBg="1"/>
      <p:bldP spid="8" grpId="0" animBg="1"/>
      <p:bldP spid="12" grpId="0" animBg="1"/>
      <p:bldP spid="31" grpId="0"/>
      <p:bldP spid="32"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SCCM image grnd.psd"/>
          <p:cNvPicPr>
            <a:picLocks noChangeAspect="1"/>
          </p:cNvPicPr>
          <p:nvPr/>
        </p:nvPicPr>
        <p:blipFill>
          <a:blip r:embed="rId2" cstate="print"/>
          <a:srcRect/>
          <a:stretch>
            <a:fillRect/>
          </a:stretch>
        </p:blipFill>
        <p:spPr bwMode="auto">
          <a:xfrm>
            <a:off x="21272" y="0"/>
            <a:ext cx="12188825" cy="6858000"/>
          </a:xfrm>
          <a:prstGeom prst="rect">
            <a:avLst/>
          </a:prstGeom>
          <a:noFill/>
          <a:ln w="9525">
            <a:noFill/>
            <a:miter lim="800000"/>
            <a:headEnd/>
            <a:tailEnd/>
          </a:ln>
        </p:spPr>
      </p:pic>
      <p:sp>
        <p:nvSpPr>
          <p:cNvPr id="3" name="AutoShape 2"/>
          <p:cNvSpPr>
            <a:spLocks noChangeArrowheads="1"/>
          </p:cNvSpPr>
          <p:nvPr/>
        </p:nvSpPr>
        <p:spPr bwMode="auto">
          <a:xfrm rot="-5400000">
            <a:off x="-29686" y="2887980"/>
            <a:ext cx="5029200" cy="1691640"/>
          </a:xfrm>
          <a:custGeom>
            <a:avLst/>
            <a:gdLst>
              <a:gd name="T0" fmla="*/ 4693469 w 21600"/>
              <a:gd name="T1" fmla="*/ 800894 h 21600"/>
              <a:gd name="T2" fmla="*/ 2438400 w 21600"/>
              <a:gd name="T3" fmla="*/ 1601787 h 21600"/>
              <a:gd name="T4" fmla="*/ 183332 w 21600"/>
              <a:gd name="T5" fmla="*/ 800894 h 21600"/>
              <a:gd name="T6" fmla="*/ 2438400 w 21600"/>
              <a:gd name="T7" fmla="*/ 0 h 21600"/>
              <a:gd name="T8" fmla="*/ 0 60000 65536"/>
              <a:gd name="T9" fmla="*/ 0 60000 65536"/>
              <a:gd name="T10" fmla="*/ 0 60000 65536"/>
              <a:gd name="T11" fmla="*/ 0 60000 65536"/>
              <a:gd name="T12" fmla="*/ 2612 w 21600"/>
              <a:gd name="T13" fmla="*/ 2612 h 21600"/>
              <a:gd name="T14" fmla="*/ 18988 w 21600"/>
              <a:gd name="T15" fmla="*/ 18988 h 21600"/>
            </a:gdLst>
            <a:ahLst/>
            <a:cxnLst>
              <a:cxn ang="T8">
                <a:pos x="T0" y="T1"/>
              </a:cxn>
              <a:cxn ang="T9">
                <a:pos x="T2" y="T3"/>
              </a:cxn>
              <a:cxn ang="T10">
                <a:pos x="T4" y="T5"/>
              </a:cxn>
              <a:cxn ang="T11">
                <a:pos x="T6" y="T7"/>
              </a:cxn>
            </a:cxnLst>
            <a:rect l="T12" t="T13" r="T14" b="T15"/>
            <a:pathLst>
              <a:path w="21600" h="21600">
                <a:moveTo>
                  <a:pt x="0" y="0"/>
                </a:moveTo>
                <a:lnTo>
                  <a:pt x="1624" y="21600"/>
                </a:lnTo>
                <a:lnTo>
                  <a:pt x="19976" y="21600"/>
                </a:lnTo>
                <a:lnTo>
                  <a:pt x="21600" y="0"/>
                </a:lnTo>
                <a:close/>
              </a:path>
            </a:pathLst>
          </a:custGeom>
          <a:solidFill>
            <a:schemeClr val="bg1">
              <a:alpha val="10196"/>
            </a:schemeClr>
          </a:solidFill>
          <a:ln w="9525">
            <a:noFill/>
            <a:miter lim="800000"/>
            <a:headEnd/>
            <a:tailEnd/>
          </a:ln>
        </p:spPr>
        <p:txBody>
          <a:bodyPr vert="eaVert" tIns="0" bIns="0" anchor="ctr"/>
          <a:lstStyle/>
          <a:p>
            <a:pPr algn="ctr" defTabSz="914400" fontAlgn="base">
              <a:spcBef>
                <a:spcPct val="0"/>
              </a:spcBef>
              <a:spcAft>
                <a:spcPct val="0"/>
              </a:spcAft>
            </a:pPr>
            <a:endParaRPr lang="en-US" sz="1600" dirty="0" smtClean="0">
              <a:solidFill>
                <a:srgbClr val="3DB5F1"/>
              </a:solidFill>
              <a:cs typeface="Segoe UI" pitchFamily="34" charset="0"/>
            </a:endParaRPr>
          </a:p>
          <a:p>
            <a:pPr algn="ctr" defTabSz="914400" fontAlgn="base">
              <a:spcBef>
                <a:spcPct val="0"/>
              </a:spcBef>
              <a:spcAft>
                <a:spcPct val="0"/>
              </a:spcAft>
            </a:pPr>
            <a:endParaRPr lang="en-US" sz="1600" dirty="0" smtClean="0">
              <a:solidFill>
                <a:srgbClr val="3DB5F1"/>
              </a:solidFill>
              <a:cs typeface="Segoe UI" pitchFamily="34" charset="0"/>
            </a:endParaRPr>
          </a:p>
          <a:p>
            <a:pPr algn="ctr" defTabSz="914400" fontAlgn="base">
              <a:spcBef>
                <a:spcPct val="0"/>
              </a:spcBef>
              <a:spcAft>
                <a:spcPct val="0"/>
              </a:spcAft>
            </a:pPr>
            <a:r>
              <a:rPr lang="en-US" sz="1600" dirty="0" smtClean="0">
                <a:solidFill>
                  <a:srgbClr val="3DB5F1"/>
                </a:solidFill>
                <a:cs typeface="Segoe UI" pitchFamily="34" charset="0"/>
              </a:rPr>
              <a:t>Self </a:t>
            </a:r>
            <a:r>
              <a:rPr lang="en-US" sz="1600" dirty="0">
                <a:solidFill>
                  <a:srgbClr val="3DB5F1"/>
                </a:solidFill>
                <a:cs typeface="Segoe UI" pitchFamily="34" charset="0"/>
              </a:rPr>
              <a:t>Service</a:t>
            </a:r>
          </a:p>
        </p:txBody>
      </p:sp>
      <p:sp>
        <p:nvSpPr>
          <p:cNvPr id="4" name="AutoShape 3"/>
          <p:cNvSpPr>
            <a:spLocks noChangeArrowheads="1"/>
          </p:cNvSpPr>
          <p:nvPr/>
        </p:nvSpPr>
        <p:spPr bwMode="auto">
          <a:xfrm rot="-5400000">
            <a:off x="3348711" y="2810471"/>
            <a:ext cx="5029200" cy="1694257"/>
          </a:xfrm>
          <a:custGeom>
            <a:avLst/>
            <a:gdLst>
              <a:gd name="T0" fmla="*/ 4693469 w 21600"/>
              <a:gd name="T1" fmla="*/ 800100 h 21600"/>
              <a:gd name="T2" fmla="*/ 2438400 w 21600"/>
              <a:gd name="T3" fmla="*/ 1600200 h 21600"/>
              <a:gd name="T4" fmla="*/ 183332 w 21600"/>
              <a:gd name="T5" fmla="*/ 800100 h 21600"/>
              <a:gd name="T6" fmla="*/ 2438400 w 21600"/>
              <a:gd name="T7" fmla="*/ 0 h 21600"/>
              <a:gd name="T8" fmla="*/ 0 60000 65536"/>
              <a:gd name="T9" fmla="*/ 0 60000 65536"/>
              <a:gd name="T10" fmla="*/ 0 60000 65536"/>
              <a:gd name="T11" fmla="*/ 0 60000 65536"/>
              <a:gd name="T12" fmla="*/ 2612 w 21600"/>
              <a:gd name="T13" fmla="*/ 2612 h 21600"/>
              <a:gd name="T14" fmla="*/ 18988 w 21600"/>
              <a:gd name="T15" fmla="*/ 18988 h 21600"/>
            </a:gdLst>
            <a:ahLst/>
            <a:cxnLst>
              <a:cxn ang="T8">
                <a:pos x="T0" y="T1"/>
              </a:cxn>
              <a:cxn ang="T9">
                <a:pos x="T2" y="T3"/>
              </a:cxn>
              <a:cxn ang="T10">
                <a:pos x="T4" y="T5"/>
              </a:cxn>
              <a:cxn ang="T11">
                <a:pos x="T6" y="T7"/>
              </a:cxn>
            </a:cxnLst>
            <a:rect l="T12" t="T13" r="T14" b="T15"/>
            <a:pathLst>
              <a:path w="21600" h="21600">
                <a:moveTo>
                  <a:pt x="0" y="0"/>
                </a:moveTo>
                <a:lnTo>
                  <a:pt x="1624" y="21600"/>
                </a:lnTo>
                <a:lnTo>
                  <a:pt x="19976" y="21600"/>
                </a:lnTo>
                <a:lnTo>
                  <a:pt x="21600" y="0"/>
                </a:lnTo>
                <a:close/>
              </a:path>
            </a:pathLst>
          </a:custGeom>
          <a:solidFill>
            <a:schemeClr val="bg1">
              <a:alpha val="10196"/>
            </a:schemeClr>
          </a:solidFill>
          <a:ln w="9525">
            <a:noFill/>
            <a:miter lim="800000"/>
            <a:headEnd/>
            <a:tailEnd/>
          </a:ln>
        </p:spPr>
        <p:txBody>
          <a:bodyPr vert="eaVert" lIns="182880" tIns="0" bIns="0" anchor="ctr"/>
          <a:lstStyle/>
          <a:p>
            <a:pPr algn="ctr" defTabSz="914400" fontAlgn="base">
              <a:spcBef>
                <a:spcPct val="0"/>
              </a:spcBef>
              <a:spcAft>
                <a:spcPct val="0"/>
              </a:spcAft>
            </a:pPr>
            <a:endParaRPr lang="en-US" sz="1600" dirty="0" smtClean="0">
              <a:solidFill>
                <a:srgbClr val="3DB5F1"/>
              </a:solidFill>
              <a:cs typeface="Segoe UI" pitchFamily="34" charset="0"/>
            </a:endParaRPr>
          </a:p>
          <a:p>
            <a:pPr algn="ctr" defTabSz="914400" fontAlgn="base">
              <a:spcBef>
                <a:spcPct val="0"/>
              </a:spcBef>
              <a:spcAft>
                <a:spcPct val="0"/>
              </a:spcAft>
            </a:pPr>
            <a:r>
              <a:rPr lang="en-US" sz="1600" dirty="0" smtClean="0">
                <a:solidFill>
                  <a:srgbClr val="3DB5F1"/>
                </a:solidFill>
                <a:cs typeface="Segoe UI" pitchFamily="34" charset="0"/>
              </a:rPr>
              <a:t>Service </a:t>
            </a:r>
            <a:r>
              <a:rPr lang="en-US" sz="1600" dirty="0">
                <a:solidFill>
                  <a:srgbClr val="3DB5F1"/>
                </a:solidFill>
                <a:cs typeface="Segoe UI" pitchFamily="34" charset="0"/>
              </a:rPr>
              <a:t>Delivery &amp; Automation</a:t>
            </a:r>
          </a:p>
        </p:txBody>
      </p:sp>
      <p:sp>
        <p:nvSpPr>
          <p:cNvPr id="5"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4000" smtClean="0">
                <a:latin typeface="+mn-lt"/>
              </a:rPr>
              <a:t>System Center Helps Deliver IT as a Service</a:t>
            </a:r>
            <a:endParaRPr lang="en-US" sz="4000">
              <a:latin typeface="+mn-lt"/>
            </a:endParaRPr>
          </a:p>
        </p:txBody>
      </p:sp>
      <p:sp>
        <p:nvSpPr>
          <p:cNvPr id="6" name="Freeform 132"/>
          <p:cNvSpPr>
            <a:spLocks/>
          </p:cNvSpPr>
          <p:nvPr/>
        </p:nvSpPr>
        <p:spPr bwMode="gray">
          <a:xfrm>
            <a:off x="5360073" y="3044190"/>
            <a:ext cx="1006475" cy="236538"/>
          </a:xfrm>
          <a:custGeom>
            <a:avLst/>
            <a:gdLst>
              <a:gd name="T0" fmla="*/ 2147483647 w 364"/>
              <a:gd name="T1" fmla="*/ 2147483647 h 86"/>
              <a:gd name="T2" fmla="*/ 2147483647 w 364"/>
              <a:gd name="T3" fmla="*/ 2147483647 h 86"/>
              <a:gd name="T4" fmla="*/ 2147483647 w 364"/>
              <a:gd name="T5" fmla="*/ 2147483647 h 86"/>
              <a:gd name="T6" fmla="*/ 2147483647 w 364"/>
              <a:gd name="T7" fmla="*/ 2147483647 h 86"/>
              <a:gd name="T8" fmla="*/ 2147483647 w 364"/>
              <a:gd name="T9" fmla="*/ 2147483647 h 86"/>
              <a:gd name="T10" fmla="*/ 2147483647 w 364"/>
              <a:gd name="T11" fmla="*/ 2147483647 h 86"/>
              <a:gd name="T12" fmla="*/ 2147483647 w 364"/>
              <a:gd name="T13" fmla="*/ 2147483647 h 86"/>
              <a:gd name="T14" fmla="*/ 2147483647 w 364"/>
              <a:gd name="T15" fmla="*/ 2147483647 h 86"/>
              <a:gd name="T16" fmla="*/ 2147483647 w 364"/>
              <a:gd name="T17" fmla="*/ 2147483647 h 86"/>
              <a:gd name="T18" fmla="*/ 2147483647 w 364"/>
              <a:gd name="T19" fmla="*/ 2147483647 h 86"/>
              <a:gd name="T20" fmla="*/ 2147483647 w 364"/>
              <a:gd name="T21" fmla="*/ 2147483647 h 86"/>
              <a:gd name="T22" fmla="*/ 2147483647 w 364"/>
              <a:gd name="T23" fmla="*/ 2147483647 h 86"/>
              <a:gd name="T24" fmla="*/ 2147483647 w 364"/>
              <a:gd name="T25" fmla="*/ 2147483647 h 86"/>
              <a:gd name="T26" fmla="*/ 2147483647 w 364"/>
              <a:gd name="T27" fmla="*/ 2147483647 h 86"/>
              <a:gd name="T28" fmla="*/ 0 w 364"/>
              <a:gd name="T29" fmla="*/ 2147483647 h 86"/>
              <a:gd name="T30" fmla="*/ 2147483647 w 364"/>
              <a:gd name="T31" fmla="*/ 2147483647 h 86"/>
              <a:gd name="T32" fmla="*/ 2147483647 w 364"/>
              <a:gd name="T33" fmla="*/ 2147483647 h 86"/>
              <a:gd name="T34" fmla="*/ 2147483647 w 364"/>
              <a:gd name="T35" fmla="*/ 0 h 86"/>
              <a:gd name="T36" fmla="*/ 2147483647 w 364"/>
              <a:gd name="T37" fmla="*/ 2147483647 h 86"/>
              <a:gd name="T38" fmla="*/ 2147483647 w 364"/>
              <a:gd name="T39" fmla="*/ 2147483647 h 86"/>
              <a:gd name="T40" fmla="*/ 2147483647 w 364"/>
              <a:gd name="T41" fmla="*/ 2147483647 h 86"/>
              <a:gd name="T42" fmla="*/ 2147483647 w 364"/>
              <a:gd name="T43" fmla="*/ 2147483647 h 86"/>
              <a:gd name="T44" fmla="*/ 2147483647 w 364"/>
              <a:gd name="T45" fmla="*/ 2147483647 h 86"/>
              <a:gd name="T46" fmla="*/ 2147483647 w 364"/>
              <a:gd name="T47" fmla="*/ 0 h 86"/>
              <a:gd name="T48" fmla="*/ 2147483647 w 364"/>
              <a:gd name="T49" fmla="*/ 2147483647 h 86"/>
              <a:gd name="T50" fmla="*/ 2147483647 w 364"/>
              <a:gd name="T51" fmla="*/ 2147483647 h 86"/>
              <a:gd name="T52" fmla="*/ 2147483647 w 364"/>
              <a:gd name="T53" fmla="*/ 2147483647 h 86"/>
              <a:gd name="T54" fmla="*/ 2147483647 w 364"/>
              <a:gd name="T55" fmla="*/ 2147483647 h 86"/>
              <a:gd name="T56" fmla="*/ 2147483647 w 364"/>
              <a:gd name="T57" fmla="*/ 2147483647 h 86"/>
              <a:gd name="T58" fmla="*/ 2147483647 w 364"/>
              <a:gd name="T59" fmla="*/ 2147483647 h 86"/>
              <a:gd name="T60" fmla="*/ 2147483647 w 364"/>
              <a:gd name="T61" fmla="*/ 2147483647 h 86"/>
              <a:gd name="T62" fmla="*/ 2147483647 w 364"/>
              <a:gd name="T63" fmla="*/ 2147483647 h 86"/>
              <a:gd name="T64" fmla="*/ 2147483647 w 364"/>
              <a:gd name="T65" fmla="*/ 2147483647 h 86"/>
              <a:gd name="T66" fmla="*/ 2147483647 w 364"/>
              <a:gd name="T67" fmla="*/ 2147483647 h 86"/>
              <a:gd name="T68" fmla="*/ 2147483647 w 364"/>
              <a:gd name="T69" fmla="*/ 2147483647 h 86"/>
              <a:gd name="T70" fmla="*/ 2147483647 w 364"/>
              <a:gd name="T71" fmla="*/ 2147483647 h 86"/>
              <a:gd name="T72" fmla="*/ 2147483647 w 364"/>
              <a:gd name="T73" fmla="*/ 2147483647 h 86"/>
              <a:gd name="T74" fmla="*/ 2147483647 w 364"/>
              <a:gd name="T75" fmla="*/ 2147483647 h 86"/>
              <a:gd name="T76" fmla="*/ 2147483647 w 364"/>
              <a:gd name="T77" fmla="*/ 2147483647 h 86"/>
              <a:gd name="T78" fmla="*/ 2147483647 w 364"/>
              <a:gd name="T79" fmla="*/ 2147483647 h 86"/>
              <a:gd name="T80" fmla="*/ 2147483647 w 364"/>
              <a:gd name="T81" fmla="*/ 2147483647 h 86"/>
              <a:gd name="T82" fmla="*/ 2147483647 w 364"/>
              <a:gd name="T83" fmla="*/ 2147483647 h 86"/>
              <a:gd name="T84" fmla="*/ 2147483647 w 364"/>
              <a:gd name="T85" fmla="*/ 2147483647 h 86"/>
              <a:gd name="T86" fmla="*/ 2147483647 w 364"/>
              <a:gd name="T87" fmla="*/ 2147483647 h 86"/>
              <a:gd name="T88" fmla="*/ 2147483647 w 364"/>
              <a:gd name="T89" fmla="*/ 2147483647 h 86"/>
              <a:gd name="T90" fmla="*/ 2147483647 w 364"/>
              <a:gd name="T91" fmla="*/ 2147483647 h 86"/>
              <a:gd name="T92" fmla="*/ 2147483647 w 364"/>
              <a:gd name="T93" fmla="*/ 2147483647 h 86"/>
              <a:gd name="T94" fmla="*/ 2147483647 w 364"/>
              <a:gd name="T95" fmla="*/ 2147483647 h 86"/>
              <a:gd name="T96" fmla="*/ 2147483647 w 364"/>
              <a:gd name="T97" fmla="*/ 2147483647 h 86"/>
              <a:gd name="T98" fmla="*/ 2147483647 w 364"/>
              <a:gd name="T99" fmla="*/ 2147483647 h 86"/>
              <a:gd name="T100" fmla="*/ 2147483647 w 364"/>
              <a:gd name="T101" fmla="*/ 2147483647 h 86"/>
              <a:gd name="T102" fmla="*/ 2147483647 w 364"/>
              <a:gd name="T103" fmla="*/ 2147483647 h 86"/>
              <a:gd name="T104" fmla="*/ 2147483647 w 364"/>
              <a:gd name="T105" fmla="*/ 2147483647 h 86"/>
              <a:gd name="T106" fmla="*/ 2147483647 w 364"/>
              <a:gd name="T107" fmla="*/ 2147483647 h 86"/>
              <a:gd name="T108" fmla="*/ 2147483647 w 364"/>
              <a:gd name="T109" fmla="*/ 2147483647 h 86"/>
              <a:gd name="T110" fmla="*/ 2147483647 w 364"/>
              <a:gd name="T111" fmla="*/ 2147483647 h 86"/>
              <a:gd name="T112" fmla="*/ 2147483647 w 364"/>
              <a:gd name="T113" fmla="*/ 2147483647 h 86"/>
              <a:gd name="T114" fmla="*/ 2147483647 w 364"/>
              <a:gd name="T115" fmla="*/ 2147483647 h 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4"/>
              <a:gd name="T175" fmla="*/ 0 h 86"/>
              <a:gd name="T176" fmla="*/ 364 w 364"/>
              <a:gd name="T177" fmla="*/ 86 h 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4" h="86">
                <a:moveTo>
                  <a:pt x="296" y="6"/>
                </a:moveTo>
                <a:lnTo>
                  <a:pt x="334" y="44"/>
                </a:lnTo>
                <a:lnTo>
                  <a:pt x="296" y="82"/>
                </a:lnTo>
                <a:lnTo>
                  <a:pt x="326" y="82"/>
                </a:lnTo>
                <a:lnTo>
                  <a:pt x="364" y="44"/>
                </a:lnTo>
                <a:lnTo>
                  <a:pt x="326" y="6"/>
                </a:lnTo>
                <a:lnTo>
                  <a:pt x="296" y="6"/>
                </a:lnTo>
                <a:lnTo>
                  <a:pt x="180" y="56"/>
                </a:lnTo>
                <a:lnTo>
                  <a:pt x="178" y="54"/>
                </a:lnTo>
                <a:lnTo>
                  <a:pt x="154" y="54"/>
                </a:lnTo>
                <a:lnTo>
                  <a:pt x="152" y="58"/>
                </a:lnTo>
                <a:lnTo>
                  <a:pt x="162" y="64"/>
                </a:lnTo>
                <a:lnTo>
                  <a:pt x="158" y="70"/>
                </a:lnTo>
                <a:lnTo>
                  <a:pt x="148" y="64"/>
                </a:lnTo>
                <a:lnTo>
                  <a:pt x="138" y="70"/>
                </a:lnTo>
                <a:lnTo>
                  <a:pt x="128" y="74"/>
                </a:lnTo>
                <a:lnTo>
                  <a:pt x="128" y="86"/>
                </a:lnTo>
                <a:lnTo>
                  <a:pt x="120" y="86"/>
                </a:lnTo>
                <a:lnTo>
                  <a:pt x="120" y="74"/>
                </a:lnTo>
                <a:lnTo>
                  <a:pt x="114" y="72"/>
                </a:lnTo>
                <a:lnTo>
                  <a:pt x="108" y="70"/>
                </a:lnTo>
                <a:lnTo>
                  <a:pt x="100" y="76"/>
                </a:lnTo>
                <a:lnTo>
                  <a:pt x="96" y="72"/>
                </a:lnTo>
                <a:lnTo>
                  <a:pt x="102" y="64"/>
                </a:lnTo>
                <a:lnTo>
                  <a:pt x="96" y="56"/>
                </a:lnTo>
                <a:lnTo>
                  <a:pt x="96" y="54"/>
                </a:lnTo>
                <a:lnTo>
                  <a:pt x="70" y="54"/>
                </a:lnTo>
                <a:lnTo>
                  <a:pt x="68" y="58"/>
                </a:lnTo>
                <a:lnTo>
                  <a:pt x="78" y="64"/>
                </a:lnTo>
                <a:lnTo>
                  <a:pt x="74" y="70"/>
                </a:lnTo>
                <a:lnTo>
                  <a:pt x="64" y="64"/>
                </a:lnTo>
                <a:lnTo>
                  <a:pt x="56" y="70"/>
                </a:lnTo>
                <a:lnTo>
                  <a:pt x="46" y="74"/>
                </a:lnTo>
                <a:lnTo>
                  <a:pt x="44" y="86"/>
                </a:lnTo>
                <a:lnTo>
                  <a:pt x="36" y="86"/>
                </a:lnTo>
                <a:lnTo>
                  <a:pt x="36" y="74"/>
                </a:lnTo>
                <a:lnTo>
                  <a:pt x="30" y="72"/>
                </a:lnTo>
                <a:lnTo>
                  <a:pt x="24" y="70"/>
                </a:lnTo>
                <a:lnTo>
                  <a:pt x="16" y="76"/>
                </a:lnTo>
                <a:lnTo>
                  <a:pt x="12" y="72"/>
                </a:lnTo>
                <a:lnTo>
                  <a:pt x="18" y="64"/>
                </a:lnTo>
                <a:lnTo>
                  <a:pt x="14" y="56"/>
                </a:lnTo>
                <a:lnTo>
                  <a:pt x="10" y="50"/>
                </a:lnTo>
                <a:lnTo>
                  <a:pt x="0" y="50"/>
                </a:lnTo>
                <a:lnTo>
                  <a:pt x="0" y="42"/>
                </a:lnTo>
                <a:lnTo>
                  <a:pt x="10" y="40"/>
                </a:lnTo>
                <a:lnTo>
                  <a:pt x="10" y="34"/>
                </a:lnTo>
                <a:lnTo>
                  <a:pt x="14" y="28"/>
                </a:lnTo>
                <a:lnTo>
                  <a:pt x="4" y="20"/>
                </a:lnTo>
                <a:lnTo>
                  <a:pt x="8" y="16"/>
                </a:lnTo>
                <a:lnTo>
                  <a:pt x="18" y="20"/>
                </a:lnTo>
                <a:lnTo>
                  <a:pt x="26" y="14"/>
                </a:lnTo>
                <a:lnTo>
                  <a:pt x="36" y="12"/>
                </a:lnTo>
                <a:lnTo>
                  <a:pt x="38" y="0"/>
                </a:lnTo>
                <a:lnTo>
                  <a:pt x="44" y="0"/>
                </a:lnTo>
                <a:lnTo>
                  <a:pt x="46" y="12"/>
                </a:lnTo>
                <a:lnTo>
                  <a:pt x="52" y="14"/>
                </a:lnTo>
                <a:lnTo>
                  <a:pt x="58" y="16"/>
                </a:lnTo>
                <a:lnTo>
                  <a:pt x="64" y="8"/>
                </a:lnTo>
                <a:lnTo>
                  <a:pt x="70" y="14"/>
                </a:lnTo>
                <a:lnTo>
                  <a:pt x="64" y="22"/>
                </a:lnTo>
                <a:lnTo>
                  <a:pt x="68" y="28"/>
                </a:lnTo>
                <a:lnTo>
                  <a:pt x="70" y="32"/>
                </a:lnTo>
                <a:lnTo>
                  <a:pt x="96" y="32"/>
                </a:lnTo>
                <a:lnTo>
                  <a:pt x="96" y="28"/>
                </a:lnTo>
                <a:lnTo>
                  <a:pt x="88" y="20"/>
                </a:lnTo>
                <a:lnTo>
                  <a:pt x="92" y="16"/>
                </a:lnTo>
                <a:lnTo>
                  <a:pt x="102" y="20"/>
                </a:lnTo>
                <a:lnTo>
                  <a:pt x="110" y="14"/>
                </a:lnTo>
                <a:lnTo>
                  <a:pt x="120" y="12"/>
                </a:lnTo>
                <a:lnTo>
                  <a:pt x="122" y="0"/>
                </a:lnTo>
                <a:lnTo>
                  <a:pt x="128" y="0"/>
                </a:lnTo>
                <a:lnTo>
                  <a:pt x="128" y="12"/>
                </a:lnTo>
                <a:lnTo>
                  <a:pt x="136" y="14"/>
                </a:lnTo>
                <a:lnTo>
                  <a:pt x="142" y="16"/>
                </a:lnTo>
                <a:lnTo>
                  <a:pt x="148" y="8"/>
                </a:lnTo>
                <a:lnTo>
                  <a:pt x="154" y="14"/>
                </a:lnTo>
                <a:lnTo>
                  <a:pt x="148" y="22"/>
                </a:lnTo>
                <a:lnTo>
                  <a:pt x="152" y="28"/>
                </a:lnTo>
                <a:lnTo>
                  <a:pt x="154" y="32"/>
                </a:lnTo>
                <a:lnTo>
                  <a:pt x="178" y="32"/>
                </a:lnTo>
                <a:lnTo>
                  <a:pt x="180" y="28"/>
                </a:lnTo>
                <a:lnTo>
                  <a:pt x="172" y="20"/>
                </a:lnTo>
                <a:lnTo>
                  <a:pt x="174" y="16"/>
                </a:lnTo>
                <a:lnTo>
                  <a:pt x="186" y="20"/>
                </a:lnTo>
                <a:lnTo>
                  <a:pt x="194" y="14"/>
                </a:lnTo>
                <a:lnTo>
                  <a:pt x="204" y="12"/>
                </a:lnTo>
                <a:lnTo>
                  <a:pt x="206" y="0"/>
                </a:lnTo>
                <a:lnTo>
                  <a:pt x="212" y="0"/>
                </a:lnTo>
                <a:lnTo>
                  <a:pt x="212" y="12"/>
                </a:lnTo>
                <a:lnTo>
                  <a:pt x="218" y="14"/>
                </a:lnTo>
                <a:lnTo>
                  <a:pt x="224" y="16"/>
                </a:lnTo>
                <a:lnTo>
                  <a:pt x="232" y="8"/>
                </a:lnTo>
                <a:lnTo>
                  <a:pt x="238" y="14"/>
                </a:lnTo>
                <a:lnTo>
                  <a:pt x="232" y="22"/>
                </a:lnTo>
                <a:lnTo>
                  <a:pt x="236" y="28"/>
                </a:lnTo>
                <a:lnTo>
                  <a:pt x="238" y="32"/>
                </a:lnTo>
                <a:lnTo>
                  <a:pt x="276" y="32"/>
                </a:lnTo>
                <a:lnTo>
                  <a:pt x="250" y="6"/>
                </a:lnTo>
                <a:lnTo>
                  <a:pt x="280" y="6"/>
                </a:lnTo>
                <a:lnTo>
                  <a:pt x="320" y="44"/>
                </a:lnTo>
                <a:lnTo>
                  <a:pt x="280" y="82"/>
                </a:lnTo>
                <a:lnTo>
                  <a:pt x="250" y="82"/>
                </a:lnTo>
                <a:lnTo>
                  <a:pt x="278" y="54"/>
                </a:lnTo>
                <a:lnTo>
                  <a:pt x="238" y="54"/>
                </a:lnTo>
                <a:lnTo>
                  <a:pt x="236" y="58"/>
                </a:lnTo>
                <a:lnTo>
                  <a:pt x="244" y="64"/>
                </a:lnTo>
                <a:lnTo>
                  <a:pt x="242" y="70"/>
                </a:lnTo>
                <a:lnTo>
                  <a:pt x="230" y="64"/>
                </a:lnTo>
                <a:lnTo>
                  <a:pt x="222" y="70"/>
                </a:lnTo>
                <a:lnTo>
                  <a:pt x="212" y="74"/>
                </a:lnTo>
                <a:lnTo>
                  <a:pt x="210" y="86"/>
                </a:lnTo>
                <a:lnTo>
                  <a:pt x="204" y="86"/>
                </a:lnTo>
                <a:lnTo>
                  <a:pt x="204" y="74"/>
                </a:lnTo>
                <a:lnTo>
                  <a:pt x="198" y="72"/>
                </a:lnTo>
                <a:lnTo>
                  <a:pt x="192" y="70"/>
                </a:lnTo>
                <a:lnTo>
                  <a:pt x="184" y="76"/>
                </a:lnTo>
                <a:lnTo>
                  <a:pt x="178" y="72"/>
                </a:lnTo>
                <a:lnTo>
                  <a:pt x="184" y="64"/>
                </a:lnTo>
                <a:lnTo>
                  <a:pt x="180" y="56"/>
                </a:lnTo>
                <a:lnTo>
                  <a:pt x="296" y="6"/>
                </a:lnTo>
                <a:lnTo>
                  <a:pt x="26" y="50"/>
                </a:lnTo>
                <a:lnTo>
                  <a:pt x="26" y="44"/>
                </a:lnTo>
                <a:lnTo>
                  <a:pt x="26" y="38"/>
                </a:lnTo>
                <a:lnTo>
                  <a:pt x="28" y="32"/>
                </a:lnTo>
                <a:lnTo>
                  <a:pt x="34" y="28"/>
                </a:lnTo>
                <a:lnTo>
                  <a:pt x="40" y="28"/>
                </a:lnTo>
                <a:lnTo>
                  <a:pt x="46" y="28"/>
                </a:lnTo>
                <a:lnTo>
                  <a:pt x="50" y="30"/>
                </a:lnTo>
                <a:lnTo>
                  <a:pt x="54" y="36"/>
                </a:lnTo>
                <a:lnTo>
                  <a:pt x="56" y="42"/>
                </a:lnTo>
                <a:lnTo>
                  <a:pt x="56" y="48"/>
                </a:lnTo>
                <a:lnTo>
                  <a:pt x="52" y="52"/>
                </a:lnTo>
                <a:lnTo>
                  <a:pt x="48" y="56"/>
                </a:lnTo>
                <a:lnTo>
                  <a:pt x="42" y="58"/>
                </a:lnTo>
                <a:lnTo>
                  <a:pt x="36" y="58"/>
                </a:lnTo>
                <a:lnTo>
                  <a:pt x="30" y="54"/>
                </a:lnTo>
                <a:lnTo>
                  <a:pt x="26" y="50"/>
                </a:lnTo>
                <a:lnTo>
                  <a:pt x="296" y="6"/>
                </a:lnTo>
                <a:lnTo>
                  <a:pt x="110" y="50"/>
                </a:lnTo>
                <a:lnTo>
                  <a:pt x="108" y="44"/>
                </a:lnTo>
                <a:lnTo>
                  <a:pt x="110" y="38"/>
                </a:lnTo>
                <a:lnTo>
                  <a:pt x="112" y="32"/>
                </a:lnTo>
                <a:lnTo>
                  <a:pt x="118" y="28"/>
                </a:lnTo>
                <a:lnTo>
                  <a:pt x="124" y="28"/>
                </a:lnTo>
                <a:lnTo>
                  <a:pt x="128" y="28"/>
                </a:lnTo>
                <a:lnTo>
                  <a:pt x="134" y="30"/>
                </a:lnTo>
                <a:lnTo>
                  <a:pt x="138" y="36"/>
                </a:lnTo>
                <a:lnTo>
                  <a:pt x="140" y="42"/>
                </a:lnTo>
                <a:lnTo>
                  <a:pt x="138" y="48"/>
                </a:lnTo>
                <a:lnTo>
                  <a:pt x="136" y="52"/>
                </a:lnTo>
                <a:lnTo>
                  <a:pt x="132" y="56"/>
                </a:lnTo>
                <a:lnTo>
                  <a:pt x="126" y="58"/>
                </a:lnTo>
                <a:lnTo>
                  <a:pt x="120" y="58"/>
                </a:lnTo>
                <a:lnTo>
                  <a:pt x="114" y="54"/>
                </a:lnTo>
                <a:lnTo>
                  <a:pt x="110" y="50"/>
                </a:lnTo>
                <a:lnTo>
                  <a:pt x="296" y="6"/>
                </a:lnTo>
                <a:lnTo>
                  <a:pt x="194" y="50"/>
                </a:lnTo>
                <a:lnTo>
                  <a:pt x="192" y="44"/>
                </a:lnTo>
                <a:lnTo>
                  <a:pt x="194" y="38"/>
                </a:lnTo>
                <a:lnTo>
                  <a:pt x="196" y="32"/>
                </a:lnTo>
                <a:lnTo>
                  <a:pt x="200" y="28"/>
                </a:lnTo>
                <a:lnTo>
                  <a:pt x="206" y="28"/>
                </a:lnTo>
                <a:lnTo>
                  <a:pt x="212" y="28"/>
                </a:lnTo>
                <a:lnTo>
                  <a:pt x="218" y="30"/>
                </a:lnTo>
                <a:lnTo>
                  <a:pt x="222" y="36"/>
                </a:lnTo>
                <a:lnTo>
                  <a:pt x="222" y="42"/>
                </a:lnTo>
                <a:lnTo>
                  <a:pt x="222" y="48"/>
                </a:lnTo>
                <a:lnTo>
                  <a:pt x="220" y="52"/>
                </a:lnTo>
                <a:lnTo>
                  <a:pt x="214" y="56"/>
                </a:lnTo>
                <a:lnTo>
                  <a:pt x="208" y="58"/>
                </a:lnTo>
                <a:lnTo>
                  <a:pt x="202" y="58"/>
                </a:lnTo>
                <a:lnTo>
                  <a:pt x="198" y="54"/>
                </a:lnTo>
                <a:lnTo>
                  <a:pt x="194" y="50"/>
                </a:lnTo>
                <a:lnTo>
                  <a:pt x="296" y="6"/>
                </a:lnTo>
                <a:close/>
              </a:path>
            </a:pathLst>
          </a:custGeom>
          <a:solidFill>
            <a:srgbClr val="FFFFFF"/>
          </a:solidFill>
          <a:ln w="9525">
            <a:noFill/>
            <a:round/>
            <a:headEnd/>
            <a:tailEnd/>
          </a:ln>
        </p:spPr>
        <p:txBody>
          <a:bodyPr lIns="121899" tIns="60949" rIns="121899" bIns="60949"/>
          <a:lstStyle/>
          <a:p>
            <a:pPr defTabSz="912813" fontAlgn="base">
              <a:spcBef>
                <a:spcPct val="0"/>
              </a:spcBef>
              <a:spcAft>
                <a:spcPct val="0"/>
              </a:spcAft>
            </a:pPr>
            <a:endParaRPr lang="en-US">
              <a:solidFill>
                <a:srgbClr val="FFFFFF"/>
              </a:solidFill>
              <a:cs typeface="Arial" charset="0"/>
            </a:endParaRPr>
          </a:p>
        </p:txBody>
      </p:sp>
      <p:grpSp>
        <p:nvGrpSpPr>
          <p:cNvPr id="7" name="Group 167"/>
          <p:cNvGrpSpPr>
            <a:grpSpLocks/>
          </p:cNvGrpSpPr>
          <p:nvPr/>
        </p:nvGrpSpPr>
        <p:grpSpPr bwMode="auto">
          <a:xfrm>
            <a:off x="2159476" y="3191192"/>
            <a:ext cx="650875" cy="534988"/>
            <a:chOff x="2830513" y="1652588"/>
            <a:chExt cx="419100" cy="346075"/>
          </a:xfrm>
        </p:grpSpPr>
        <p:sp>
          <p:nvSpPr>
            <p:cNvPr id="8" name="AutoShape 3"/>
            <p:cNvSpPr>
              <a:spLocks noChangeAspect="1" noChangeArrowheads="1" noTextEdit="1"/>
            </p:cNvSpPr>
            <p:nvPr/>
          </p:nvSpPr>
          <p:spPr bwMode="auto">
            <a:xfrm>
              <a:off x="2830513" y="1652588"/>
              <a:ext cx="419100" cy="346075"/>
            </a:xfrm>
            <a:prstGeom prst="rect">
              <a:avLst/>
            </a:prstGeom>
            <a:noFill/>
            <a:ln w="9525">
              <a:noFill/>
              <a:miter lim="800000"/>
              <a:headEnd/>
              <a:tailEnd/>
            </a:ln>
          </p:spPr>
          <p:txBody>
            <a:bodyPr/>
            <a:lstStyle/>
            <a:p>
              <a:pPr defTabSz="912813" fontAlgn="base">
                <a:spcBef>
                  <a:spcPct val="0"/>
                </a:spcBef>
                <a:spcAft>
                  <a:spcPct val="0"/>
                </a:spcAft>
                <a:defRPr/>
              </a:pPr>
              <a:endParaRPr lang="en-US" sz="1400" kern="0">
                <a:solidFill>
                  <a:srgbClr val="FFFFFF"/>
                </a:solidFill>
                <a:latin typeface="Segoe Light" charset="0"/>
                <a:cs typeface="Arial" charset="0"/>
              </a:endParaRPr>
            </a:p>
          </p:txBody>
        </p:sp>
        <p:sp>
          <p:nvSpPr>
            <p:cNvPr id="9" name="Freeform 5"/>
            <p:cNvSpPr>
              <a:spLocks/>
            </p:cNvSpPr>
            <p:nvPr/>
          </p:nvSpPr>
          <p:spPr bwMode="auto">
            <a:xfrm>
              <a:off x="2856068" y="1684423"/>
              <a:ext cx="161507" cy="224897"/>
            </a:xfrm>
            <a:custGeom>
              <a:avLst/>
              <a:gdLst>
                <a:gd name="T0" fmla="*/ 2147483647 w 102"/>
                <a:gd name="T1" fmla="*/ 2147483647 h 142"/>
                <a:gd name="T2" fmla="*/ 2147483647 w 102"/>
                <a:gd name="T3" fmla="*/ 2147483647 h 142"/>
                <a:gd name="T4" fmla="*/ 2147483647 w 102"/>
                <a:gd name="T5" fmla="*/ 2147483647 h 142"/>
                <a:gd name="T6" fmla="*/ 0 w 102"/>
                <a:gd name="T7" fmla="*/ 2147483647 h 142"/>
                <a:gd name="T8" fmla="*/ 0 w 102"/>
                <a:gd name="T9" fmla="*/ 2147483647 h 142"/>
                <a:gd name="T10" fmla="*/ 2147483647 w 102"/>
                <a:gd name="T11" fmla="*/ 2147483647 h 142"/>
                <a:gd name="T12" fmla="*/ 2147483647 w 102"/>
                <a:gd name="T13" fmla="*/ 0 h 142"/>
                <a:gd name="T14" fmla="*/ 2147483647 w 102"/>
                <a:gd name="T15" fmla="*/ 0 h 142"/>
                <a:gd name="T16" fmla="*/ 2147483647 w 102"/>
                <a:gd name="T17" fmla="*/ 2147483647 h 142"/>
                <a:gd name="T18" fmla="*/ 2147483647 w 102"/>
                <a:gd name="T19" fmla="*/ 2147483647 h 142"/>
                <a:gd name="T20" fmla="*/ 2147483647 w 102"/>
                <a:gd name="T21" fmla="*/ 2147483647 h 142"/>
                <a:gd name="T22" fmla="*/ 2147483647 w 102"/>
                <a:gd name="T23" fmla="*/ 2147483647 h 142"/>
                <a:gd name="T24" fmla="*/ 2147483647 w 102"/>
                <a:gd name="T25" fmla="*/ 2147483647 h 142"/>
                <a:gd name="T26" fmla="*/ 2147483647 w 102"/>
                <a:gd name="T27" fmla="*/ 2147483647 h 142"/>
                <a:gd name="T28" fmla="*/ 2147483647 w 102"/>
                <a:gd name="T29" fmla="*/ 2147483647 h 142"/>
                <a:gd name="T30" fmla="*/ 2147483647 w 102"/>
                <a:gd name="T31" fmla="*/ 2147483647 h 142"/>
                <a:gd name="T32" fmla="*/ 2147483647 w 102"/>
                <a:gd name="T33" fmla="*/ 2147483647 h 142"/>
                <a:gd name="T34" fmla="*/ 2147483647 w 102"/>
                <a:gd name="T35" fmla="*/ 2147483647 h 142"/>
                <a:gd name="T36" fmla="*/ 2147483647 w 102"/>
                <a:gd name="T37" fmla="*/ 2147483647 h 142"/>
                <a:gd name="T38" fmla="*/ 2147483647 w 102"/>
                <a:gd name="T39" fmla="*/ 2147483647 h 142"/>
                <a:gd name="T40" fmla="*/ 2147483647 w 102"/>
                <a:gd name="T41" fmla="*/ 2147483647 h 142"/>
                <a:gd name="T42" fmla="*/ 2147483647 w 102"/>
                <a:gd name="T43" fmla="*/ 2147483647 h 142"/>
                <a:gd name="T44" fmla="*/ 2147483647 w 102"/>
                <a:gd name="T45" fmla="*/ 2147483647 h 142"/>
                <a:gd name="T46" fmla="*/ 2147483647 w 102"/>
                <a:gd name="T47" fmla="*/ 2147483647 h 142"/>
                <a:gd name="T48" fmla="*/ 2147483647 w 102"/>
                <a:gd name="T49" fmla="*/ 2147483647 h 142"/>
                <a:gd name="T50" fmla="*/ 2147483647 w 102"/>
                <a:gd name="T51" fmla="*/ 2147483647 h 142"/>
                <a:gd name="T52" fmla="*/ 2147483647 w 102"/>
                <a:gd name="T53" fmla="*/ 2147483647 h 142"/>
                <a:gd name="T54" fmla="*/ 2147483647 w 102"/>
                <a:gd name="T55" fmla="*/ 2147483647 h 142"/>
                <a:gd name="T56" fmla="*/ 2147483647 w 102"/>
                <a:gd name="T57" fmla="*/ 2147483647 h 142"/>
                <a:gd name="T58" fmla="*/ 2147483647 w 102"/>
                <a:gd name="T59" fmla="*/ 2147483647 h 142"/>
                <a:gd name="T60" fmla="*/ 2147483647 w 102"/>
                <a:gd name="T61" fmla="*/ 2147483647 h 142"/>
                <a:gd name="T62" fmla="*/ 2147483647 w 102"/>
                <a:gd name="T63" fmla="*/ 2147483647 h 142"/>
                <a:gd name="T64" fmla="*/ 2147483647 w 102"/>
                <a:gd name="T65" fmla="*/ 2147483647 h 142"/>
                <a:gd name="T66" fmla="*/ 2147483647 w 102"/>
                <a:gd name="T67" fmla="*/ 2147483647 h 142"/>
                <a:gd name="T68" fmla="*/ 2147483647 w 102"/>
                <a:gd name="T69" fmla="*/ 2147483647 h 142"/>
                <a:gd name="T70" fmla="*/ 2147483647 w 102"/>
                <a:gd name="T71" fmla="*/ 2147483647 h 142"/>
                <a:gd name="T72" fmla="*/ 2147483647 w 102"/>
                <a:gd name="T73" fmla="*/ 2147483647 h 142"/>
                <a:gd name="T74" fmla="*/ 2147483647 w 102"/>
                <a:gd name="T75" fmla="*/ 2147483647 h 142"/>
                <a:gd name="T76" fmla="*/ 2147483647 w 102"/>
                <a:gd name="T77" fmla="*/ 2147483647 h 142"/>
                <a:gd name="T78" fmla="*/ 2147483647 w 102"/>
                <a:gd name="T79" fmla="*/ 2147483647 h 142"/>
                <a:gd name="T80" fmla="*/ 2147483647 w 102"/>
                <a:gd name="T81" fmla="*/ 2147483647 h 142"/>
                <a:gd name="T82" fmla="*/ 2147483647 w 102"/>
                <a:gd name="T83" fmla="*/ 2147483647 h 142"/>
                <a:gd name="T84" fmla="*/ 2147483647 w 102"/>
                <a:gd name="T85" fmla="*/ 2147483647 h 142"/>
                <a:gd name="T86" fmla="*/ 2147483647 w 102"/>
                <a:gd name="T87" fmla="*/ 2147483647 h 142"/>
                <a:gd name="T88" fmla="*/ 2147483647 w 102"/>
                <a:gd name="T89" fmla="*/ 2147483647 h 142"/>
                <a:gd name="T90" fmla="*/ 2147483647 w 102"/>
                <a:gd name="T91" fmla="*/ 2147483647 h 142"/>
                <a:gd name="T92" fmla="*/ 2147483647 w 102"/>
                <a:gd name="T93" fmla="*/ 2147483647 h 142"/>
                <a:gd name="T94" fmla="*/ 2147483647 w 102"/>
                <a:gd name="T95" fmla="*/ 2147483647 h 142"/>
                <a:gd name="T96" fmla="*/ 2147483647 w 102"/>
                <a:gd name="T97" fmla="*/ 2147483647 h 142"/>
                <a:gd name="T98" fmla="*/ 2147483647 w 102"/>
                <a:gd name="T99" fmla="*/ 2147483647 h 142"/>
                <a:gd name="T100" fmla="*/ 2147483647 w 102"/>
                <a:gd name="T101" fmla="*/ 2147483647 h 142"/>
                <a:gd name="T102" fmla="*/ 2147483647 w 102"/>
                <a:gd name="T103" fmla="*/ 2147483647 h 142"/>
                <a:gd name="T104" fmla="*/ 2147483647 w 102"/>
                <a:gd name="T105" fmla="*/ 2147483647 h 142"/>
                <a:gd name="T106" fmla="*/ 2147483647 w 102"/>
                <a:gd name="T107" fmla="*/ 2147483647 h 142"/>
                <a:gd name="T108" fmla="*/ 2147483647 w 102"/>
                <a:gd name="T109" fmla="*/ 2147483647 h 142"/>
                <a:gd name="T110" fmla="*/ 2147483647 w 102"/>
                <a:gd name="T111" fmla="*/ 2147483647 h 142"/>
                <a:gd name="T112" fmla="*/ 2147483647 w 102"/>
                <a:gd name="T113" fmla="*/ 2147483647 h 142"/>
                <a:gd name="T114" fmla="*/ 2147483647 w 102"/>
                <a:gd name="T115" fmla="*/ 2147483647 h 142"/>
                <a:gd name="T116" fmla="*/ 2147483647 w 102"/>
                <a:gd name="T117" fmla="*/ 2147483647 h 142"/>
                <a:gd name="T118" fmla="*/ 2147483647 w 102"/>
                <a:gd name="T119" fmla="*/ 2147483647 h 142"/>
                <a:gd name="T120" fmla="*/ 2147483647 w 102"/>
                <a:gd name="T121" fmla="*/ 2147483647 h 1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2"/>
                <a:gd name="T184" fmla="*/ 0 h 142"/>
                <a:gd name="T185" fmla="*/ 102 w 102"/>
                <a:gd name="T186" fmla="*/ 142 h 1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2" h="142">
                  <a:moveTo>
                    <a:pt x="94" y="142"/>
                  </a:moveTo>
                  <a:lnTo>
                    <a:pt x="6" y="142"/>
                  </a:lnTo>
                  <a:lnTo>
                    <a:pt x="2" y="140"/>
                  </a:lnTo>
                  <a:lnTo>
                    <a:pt x="0" y="134"/>
                  </a:lnTo>
                  <a:lnTo>
                    <a:pt x="0" y="8"/>
                  </a:lnTo>
                  <a:lnTo>
                    <a:pt x="2" y="2"/>
                  </a:lnTo>
                  <a:lnTo>
                    <a:pt x="6" y="0"/>
                  </a:lnTo>
                  <a:lnTo>
                    <a:pt x="94" y="0"/>
                  </a:lnTo>
                  <a:lnTo>
                    <a:pt x="100" y="2"/>
                  </a:lnTo>
                  <a:lnTo>
                    <a:pt x="102" y="8"/>
                  </a:lnTo>
                  <a:lnTo>
                    <a:pt x="102" y="134"/>
                  </a:lnTo>
                  <a:lnTo>
                    <a:pt x="100" y="140"/>
                  </a:lnTo>
                  <a:lnTo>
                    <a:pt x="94" y="142"/>
                  </a:lnTo>
                  <a:lnTo>
                    <a:pt x="86" y="74"/>
                  </a:lnTo>
                  <a:lnTo>
                    <a:pt x="88" y="72"/>
                  </a:lnTo>
                  <a:lnTo>
                    <a:pt x="90" y="70"/>
                  </a:lnTo>
                  <a:lnTo>
                    <a:pt x="88" y="66"/>
                  </a:lnTo>
                  <a:lnTo>
                    <a:pt x="86" y="66"/>
                  </a:lnTo>
                  <a:lnTo>
                    <a:pt x="18" y="66"/>
                  </a:lnTo>
                  <a:lnTo>
                    <a:pt x="14" y="66"/>
                  </a:lnTo>
                  <a:lnTo>
                    <a:pt x="14" y="70"/>
                  </a:lnTo>
                  <a:lnTo>
                    <a:pt x="14" y="72"/>
                  </a:lnTo>
                  <a:lnTo>
                    <a:pt x="18" y="74"/>
                  </a:lnTo>
                  <a:lnTo>
                    <a:pt x="86" y="74"/>
                  </a:lnTo>
                  <a:lnTo>
                    <a:pt x="94" y="142"/>
                  </a:lnTo>
                  <a:lnTo>
                    <a:pt x="86" y="48"/>
                  </a:lnTo>
                  <a:lnTo>
                    <a:pt x="88" y="46"/>
                  </a:lnTo>
                  <a:lnTo>
                    <a:pt x="90" y="44"/>
                  </a:lnTo>
                  <a:lnTo>
                    <a:pt x="88" y="40"/>
                  </a:lnTo>
                  <a:lnTo>
                    <a:pt x="86" y="40"/>
                  </a:lnTo>
                  <a:lnTo>
                    <a:pt x="18" y="40"/>
                  </a:lnTo>
                  <a:lnTo>
                    <a:pt x="14" y="40"/>
                  </a:lnTo>
                  <a:lnTo>
                    <a:pt x="14" y="44"/>
                  </a:lnTo>
                  <a:lnTo>
                    <a:pt x="14" y="46"/>
                  </a:lnTo>
                  <a:lnTo>
                    <a:pt x="18" y="48"/>
                  </a:lnTo>
                  <a:lnTo>
                    <a:pt x="86" y="48"/>
                  </a:lnTo>
                  <a:lnTo>
                    <a:pt x="94" y="142"/>
                  </a:lnTo>
                  <a:lnTo>
                    <a:pt x="86" y="100"/>
                  </a:lnTo>
                  <a:lnTo>
                    <a:pt x="18" y="100"/>
                  </a:lnTo>
                  <a:lnTo>
                    <a:pt x="14" y="100"/>
                  </a:lnTo>
                  <a:lnTo>
                    <a:pt x="14" y="96"/>
                  </a:lnTo>
                  <a:lnTo>
                    <a:pt x="14" y="94"/>
                  </a:lnTo>
                  <a:lnTo>
                    <a:pt x="18" y="92"/>
                  </a:lnTo>
                  <a:lnTo>
                    <a:pt x="86" y="92"/>
                  </a:lnTo>
                  <a:lnTo>
                    <a:pt x="88" y="94"/>
                  </a:lnTo>
                  <a:lnTo>
                    <a:pt x="90" y="96"/>
                  </a:lnTo>
                  <a:lnTo>
                    <a:pt x="88" y="100"/>
                  </a:lnTo>
                  <a:lnTo>
                    <a:pt x="86" y="100"/>
                  </a:lnTo>
                  <a:lnTo>
                    <a:pt x="94" y="142"/>
                  </a:lnTo>
                  <a:lnTo>
                    <a:pt x="86" y="128"/>
                  </a:lnTo>
                  <a:lnTo>
                    <a:pt x="18" y="128"/>
                  </a:lnTo>
                  <a:lnTo>
                    <a:pt x="14" y="126"/>
                  </a:lnTo>
                  <a:lnTo>
                    <a:pt x="14" y="124"/>
                  </a:lnTo>
                  <a:lnTo>
                    <a:pt x="14" y="120"/>
                  </a:lnTo>
                  <a:lnTo>
                    <a:pt x="18" y="120"/>
                  </a:lnTo>
                  <a:lnTo>
                    <a:pt x="86" y="120"/>
                  </a:lnTo>
                  <a:lnTo>
                    <a:pt x="88" y="120"/>
                  </a:lnTo>
                  <a:lnTo>
                    <a:pt x="90" y="124"/>
                  </a:lnTo>
                  <a:lnTo>
                    <a:pt x="88" y="126"/>
                  </a:lnTo>
                  <a:lnTo>
                    <a:pt x="86" y="128"/>
                  </a:lnTo>
                  <a:lnTo>
                    <a:pt x="94" y="142"/>
                  </a:lnTo>
                  <a:close/>
                </a:path>
              </a:pathLst>
            </a:custGeom>
            <a:solidFill>
              <a:srgbClr val="FFFFFF"/>
            </a:solidFill>
            <a:ln w="9525">
              <a:noFill/>
              <a:round/>
              <a:headEnd/>
              <a:tailEnd/>
            </a:ln>
          </p:spPr>
          <p:txBody>
            <a:bodyPr/>
            <a:lstStyle/>
            <a:p>
              <a:pPr defTabSz="912813" fontAlgn="base">
                <a:spcBef>
                  <a:spcPct val="0"/>
                </a:spcBef>
                <a:spcAft>
                  <a:spcPct val="0"/>
                </a:spcAft>
              </a:pPr>
              <a:endParaRPr lang="en-US" sz="1400">
                <a:solidFill>
                  <a:srgbClr val="FFFFFF"/>
                </a:solidFill>
                <a:cs typeface="Arial" charset="0"/>
              </a:endParaRPr>
            </a:p>
          </p:txBody>
        </p:sp>
        <p:sp>
          <p:nvSpPr>
            <p:cNvPr id="10" name="Freeform 6"/>
            <p:cNvSpPr>
              <a:spLocks/>
            </p:cNvSpPr>
            <p:nvPr/>
          </p:nvSpPr>
          <p:spPr bwMode="auto">
            <a:xfrm>
              <a:off x="2830513" y="1652588"/>
              <a:ext cx="419100" cy="346075"/>
            </a:xfrm>
            <a:custGeom>
              <a:avLst/>
              <a:gdLst>
                <a:gd name="T0" fmla="*/ 2147483647 w 264"/>
                <a:gd name="T1" fmla="*/ 2147483647 h 218"/>
                <a:gd name="T2" fmla="*/ 2147483647 w 264"/>
                <a:gd name="T3" fmla="*/ 2147483647 h 218"/>
                <a:gd name="T4" fmla="*/ 2147483647 w 264"/>
                <a:gd name="T5" fmla="*/ 2147483647 h 218"/>
                <a:gd name="T6" fmla="*/ 2147483647 w 264"/>
                <a:gd name="T7" fmla="*/ 2147483647 h 218"/>
                <a:gd name="T8" fmla="*/ 2147483647 w 264"/>
                <a:gd name="T9" fmla="*/ 2147483647 h 218"/>
                <a:gd name="T10" fmla="*/ 2147483647 w 264"/>
                <a:gd name="T11" fmla="*/ 2147483647 h 218"/>
                <a:gd name="T12" fmla="*/ 2147483647 w 264"/>
                <a:gd name="T13" fmla="*/ 2147483647 h 218"/>
                <a:gd name="T14" fmla="*/ 2147483647 w 264"/>
                <a:gd name="T15" fmla="*/ 2147483647 h 218"/>
                <a:gd name="T16" fmla="*/ 2147483647 w 264"/>
                <a:gd name="T17" fmla="*/ 2147483647 h 218"/>
                <a:gd name="T18" fmla="*/ 2147483647 w 264"/>
                <a:gd name="T19" fmla="*/ 2147483647 h 218"/>
                <a:gd name="T20" fmla="*/ 2147483647 w 264"/>
                <a:gd name="T21" fmla="*/ 2147483647 h 218"/>
                <a:gd name="T22" fmla="*/ 2147483647 w 264"/>
                <a:gd name="T23" fmla="*/ 2147483647 h 218"/>
                <a:gd name="T24" fmla="*/ 2147483647 w 264"/>
                <a:gd name="T25" fmla="*/ 2147483647 h 218"/>
                <a:gd name="T26" fmla="*/ 2147483647 w 264"/>
                <a:gd name="T27" fmla="*/ 2147483647 h 218"/>
                <a:gd name="T28" fmla="*/ 2147483647 w 264"/>
                <a:gd name="T29" fmla="*/ 2147483647 h 218"/>
                <a:gd name="T30" fmla="*/ 2147483647 w 264"/>
                <a:gd name="T31" fmla="*/ 2147483647 h 218"/>
                <a:gd name="T32" fmla="*/ 2147483647 w 264"/>
                <a:gd name="T33" fmla="*/ 2147483647 h 218"/>
                <a:gd name="T34" fmla="*/ 2147483647 w 264"/>
                <a:gd name="T35" fmla="*/ 2147483647 h 218"/>
                <a:gd name="T36" fmla="*/ 2147483647 w 264"/>
                <a:gd name="T37" fmla="*/ 2147483647 h 218"/>
                <a:gd name="T38" fmla="*/ 2147483647 w 264"/>
                <a:gd name="T39" fmla="*/ 2147483647 h 218"/>
                <a:gd name="T40" fmla="*/ 2147483647 w 264"/>
                <a:gd name="T41" fmla="*/ 2147483647 h 218"/>
                <a:gd name="T42" fmla="*/ 2147483647 w 264"/>
                <a:gd name="T43" fmla="*/ 2147483647 h 218"/>
                <a:gd name="T44" fmla="*/ 2147483647 w 264"/>
                <a:gd name="T45" fmla="*/ 2147483647 h 218"/>
                <a:gd name="T46" fmla="*/ 2147483647 w 264"/>
                <a:gd name="T47" fmla="*/ 2147483647 h 218"/>
                <a:gd name="T48" fmla="*/ 2147483647 w 264"/>
                <a:gd name="T49" fmla="*/ 2147483647 h 218"/>
                <a:gd name="T50" fmla="*/ 2147483647 w 264"/>
                <a:gd name="T51" fmla="*/ 2147483647 h 218"/>
                <a:gd name="T52" fmla="*/ 2147483647 w 264"/>
                <a:gd name="T53" fmla="*/ 2147483647 h 218"/>
                <a:gd name="T54" fmla="*/ 2147483647 w 264"/>
                <a:gd name="T55" fmla="*/ 2147483647 h 218"/>
                <a:gd name="T56" fmla="*/ 2147483647 w 264"/>
                <a:gd name="T57" fmla="*/ 2147483647 h 218"/>
                <a:gd name="T58" fmla="*/ 2147483647 w 264"/>
                <a:gd name="T59" fmla="*/ 2147483647 h 218"/>
                <a:gd name="T60" fmla="*/ 2147483647 w 264"/>
                <a:gd name="T61" fmla="*/ 2147483647 h 218"/>
                <a:gd name="T62" fmla="*/ 2147483647 w 264"/>
                <a:gd name="T63" fmla="*/ 2147483647 h 218"/>
                <a:gd name="T64" fmla="*/ 2147483647 w 264"/>
                <a:gd name="T65" fmla="*/ 2147483647 h 218"/>
                <a:gd name="T66" fmla="*/ 2147483647 w 264"/>
                <a:gd name="T67" fmla="*/ 2147483647 h 218"/>
                <a:gd name="T68" fmla="*/ 0 w 264"/>
                <a:gd name="T69" fmla="*/ 2147483647 h 218"/>
                <a:gd name="T70" fmla="*/ 2147483647 w 264"/>
                <a:gd name="T71" fmla="*/ 2147483647 h 218"/>
                <a:gd name="T72" fmla="*/ 2147483647 w 264"/>
                <a:gd name="T73" fmla="*/ 0 h 218"/>
                <a:gd name="T74" fmla="*/ 2147483647 w 264"/>
                <a:gd name="T75" fmla="*/ 2147483647 h 218"/>
                <a:gd name="T76" fmla="*/ 2147483647 w 264"/>
                <a:gd name="T77" fmla="*/ 2147483647 h 218"/>
                <a:gd name="T78" fmla="*/ 2147483647 w 264"/>
                <a:gd name="T79" fmla="*/ 2147483647 h 218"/>
                <a:gd name="T80" fmla="*/ 2147483647 w 264"/>
                <a:gd name="T81" fmla="*/ 2147483647 h 2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4"/>
                <a:gd name="T124" fmla="*/ 0 h 218"/>
                <a:gd name="T125" fmla="*/ 264 w 264"/>
                <a:gd name="T126" fmla="*/ 218 h 21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4" h="218">
                  <a:moveTo>
                    <a:pt x="238" y="116"/>
                  </a:moveTo>
                  <a:lnTo>
                    <a:pt x="172" y="108"/>
                  </a:lnTo>
                  <a:lnTo>
                    <a:pt x="198" y="168"/>
                  </a:lnTo>
                  <a:lnTo>
                    <a:pt x="206" y="144"/>
                  </a:lnTo>
                  <a:lnTo>
                    <a:pt x="254" y="180"/>
                  </a:lnTo>
                  <a:lnTo>
                    <a:pt x="256" y="180"/>
                  </a:lnTo>
                  <a:lnTo>
                    <a:pt x="260" y="178"/>
                  </a:lnTo>
                  <a:lnTo>
                    <a:pt x="262" y="176"/>
                  </a:lnTo>
                  <a:lnTo>
                    <a:pt x="262" y="174"/>
                  </a:lnTo>
                  <a:lnTo>
                    <a:pt x="264" y="172"/>
                  </a:lnTo>
                  <a:lnTo>
                    <a:pt x="262" y="168"/>
                  </a:lnTo>
                  <a:lnTo>
                    <a:pt x="216" y="134"/>
                  </a:lnTo>
                  <a:lnTo>
                    <a:pt x="238" y="116"/>
                  </a:lnTo>
                  <a:lnTo>
                    <a:pt x="156" y="14"/>
                  </a:lnTo>
                  <a:lnTo>
                    <a:pt x="176" y="14"/>
                  </a:lnTo>
                  <a:lnTo>
                    <a:pt x="176" y="16"/>
                  </a:lnTo>
                  <a:lnTo>
                    <a:pt x="156" y="16"/>
                  </a:lnTo>
                  <a:lnTo>
                    <a:pt x="156" y="14"/>
                  </a:lnTo>
                  <a:lnTo>
                    <a:pt x="238" y="116"/>
                  </a:lnTo>
                  <a:lnTo>
                    <a:pt x="156" y="18"/>
                  </a:lnTo>
                  <a:lnTo>
                    <a:pt x="176" y="18"/>
                  </a:lnTo>
                  <a:lnTo>
                    <a:pt x="176" y="32"/>
                  </a:lnTo>
                  <a:lnTo>
                    <a:pt x="156" y="32"/>
                  </a:lnTo>
                  <a:lnTo>
                    <a:pt x="156" y="18"/>
                  </a:lnTo>
                  <a:lnTo>
                    <a:pt x="238" y="116"/>
                  </a:lnTo>
                  <a:lnTo>
                    <a:pt x="142" y="30"/>
                  </a:lnTo>
                  <a:lnTo>
                    <a:pt x="118" y="30"/>
                  </a:lnTo>
                  <a:lnTo>
                    <a:pt x="118" y="28"/>
                  </a:lnTo>
                  <a:lnTo>
                    <a:pt x="142" y="28"/>
                  </a:lnTo>
                  <a:lnTo>
                    <a:pt x="142" y="30"/>
                  </a:lnTo>
                  <a:lnTo>
                    <a:pt x="238" y="116"/>
                  </a:lnTo>
                  <a:lnTo>
                    <a:pt x="192" y="30"/>
                  </a:lnTo>
                  <a:lnTo>
                    <a:pt x="198" y="22"/>
                  </a:lnTo>
                  <a:lnTo>
                    <a:pt x="192" y="16"/>
                  </a:lnTo>
                  <a:lnTo>
                    <a:pt x="198" y="16"/>
                  </a:lnTo>
                  <a:lnTo>
                    <a:pt x="200" y="20"/>
                  </a:lnTo>
                  <a:lnTo>
                    <a:pt x="202" y="16"/>
                  </a:lnTo>
                  <a:lnTo>
                    <a:pt x="206" y="16"/>
                  </a:lnTo>
                  <a:lnTo>
                    <a:pt x="202" y="22"/>
                  </a:lnTo>
                  <a:lnTo>
                    <a:pt x="208" y="30"/>
                  </a:lnTo>
                  <a:lnTo>
                    <a:pt x="202" y="30"/>
                  </a:lnTo>
                  <a:lnTo>
                    <a:pt x="200" y="26"/>
                  </a:lnTo>
                  <a:lnTo>
                    <a:pt x="196" y="30"/>
                  </a:lnTo>
                  <a:lnTo>
                    <a:pt x="192" y="30"/>
                  </a:lnTo>
                  <a:lnTo>
                    <a:pt x="238" y="116"/>
                  </a:lnTo>
                  <a:lnTo>
                    <a:pt x="216" y="40"/>
                  </a:lnTo>
                  <a:lnTo>
                    <a:pt x="8" y="40"/>
                  </a:lnTo>
                  <a:lnTo>
                    <a:pt x="8" y="196"/>
                  </a:lnTo>
                  <a:lnTo>
                    <a:pt x="10" y="202"/>
                  </a:lnTo>
                  <a:lnTo>
                    <a:pt x="12" y="206"/>
                  </a:lnTo>
                  <a:lnTo>
                    <a:pt x="18" y="210"/>
                  </a:lnTo>
                  <a:lnTo>
                    <a:pt x="24" y="210"/>
                  </a:lnTo>
                  <a:lnTo>
                    <a:pt x="202" y="210"/>
                  </a:lnTo>
                  <a:lnTo>
                    <a:pt x="208" y="210"/>
                  </a:lnTo>
                  <a:lnTo>
                    <a:pt x="212" y="206"/>
                  </a:lnTo>
                  <a:lnTo>
                    <a:pt x="216" y="202"/>
                  </a:lnTo>
                  <a:lnTo>
                    <a:pt x="216" y="196"/>
                  </a:lnTo>
                  <a:lnTo>
                    <a:pt x="216" y="162"/>
                  </a:lnTo>
                  <a:lnTo>
                    <a:pt x="224" y="168"/>
                  </a:lnTo>
                  <a:lnTo>
                    <a:pt x="224" y="196"/>
                  </a:lnTo>
                  <a:lnTo>
                    <a:pt x="222" y="204"/>
                  </a:lnTo>
                  <a:lnTo>
                    <a:pt x="218" y="212"/>
                  </a:lnTo>
                  <a:lnTo>
                    <a:pt x="210" y="216"/>
                  </a:lnTo>
                  <a:lnTo>
                    <a:pt x="202" y="218"/>
                  </a:lnTo>
                  <a:lnTo>
                    <a:pt x="24" y="218"/>
                  </a:lnTo>
                  <a:lnTo>
                    <a:pt x="14" y="216"/>
                  </a:lnTo>
                  <a:lnTo>
                    <a:pt x="8" y="212"/>
                  </a:lnTo>
                  <a:lnTo>
                    <a:pt x="2" y="204"/>
                  </a:lnTo>
                  <a:lnTo>
                    <a:pt x="0" y="196"/>
                  </a:lnTo>
                  <a:lnTo>
                    <a:pt x="0" y="24"/>
                  </a:lnTo>
                  <a:lnTo>
                    <a:pt x="2" y="14"/>
                  </a:lnTo>
                  <a:lnTo>
                    <a:pt x="8" y="8"/>
                  </a:lnTo>
                  <a:lnTo>
                    <a:pt x="14" y="2"/>
                  </a:lnTo>
                  <a:lnTo>
                    <a:pt x="24" y="0"/>
                  </a:lnTo>
                  <a:lnTo>
                    <a:pt x="202" y="0"/>
                  </a:lnTo>
                  <a:lnTo>
                    <a:pt x="210" y="2"/>
                  </a:lnTo>
                  <a:lnTo>
                    <a:pt x="218" y="8"/>
                  </a:lnTo>
                  <a:lnTo>
                    <a:pt x="222" y="14"/>
                  </a:lnTo>
                  <a:lnTo>
                    <a:pt x="224" y="24"/>
                  </a:lnTo>
                  <a:lnTo>
                    <a:pt x="224" y="108"/>
                  </a:lnTo>
                  <a:lnTo>
                    <a:pt x="216" y="106"/>
                  </a:lnTo>
                  <a:lnTo>
                    <a:pt x="216" y="40"/>
                  </a:lnTo>
                  <a:lnTo>
                    <a:pt x="238" y="116"/>
                  </a:lnTo>
                  <a:close/>
                </a:path>
              </a:pathLst>
            </a:custGeom>
            <a:solidFill>
              <a:srgbClr val="FFFFFF"/>
            </a:solidFill>
            <a:ln w="9525">
              <a:noFill/>
              <a:round/>
              <a:headEnd/>
              <a:tailEnd/>
            </a:ln>
          </p:spPr>
          <p:txBody>
            <a:bodyPr/>
            <a:lstStyle/>
            <a:p>
              <a:pPr defTabSz="912813" fontAlgn="base">
                <a:spcBef>
                  <a:spcPct val="0"/>
                </a:spcBef>
                <a:spcAft>
                  <a:spcPct val="0"/>
                </a:spcAft>
              </a:pPr>
              <a:endParaRPr lang="en-US" sz="1400">
                <a:solidFill>
                  <a:srgbClr val="FFFFFF"/>
                </a:solidFill>
                <a:cs typeface="Arial" charset="0"/>
              </a:endParaRPr>
            </a:p>
          </p:txBody>
        </p:sp>
      </p:grpSp>
      <p:grpSp>
        <p:nvGrpSpPr>
          <p:cNvPr id="11" name="Group 11"/>
          <p:cNvGrpSpPr>
            <a:grpSpLocks/>
          </p:cNvGrpSpPr>
          <p:nvPr/>
        </p:nvGrpSpPr>
        <p:grpSpPr bwMode="auto">
          <a:xfrm>
            <a:off x="7008813" y="1295400"/>
            <a:ext cx="2544762" cy="1643063"/>
            <a:chOff x="4294" y="1066"/>
            <a:chExt cx="1604" cy="1350"/>
          </a:xfrm>
        </p:grpSpPr>
        <p:sp>
          <p:nvSpPr>
            <p:cNvPr id="12" name="Right Arrow 11"/>
            <p:cNvSpPr>
              <a:spLocks noChangeArrowheads="1"/>
            </p:cNvSpPr>
            <p:nvPr/>
          </p:nvSpPr>
          <p:spPr bwMode="auto">
            <a:xfrm>
              <a:off x="4294" y="1066"/>
              <a:ext cx="1604" cy="1350"/>
            </a:xfrm>
            <a:prstGeom prst="rightArrow">
              <a:avLst>
                <a:gd name="adj1" fmla="val 50000"/>
                <a:gd name="adj2" fmla="val 49985"/>
              </a:avLst>
            </a:prstGeom>
            <a:gradFill rotWithShape="1">
              <a:gsLst>
                <a:gs pos="0">
                  <a:schemeClr val="bg1">
                    <a:gamma/>
                    <a:tint val="0"/>
                    <a:invGamma/>
                    <a:alpha val="0"/>
                  </a:schemeClr>
                </a:gs>
                <a:gs pos="100000">
                  <a:schemeClr val="bg1">
                    <a:alpha val="50000"/>
                  </a:schemeClr>
                </a:gs>
              </a:gsLst>
              <a:lin ang="0" scaled="1"/>
            </a:gradFill>
            <a:ln w="9525" algn="ctr">
              <a:noFill/>
              <a:miter lim="800000"/>
              <a:headEnd/>
              <a:tailEnd/>
            </a:ln>
          </p:spPr>
          <p:txBody>
            <a:bodyPr lIns="109833" tIns="0" rIns="0" bIns="54916" anchor="ctr"/>
            <a:lstStyle/>
            <a:p>
              <a:pPr defTabSz="1096963" fontAlgn="base">
                <a:spcBef>
                  <a:spcPct val="0"/>
                </a:spcBef>
                <a:spcAft>
                  <a:spcPct val="0"/>
                </a:spcAft>
                <a:defRPr/>
              </a:pPr>
              <a:endParaRPr lang="en-US" sz="1600" b="1">
                <a:solidFill>
                  <a:prstClr val="black"/>
                </a:solidFill>
                <a:cs typeface="Segoe UI" pitchFamily="34" charset="0"/>
              </a:endParaRPr>
            </a:p>
          </p:txBody>
        </p:sp>
        <p:sp>
          <p:nvSpPr>
            <p:cNvPr id="13" name="Text Box 13"/>
            <p:cNvSpPr txBox="1">
              <a:spLocks noChangeArrowheads="1"/>
            </p:cNvSpPr>
            <p:nvPr/>
          </p:nvSpPr>
          <p:spPr bwMode="auto">
            <a:xfrm>
              <a:off x="4584" y="1800"/>
              <a:ext cx="879" cy="149"/>
            </a:xfrm>
            <a:prstGeom prst="rect">
              <a:avLst/>
            </a:prstGeom>
            <a:noFill/>
            <a:ln w="9525">
              <a:noFill/>
              <a:miter lim="800000"/>
              <a:headEnd/>
              <a:tailEnd/>
            </a:ln>
          </p:spPr>
          <p:txBody>
            <a:bodyPr lIns="109833" tIns="0" rIns="109833" bIns="54916" anchor="ctr"/>
            <a:lstStyle/>
            <a:p>
              <a:pPr algn="ctr" defTabSz="1096963" fontAlgn="base">
                <a:spcBef>
                  <a:spcPct val="0"/>
                </a:spcBef>
                <a:spcAft>
                  <a:spcPct val="0"/>
                </a:spcAft>
              </a:pPr>
              <a:r>
                <a:rPr lang="en-US" sz="1400" dirty="0">
                  <a:solidFill>
                    <a:srgbClr val="FFFFFF"/>
                  </a:solidFill>
                  <a:cs typeface="Segoe UI" pitchFamily="34" charset="0"/>
                </a:rPr>
                <a:t>Deploy</a:t>
              </a:r>
            </a:p>
          </p:txBody>
        </p:sp>
        <p:sp>
          <p:nvSpPr>
            <p:cNvPr id="14" name="Text Box 14"/>
            <p:cNvSpPr txBox="1">
              <a:spLocks noChangeArrowheads="1"/>
            </p:cNvSpPr>
            <p:nvPr/>
          </p:nvSpPr>
          <p:spPr bwMode="auto">
            <a:xfrm>
              <a:off x="4584" y="1559"/>
              <a:ext cx="879" cy="149"/>
            </a:xfrm>
            <a:prstGeom prst="rect">
              <a:avLst/>
            </a:prstGeom>
            <a:noFill/>
            <a:ln w="9525">
              <a:noFill/>
              <a:miter lim="800000"/>
              <a:headEnd/>
              <a:tailEnd/>
            </a:ln>
          </p:spPr>
          <p:txBody>
            <a:bodyPr lIns="109833" tIns="0" rIns="109833" bIns="54916" anchor="ctr"/>
            <a:lstStyle/>
            <a:p>
              <a:pPr algn="ctr" defTabSz="1096963" fontAlgn="base">
                <a:spcBef>
                  <a:spcPct val="0"/>
                </a:spcBef>
                <a:spcAft>
                  <a:spcPct val="0"/>
                </a:spcAft>
              </a:pPr>
              <a:r>
                <a:rPr lang="en-US" sz="1400" dirty="0">
                  <a:solidFill>
                    <a:srgbClr val="FFFFFF"/>
                  </a:solidFill>
                  <a:cs typeface="Segoe UI" pitchFamily="34" charset="0"/>
                </a:rPr>
                <a:t>Configure</a:t>
              </a:r>
            </a:p>
          </p:txBody>
        </p:sp>
      </p:grpSp>
      <p:grpSp>
        <p:nvGrpSpPr>
          <p:cNvPr id="15" name="Group 43"/>
          <p:cNvGrpSpPr>
            <a:grpSpLocks/>
          </p:cNvGrpSpPr>
          <p:nvPr/>
        </p:nvGrpSpPr>
        <p:grpSpPr bwMode="auto">
          <a:xfrm>
            <a:off x="3114992" y="2805111"/>
            <a:ext cx="1871663" cy="1704975"/>
            <a:chOff x="1824" y="1824"/>
            <a:chExt cx="1275" cy="1074"/>
          </a:xfrm>
        </p:grpSpPr>
        <p:sp>
          <p:nvSpPr>
            <p:cNvPr id="16" name="Text Box 44"/>
            <p:cNvSpPr txBox="1">
              <a:spLocks noChangeArrowheads="1"/>
            </p:cNvSpPr>
            <p:nvPr/>
          </p:nvSpPr>
          <p:spPr bwMode="auto">
            <a:xfrm>
              <a:off x="2063" y="2208"/>
              <a:ext cx="684" cy="316"/>
            </a:xfrm>
            <a:prstGeom prst="rect">
              <a:avLst/>
            </a:prstGeom>
            <a:noFill/>
            <a:ln w="9525" algn="ctr">
              <a:noFill/>
              <a:miter lim="800000"/>
              <a:headEnd/>
              <a:tailEnd/>
            </a:ln>
          </p:spPr>
          <p:txBody>
            <a:bodyPr lIns="109833" tIns="0" rIns="0" bIns="54916" anchor="ctr"/>
            <a:lstStyle/>
            <a:p>
              <a:pPr algn="ctr" defTabSz="1096963" fontAlgn="base">
                <a:spcBef>
                  <a:spcPct val="0"/>
                </a:spcBef>
                <a:spcAft>
                  <a:spcPct val="0"/>
                </a:spcAft>
              </a:pPr>
              <a:r>
                <a:rPr lang="en-US" sz="1600">
                  <a:solidFill>
                    <a:srgbClr val="FFFFFF"/>
                  </a:solidFill>
                  <a:cs typeface="Segoe UI" pitchFamily="34" charset="0"/>
                </a:rPr>
                <a:t>Service Model</a:t>
              </a:r>
            </a:p>
          </p:txBody>
        </p:sp>
        <p:sp>
          <p:nvSpPr>
            <p:cNvPr id="17" name="Right Arrow 57"/>
            <p:cNvSpPr>
              <a:spLocks noChangeArrowheads="1"/>
            </p:cNvSpPr>
            <p:nvPr/>
          </p:nvSpPr>
          <p:spPr bwMode="auto">
            <a:xfrm rot="10800000" flipH="1">
              <a:off x="1824" y="1824"/>
              <a:ext cx="1275" cy="1074"/>
            </a:xfrm>
            <a:prstGeom prst="rightArrow">
              <a:avLst>
                <a:gd name="adj1" fmla="val 50000"/>
                <a:gd name="adj2" fmla="val 59358"/>
              </a:avLst>
            </a:prstGeom>
            <a:gradFill rotWithShape="1">
              <a:gsLst>
                <a:gs pos="0">
                  <a:schemeClr val="bg1">
                    <a:gamma/>
                    <a:tint val="0"/>
                    <a:invGamma/>
                    <a:alpha val="0"/>
                  </a:schemeClr>
                </a:gs>
                <a:gs pos="100000">
                  <a:schemeClr val="bg1">
                    <a:alpha val="50000"/>
                  </a:schemeClr>
                </a:gs>
              </a:gsLst>
              <a:lin ang="0" scaled="1"/>
            </a:gradFill>
            <a:ln w="9525" algn="ctr">
              <a:noFill/>
              <a:miter lim="800000"/>
              <a:headEnd/>
              <a:tailEnd/>
            </a:ln>
            <a:effectLst/>
          </p:spPr>
          <p:txBody>
            <a:bodyPr rot="10800000" lIns="109833" tIns="0" rIns="0" bIns="54916" anchor="ctr"/>
            <a:lstStyle/>
            <a:p>
              <a:pPr defTabSz="1096963" fontAlgn="base">
                <a:spcBef>
                  <a:spcPct val="0"/>
                </a:spcBef>
                <a:spcAft>
                  <a:spcPct val="0"/>
                </a:spcAft>
                <a:defRPr/>
              </a:pPr>
              <a:endParaRPr lang="en-US" sz="1600" b="1">
                <a:solidFill>
                  <a:prstClr val="black"/>
                </a:solidFill>
                <a:cs typeface="Segoe UI" pitchFamily="34" charset="0"/>
              </a:endParaRPr>
            </a:p>
          </p:txBody>
        </p:sp>
        <p:sp>
          <p:nvSpPr>
            <p:cNvPr id="18" name="Freeform 262"/>
            <p:cNvSpPr>
              <a:spLocks/>
            </p:cNvSpPr>
            <p:nvPr/>
          </p:nvSpPr>
          <p:spPr bwMode="gray">
            <a:xfrm>
              <a:off x="2683" y="2269"/>
              <a:ext cx="196" cy="184"/>
            </a:xfrm>
            <a:custGeom>
              <a:avLst/>
              <a:gdLst>
                <a:gd name="T0" fmla="*/ 202954 w 210"/>
                <a:gd name="T1" fmla="*/ 2670 h 206"/>
                <a:gd name="T2" fmla="*/ 5799 w 210"/>
                <a:gd name="T3" fmla="*/ 136164 h 206"/>
                <a:gd name="T4" fmla="*/ 0 w 210"/>
                <a:gd name="T5" fmla="*/ 138835 h 206"/>
                <a:gd name="T6" fmla="*/ 5799 w 210"/>
                <a:gd name="T7" fmla="*/ 141505 h 206"/>
                <a:gd name="T8" fmla="*/ 295734 w 210"/>
                <a:gd name="T9" fmla="*/ 224272 h 206"/>
                <a:gd name="T10" fmla="*/ 301533 w 210"/>
                <a:gd name="T11" fmla="*/ 226942 h 206"/>
                <a:gd name="T12" fmla="*/ 298633 w 210"/>
                <a:gd name="T13" fmla="*/ 221601 h 206"/>
                <a:gd name="T14" fmla="*/ 205854 w 210"/>
                <a:gd name="T15" fmla="*/ 8009 h 206"/>
                <a:gd name="T16" fmla="*/ 202954 w 210"/>
                <a:gd name="T17" fmla="*/ 0 h 206"/>
                <a:gd name="T18" fmla="*/ 202954 w 210"/>
                <a:gd name="T19" fmla="*/ 8009 h 206"/>
                <a:gd name="T20" fmla="*/ 165263 w 210"/>
                <a:gd name="T21" fmla="*/ 130825 h 206"/>
                <a:gd name="T22" fmla="*/ 168162 w 210"/>
                <a:gd name="T23" fmla="*/ 133495 h 206"/>
                <a:gd name="T24" fmla="*/ 295734 w 210"/>
                <a:gd name="T25" fmla="*/ 218931 h 206"/>
                <a:gd name="T26" fmla="*/ 298633 w 210"/>
                <a:gd name="T27" fmla="*/ 216262 h 206"/>
                <a:gd name="T28" fmla="*/ 84081 w 210"/>
                <a:gd name="T29" fmla="*/ 269660 h 206"/>
                <a:gd name="T30" fmla="*/ 89880 w 210"/>
                <a:gd name="T31" fmla="*/ 272330 h 206"/>
                <a:gd name="T32" fmla="*/ 8698 w 210"/>
                <a:gd name="T33" fmla="*/ 136164 h 206"/>
                <a:gd name="T34" fmla="*/ 5799 w 210"/>
                <a:gd name="T35" fmla="*/ 141505 h 206"/>
                <a:gd name="T36" fmla="*/ 168162 w 210"/>
                <a:gd name="T37" fmla="*/ 130825 h 206"/>
                <a:gd name="T38" fmla="*/ 165263 w 210"/>
                <a:gd name="T39" fmla="*/ 128155 h 206"/>
                <a:gd name="T40" fmla="*/ 86980 w 210"/>
                <a:gd name="T41" fmla="*/ 266990 h 206"/>
                <a:gd name="T42" fmla="*/ 92779 w 210"/>
                <a:gd name="T43" fmla="*/ 269660 h 206"/>
                <a:gd name="T44" fmla="*/ 171061 w 210"/>
                <a:gd name="T45" fmla="*/ 128155 h 206"/>
                <a:gd name="T46" fmla="*/ 173961 w 210"/>
                <a:gd name="T47" fmla="*/ 125485 h 206"/>
                <a:gd name="T48" fmla="*/ 168162 w 210"/>
                <a:gd name="T49" fmla="*/ 125485 h 206"/>
                <a:gd name="T50" fmla="*/ 5799 w 210"/>
                <a:gd name="T51" fmla="*/ 136164 h 206"/>
                <a:gd name="T52" fmla="*/ 2899 w 210"/>
                <a:gd name="T53" fmla="*/ 136164 h 206"/>
                <a:gd name="T54" fmla="*/ 2899 w 210"/>
                <a:gd name="T55" fmla="*/ 138835 h 206"/>
                <a:gd name="T56" fmla="*/ 84081 w 210"/>
                <a:gd name="T57" fmla="*/ 275000 h 206"/>
                <a:gd name="T58" fmla="*/ 86980 w 210"/>
                <a:gd name="T59" fmla="*/ 275000 h 206"/>
                <a:gd name="T60" fmla="*/ 298633 w 210"/>
                <a:gd name="T61" fmla="*/ 221601 h 206"/>
                <a:gd name="T62" fmla="*/ 304432 w 210"/>
                <a:gd name="T63" fmla="*/ 218931 h 206"/>
                <a:gd name="T64" fmla="*/ 298633 w 210"/>
                <a:gd name="T65" fmla="*/ 216262 h 206"/>
                <a:gd name="T66" fmla="*/ 171061 w 210"/>
                <a:gd name="T67" fmla="*/ 128155 h 206"/>
                <a:gd name="T68" fmla="*/ 171061 w 210"/>
                <a:gd name="T69" fmla="*/ 130825 h 206"/>
                <a:gd name="T70" fmla="*/ 208753 w 210"/>
                <a:gd name="T71" fmla="*/ 8009 h 206"/>
                <a:gd name="T72" fmla="*/ 202954 w 210"/>
                <a:gd name="T73" fmla="*/ 8009 h 206"/>
                <a:gd name="T74" fmla="*/ 292834 w 210"/>
                <a:gd name="T75" fmla="*/ 224272 h 206"/>
                <a:gd name="T76" fmla="*/ 295734 w 210"/>
                <a:gd name="T77" fmla="*/ 218931 h 206"/>
                <a:gd name="T78" fmla="*/ 5799 w 210"/>
                <a:gd name="T79" fmla="*/ 136164 h 206"/>
                <a:gd name="T80" fmla="*/ 8698 w 210"/>
                <a:gd name="T81" fmla="*/ 141505 h 206"/>
                <a:gd name="T82" fmla="*/ 205854 w 210"/>
                <a:gd name="T83" fmla="*/ 5340 h 206"/>
                <a:gd name="T84" fmla="*/ 202954 w 210"/>
                <a:gd name="T85" fmla="*/ 2670 h 2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0"/>
                <a:gd name="T130" fmla="*/ 0 h 206"/>
                <a:gd name="T131" fmla="*/ 210 w 210"/>
                <a:gd name="T132" fmla="*/ 206 h 20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0" h="206">
                  <a:moveTo>
                    <a:pt x="140" y="2"/>
                  </a:moveTo>
                  <a:lnTo>
                    <a:pt x="4" y="102"/>
                  </a:lnTo>
                  <a:lnTo>
                    <a:pt x="0" y="104"/>
                  </a:lnTo>
                  <a:lnTo>
                    <a:pt x="4" y="106"/>
                  </a:lnTo>
                  <a:lnTo>
                    <a:pt x="204" y="168"/>
                  </a:lnTo>
                  <a:lnTo>
                    <a:pt x="208" y="170"/>
                  </a:lnTo>
                  <a:lnTo>
                    <a:pt x="206" y="166"/>
                  </a:lnTo>
                  <a:lnTo>
                    <a:pt x="142" y="6"/>
                  </a:lnTo>
                  <a:lnTo>
                    <a:pt x="140" y="0"/>
                  </a:lnTo>
                  <a:lnTo>
                    <a:pt x="140" y="6"/>
                  </a:lnTo>
                  <a:lnTo>
                    <a:pt x="114" y="98"/>
                  </a:lnTo>
                  <a:lnTo>
                    <a:pt x="116" y="100"/>
                  </a:lnTo>
                  <a:lnTo>
                    <a:pt x="204" y="164"/>
                  </a:lnTo>
                  <a:lnTo>
                    <a:pt x="206" y="162"/>
                  </a:lnTo>
                  <a:lnTo>
                    <a:pt x="58" y="202"/>
                  </a:lnTo>
                  <a:lnTo>
                    <a:pt x="62" y="204"/>
                  </a:lnTo>
                  <a:lnTo>
                    <a:pt x="6" y="102"/>
                  </a:lnTo>
                  <a:lnTo>
                    <a:pt x="4" y="106"/>
                  </a:lnTo>
                  <a:lnTo>
                    <a:pt x="116" y="98"/>
                  </a:lnTo>
                  <a:lnTo>
                    <a:pt x="114" y="96"/>
                  </a:lnTo>
                  <a:lnTo>
                    <a:pt x="60" y="200"/>
                  </a:lnTo>
                  <a:lnTo>
                    <a:pt x="64" y="202"/>
                  </a:lnTo>
                  <a:lnTo>
                    <a:pt x="118" y="96"/>
                  </a:lnTo>
                  <a:lnTo>
                    <a:pt x="120" y="94"/>
                  </a:lnTo>
                  <a:lnTo>
                    <a:pt x="116" y="94"/>
                  </a:lnTo>
                  <a:lnTo>
                    <a:pt x="4" y="102"/>
                  </a:lnTo>
                  <a:lnTo>
                    <a:pt x="2" y="102"/>
                  </a:lnTo>
                  <a:lnTo>
                    <a:pt x="2" y="104"/>
                  </a:lnTo>
                  <a:lnTo>
                    <a:pt x="58" y="206"/>
                  </a:lnTo>
                  <a:lnTo>
                    <a:pt x="60" y="206"/>
                  </a:lnTo>
                  <a:lnTo>
                    <a:pt x="206" y="166"/>
                  </a:lnTo>
                  <a:lnTo>
                    <a:pt x="210" y="164"/>
                  </a:lnTo>
                  <a:lnTo>
                    <a:pt x="206" y="162"/>
                  </a:lnTo>
                  <a:lnTo>
                    <a:pt x="118" y="96"/>
                  </a:lnTo>
                  <a:lnTo>
                    <a:pt x="118" y="98"/>
                  </a:lnTo>
                  <a:lnTo>
                    <a:pt x="144" y="6"/>
                  </a:lnTo>
                  <a:lnTo>
                    <a:pt x="140" y="6"/>
                  </a:lnTo>
                  <a:lnTo>
                    <a:pt x="202" y="168"/>
                  </a:lnTo>
                  <a:lnTo>
                    <a:pt x="204" y="164"/>
                  </a:lnTo>
                  <a:lnTo>
                    <a:pt x="4" y="102"/>
                  </a:lnTo>
                  <a:lnTo>
                    <a:pt x="6" y="106"/>
                  </a:lnTo>
                  <a:lnTo>
                    <a:pt x="142" y="4"/>
                  </a:lnTo>
                  <a:lnTo>
                    <a:pt x="140" y="2"/>
                  </a:lnTo>
                  <a:close/>
                </a:path>
              </a:pathLst>
            </a:custGeom>
            <a:solidFill>
              <a:schemeClr val="bg1"/>
            </a:solidFill>
            <a:ln w="9525">
              <a:noFill/>
              <a:miter lim="800000"/>
              <a:headEnd/>
              <a:tailEnd/>
            </a:ln>
          </p:spPr>
          <p:txBody>
            <a:bodyPr anchor="ctr"/>
            <a:lstStyle/>
            <a:p>
              <a:pPr defTabSz="912813" fontAlgn="base">
                <a:spcBef>
                  <a:spcPct val="0"/>
                </a:spcBef>
                <a:spcAft>
                  <a:spcPct val="0"/>
                </a:spcAft>
              </a:pPr>
              <a:endParaRPr lang="en-US">
                <a:solidFill>
                  <a:srgbClr val="FFFFFF"/>
                </a:solidFill>
                <a:cs typeface="Arial" charset="0"/>
              </a:endParaRPr>
            </a:p>
          </p:txBody>
        </p:sp>
      </p:grpSp>
      <p:grpSp>
        <p:nvGrpSpPr>
          <p:cNvPr id="19" name="Group 6"/>
          <p:cNvGrpSpPr>
            <a:grpSpLocks/>
          </p:cNvGrpSpPr>
          <p:nvPr/>
        </p:nvGrpSpPr>
        <p:grpSpPr bwMode="auto">
          <a:xfrm>
            <a:off x="11125200" y="2971800"/>
            <a:ext cx="801688" cy="2028825"/>
            <a:chOff x="6518" y="1519"/>
            <a:chExt cx="976" cy="2465"/>
          </a:xfrm>
        </p:grpSpPr>
        <p:pic>
          <p:nvPicPr>
            <p:cNvPr id="20" name="Picture 5" descr="\\192.168.10.9\Shared\Design\Microsoft Events Presentation Resource DVD\DVD_ART36\Artwork_Imagery\Icons - Illustrations\People\White silhouettes\man person.png"/>
            <p:cNvPicPr>
              <a:picLocks noChangeAspect="1" noChangeArrowheads="1"/>
            </p:cNvPicPr>
            <p:nvPr/>
          </p:nvPicPr>
          <p:blipFill>
            <a:blip r:embed="rId3" cstate="print"/>
            <a:srcRect/>
            <a:stretch>
              <a:fillRect/>
            </a:stretch>
          </p:blipFill>
          <p:spPr bwMode="auto">
            <a:xfrm>
              <a:off x="6518" y="1519"/>
              <a:ext cx="976" cy="2279"/>
            </a:xfrm>
            <a:prstGeom prst="rect">
              <a:avLst/>
            </a:prstGeom>
            <a:noFill/>
            <a:ln w="9525">
              <a:noFill/>
              <a:miter lim="800000"/>
              <a:headEnd/>
              <a:tailEnd/>
            </a:ln>
          </p:spPr>
        </p:pic>
        <p:sp>
          <p:nvSpPr>
            <p:cNvPr id="21" name="Oval 8"/>
            <p:cNvSpPr>
              <a:spLocks noChangeArrowheads="1"/>
            </p:cNvSpPr>
            <p:nvPr/>
          </p:nvSpPr>
          <p:spPr bwMode="auto">
            <a:xfrm>
              <a:off x="6623" y="3168"/>
              <a:ext cx="816" cy="816"/>
            </a:xfrm>
            <a:prstGeom prst="ellipse">
              <a:avLst/>
            </a:prstGeom>
            <a:solidFill>
              <a:srgbClr val="3F7C37">
                <a:alpha val="89803"/>
              </a:srgbClr>
            </a:solidFill>
            <a:ln w="9525">
              <a:noFill/>
              <a:round/>
              <a:headEnd/>
              <a:tailEnd/>
            </a:ln>
          </p:spPr>
          <p:txBody>
            <a:bodyPr lIns="0" rIns="0" anchor="ctr"/>
            <a:lstStyle/>
            <a:p>
              <a:pPr algn="ctr" defTabSz="914400" fontAlgn="base">
                <a:spcBef>
                  <a:spcPct val="0"/>
                </a:spcBef>
                <a:spcAft>
                  <a:spcPct val="0"/>
                </a:spcAft>
              </a:pPr>
              <a:r>
                <a:rPr lang="en-US" sz="1100">
                  <a:solidFill>
                    <a:srgbClr val="FFFFFF"/>
                  </a:solidFill>
                  <a:cs typeface="Segoe UI" pitchFamily="34" charset="0"/>
                </a:rPr>
                <a:t>DC Admin</a:t>
              </a:r>
            </a:p>
          </p:txBody>
        </p:sp>
      </p:grpSp>
      <p:grpSp>
        <p:nvGrpSpPr>
          <p:cNvPr id="22" name="Group 53"/>
          <p:cNvGrpSpPr>
            <a:grpSpLocks/>
          </p:cNvGrpSpPr>
          <p:nvPr/>
        </p:nvGrpSpPr>
        <p:grpSpPr bwMode="auto">
          <a:xfrm>
            <a:off x="6780213" y="4600574"/>
            <a:ext cx="2544762" cy="1645920"/>
            <a:chOff x="4271" y="2496"/>
            <a:chExt cx="1603" cy="1349"/>
          </a:xfrm>
        </p:grpSpPr>
        <p:sp>
          <p:nvSpPr>
            <p:cNvPr id="23" name="Right Arrow 22"/>
            <p:cNvSpPr>
              <a:spLocks noChangeArrowheads="1"/>
            </p:cNvSpPr>
            <p:nvPr/>
          </p:nvSpPr>
          <p:spPr bwMode="auto">
            <a:xfrm flipH="1">
              <a:off x="4271" y="2496"/>
              <a:ext cx="1603" cy="1349"/>
            </a:xfrm>
            <a:prstGeom prst="rightArrow">
              <a:avLst>
                <a:gd name="adj1" fmla="val 50000"/>
                <a:gd name="adj2" fmla="val 59414"/>
              </a:avLst>
            </a:prstGeom>
            <a:gradFill rotWithShape="1">
              <a:gsLst>
                <a:gs pos="0">
                  <a:schemeClr val="bg1">
                    <a:gamma/>
                    <a:tint val="0"/>
                    <a:invGamma/>
                    <a:alpha val="0"/>
                  </a:schemeClr>
                </a:gs>
                <a:gs pos="100000">
                  <a:schemeClr val="bg1">
                    <a:alpha val="50000"/>
                  </a:schemeClr>
                </a:gs>
              </a:gsLst>
              <a:lin ang="0" scaled="1"/>
            </a:gradFill>
            <a:ln w="9525" algn="ctr">
              <a:noFill/>
              <a:miter lim="800000"/>
              <a:headEnd/>
              <a:tailEnd/>
            </a:ln>
            <a:effectLst/>
          </p:spPr>
          <p:txBody>
            <a:bodyPr lIns="109833" tIns="0" rIns="0" bIns="54916" anchor="ctr"/>
            <a:lstStyle/>
            <a:p>
              <a:pPr defTabSz="1096963" fontAlgn="base">
                <a:spcBef>
                  <a:spcPct val="0"/>
                </a:spcBef>
                <a:spcAft>
                  <a:spcPct val="0"/>
                </a:spcAft>
                <a:defRPr/>
              </a:pPr>
              <a:endParaRPr lang="en-US" sz="1600" b="1">
                <a:solidFill>
                  <a:prstClr val="black"/>
                </a:solidFill>
                <a:cs typeface="Segoe UI" pitchFamily="34" charset="0"/>
              </a:endParaRPr>
            </a:p>
          </p:txBody>
        </p:sp>
        <p:sp>
          <p:nvSpPr>
            <p:cNvPr id="24" name="Text Box 56"/>
            <p:cNvSpPr txBox="1">
              <a:spLocks noChangeArrowheads="1"/>
            </p:cNvSpPr>
            <p:nvPr/>
          </p:nvSpPr>
          <p:spPr bwMode="auto">
            <a:xfrm>
              <a:off x="4705" y="3240"/>
              <a:ext cx="878" cy="147"/>
            </a:xfrm>
            <a:prstGeom prst="rect">
              <a:avLst/>
            </a:prstGeom>
            <a:noFill/>
            <a:ln w="9525" algn="ctr">
              <a:noFill/>
              <a:miter lim="800000"/>
              <a:headEnd/>
              <a:tailEnd/>
            </a:ln>
          </p:spPr>
          <p:txBody>
            <a:bodyPr lIns="109833" tIns="0" rIns="0" bIns="54916" anchor="ctr"/>
            <a:lstStyle/>
            <a:p>
              <a:pPr algn="ctr" defTabSz="1096963" fontAlgn="base">
                <a:spcBef>
                  <a:spcPct val="0"/>
                </a:spcBef>
                <a:spcAft>
                  <a:spcPct val="0"/>
                </a:spcAft>
              </a:pPr>
              <a:r>
                <a:rPr lang="en-US" sz="1400" dirty="0">
                  <a:solidFill>
                    <a:srgbClr val="FFFFFF"/>
                  </a:solidFill>
                  <a:cs typeface="Segoe UI" pitchFamily="34" charset="0"/>
                </a:rPr>
                <a:t>Operate</a:t>
              </a:r>
            </a:p>
          </p:txBody>
        </p:sp>
        <p:sp>
          <p:nvSpPr>
            <p:cNvPr id="25" name="Text Box 57"/>
            <p:cNvSpPr txBox="1">
              <a:spLocks noChangeArrowheads="1"/>
            </p:cNvSpPr>
            <p:nvPr/>
          </p:nvSpPr>
          <p:spPr bwMode="auto">
            <a:xfrm>
              <a:off x="4705" y="2978"/>
              <a:ext cx="878" cy="148"/>
            </a:xfrm>
            <a:prstGeom prst="rect">
              <a:avLst/>
            </a:prstGeom>
            <a:noFill/>
            <a:ln w="9525" algn="ctr">
              <a:noFill/>
              <a:miter lim="800000"/>
              <a:headEnd/>
              <a:tailEnd/>
            </a:ln>
          </p:spPr>
          <p:txBody>
            <a:bodyPr lIns="109833" tIns="0" rIns="0" bIns="54916" anchor="ctr"/>
            <a:lstStyle/>
            <a:p>
              <a:pPr algn="ctr" defTabSz="1096963" fontAlgn="base">
                <a:spcBef>
                  <a:spcPct val="0"/>
                </a:spcBef>
                <a:spcAft>
                  <a:spcPct val="0"/>
                </a:spcAft>
              </a:pPr>
              <a:r>
                <a:rPr lang="en-US" sz="1400" dirty="0">
                  <a:solidFill>
                    <a:srgbClr val="FFFFFF"/>
                  </a:solidFill>
                  <a:cs typeface="Segoe UI" pitchFamily="34" charset="0"/>
                </a:rPr>
                <a:t>Monitor</a:t>
              </a:r>
            </a:p>
          </p:txBody>
        </p:sp>
      </p:grpSp>
      <p:grpSp>
        <p:nvGrpSpPr>
          <p:cNvPr id="26" name="Group 84"/>
          <p:cNvGrpSpPr>
            <a:grpSpLocks/>
          </p:cNvGrpSpPr>
          <p:nvPr/>
        </p:nvGrpSpPr>
        <p:grpSpPr bwMode="auto">
          <a:xfrm>
            <a:off x="9445625" y="1600200"/>
            <a:ext cx="1384300" cy="4506913"/>
            <a:chOff x="6114" y="624"/>
            <a:chExt cx="989" cy="3223"/>
          </a:xfrm>
        </p:grpSpPr>
        <p:sp>
          <p:nvSpPr>
            <p:cNvPr id="27" name="Rectangle 26"/>
            <p:cNvSpPr/>
            <p:nvPr/>
          </p:nvSpPr>
          <p:spPr>
            <a:xfrm>
              <a:off x="6280" y="2899"/>
              <a:ext cx="658" cy="188"/>
            </a:xfrm>
            <a:prstGeom prst="rect">
              <a:avLst/>
            </a:prstGeom>
            <a:noFill/>
            <a:ln w="3175" cap="flat" cmpd="sng" algn="ctr">
              <a:noFill/>
              <a:prstDash val="solid"/>
            </a:ln>
            <a:effectLst/>
          </p:spPr>
          <p:txBody>
            <a:bodyPr lIns="121899" tIns="60949" rIns="121899" bIns="60949" anchor="b"/>
            <a:lstStyle/>
            <a:p>
              <a:pPr algn="ctr" fontAlgn="base">
                <a:spcBef>
                  <a:spcPct val="0"/>
                </a:spcBef>
                <a:spcAft>
                  <a:spcPct val="0"/>
                </a:spcAft>
                <a:defRPr/>
              </a:pPr>
              <a:r>
                <a:rPr lang="en-US" sz="1200" kern="0" dirty="0">
                  <a:solidFill>
                    <a:srgbClr val="FFFFFF">
                      <a:alpha val="99000"/>
                    </a:srgbClr>
                  </a:solidFill>
                  <a:cs typeface="Arial" charset="0"/>
                </a:rPr>
                <a:t>Virtual</a:t>
              </a:r>
            </a:p>
          </p:txBody>
        </p:sp>
        <p:sp>
          <p:nvSpPr>
            <p:cNvPr id="28" name="Rectangle 27"/>
            <p:cNvSpPr/>
            <p:nvPr/>
          </p:nvSpPr>
          <p:spPr>
            <a:xfrm>
              <a:off x="6278" y="3676"/>
              <a:ext cx="661" cy="171"/>
            </a:xfrm>
            <a:prstGeom prst="rect">
              <a:avLst/>
            </a:prstGeom>
            <a:noFill/>
            <a:ln w="3175" cap="flat" cmpd="sng" algn="ctr">
              <a:noFill/>
              <a:prstDash val="solid"/>
            </a:ln>
            <a:effectLst/>
          </p:spPr>
          <p:txBody>
            <a:bodyPr lIns="121899" tIns="60949" rIns="121899" bIns="60949" anchor="b"/>
            <a:lstStyle/>
            <a:p>
              <a:pPr algn="ctr" fontAlgn="base">
                <a:spcBef>
                  <a:spcPct val="0"/>
                </a:spcBef>
                <a:spcAft>
                  <a:spcPct val="0"/>
                </a:spcAft>
                <a:defRPr/>
              </a:pPr>
              <a:r>
                <a:rPr lang="en-US" sz="1200" kern="0" dirty="0">
                  <a:solidFill>
                    <a:srgbClr val="FFFFFF">
                      <a:alpha val="99000"/>
                    </a:srgbClr>
                  </a:solidFill>
                  <a:cs typeface="Arial" charset="0"/>
                </a:rPr>
                <a:t>Physical</a:t>
              </a:r>
            </a:p>
          </p:txBody>
        </p:sp>
        <p:pic>
          <p:nvPicPr>
            <p:cNvPr id="29" name="Picture 140"/>
            <p:cNvPicPr>
              <a:picLocks noChangeAspect="1"/>
            </p:cNvPicPr>
            <p:nvPr/>
          </p:nvPicPr>
          <p:blipFill>
            <a:blip r:embed="rId4" cstate="print"/>
            <a:srcRect/>
            <a:stretch>
              <a:fillRect/>
            </a:stretch>
          </p:blipFill>
          <p:spPr bwMode="auto">
            <a:xfrm>
              <a:off x="6291" y="2369"/>
              <a:ext cx="635" cy="675"/>
            </a:xfrm>
            <a:prstGeom prst="rect">
              <a:avLst/>
            </a:prstGeom>
            <a:noFill/>
            <a:ln w="9525">
              <a:noFill/>
              <a:miter lim="800000"/>
              <a:headEnd/>
              <a:tailEnd/>
            </a:ln>
          </p:spPr>
        </p:pic>
        <p:pic>
          <p:nvPicPr>
            <p:cNvPr id="30" name="Picture 2"/>
            <p:cNvPicPr>
              <a:picLocks noChangeAspect="1" noChangeArrowheads="1"/>
            </p:cNvPicPr>
            <p:nvPr/>
          </p:nvPicPr>
          <p:blipFill>
            <a:blip r:embed="rId5" cstate="print"/>
            <a:srcRect/>
            <a:stretch>
              <a:fillRect/>
            </a:stretch>
          </p:blipFill>
          <p:spPr bwMode="auto">
            <a:xfrm>
              <a:off x="6411" y="3199"/>
              <a:ext cx="395" cy="545"/>
            </a:xfrm>
            <a:prstGeom prst="rect">
              <a:avLst/>
            </a:prstGeom>
            <a:noFill/>
            <a:ln w="9525">
              <a:noFill/>
              <a:miter lim="800000"/>
              <a:headEnd/>
              <a:tailEnd/>
            </a:ln>
          </p:spPr>
        </p:pic>
        <p:sp>
          <p:nvSpPr>
            <p:cNvPr id="31" name="Rectangle 30"/>
            <p:cNvSpPr/>
            <p:nvPr/>
          </p:nvSpPr>
          <p:spPr>
            <a:xfrm>
              <a:off x="6114" y="1257"/>
              <a:ext cx="989" cy="173"/>
            </a:xfrm>
            <a:prstGeom prst="rect">
              <a:avLst/>
            </a:prstGeom>
            <a:noFill/>
            <a:ln w="3175" cap="flat" cmpd="sng" algn="ctr">
              <a:noFill/>
              <a:prstDash val="solid"/>
            </a:ln>
            <a:effectLst/>
          </p:spPr>
          <p:txBody>
            <a:bodyPr lIns="0" tIns="60949" rIns="0" bIns="60949" anchor="b"/>
            <a:lstStyle>
              <a:defPPr>
                <a:defRPr lang="en-US"/>
              </a:defPPr>
              <a:lvl1pPr algn="l" rtl="0" fontAlgn="base">
                <a:spcBef>
                  <a:spcPct val="0"/>
                </a:spcBef>
                <a:spcAft>
                  <a:spcPct val="0"/>
                </a:spcAft>
                <a:defRPr kern="1200">
                  <a:solidFill>
                    <a:schemeClr val="tx1"/>
                  </a:solidFill>
                  <a:latin typeface="Segoe UI" pitchFamily="34" charset="0"/>
                  <a:ea typeface="+mn-ea"/>
                  <a:cs typeface="Segoe UI" pitchFamily="34" charset="0"/>
                </a:defRPr>
              </a:lvl1pPr>
              <a:lvl2pPr marL="457200" algn="l" rtl="0" fontAlgn="base">
                <a:spcBef>
                  <a:spcPct val="0"/>
                </a:spcBef>
                <a:spcAft>
                  <a:spcPct val="0"/>
                </a:spcAft>
                <a:defRPr kern="1200">
                  <a:solidFill>
                    <a:schemeClr val="tx1"/>
                  </a:solidFill>
                  <a:latin typeface="Segoe UI" pitchFamily="34" charset="0"/>
                  <a:ea typeface="+mn-ea"/>
                  <a:cs typeface="Segoe UI" pitchFamily="34" charset="0"/>
                </a:defRPr>
              </a:lvl2pPr>
              <a:lvl3pPr marL="914400" algn="l" rtl="0" fontAlgn="base">
                <a:spcBef>
                  <a:spcPct val="0"/>
                </a:spcBef>
                <a:spcAft>
                  <a:spcPct val="0"/>
                </a:spcAft>
                <a:defRPr kern="1200">
                  <a:solidFill>
                    <a:schemeClr val="tx1"/>
                  </a:solidFill>
                  <a:latin typeface="Segoe UI" pitchFamily="34" charset="0"/>
                  <a:ea typeface="+mn-ea"/>
                  <a:cs typeface="Segoe UI" pitchFamily="34" charset="0"/>
                </a:defRPr>
              </a:lvl3pPr>
              <a:lvl4pPr marL="1371600" algn="l" rtl="0" fontAlgn="base">
                <a:spcBef>
                  <a:spcPct val="0"/>
                </a:spcBef>
                <a:spcAft>
                  <a:spcPct val="0"/>
                </a:spcAft>
                <a:defRPr kern="1200">
                  <a:solidFill>
                    <a:schemeClr val="tx1"/>
                  </a:solidFill>
                  <a:latin typeface="Segoe UI" pitchFamily="34" charset="0"/>
                  <a:ea typeface="+mn-ea"/>
                  <a:cs typeface="Segoe UI" pitchFamily="34" charset="0"/>
                </a:defRPr>
              </a:lvl4pPr>
              <a:lvl5pPr marL="1828800" algn="l" rtl="0" fontAlgn="base">
                <a:spcBef>
                  <a:spcPct val="0"/>
                </a:spcBef>
                <a:spcAft>
                  <a:spcPct val="0"/>
                </a:spcAft>
                <a:defRPr kern="1200">
                  <a:solidFill>
                    <a:schemeClr val="tx1"/>
                  </a:solidFill>
                  <a:latin typeface="Segoe UI" pitchFamily="34" charset="0"/>
                  <a:ea typeface="+mn-ea"/>
                  <a:cs typeface="Segoe UI" pitchFamily="34" charset="0"/>
                </a:defRPr>
              </a:lvl5pPr>
              <a:lvl6pPr marL="2286000" algn="l" defTabSz="914400" rtl="0" eaLnBrk="1" latinLnBrk="0" hangingPunct="1">
                <a:defRPr kern="1200">
                  <a:solidFill>
                    <a:schemeClr val="tx1"/>
                  </a:solidFill>
                  <a:latin typeface="Segoe UI" pitchFamily="34" charset="0"/>
                  <a:ea typeface="+mn-ea"/>
                  <a:cs typeface="Segoe UI" pitchFamily="34" charset="0"/>
                </a:defRPr>
              </a:lvl6pPr>
              <a:lvl7pPr marL="2743200" algn="l" defTabSz="914400" rtl="0" eaLnBrk="1" latinLnBrk="0" hangingPunct="1">
                <a:defRPr kern="1200">
                  <a:solidFill>
                    <a:schemeClr val="tx1"/>
                  </a:solidFill>
                  <a:latin typeface="Segoe UI" pitchFamily="34" charset="0"/>
                  <a:ea typeface="+mn-ea"/>
                  <a:cs typeface="Segoe UI" pitchFamily="34" charset="0"/>
                </a:defRPr>
              </a:lvl7pPr>
              <a:lvl8pPr marL="3200400" algn="l" defTabSz="914400" rtl="0" eaLnBrk="1" latinLnBrk="0" hangingPunct="1">
                <a:defRPr kern="1200">
                  <a:solidFill>
                    <a:schemeClr val="tx1"/>
                  </a:solidFill>
                  <a:latin typeface="Segoe UI" pitchFamily="34" charset="0"/>
                  <a:ea typeface="+mn-ea"/>
                  <a:cs typeface="Segoe UI" pitchFamily="34" charset="0"/>
                </a:defRPr>
              </a:lvl8pPr>
              <a:lvl9pPr marL="3657600" algn="l" defTabSz="914400" rtl="0" eaLnBrk="1" latinLnBrk="0" hangingPunct="1">
                <a:defRPr kern="1200">
                  <a:solidFill>
                    <a:schemeClr val="tx1"/>
                  </a:solidFill>
                  <a:latin typeface="Segoe UI" pitchFamily="34" charset="0"/>
                  <a:ea typeface="+mn-ea"/>
                  <a:cs typeface="Segoe UI" pitchFamily="34" charset="0"/>
                </a:defRPr>
              </a:lvl9pPr>
            </a:lstStyle>
            <a:p>
              <a:pPr algn="ctr">
                <a:defRPr/>
              </a:pPr>
              <a:r>
                <a:rPr lang="en-US" sz="1200" kern="0" dirty="0" smtClean="0">
                  <a:solidFill>
                    <a:srgbClr val="FFFFFF">
                      <a:alpha val="99000"/>
                    </a:srgbClr>
                  </a:solidFill>
                  <a:latin typeface="Segoe UI"/>
                  <a:cs typeface="Arial" charset="0"/>
                </a:rPr>
                <a:t>Public</a:t>
              </a:r>
              <a:r>
                <a:rPr lang="en-US" sz="1400" kern="0" dirty="0" smtClean="0">
                  <a:solidFill>
                    <a:srgbClr val="FFFFFF">
                      <a:alpha val="99000"/>
                    </a:srgbClr>
                  </a:solidFill>
                  <a:latin typeface="Segoe UI"/>
                  <a:cs typeface="Arial" charset="0"/>
                </a:rPr>
                <a:t> </a:t>
              </a:r>
              <a:r>
                <a:rPr lang="en-US" sz="1200" kern="0" dirty="0" smtClean="0">
                  <a:solidFill>
                    <a:srgbClr val="FFFFFF">
                      <a:alpha val="99000"/>
                    </a:srgbClr>
                  </a:solidFill>
                  <a:latin typeface="Segoe UI"/>
                  <a:cs typeface="Arial" charset="0"/>
                </a:rPr>
                <a:t>Cloud</a:t>
              </a:r>
              <a:endParaRPr lang="en-US" sz="1200" kern="0" dirty="0">
                <a:solidFill>
                  <a:srgbClr val="FFFFFF">
                    <a:alpha val="99000"/>
                  </a:srgbClr>
                </a:solidFill>
                <a:latin typeface="Segoe UI"/>
                <a:cs typeface="Arial" charset="0"/>
              </a:endParaRPr>
            </a:p>
          </p:txBody>
        </p:sp>
        <p:sp>
          <p:nvSpPr>
            <p:cNvPr id="32" name="Rectangle 31"/>
            <p:cNvSpPr/>
            <p:nvPr/>
          </p:nvSpPr>
          <p:spPr>
            <a:xfrm>
              <a:off x="6223" y="2227"/>
              <a:ext cx="868" cy="141"/>
            </a:xfrm>
            <a:prstGeom prst="rect">
              <a:avLst/>
            </a:prstGeom>
            <a:noFill/>
            <a:ln w="3175" cap="flat" cmpd="sng" algn="ctr">
              <a:noFill/>
              <a:prstDash val="solid"/>
            </a:ln>
            <a:effectLst/>
          </p:spPr>
          <p:txBody>
            <a:bodyPr lIns="121899" tIns="60949" rIns="121899" bIns="60949" anchor="b"/>
            <a:lstStyle>
              <a:defPPr>
                <a:defRPr lang="en-US"/>
              </a:defPPr>
              <a:lvl1pPr algn="l" rtl="0" fontAlgn="base">
                <a:spcBef>
                  <a:spcPct val="0"/>
                </a:spcBef>
                <a:spcAft>
                  <a:spcPct val="0"/>
                </a:spcAft>
                <a:defRPr kern="1200">
                  <a:solidFill>
                    <a:schemeClr val="tx1"/>
                  </a:solidFill>
                  <a:latin typeface="Segoe UI" pitchFamily="34" charset="0"/>
                  <a:ea typeface="+mn-ea"/>
                  <a:cs typeface="Segoe UI" pitchFamily="34" charset="0"/>
                </a:defRPr>
              </a:lvl1pPr>
              <a:lvl2pPr marL="457200" algn="l" rtl="0" fontAlgn="base">
                <a:spcBef>
                  <a:spcPct val="0"/>
                </a:spcBef>
                <a:spcAft>
                  <a:spcPct val="0"/>
                </a:spcAft>
                <a:defRPr kern="1200">
                  <a:solidFill>
                    <a:schemeClr val="tx1"/>
                  </a:solidFill>
                  <a:latin typeface="Segoe UI" pitchFamily="34" charset="0"/>
                  <a:ea typeface="+mn-ea"/>
                  <a:cs typeface="Segoe UI" pitchFamily="34" charset="0"/>
                </a:defRPr>
              </a:lvl2pPr>
              <a:lvl3pPr marL="914400" algn="l" rtl="0" fontAlgn="base">
                <a:spcBef>
                  <a:spcPct val="0"/>
                </a:spcBef>
                <a:spcAft>
                  <a:spcPct val="0"/>
                </a:spcAft>
                <a:defRPr kern="1200">
                  <a:solidFill>
                    <a:schemeClr val="tx1"/>
                  </a:solidFill>
                  <a:latin typeface="Segoe UI" pitchFamily="34" charset="0"/>
                  <a:ea typeface="+mn-ea"/>
                  <a:cs typeface="Segoe UI" pitchFamily="34" charset="0"/>
                </a:defRPr>
              </a:lvl3pPr>
              <a:lvl4pPr marL="1371600" algn="l" rtl="0" fontAlgn="base">
                <a:spcBef>
                  <a:spcPct val="0"/>
                </a:spcBef>
                <a:spcAft>
                  <a:spcPct val="0"/>
                </a:spcAft>
                <a:defRPr kern="1200">
                  <a:solidFill>
                    <a:schemeClr val="tx1"/>
                  </a:solidFill>
                  <a:latin typeface="Segoe UI" pitchFamily="34" charset="0"/>
                  <a:ea typeface="+mn-ea"/>
                  <a:cs typeface="Segoe UI" pitchFamily="34" charset="0"/>
                </a:defRPr>
              </a:lvl4pPr>
              <a:lvl5pPr marL="1828800" algn="l" rtl="0" fontAlgn="base">
                <a:spcBef>
                  <a:spcPct val="0"/>
                </a:spcBef>
                <a:spcAft>
                  <a:spcPct val="0"/>
                </a:spcAft>
                <a:defRPr kern="1200">
                  <a:solidFill>
                    <a:schemeClr val="tx1"/>
                  </a:solidFill>
                  <a:latin typeface="Segoe UI" pitchFamily="34" charset="0"/>
                  <a:ea typeface="+mn-ea"/>
                  <a:cs typeface="Segoe UI" pitchFamily="34" charset="0"/>
                </a:defRPr>
              </a:lvl5pPr>
              <a:lvl6pPr marL="2286000" algn="l" defTabSz="914400" rtl="0" eaLnBrk="1" latinLnBrk="0" hangingPunct="1">
                <a:defRPr kern="1200">
                  <a:solidFill>
                    <a:schemeClr val="tx1"/>
                  </a:solidFill>
                  <a:latin typeface="Segoe UI" pitchFamily="34" charset="0"/>
                  <a:ea typeface="+mn-ea"/>
                  <a:cs typeface="Segoe UI" pitchFamily="34" charset="0"/>
                </a:defRPr>
              </a:lvl6pPr>
              <a:lvl7pPr marL="2743200" algn="l" defTabSz="914400" rtl="0" eaLnBrk="1" latinLnBrk="0" hangingPunct="1">
                <a:defRPr kern="1200">
                  <a:solidFill>
                    <a:schemeClr val="tx1"/>
                  </a:solidFill>
                  <a:latin typeface="Segoe UI" pitchFamily="34" charset="0"/>
                  <a:ea typeface="+mn-ea"/>
                  <a:cs typeface="Segoe UI" pitchFamily="34" charset="0"/>
                </a:defRPr>
              </a:lvl7pPr>
              <a:lvl8pPr marL="3200400" algn="l" defTabSz="914400" rtl="0" eaLnBrk="1" latinLnBrk="0" hangingPunct="1">
                <a:defRPr kern="1200">
                  <a:solidFill>
                    <a:schemeClr val="tx1"/>
                  </a:solidFill>
                  <a:latin typeface="Segoe UI" pitchFamily="34" charset="0"/>
                  <a:ea typeface="+mn-ea"/>
                  <a:cs typeface="Segoe UI" pitchFamily="34" charset="0"/>
                </a:defRPr>
              </a:lvl8pPr>
              <a:lvl9pPr marL="3657600" algn="l" defTabSz="914400" rtl="0" eaLnBrk="1" latinLnBrk="0" hangingPunct="1">
                <a:defRPr kern="1200">
                  <a:solidFill>
                    <a:schemeClr val="tx1"/>
                  </a:solidFill>
                  <a:latin typeface="Segoe UI" pitchFamily="34" charset="0"/>
                  <a:ea typeface="+mn-ea"/>
                  <a:cs typeface="Segoe UI" pitchFamily="34" charset="0"/>
                </a:defRPr>
              </a:lvl9pPr>
            </a:lstStyle>
            <a:p>
              <a:pPr algn="ctr">
                <a:defRPr/>
              </a:pPr>
              <a:r>
                <a:rPr lang="en-US" sz="1200" kern="0" dirty="0" smtClean="0">
                  <a:solidFill>
                    <a:srgbClr val="FFFFFF">
                      <a:alpha val="99000"/>
                    </a:srgbClr>
                  </a:solidFill>
                  <a:latin typeface="Segoe UI"/>
                  <a:cs typeface="Arial" charset="0"/>
                </a:rPr>
                <a:t>Private Cloud</a:t>
              </a:r>
              <a:endParaRPr lang="en-US" sz="1200" kern="0" dirty="0">
                <a:solidFill>
                  <a:srgbClr val="FFFFFF">
                    <a:alpha val="99000"/>
                  </a:srgbClr>
                </a:solidFill>
                <a:latin typeface="Segoe UI"/>
                <a:cs typeface="Arial" charset="0"/>
              </a:endParaRPr>
            </a:p>
          </p:txBody>
        </p:sp>
        <p:pic>
          <p:nvPicPr>
            <p:cNvPr id="33" name="Picture 90"/>
            <p:cNvPicPr>
              <a:picLocks noChangeAspect="1"/>
            </p:cNvPicPr>
            <p:nvPr/>
          </p:nvPicPr>
          <p:blipFill>
            <a:blip r:embed="rId6" cstate="print"/>
            <a:srcRect/>
            <a:stretch>
              <a:fillRect/>
            </a:stretch>
          </p:blipFill>
          <p:spPr bwMode="auto">
            <a:xfrm>
              <a:off x="6255" y="1540"/>
              <a:ext cx="708" cy="720"/>
            </a:xfrm>
            <a:prstGeom prst="rect">
              <a:avLst/>
            </a:prstGeom>
            <a:noFill/>
            <a:ln w="9525">
              <a:noFill/>
              <a:miter lim="800000"/>
              <a:headEnd/>
              <a:tailEnd/>
            </a:ln>
          </p:spPr>
        </p:pic>
        <p:pic>
          <p:nvPicPr>
            <p:cNvPr id="34" name="Picture 91"/>
            <p:cNvPicPr>
              <a:picLocks noChangeAspect="1"/>
            </p:cNvPicPr>
            <p:nvPr/>
          </p:nvPicPr>
          <p:blipFill>
            <a:blip r:embed="rId7" cstate="print"/>
            <a:srcRect/>
            <a:stretch>
              <a:fillRect/>
            </a:stretch>
          </p:blipFill>
          <p:spPr bwMode="auto">
            <a:xfrm>
              <a:off x="6272" y="624"/>
              <a:ext cx="672" cy="682"/>
            </a:xfrm>
            <a:prstGeom prst="rect">
              <a:avLst/>
            </a:prstGeom>
            <a:noFill/>
            <a:ln w="9525">
              <a:noFill/>
              <a:miter lim="800000"/>
              <a:headEnd/>
              <a:tailEnd/>
            </a:ln>
          </p:spPr>
        </p:pic>
      </p:grpSp>
      <p:sp>
        <p:nvSpPr>
          <p:cNvPr id="35" name="TextBox 34"/>
          <p:cNvSpPr txBox="1"/>
          <p:nvPr/>
        </p:nvSpPr>
        <p:spPr>
          <a:xfrm>
            <a:off x="7371715" y="3008560"/>
            <a:ext cx="1896288" cy="276999"/>
          </a:xfrm>
          <a:prstGeom prst="rect">
            <a:avLst/>
          </a:prstGeom>
          <a:noFill/>
        </p:spPr>
        <p:txBody>
          <a:bodyPr wrap="none">
            <a:spAutoFit/>
          </a:bodyPr>
          <a:lstStyle/>
          <a:p>
            <a:pPr defTabSz="914400" fontAlgn="base">
              <a:spcBef>
                <a:spcPct val="0"/>
              </a:spcBef>
              <a:spcAft>
                <a:spcPct val="0"/>
              </a:spcAft>
              <a:defRPr/>
            </a:pPr>
            <a:r>
              <a:rPr lang="en-US" sz="1200" dirty="0">
                <a:solidFill>
                  <a:srgbClr val="EEECE1"/>
                </a:solidFill>
                <a:cs typeface="Segoe UI" pitchFamily="34" charset="0"/>
              </a:rPr>
              <a:t>Virtual Machine Manager</a:t>
            </a:r>
          </a:p>
        </p:txBody>
      </p:sp>
      <p:sp>
        <p:nvSpPr>
          <p:cNvPr id="36" name="TextBox 35"/>
          <p:cNvSpPr txBox="1"/>
          <p:nvPr/>
        </p:nvSpPr>
        <p:spPr>
          <a:xfrm>
            <a:off x="7371715" y="3392100"/>
            <a:ext cx="1580882" cy="276999"/>
          </a:xfrm>
          <a:prstGeom prst="rect">
            <a:avLst/>
          </a:prstGeom>
          <a:noFill/>
        </p:spPr>
        <p:txBody>
          <a:bodyPr wrap="none">
            <a:spAutoFit/>
          </a:bodyPr>
          <a:lstStyle/>
          <a:p>
            <a:pPr defTabSz="914400" fontAlgn="base">
              <a:spcBef>
                <a:spcPct val="0"/>
              </a:spcBef>
              <a:spcAft>
                <a:spcPct val="0"/>
              </a:spcAft>
              <a:defRPr/>
            </a:pPr>
            <a:r>
              <a:rPr lang="en-US" sz="1200" dirty="0">
                <a:solidFill>
                  <a:prstClr val="white">
                    <a:lumMod val="85000"/>
                  </a:prstClr>
                </a:solidFill>
                <a:cs typeface="Segoe UI" pitchFamily="34" charset="0"/>
              </a:rPr>
              <a:t>Operations Manager</a:t>
            </a:r>
          </a:p>
        </p:txBody>
      </p:sp>
      <p:sp>
        <p:nvSpPr>
          <p:cNvPr id="37" name="TextBox 36"/>
          <p:cNvSpPr txBox="1"/>
          <p:nvPr/>
        </p:nvSpPr>
        <p:spPr>
          <a:xfrm>
            <a:off x="2021205" y="2182813"/>
            <a:ext cx="1176476" cy="276999"/>
          </a:xfrm>
          <a:prstGeom prst="rect">
            <a:avLst/>
          </a:prstGeom>
          <a:noFill/>
        </p:spPr>
        <p:txBody>
          <a:bodyPr wrap="none">
            <a:spAutoFit/>
          </a:bodyPr>
          <a:lstStyle/>
          <a:p>
            <a:pPr defTabSz="914400" fontAlgn="base">
              <a:spcBef>
                <a:spcPct val="0"/>
              </a:spcBef>
              <a:spcAft>
                <a:spcPct val="0"/>
              </a:spcAft>
              <a:defRPr/>
            </a:pPr>
            <a:r>
              <a:rPr lang="en-US" sz="1200" dirty="0">
                <a:solidFill>
                  <a:prstClr val="white">
                    <a:lumMod val="85000"/>
                  </a:prstClr>
                </a:solidFill>
                <a:cs typeface="Segoe UI" pitchFamily="34" charset="0"/>
              </a:rPr>
              <a:t>App Controller</a:t>
            </a:r>
          </a:p>
        </p:txBody>
      </p:sp>
      <p:sp>
        <p:nvSpPr>
          <p:cNvPr id="38" name="TextBox 37"/>
          <p:cNvSpPr txBox="1"/>
          <p:nvPr/>
        </p:nvSpPr>
        <p:spPr>
          <a:xfrm>
            <a:off x="2037239" y="4804974"/>
            <a:ext cx="1314527" cy="276999"/>
          </a:xfrm>
          <a:prstGeom prst="rect">
            <a:avLst/>
          </a:prstGeom>
          <a:noFill/>
        </p:spPr>
        <p:txBody>
          <a:bodyPr wrap="none">
            <a:spAutoFit/>
          </a:bodyPr>
          <a:lstStyle/>
          <a:p>
            <a:pPr defTabSz="914400" fontAlgn="base">
              <a:spcBef>
                <a:spcPct val="0"/>
              </a:spcBef>
              <a:spcAft>
                <a:spcPct val="0"/>
              </a:spcAft>
              <a:defRPr/>
            </a:pPr>
            <a:r>
              <a:rPr lang="en-US" sz="1200" dirty="0">
                <a:solidFill>
                  <a:prstClr val="white">
                    <a:lumMod val="85000"/>
                  </a:prstClr>
                </a:solidFill>
                <a:cs typeface="Segoe UI" pitchFamily="34" charset="0"/>
              </a:rPr>
              <a:t>Service Manager</a:t>
            </a:r>
          </a:p>
        </p:txBody>
      </p:sp>
      <p:sp>
        <p:nvSpPr>
          <p:cNvPr id="39" name="TextBox 38"/>
          <p:cNvSpPr txBox="1"/>
          <p:nvPr/>
        </p:nvSpPr>
        <p:spPr>
          <a:xfrm>
            <a:off x="5430203" y="4816405"/>
            <a:ext cx="1314527" cy="276999"/>
          </a:xfrm>
          <a:prstGeom prst="rect">
            <a:avLst/>
          </a:prstGeom>
          <a:noFill/>
        </p:spPr>
        <p:txBody>
          <a:bodyPr wrap="none">
            <a:spAutoFit/>
          </a:bodyPr>
          <a:lstStyle/>
          <a:p>
            <a:pPr defTabSz="914400" fontAlgn="base">
              <a:spcBef>
                <a:spcPct val="0"/>
              </a:spcBef>
              <a:spcAft>
                <a:spcPct val="0"/>
              </a:spcAft>
              <a:defRPr/>
            </a:pPr>
            <a:r>
              <a:rPr lang="en-US" sz="1200" dirty="0">
                <a:solidFill>
                  <a:prstClr val="white">
                    <a:lumMod val="85000"/>
                  </a:prstClr>
                </a:solidFill>
                <a:cs typeface="Segoe UI" pitchFamily="34" charset="0"/>
              </a:rPr>
              <a:t>Service Manager</a:t>
            </a:r>
          </a:p>
        </p:txBody>
      </p:sp>
      <p:sp>
        <p:nvSpPr>
          <p:cNvPr id="40" name="TextBox 39"/>
          <p:cNvSpPr txBox="1"/>
          <p:nvPr/>
        </p:nvSpPr>
        <p:spPr>
          <a:xfrm>
            <a:off x="5436870" y="2202745"/>
            <a:ext cx="1032590" cy="276999"/>
          </a:xfrm>
          <a:prstGeom prst="rect">
            <a:avLst/>
          </a:prstGeom>
          <a:noFill/>
        </p:spPr>
        <p:txBody>
          <a:bodyPr wrap="none">
            <a:spAutoFit/>
          </a:bodyPr>
          <a:lstStyle/>
          <a:p>
            <a:pPr defTabSz="914400" fontAlgn="base">
              <a:spcBef>
                <a:spcPct val="0"/>
              </a:spcBef>
              <a:spcAft>
                <a:spcPct val="0"/>
              </a:spcAft>
              <a:defRPr/>
            </a:pPr>
            <a:r>
              <a:rPr lang="en-US" sz="1200" dirty="0">
                <a:solidFill>
                  <a:srgbClr val="EEECE1"/>
                </a:solidFill>
                <a:cs typeface="Segoe UI" pitchFamily="34" charset="0"/>
              </a:rPr>
              <a:t>Orchestrator</a:t>
            </a:r>
          </a:p>
        </p:txBody>
      </p:sp>
      <p:sp>
        <p:nvSpPr>
          <p:cNvPr id="41" name="TextBox 40"/>
          <p:cNvSpPr txBox="1"/>
          <p:nvPr/>
        </p:nvSpPr>
        <p:spPr>
          <a:xfrm>
            <a:off x="7371715" y="3787070"/>
            <a:ext cx="1965324" cy="276999"/>
          </a:xfrm>
          <a:prstGeom prst="rect">
            <a:avLst/>
          </a:prstGeom>
          <a:noFill/>
        </p:spPr>
        <p:txBody>
          <a:bodyPr wrap="square">
            <a:spAutoFit/>
          </a:bodyPr>
          <a:lstStyle/>
          <a:p>
            <a:pPr defTabSz="914400" fontAlgn="base">
              <a:spcBef>
                <a:spcPct val="0"/>
              </a:spcBef>
              <a:spcAft>
                <a:spcPct val="0"/>
              </a:spcAft>
              <a:defRPr/>
            </a:pPr>
            <a:r>
              <a:rPr lang="en-US" sz="1200" dirty="0">
                <a:solidFill>
                  <a:srgbClr val="EEECE1"/>
                </a:solidFill>
                <a:cs typeface="Segoe UI" pitchFamily="34" charset="0"/>
              </a:rPr>
              <a:t>Configuration Manager</a:t>
            </a:r>
          </a:p>
        </p:txBody>
      </p:sp>
      <p:pic>
        <p:nvPicPr>
          <p:cNvPr id="42" name="Picture 41"/>
          <p:cNvPicPr>
            <a:picLocks/>
          </p:cNvPicPr>
          <p:nvPr/>
        </p:nvPicPr>
        <p:blipFill>
          <a:blip r:embed="rId8" cstate="print"/>
          <a:srcRect/>
          <a:stretch>
            <a:fillRect/>
          </a:stretch>
        </p:blipFill>
        <p:spPr bwMode="auto">
          <a:xfrm>
            <a:off x="1717357" y="2161381"/>
            <a:ext cx="365760" cy="365760"/>
          </a:xfrm>
          <a:prstGeom prst="rect">
            <a:avLst/>
          </a:prstGeom>
          <a:noFill/>
          <a:ln w="9525">
            <a:noFill/>
            <a:miter lim="800000"/>
            <a:headEnd/>
            <a:tailEnd/>
          </a:ln>
        </p:spPr>
      </p:pic>
      <p:pic>
        <p:nvPicPr>
          <p:cNvPr id="43" name="Picture 42"/>
          <p:cNvPicPr>
            <a:picLocks/>
          </p:cNvPicPr>
          <p:nvPr/>
        </p:nvPicPr>
        <p:blipFill>
          <a:blip r:embed="rId9" cstate="print"/>
          <a:srcRect/>
          <a:stretch>
            <a:fillRect/>
          </a:stretch>
        </p:blipFill>
        <p:spPr bwMode="auto">
          <a:xfrm>
            <a:off x="5113019" y="2158365"/>
            <a:ext cx="365760" cy="365760"/>
          </a:xfrm>
          <a:prstGeom prst="rect">
            <a:avLst/>
          </a:prstGeom>
          <a:noFill/>
          <a:ln w="9525">
            <a:noFill/>
            <a:miter lim="800000"/>
            <a:headEnd/>
            <a:tailEnd/>
          </a:ln>
        </p:spPr>
      </p:pic>
      <p:pic>
        <p:nvPicPr>
          <p:cNvPr id="44" name="Picture 43"/>
          <p:cNvPicPr>
            <a:picLocks/>
          </p:cNvPicPr>
          <p:nvPr/>
        </p:nvPicPr>
        <p:blipFill>
          <a:blip r:embed="rId10" cstate="print"/>
          <a:srcRect/>
          <a:stretch>
            <a:fillRect/>
          </a:stretch>
        </p:blipFill>
        <p:spPr bwMode="auto">
          <a:xfrm>
            <a:off x="5106988" y="4772025"/>
            <a:ext cx="365760" cy="365760"/>
          </a:xfrm>
          <a:prstGeom prst="rect">
            <a:avLst/>
          </a:prstGeom>
          <a:noFill/>
          <a:ln w="9525">
            <a:noFill/>
            <a:miter lim="800000"/>
            <a:headEnd/>
            <a:tailEnd/>
          </a:ln>
        </p:spPr>
      </p:pic>
      <p:pic>
        <p:nvPicPr>
          <p:cNvPr id="45" name="Picture 44"/>
          <p:cNvPicPr>
            <a:picLocks/>
          </p:cNvPicPr>
          <p:nvPr/>
        </p:nvPicPr>
        <p:blipFill>
          <a:blip r:embed="rId10" cstate="print"/>
          <a:srcRect/>
          <a:stretch>
            <a:fillRect/>
          </a:stretch>
        </p:blipFill>
        <p:spPr bwMode="auto">
          <a:xfrm>
            <a:off x="1722755" y="4743449"/>
            <a:ext cx="365760" cy="365760"/>
          </a:xfrm>
          <a:prstGeom prst="rect">
            <a:avLst/>
          </a:prstGeom>
          <a:noFill/>
          <a:ln w="9525">
            <a:noFill/>
            <a:miter lim="800000"/>
            <a:headEnd/>
            <a:tailEnd/>
          </a:ln>
        </p:spPr>
      </p:pic>
      <p:pic>
        <p:nvPicPr>
          <p:cNvPr id="46" name="Picture 45"/>
          <p:cNvPicPr>
            <a:picLocks/>
          </p:cNvPicPr>
          <p:nvPr/>
        </p:nvPicPr>
        <p:blipFill>
          <a:blip r:embed="rId11" cstate="print"/>
          <a:srcRect/>
          <a:stretch>
            <a:fillRect/>
          </a:stretch>
        </p:blipFill>
        <p:spPr bwMode="auto">
          <a:xfrm>
            <a:off x="7043579" y="2964180"/>
            <a:ext cx="365760" cy="365760"/>
          </a:xfrm>
          <a:prstGeom prst="rect">
            <a:avLst/>
          </a:prstGeom>
          <a:noFill/>
          <a:ln w="9525">
            <a:noFill/>
            <a:miter lim="800000"/>
            <a:headEnd/>
            <a:tailEnd/>
          </a:ln>
        </p:spPr>
      </p:pic>
      <p:pic>
        <p:nvPicPr>
          <p:cNvPr id="47" name="Picture 46"/>
          <p:cNvPicPr>
            <a:picLocks/>
          </p:cNvPicPr>
          <p:nvPr/>
        </p:nvPicPr>
        <p:blipFill>
          <a:blip r:embed="rId12" cstate="print"/>
          <a:srcRect/>
          <a:stretch>
            <a:fillRect/>
          </a:stretch>
        </p:blipFill>
        <p:spPr bwMode="auto">
          <a:xfrm>
            <a:off x="7043579" y="3742690"/>
            <a:ext cx="365760" cy="365760"/>
          </a:xfrm>
          <a:prstGeom prst="rect">
            <a:avLst/>
          </a:prstGeom>
          <a:noFill/>
          <a:ln w="9525">
            <a:noFill/>
            <a:miter lim="800000"/>
            <a:headEnd/>
            <a:tailEnd/>
          </a:ln>
        </p:spPr>
      </p:pic>
      <p:pic>
        <p:nvPicPr>
          <p:cNvPr id="48" name="Picture 47"/>
          <p:cNvPicPr>
            <a:picLocks/>
          </p:cNvPicPr>
          <p:nvPr/>
        </p:nvPicPr>
        <p:blipFill>
          <a:blip r:embed="rId13" cstate="print"/>
          <a:srcRect/>
          <a:stretch>
            <a:fillRect/>
          </a:stretch>
        </p:blipFill>
        <p:spPr bwMode="auto">
          <a:xfrm>
            <a:off x="7043579" y="3347720"/>
            <a:ext cx="365760" cy="365760"/>
          </a:xfrm>
          <a:prstGeom prst="rect">
            <a:avLst/>
          </a:prstGeom>
          <a:noFill/>
          <a:ln w="9525">
            <a:noFill/>
            <a:miter lim="800000"/>
            <a:headEnd/>
            <a:tailEnd/>
          </a:ln>
        </p:spPr>
      </p:pic>
      <p:grpSp>
        <p:nvGrpSpPr>
          <p:cNvPr id="49" name="Group 9"/>
          <p:cNvGrpSpPr>
            <a:grpSpLocks/>
          </p:cNvGrpSpPr>
          <p:nvPr/>
        </p:nvGrpSpPr>
        <p:grpSpPr bwMode="auto">
          <a:xfrm>
            <a:off x="1139825" y="6400800"/>
            <a:ext cx="9553575" cy="228600"/>
            <a:chOff x="1141412" y="6400800"/>
            <a:chExt cx="9550400" cy="228600"/>
          </a:xfrm>
        </p:grpSpPr>
        <p:sp>
          <p:nvSpPr>
            <p:cNvPr id="50" name="Rectangle 49"/>
            <p:cNvSpPr/>
            <p:nvPr/>
          </p:nvSpPr>
          <p:spPr>
            <a:xfrm>
              <a:off x="1141412" y="6400800"/>
              <a:ext cx="3150141" cy="228600"/>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r>
                <a:rPr lang="en-US" sz="1600" dirty="0">
                  <a:solidFill>
                    <a:prstClr val="white"/>
                  </a:solidFill>
                  <a:ea typeface="Segoe UI" pitchFamily="34" charset="0"/>
                  <a:cs typeface="Segoe UI" pitchFamily="34" charset="0"/>
                </a:rPr>
                <a:t>Application Management</a:t>
              </a:r>
            </a:p>
          </p:txBody>
        </p:sp>
        <p:sp>
          <p:nvSpPr>
            <p:cNvPr id="51" name="Rectangle 50"/>
            <p:cNvSpPr/>
            <p:nvPr/>
          </p:nvSpPr>
          <p:spPr>
            <a:xfrm>
              <a:off x="4342336" y="6400800"/>
              <a:ext cx="3148553" cy="228600"/>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r>
                <a:rPr lang="en-US" sz="1600" dirty="0">
                  <a:solidFill>
                    <a:prstClr val="white"/>
                  </a:solidFill>
                  <a:ea typeface="Segoe UI" pitchFamily="34" charset="0"/>
                  <a:cs typeface="Segoe UI" pitchFamily="34" charset="0"/>
                </a:rPr>
                <a:t>Service Delivery &amp; Automation</a:t>
              </a:r>
            </a:p>
          </p:txBody>
        </p:sp>
        <p:sp>
          <p:nvSpPr>
            <p:cNvPr id="52" name="Rectangle 51"/>
            <p:cNvSpPr/>
            <p:nvPr/>
          </p:nvSpPr>
          <p:spPr>
            <a:xfrm>
              <a:off x="7541672" y="6400800"/>
              <a:ext cx="3150140" cy="228600"/>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r>
                <a:rPr lang="en-US" sz="1600" dirty="0">
                  <a:solidFill>
                    <a:prstClr val="white"/>
                  </a:solidFill>
                  <a:ea typeface="Segoe UI" pitchFamily="34" charset="0"/>
                  <a:cs typeface="Segoe UI" pitchFamily="34" charset="0"/>
                </a:rPr>
                <a:t>Infrastructure Management</a:t>
              </a:r>
            </a:p>
          </p:txBody>
        </p:sp>
      </p:grpSp>
      <p:pic>
        <p:nvPicPr>
          <p:cNvPr id="53" name="Picture 4" descr="C:\MAX\Branding\SC Brand Guide Graphics\SCDPM_256.png"/>
          <p:cNvPicPr>
            <a:picLocks noChangeArrowheads="1"/>
          </p:cNvPicPr>
          <p:nvPr/>
        </p:nvPicPr>
        <p:blipFill rotWithShape="1">
          <a:blip r:embed="rId14" cstate="print"/>
          <a:srcRect l="1886" r="1857" b="3333"/>
          <a:stretch/>
        </p:blipFill>
        <p:spPr bwMode="auto">
          <a:xfrm>
            <a:off x="7043579" y="4137660"/>
            <a:ext cx="365760" cy="365760"/>
          </a:xfrm>
          <a:prstGeom prst="rect">
            <a:avLst/>
          </a:prstGeom>
          <a:solidFill>
            <a:schemeClr val="accent5">
              <a:lumMod val="75000"/>
            </a:schemeClr>
          </a:solidFill>
          <a:effectLst/>
          <a:extLst/>
        </p:spPr>
      </p:pic>
      <p:sp>
        <p:nvSpPr>
          <p:cNvPr id="54" name="TextBox 53"/>
          <p:cNvSpPr txBox="1"/>
          <p:nvPr/>
        </p:nvSpPr>
        <p:spPr>
          <a:xfrm>
            <a:off x="7371715" y="4178389"/>
            <a:ext cx="1965325" cy="276999"/>
          </a:xfrm>
          <a:prstGeom prst="rect">
            <a:avLst/>
          </a:prstGeom>
          <a:noFill/>
        </p:spPr>
        <p:txBody>
          <a:bodyPr wrap="square">
            <a:spAutoFit/>
          </a:bodyPr>
          <a:lstStyle/>
          <a:p>
            <a:pPr defTabSz="914400" fontAlgn="base">
              <a:spcBef>
                <a:spcPct val="0"/>
              </a:spcBef>
              <a:spcAft>
                <a:spcPct val="0"/>
              </a:spcAft>
              <a:defRPr/>
            </a:pPr>
            <a:r>
              <a:rPr lang="en-US" sz="1200" dirty="0">
                <a:solidFill>
                  <a:srgbClr val="EEECE1"/>
                </a:solidFill>
                <a:cs typeface="Segoe UI" pitchFamily="34" charset="0"/>
              </a:rPr>
              <a:t>Data Protection Manager</a:t>
            </a:r>
          </a:p>
        </p:txBody>
      </p:sp>
      <p:grpSp>
        <p:nvGrpSpPr>
          <p:cNvPr id="55" name="Group 54"/>
          <p:cNvGrpSpPr/>
          <p:nvPr/>
        </p:nvGrpSpPr>
        <p:grpSpPr>
          <a:xfrm>
            <a:off x="386655" y="2847972"/>
            <a:ext cx="879422" cy="2185991"/>
            <a:chOff x="5525641" y="2209800"/>
            <a:chExt cx="1485900" cy="3629025"/>
          </a:xfrm>
        </p:grpSpPr>
        <p:pic>
          <p:nvPicPr>
            <p:cNvPr id="56" name="Picture 6" descr="\\192.168.10.9\Shared\Design\Microsoft Events Presentation Resource DVD\DVD_ART36\Artwork_Imagery\Icons - Illustrations\People\White silhouettes\woman person 3.png"/>
            <p:cNvPicPr>
              <a:picLocks noChangeAspect="1" noChangeArrowheads="1"/>
            </p:cNvPicPr>
            <p:nvPr/>
          </p:nvPicPr>
          <p:blipFill>
            <a:blip r:embed="rId15" cstate="print"/>
            <a:srcRect/>
            <a:stretch>
              <a:fillRect/>
            </a:stretch>
          </p:blipFill>
          <p:spPr bwMode="auto">
            <a:xfrm>
              <a:off x="5525641" y="2209800"/>
              <a:ext cx="1485900" cy="3459811"/>
            </a:xfrm>
            <a:prstGeom prst="rect">
              <a:avLst/>
            </a:prstGeom>
            <a:noFill/>
            <a:ln w="9525">
              <a:noFill/>
              <a:miter lim="800000"/>
              <a:headEnd/>
              <a:tailEnd/>
            </a:ln>
          </p:spPr>
        </p:pic>
        <p:sp>
          <p:nvSpPr>
            <p:cNvPr id="57" name="Oval 8"/>
            <p:cNvSpPr>
              <a:spLocks noChangeArrowheads="1"/>
            </p:cNvSpPr>
            <p:nvPr/>
          </p:nvSpPr>
          <p:spPr bwMode="auto">
            <a:xfrm>
              <a:off x="5705836" y="4713167"/>
              <a:ext cx="1125511" cy="1125658"/>
            </a:xfrm>
            <a:prstGeom prst="ellipse">
              <a:avLst/>
            </a:prstGeom>
            <a:solidFill>
              <a:srgbClr val="21639F">
                <a:alpha val="89803"/>
              </a:srgbClr>
            </a:solidFill>
            <a:ln w="9525">
              <a:noFill/>
              <a:round/>
              <a:headEnd/>
              <a:tailEnd/>
            </a:ln>
          </p:spPr>
          <p:txBody>
            <a:bodyPr wrap="none" anchor="ctr"/>
            <a:lstStyle/>
            <a:p>
              <a:pPr algn="ctr" defTabSz="914400" fontAlgn="base">
                <a:spcBef>
                  <a:spcPct val="0"/>
                </a:spcBef>
                <a:spcAft>
                  <a:spcPct val="0"/>
                </a:spcAft>
              </a:pPr>
              <a:r>
                <a:rPr lang="en-US" sz="1100" dirty="0">
                  <a:solidFill>
                    <a:srgbClr val="FFFFFF"/>
                  </a:solidFill>
                  <a:cs typeface="Segoe UI" pitchFamily="34" charset="0"/>
                </a:rPr>
                <a:t>App</a:t>
              </a:r>
            </a:p>
            <a:p>
              <a:pPr algn="ctr" defTabSz="914400" fontAlgn="base">
                <a:spcBef>
                  <a:spcPct val="0"/>
                </a:spcBef>
                <a:spcAft>
                  <a:spcPct val="0"/>
                </a:spcAft>
              </a:pPr>
              <a:r>
                <a:rPr lang="en-US" sz="1100" dirty="0" smtClean="0">
                  <a:solidFill>
                    <a:srgbClr val="FFFFFF"/>
                  </a:solidFill>
                  <a:cs typeface="Segoe UI" pitchFamily="34" charset="0"/>
                </a:rPr>
                <a:t>Owner</a:t>
              </a:r>
              <a:endParaRPr lang="en-US" sz="1100" dirty="0">
                <a:solidFill>
                  <a:srgbClr val="FFFFFF"/>
                </a:solidFill>
                <a:cs typeface="Segoe UI" pitchFamily="34" charset="0"/>
              </a:endParaRPr>
            </a:p>
          </p:txBody>
        </p:sp>
      </p:grpSp>
    </p:spTree>
    <p:extLst>
      <p:ext uri="{BB962C8B-B14F-4D97-AF65-F5344CB8AC3E}">
        <p14:creationId xmlns:p14="http://schemas.microsoft.com/office/powerpoint/2010/main" val="809424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right)">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500"/>
                                        <p:tgtEl>
                                          <p:spTgt spid="54"/>
                                        </p:tgtEl>
                                      </p:cBhvr>
                                    </p:animEffect>
                                  </p:childTnLst>
                                </p:cTn>
                              </p:par>
                              <p:par>
                                <p:cTn id="64" presetID="10" presetClass="entr" presetSubtype="0" fill="hold" nodeType="with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500"/>
                                        <p:tgtEl>
                                          <p:spTgt spid="42"/>
                                        </p:tgtEl>
                                      </p:cBhvr>
                                    </p:animEffect>
                                  </p:childTnLst>
                                </p:cTn>
                              </p:par>
                              <p:par>
                                <p:cTn id="67" presetID="10" presetClass="entr" presetSubtype="0" fill="hold"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fade">
                                      <p:cBhvr>
                                        <p:cTn id="69" dur="500"/>
                                        <p:tgtEl>
                                          <p:spTgt spid="43"/>
                                        </p:tgtEl>
                                      </p:cBhvr>
                                    </p:animEffect>
                                  </p:childTnLst>
                                </p:cTn>
                              </p:par>
                              <p:par>
                                <p:cTn id="70" presetID="10" presetClass="entr" presetSubtype="0" fill="hold" nodeType="with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fade">
                                      <p:cBhvr>
                                        <p:cTn id="72" dur="500"/>
                                        <p:tgtEl>
                                          <p:spTgt spid="46"/>
                                        </p:tgtEl>
                                      </p:cBhvr>
                                    </p:animEffect>
                                  </p:childTnLst>
                                </p:cTn>
                              </p:par>
                              <p:par>
                                <p:cTn id="73" presetID="10" presetClass="entr" presetSubtype="0" fill="hold" nodeType="with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500"/>
                                        <p:tgtEl>
                                          <p:spTgt spid="53"/>
                                        </p:tgtEl>
                                      </p:cBhvr>
                                    </p:animEffect>
                                  </p:childTnLst>
                                </p:cTn>
                              </p:par>
                              <p:par>
                                <p:cTn id="76" presetID="10" presetClass="entr" presetSubtype="0" fill="hold"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500"/>
                                        <p:tgtEl>
                                          <p:spTgt spid="48"/>
                                        </p:tgtEl>
                                      </p:cBhvr>
                                    </p:animEffect>
                                  </p:childTnLst>
                                </p:cTn>
                              </p:par>
                              <p:par>
                                <p:cTn id="79" presetID="10" presetClass="entr" presetSubtype="0" fill="hold" nodeType="with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500"/>
                                        <p:tgtEl>
                                          <p:spTgt spid="47"/>
                                        </p:tgtEl>
                                      </p:cBhvr>
                                    </p:animEffect>
                                  </p:childTnLst>
                                </p:cTn>
                              </p:par>
                              <p:par>
                                <p:cTn id="82" presetID="10" presetClass="entr" presetSubtype="0" fill="hold" nodeType="with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fade">
                                      <p:cBhvr>
                                        <p:cTn id="84" dur="500"/>
                                        <p:tgtEl>
                                          <p:spTgt spid="45"/>
                                        </p:tgtEl>
                                      </p:cBhvr>
                                    </p:animEffect>
                                  </p:childTnLst>
                                </p:cTn>
                              </p:par>
                              <p:par>
                                <p:cTn id="85" presetID="10" presetClass="entr" presetSubtype="0" fill="hold" nodeType="with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fade">
                                      <p:cBhvr>
                                        <p:cTn id="87" dur="500"/>
                                        <p:tgtEl>
                                          <p:spTgt spid="4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fade">
                                      <p:cBhvr>
                                        <p:cTn id="9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35" grpId="0"/>
      <p:bldP spid="36" grpId="0"/>
      <p:bldP spid="37" grpId="0"/>
      <p:bldP spid="38" grpId="0"/>
      <p:bldP spid="39" grpId="0"/>
      <p:bldP spid="40" grpId="0"/>
      <p:bldP spid="41"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9112" y="228600"/>
            <a:ext cx="11149013" cy="609398"/>
          </a:xfrm>
          <a:prstGeom prst="rect">
            <a:avLst/>
          </a:prstGeom>
        </p:spPr>
        <p:txBody>
          <a:bodyPr>
            <a:normAutofit fontScale="82500" lnSpcReduction="10000"/>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mtClean="0">
                <a:latin typeface="Segoe UI" pitchFamily="34" charset="0"/>
                <a:cs typeface="Arial" pitchFamily="34" charset="0"/>
              </a:rPr>
              <a:t>Scalable, Standardized, and Predictable Applications</a:t>
            </a:r>
            <a:endParaRPr lang="en-US"/>
          </a:p>
        </p:txBody>
      </p:sp>
      <p:sp>
        <p:nvSpPr>
          <p:cNvPr id="3" name="Rectangle 19"/>
          <p:cNvSpPr>
            <a:spLocks noChangeArrowheads="1"/>
          </p:cNvSpPr>
          <p:nvPr/>
        </p:nvSpPr>
        <p:spPr bwMode="auto">
          <a:xfrm>
            <a:off x="768350" y="1422400"/>
            <a:ext cx="2486025" cy="4375150"/>
          </a:xfrm>
          <a:prstGeom prst="rect">
            <a:avLst/>
          </a:prstGeom>
          <a:solidFill>
            <a:srgbClr val="F0F2F3">
              <a:alpha val="10000"/>
            </a:srgbClr>
          </a:solidFill>
          <a:ln w="9525">
            <a:noFill/>
            <a:miter lim="800000"/>
            <a:headEnd/>
            <a:tailEnd/>
          </a:ln>
        </p:spPr>
        <p:txBody>
          <a:bodyPr wrap="none" anchor="ctr"/>
          <a:lstStyle/>
          <a:p>
            <a:pPr defTabSz="914400" fontAlgn="base">
              <a:spcBef>
                <a:spcPct val="0"/>
              </a:spcBef>
              <a:spcAft>
                <a:spcPct val="0"/>
              </a:spcAft>
              <a:defRPr/>
            </a:pPr>
            <a:endParaRPr lang="en-US">
              <a:solidFill>
                <a:srgbClr val="00264A"/>
              </a:solidFill>
              <a:cs typeface="Segoe UI" pitchFamily="34" charset="0"/>
            </a:endParaRPr>
          </a:p>
        </p:txBody>
      </p:sp>
      <p:sp>
        <p:nvSpPr>
          <p:cNvPr id="4" name="Rectangle 3"/>
          <p:cNvSpPr/>
          <p:nvPr/>
        </p:nvSpPr>
        <p:spPr>
          <a:xfrm>
            <a:off x="768350" y="1531938"/>
            <a:ext cx="2486025" cy="474662"/>
          </a:xfrm>
          <a:prstGeom prst="rect">
            <a:avLst/>
          </a:prstGeom>
          <a:solidFill>
            <a:srgbClr val="00264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ndParaRPr>
          </a:p>
        </p:txBody>
      </p:sp>
      <p:sp>
        <p:nvSpPr>
          <p:cNvPr id="5" name="Rectangle 19"/>
          <p:cNvSpPr>
            <a:spLocks noChangeArrowheads="1"/>
          </p:cNvSpPr>
          <p:nvPr/>
        </p:nvSpPr>
        <p:spPr bwMode="auto">
          <a:xfrm>
            <a:off x="8983663" y="1422400"/>
            <a:ext cx="2486025" cy="4375150"/>
          </a:xfrm>
          <a:prstGeom prst="rect">
            <a:avLst/>
          </a:prstGeom>
          <a:solidFill>
            <a:srgbClr val="F0F2F3">
              <a:alpha val="10000"/>
            </a:srgbClr>
          </a:solidFill>
          <a:ln w="9525">
            <a:noFill/>
            <a:miter lim="800000"/>
            <a:headEnd/>
            <a:tailEnd/>
          </a:ln>
        </p:spPr>
        <p:txBody>
          <a:bodyPr wrap="none" anchor="ctr"/>
          <a:lstStyle/>
          <a:p>
            <a:pPr defTabSz="914400" fontAlgn="base">
              <a:spcBef>
                <a:spcPct val="0"/>
              </a:spcBef>
              <a:spcAft>
                <a:spcPct val="0"/>
              </a:spcAft>
              <a:defRPr/>
            </a:pPr>
            <a:endParaRPr lang="en-US">
              <a:solidFill>
                <a:srgbClr val="00264A"/>
              </a:solidFill>
              <a:cs typeface="Segoe UI" pitchFamily="34" charset="0"/>
            </a:endParaRPr>
          </a:p>
        </p:txBody>
      </p:sp>
      <p:sp>
        <p:nvSpPr>
          <p:cNvPr id="6" name="Rectangle 19"/>
          <p:cNvSpPr>
            <a:spLocks noChangeArrowheads="1"/>
          </p:cNvSpPr>
          <p:nvPr/>
        </p:nvSpPr>
        <p:spPr bwMode="auto">
          <a:xfrm>
            <a:off x="3514725" y="1422400"/>
            <a:ext cx="2486025" cy="4375150"/>
          </a:xfrm>
          <a:prstGeom prst="rect">
            <a:avLst/>
          </a:prstGeom>
          <a:solidFill>
            <a:srgbClr val="F0F2F3">
              <a:alpha val="10000"/>
            </a:srgbClr>
          </a:solidFill>
          <a:ln w="9525">
            <a:noFill/>
            <a:miter lim="800000"/>
            <a:headEnd/>
            <a:tailEnd/>
          </a:ln>
        </p:spPr>
        <p:txBody>
          <a:bodyPr wrap="none" anchor="ctr"/>
          <a:lstStyle/>
          <a:p>
            <a:pPr defTabSz="914400" fontAlgn="base">
              <a:spcBef>
                <a:spcPct val="0"/>
              </a:spcBef>
              <a:spcAft>
                <a:spcPct val="0"/>
              </a:spcAft>
              <a:defRPr/>
            </a:pPr>
            <a:endParaRPr lang="en-US">
              <a:solidFill>
                <a:srgbClr val="00264A"/>
              </a:solidFill>
              <a:cs typeface="Segoe UI" pitchFamily="34" charset="0"/>
            </a:endParaRPr>
          </a:p>
        </p:txBody>
      </p:sp>
      <p:sp>
        <p:nvSpPr>
          <p:cNvPr id="7" name="Rectangle 19"/>
          <p:cNvSpPr>
            <a:spLocks noChangeArrowheads="1"/>
          </p:cNvSpPr>
          <p:nvPr/>
        </p:nvSpPr>
        <p:spPr bwMode="auto">
          <a:xfrm>
            <a:off x="6229350" y="1422400"/>
            <a:ext cx="2484438" cy="4375150"/>
          </a:xfrm>
          <a:prstGeom prst="rect">
            <a:avLst/>
          </a:prstGeom>
          <a:solidFill>
            <a:srgbClr val="F0F2F3">
              <a:alpha val="10000"/>
            </a:srgbClr>
          </a:solidFill>
          <a:ln w="9525">
            <a:noFill/>
            <a:miter lim="800000"/>
            <a:headEnd/>
            <a:tailEnd/>
          </a:ln>
        </p:spPr>
        <p:txBody>
          <a:bodyPr wrap="none" anchor="ctr"/>
          <a:lstStyle/>
          <a:p>
            <a:pPr defTabSz="914400" fontAlgn="base">
              <a:spcBef>
                <a:spcPct val="0"/>
              </a:spcBef>
              <a:spcAft>
                <a:spcPct val="0"/>
              </a:spcAft>
              <a:defRPr/>
            </a:pPr>
            <a:endParaRPr lang="en-US">
              <a:solidFill>
                <a:srgbClr val="00264A"/>
              </a:solidFill>
              <a:cs typeface="Segoe UI" pitchFamily="34" charset="0"/>
            </a:endParaRPr>
          </a:p>
        </p:txBody>
      </p:sp>
      <p:sp>
        <p:nvSpPr>
          <p:cNvPr id="8" name="Rectangle 7"/>
          <p:cNvSpPr/>
          <p:nvPr/>
        </p:nvSpPr>
        <p:spPr>
          <a:xfrm>
            <a:off x="3514725" y="1531938"/>
            <a:ext cx="2486025" cy="474662"/>
          </a:xfrm>
          <a:prstGeom prst="rect">
            <a:avLst/>
          </a:prstGeom>
          <a:solidFill>
            <a:srgbClr val="00264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ndParaRPr>
          </a:p>
        </p:txBody>
      </p:sp>
      <p:sp>
        <p:nvSpPr>
          <p:cNvPr id="9" name="Rectangle 8"/>
          <p:cNvSpPr/>
          <p:nvPr/>
        </p:nvSpPr>
        <p:spPr>
          <a:xfrm>
            <a:off x="6229350" y="1541463"/>
            <a:ext cx="2484438" cy="474662"/>
          </a:xfrm>
          <a:prstGeom prst="rect">
            <a:avLst/>
          </a:prstGeom>
          <a:solidFill>
            <a:srgbClr val="00264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ndParaRPr>
          </a:p>
        </p:txBody>
      </p:sp>
      <p:sp>
        <p:nvSpPr>
          <p:cNvPr id="10" name="Rectangle 9"/>
          <p:cNvSpPr/>
          <p:nvPr/>
        </p:nvSpPr>
        <p:spPr>
          <a:xfrm>
            <a:off x="8983663" y="1555750"/>
            <a:ext cx="2486025" cy="474663"/>
          </a:xfrm>
          <a:prstGeom prst="rect">
            <a:avLst/>
          </a:prstGeom>
          <a:solidFill>
            <a:srgbClr val="00264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ndParaRPr>
          </a:p>
        </p:txBody>
      </p:sp>
      <p:sp>
        <p:nvSpPr>
          <p:cNvPr id="11" name="Text Placeholder 18"/>
          <p:cNvSpPr txBox="1">
            <a:spLocks/>
          </p:cNvSpPr>
          <p:nvPr/>
        </p:nvSpPr>
        <p:spPr bwMode="auto">
          <a:xfrm>
            <a:off x="768350" y="1566863"/>
            <a:ext cx="2486025" cy="476250"/>
          </a:xfrm>
          <a:prstGeom prst="rect">
            <a:avLst/>
          </a:prstGeom>
          <a:noFill/>
          <a:ln>
            <a:miter lim="800000"/>
            <a:headEnd/>
            <a:tailEnd/>
          </a:ln>
        </p:spPr>
        <p:txBody>
          <a:bodyPr wrap="square" numCol="1" anchor="t" anchorCtr="0" compatLnSpc="1">
            <a:prstTxWarp prst="textNoShape">
              <a:avLst/>
            </a:prstTxWarp>
          </a:bodyPr>
          <a:lstStyle>
            <a:lvl1pPr marL="455613" indent="-455613" algn="l" defTabSz="608013" rtl="0" fontAlgn="base">
              <a:spcBef>
                <a:spcPct val="20000"/>
              </a:spcBef>
              <a:spcAft>
                <a:spcPct val="0"/>
              </a:spcAft>
              <a:buFont typeface="Arial" pitchFamily="34" charset="0"/>
              <a:buChar char="•"/>
              <a:defRPr sz="2800" kern="1200">
                <a:solidFill>
                  <a:srgbClr val="FFFFFF"/>
                </a:solidFill>
                <a:latin typeface="+mn-lt"/>
                <a:ea typeface="+mn-ea"/>
                <a:cs typeface="Arial"/>
              </a:defRPr>
            </a:lvl1pPr>
            <a:lvl2pPr marL="989013" indent="-379413" algn="l" defTabSz="608013" rtl="0" fontAlgn="base">
              <a:spcBef>
                <a:spcPct val="20000"/>
              </a:spcBef>
              <a:spcAft>
                <a:spcPct val="0"/>
              </a:spcAft>
              <a:buFont typeface="Arial" pitchFamily="34" charset="0"/>
              <a:buChar char="–"/>
              <a:defRPr sz="2400" kern="1200">
                <a:solidFill>
                  <a:srgbClr val="FFFFFF"/>
                </a:solidFill>
                <a:latin typeface="+mn-lt"/>
                <a:ea typeface="+mn-ea"/>
                <a:cs typeface="Arial"/>
              </a:defRPr>
            </a:lvl2pPr>
            <a:lvl3pPr marL="1522413" indent="-303213" algn="l" defTabSz="608013" rtl="0" fontAlgn="base">
              <a:spcBef>
                <a:spcPct val="20000"/>
              </a:spcBef>
              <a:spcAft>
                <a:spcPct val="0"/>
              </a:spcAft>
              <a:buFont typeface="Arial" pitchFamily="34" charset="0"/>
              <a:buChar char="•"/>
              <a:defRPr kern="1200">
                <a:solidFill>
                  <a:srgbClr val="FFFFFF"/>
                </a:solidFill>
                <a:latin typeface="+mn-lt"/>
                <a:ea typeface="+mn-ea"/>
                <a:cs typeface="Arial"/>
              </a:defRPr>
            </a:lvl3pPr>
            <a:lvl4pPr marL="21320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4pPr>
            <a:lvl5pPr marL="27416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indent="0" algn="ctr">
              <a:buFont typeface="Arial" pitchFamily="34" charset="0"/>
              <a:buNone/>
            </a:pPr>
            <a:r>
              <a:rPr lang="en-US" sz="1800" dirty="0" smtClean="0">
                <a:solidFill>
                  <a:srgbClr val="3DB5F1"/>
                </a:solidFill>
                <a:cs typeface="Arial" pitchFamily="34" charset="0"/>
              </a:rPr>
              <a:t>ABSTRACTION</a:t>
            </a:r>
          </a:p>
        </p:txBody>
      </p:sp>
      <p:sp>
        <p:nvSpPr>
          <p:cNvPr id="12" name="Text Placeholder 19"/>
          <p:cNvSpPr txBox="1">
            <a:spLocks/>
          </p:cNvSpPr>
          <p:nvPr/>
        </p:nvSpPr>
        <p:spPr bwMode="auto">
          <a:xfrm>
            <a:off x="836612" y="2195513"/>
            <a:ext cx="2362199" cy="3421062"/>
          </a:xfrm>
          <a:prstGeom prst="rect">
            <a:avLst/>
          </a:prstGeom>
          <a:noFill/>
          <a:ln>
            <a:miter lim="800000"/>
            <a:headEnd/>
            <a:tailEnd/>
          </a:ln>
        </p:spPr>
        <p:txBody>
          <a:bodyPr wrap="square" numCol="1" anchor="t" anchorCtr="0" compatLnSpc="1">
            <a:prstTxWarp prst="textNoShape">
              <a:avLst/>
            </a:prstTxWarp>
          </a:bodyPr>
          <a:lstStyle>
            <a:lvl1pPr marL="455613" indent="-455613" algn="l" defTabSz="608013" rtl="0" fontAlgn="base">
              <a:spcBef>
                <a:spcPct val="20000"/>
              </a:spcBef>
              <a:spcAft>
                <a:spcPct val="0"/>
              </a:spcAft>
              <a:buFont typeface="Arial" pitchFamily="34" charset="0"/>
              <a:buChar char="•"/>
              <a:defRPr sz="2800" kern="1200">
                <a:solidFill>
                  <a:srgbClr val="FFFFFF"/>
                </a:solidFill>
                <a:latin typeface="+mn-lt"/>
                <a:ea typeface="+mn-ea"/>
                <a:cs typeface="Arial"/>
              </a:defRPr>
            </a:lvl1pPr>
            <a:lvl2pPr marL="989013" indent="-379413" algn="l" defTabSz="608013" rtl="0" fontAlgn="base">
              <a:spcBef>
                <a:spcPct val="20000"/>
              </a:spcBef>
              <a:spcAft>
                <a:spcPct val="0"/>
              </a:spcAft>
              <a:buFont typeface="Arial" pitchFamily="34" charset="0"/>
              <a:buChar char="–"/>
              <a:defRPr sz="2400" kern="1200">
                <a:solidFill>
                  <a:srgbClr val="FFFFFF"/>
                </a:solidFill>
                <a:latin typeface="+mn-lt"/>
                <a:ea typeface="+mn-ea"/>
                <a:cs typeface="Arial"/>
              </a:defRPr>
            </a:lvl2pPr>
            <a:lvl3pPr marL="1522413" indent="-303213" algn="l" defTabSz="608013" rtl="0" fontAlgn="base">
              <a:spcBef>
                <a:spcPct val="20000"/>
              </a:spcBef>
              <a:spcAft>
                <a:spcPct val="0"/>
              </a:spcAft>
              <a:buFont typeface="Arial" pitchFamily="34" charset="0"/>
              <a:buChar char="•"/>
              <a:defRPr kern="1200">
                <a:solidFill>
                  <a:srgbClr val="FFFFFF"/>
                </a:solidFill>
                <a:latin typeface="+mn-lt"/>
                <a:ea typeface="+mn-ea"/>
                <a:cs typeface="Arial"/>
              </a:defRPr>
            </a:lvl3pPr>
            <a:lvl4pPr marL="21320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4pPr>
            <a:lvl5pPr marL="27416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lvl="1" indent="0">
              <a:buFont typeface="Arial" pitchFamily="34" charset="0"/>
              <a:buNone/>
            </a:pPr>
            <a:r>
              <a:rPr lang="en-US" sz="1400" b="1" dirty="0" smtClean="0">
                <a:cs typeface="Arial" pitchFamily="34" charset="0"/>
              </a:rPr>
              <a:t>Server </a:t>
            </a:r>
            <a:r>
              <a:rPr lang="en-US" sz="1400" b="1" dirty="0" err="1" smtClean="0">
                <a:cs typeface="Arial" pitchFamily="34" charset="0"/>
              </a:rPr>
              <a:t>App-V</a:t>
            </a:r>
            <a:r>
              <a:rPr lang="en-US" sz="1400" b="1" dirty="0" smtClean="0">
                <a:cs typeface="Arial" pitchFamily="34" charset="0"/>
              </a:rPr>
              <a:t> </a:t>
            </a:r>
            <a:r>
              <a:rPr lang="en-US" sz="1400" dirty="0" smtClean="0">
                <a:cs typeface="Arial" pitchFamily="34" charset="0"/>
              </a:rPr>
              <a:t>abstracts the application from the OS, encapsulated in a consistent format and dynamically configured at deployment</a:t>
            </a:r>
          </a:p>
        </p:txBody>
      </p:sp>
      <p:sp>
        <p:nvSpPr>
          <p:cNvPr id="13" name="Text Placeholder 20"/>
          <p:cNvSpPr txBox="1">
            <a:spLocks/>
          </p:cNvSpPr>
          <p:nvPr/>
        </p:nvSpPr>
        <p:spPr bwMode="auto">
          <a:xfrm>
            <a:off x="3514725" y="1566863"/>
            <a:ext cx="2486025" cy="476250"/>
          </a:xfrm>
          <a:prstGeom prst="rect">
            <a:avLst/>
          </a:prstGeom>
          <a:noFill/>
          <a:ln>
            <a:miter lim="800000"/>
            <a:headEnd/>
            <a:tailEnd/>
          </a:ln>
        </p:spPr>
        <p:txBody>
          <a:bodyPr wrap="square" numCol="1" anchor="t" anchorCtr="0" compatLnSpc="1">
            <a:prstTxWarp prst="textNoShape">
              <a:avLst/>
            </a:prstTxWarp>
          </a:bodyPr>
          <a:lstStyle>
            <a:lvl1pPr marL="455613" indent="-455613" algn="l" defTabSz="608013" rtl="0" fontAlgn="base">
              <a:spcBef>
                <a:spcPct val="20000"/>
              </a:spcBef>
              <a:spcAft>
                <a:spcPct val="0"/>
              </a:spcAft>
              <a:buFont typeface="Arial" pitchFamily="34" charset="0"/>
              <a:buChar char="•"/>
              <a:defRPr sz="2800" kern="1200">
                <a:solidFill>
                  <a:srgbClr val="FFFFFF"/>
                </a:solidFill>
                <a:latin typeface="+mn-lt"/>
                <a:ea typeface="+mn-ea"/>
                <a:cs typeface="Arial"/>
              </a:defRPr>
            </a:lvl1pPr>
            <a:lvl2pPr marL="989013" indent="-379413" algn="l" defTabSz="608013" rtl="0" fontAlgn="base">
              <a:spcBef>
                <a:spcPct val="20000"/>
              </a:spcBef>
              <a:spcAft>
                <a:spcPct val="0"/>
              </a:spcAft>
              <a:buFont typeface="Arial" pitchFamily="34" charset="0"/>
              <a:buChar char="–"/>
              <a:defRPr sz="2400" kern="1200">
                <a:solidFill>
                  <a:srgbClr val="FFFFFF"/>
                </a:solidFill>
                <a:latin typeface="+mn-lt"/>
                <a:ea typeface="+mn-ea"/>
                <a:cs typeface="Arial"/>
              </a:defRPr>
            </a:lvl2pPr>
            <a:lvl3pPr marL="1522413" indent="-303213" algn="l" defTabSz="608013" rtl="0" fontAlgn="base">
              <a:spcBef>
                <a:spcPct val="20000"/>
              </a:spcBef>
              <a:spcAft>
                <a:spcPct val="0"/>
              </a:spcAft>
              <a:buFont typeface="Arial" pitchFamily="34" charset="0"/>
              <a:buChar char="•"/>
              <a:defRPr kern="1200">
                <a:solidFill>
                  <a:srgbClr val="FFFFFF"/>
                </a:solidFill>
                <a:latin typeface="+mn-lt"/>
                <a:ea typeface="+mn-ea"/>
                <a:cs typeface="Arial"/>
              </a:defRPr>
            </a:lvl3pPr>
            <a:lvl4pPr marL="21320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4pPr>
            <a:lvl5pPr marL="27416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indent="0" algn="ctr">
              <a:buFont typeface="Arial" pitchFamily="34" charset="0"/>
              <a:buNone/>
            </a:pPr>
            <a:r>
              <a:rPr lang="en-US" sz="1800" dirty="0" smtClean="0">
                <a:solidFill>
                  <a:srgbClr val="3DB5F1"/>
                </a:solidFill>
                <a:cs typeface="Arial" pitchFamily="34" charset="0"/>
              </a:rPr>
              <a:t>CONSISTENCY</a:t>
            </a:r>
          </a:p>
        </p:txBody>
      </p:sp>
      <p:sp>
        <p:nvSpPr>
          <p:cNvPr id="14" name="Text Placeholder 21"/>
          <p:cNvSpPr txBox="1">
            <a:spLocks/>
          </p:cNvSpPr>
          <p:nvPr/>
        </p:nvSpPr>
        <p:spPr bwMode="auto">
          <a:xfrm>
            <a:off x="3579812" y="2195513"/>
            <a:ext cx="2362200" cy="3421062"/>
          </a:xfrm>
          <a:prstGeom prst="rect">
            <a:avLst/>
          </a:prstGeom>
          <a:noFill/>
          <a:ln>
            <a:miter lim="800000"/>
            <a:headEnd/>
            <a:tailEnd/>
          </a:ln>
        </p:spPr>
        <p:txBody>
          <a:bodyPr wrap="square" numCol="1" anchor="t" anchorCtr="0" compatLnSpc="1">
            <a:prstTxWarp prst="textNoShape">
              <a:avLst/>
            </a:prstTxWarp>
          </a:bodyPr>
          <a:lstStyle>
            <a:lvl1pPr marL="455613" indent="-455613" algn="l" defTabSz="608013" rtl="0" fontAlgn="base">
              <a:spcBef>
                <a:spcPct val="20000"/>
              </a:spcBef>
              <a:spcAft>
                <a:spcPct val="0"/>
              </a:spcAft>
              <a:buFont typeface="Arial" pitchFamily="34" charset="0"/>
              <a:buChar char="•"/>
              <a:defRPr sz="2800" kern="1200">
                <a:solidFill>
                  <a:srgbClr val="FFFFFF"/>
                </a:solidFill>
                <a:latin typeface="+mn-lt"/>
                <a:ea typeface="+mn-ea"/>
                <a:cs typeface="Arial"/>
              </a:defRPr>
            </a:lvl1pPr>
            <a:lvl2pPr marL="989013" indent="-379413" algn="l" defTabSz="608013" rtl="0" fontAlgn="base">
              <a:spcBef>
                <a:spcPct val="20000"/>
              </a:spcBef>
              <a:spcAft>
                <a:spcPct val="0"/>
              </a:spcAft>
              <a:buFont typeface="Arial" pitchFamily="34" charset="0"/>
              <a:buChar char="–"/>
              <a:defRPr sz="2400" kern="1200">
                <a:solidFill>
                  <a:srgbClr val="FFFFFF"/>
                </a:solidFill>
                <a:latin typeface="+mn-lt"/>
                <a:ea typeface="+mn-ea"/>
                <a:cs typeface="Arial"/>
              </a:defRPr>
            </a:lvl2pPr>
            <a:lvl3pPr marL="1522413" indent="-303213" algn="l" defTabSz="608013" rtl="0" fontAlgn="base">
              <a:spcBef>
                <a:spcPct val="20000"/>
              </a:spcBef>
              <a:spcAft>
                <a:spcPct val="0"/>
              </a:spcAft>
              <a:buFont typeface="Arial" pitchFamily="34" charset="0"/>
              <a:buChar char="•"/>
              <a:defRPr kern="1200">
                <a:solidFill>
                  <a:srgbClr val="FFFFFF"/>
                </a:solidFill>
                <a:latin typeface="+mn-lt"/>
                <a:ea typeface="+mn-ea"/>
                <a:cs typeface="Arial"/>
              </a:defRPr>
            </a:lvl3pPr>
            <a:lvl4pPr marL="21320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4pPr>
            <a:lvl5pPr marL="27416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lvl="1" indent="0">
              <a:buFont typeface="Arial" pitchFamily="34" charset="0"/>
              <a:buNone/>
            </a:pPr>
            <a:r>
              <a:rPr lang="en-US" sz="1400" b="1" dirty="0" smtClean="0">
                <a:cs typeface="Arial" pitchFamily="34" charset="0"/>
              </a:rPr>
              <a:t>Service Templates </a:t>
            </a:r>
            <a:r>
              <a:rPr lang="en-US" sz="1400" dirty="0" smtClean="0">
                <a:cs typeface="Arial" pitchFamily="34" charset="0"/>
              </a:rPr>
              <a:t>provide standardized specifications for deploying applications, defining how they are configured and scaled</a:t>
            </a:r>
          </a:p>
        </p:txBody>
      </p:sp>
      <p:sp>
        <p:nvSpPr>
          <p:cNvPr id="15" name="Text Placeholder 22"/>
          <p:cNvSpPr txBox="1">
            <a:spLocks/>
          </p:cNvSpPr>
          <p:nvPr/>
        </p:nvSpPr>
        <p:spPr bwMode="auto">
          <a:xfrm>
            <a:off x="6229350" y="1577975"/>
            <a:ext cx="2484438" cy="474663"/>
          </a:xfrm>
          <a:prstGeom prst="rect">
            <a:avLst/>
          </a:prstGeom>
          <a:noFill/>
          <a:ln>
            <a:miter lim="800000"/>
            <a:headEnd/>
            <a:tailEnd/>
          </a:ln>
        </p:spPr>
        <p:txBody>
          <a:bodyPr wrap="square" numCol="1" anchor="t" anchorCtr="0" compatLnSpc="1">
            <a:prstTxWarp prst="textNoShape">
              <a:avLst/>
            </a:prstTxWarp>
          </a:bodyPr>
          <a:lstStyle>
            <a:lvl1pPr marL="455613" indent="-455613" algn="l" defTabSz="608013" rtl="0" fontAlgn="base">
              <a:spcBef>
                <a:spcPct val="20000"/>
              </a:spcBef>
              <a:spcAft>
                <a:spcPct val="0"/>
              </a:spcAft>
              <a:buFont typeface="Arial" pitchFamily="34" charset="0"/>
              <a:buChar char="•"/>
              <a:defRPr sz="2800" kern="1200">
                <a:solidFill>
                  <a:srgbClr val="FFFFFF"/>
                </a:solidFill>
                <a:latin typeface="+mn-lt"/>
                <a:ea typeface="+mn-ea"/>
                <a:cs typeface="Arial"/>
              </a:defRPr>
            </a:lvl1pPr>
            <a:lvl2pPr marL="989013" indent="-379413" algn="l" defTabSz="608013" rtl="0" fontAlgn="base">
              <a:spcBef>
                <a:spcPct val="20000"/>
              </a:spcBef>
              <a:spcAft>
                <a:spcPct val="0"/>
              </a:spcAft>
              <a:buFont typeface="Arial" pitchFamily="34" charset="0"/>
              <a:buChar char="–"/>
              <a:defRPr sz="2400" kern="1200">
                <a:solidFill>
                  <a:srgbClr val="FFFFFF"/>
                </a:solidFill>
                <a:latin typeface="+mn-lt"/>
                <a:ea typeface="+mn-ea"/>
                <a:cs typeface="Arial"/>
              </a:defRPr>
            </a:lvl2pPr>
            <a:lvl3pPr marL="1522413" indent="-303213" algn="l" defTabSz="608013" rtl="0" fontAlgn="base">
              <a:spcBef>
                <a:spcPct val="20000"/>
              </a:spcBef>
              <a:spcAft>
                <a:spcPct val="0"/>
              </a:spcAft>
              <a:buFont typeface="Arial" pitchFamily="34" charset="0"/>
              <a:buChar char="•"/>
              <a:defRPr kern="1200">
                <a:solidFill>
                  <a:srgbClr val="FFFFFF"/>
                </a:solidFill>
                <a:latin typeface="+mn-lt"/>
                <a:ea typeface="+mn-ea"/>
                <a:cs typeface="Arial"/>
              </a:defRPr>
            </a:lvl3pPr>
            <a:lvl4pPr marL="21320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4pPr>
            <a:lvl5pPr marL="27416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indent="0" algn="ctr">
              <a:buFont typeface="Arial" pitchFamily="34" charset="0"/>
              <a:buNone/>
            </a:pPr>
            <a:r>
              <a:rPr lang="en-US" sz="1800" dirty="0" smtClean="0">
                <a:solidFill>
                  <a:srgbClr val="3DB5F1"/>
                </a:solidFill>
                <a:cs typeface="Arial" pitchFamily="34" charset="0"/>
              </a:rPr>
              <a:t>INSIGHT</a:t>
            </a:r>
          </a:p>
        </p:txBody>
      </p:sp>
      <p:sp>
        <p:nvSpPr>
          <p:cNvPr id="16" name="Text Placeholder 23"/>
          <p:cNvSpPr txBox="1">
            <a:spLocks/>
          </p:cNvSpPr>
          <p:nvPr/>
        </p:nvSpPr>
        <p:spPr bwMode="auto">
          <a:xfrm>
            <a:off x="6246812" y="2205038"/>
            <a:ext cx="2514600" cy="3422650"/>
          </a:xfrm>
          <a:prstGeom prst="rect">
            <a:avLst/>
          </a:prstGeom>
          <a:noFill/>
          <a:ln>
            <a:miter lim="800000"/>
            <a:headEnd/>
            <a:tailEnd/>
          </a:ln>
        </p:spPr>
        <p:txBody>
          <a:bodyPr wrap="square" numCol="1" anchor="t" anchorCtr="0" compatLnSpc="1">
            <a:prstTxWarp prst="textNoShape">
              <a:avLst/>
            </a:prstTxWarp>
          </a:bodyPr>
          <a:lstStyle>
            <a:lvl1pPr marL="455613" indent="-455613" algn="l" defTabSz="608013" rtl="0" fontAlgn="base">
              <a:spcBef>
                <a:spcPct val="20000"/>
              </a:spcBef>
              <a:spcAft>
                <a:spcPct val="0"/>
              </a:spcAft>
              <a:buFont typeface="Arial" pitchFamily="34" charset="0"/>
              <a:buChar char="•"/>
              <a:defRPr sz="2800" kern="1200">
                <a:solidFill>
                  <a:srgbClr val="FFFFFF"/>
                </a:solidFill>
                <a:latin typeface="+mn-lt"/>
                <a:ea typeface="+mn-ea"/>
                <a:cs typeface="Arial"/>
              </a:defRPr>
            </a:lvl1pPr>
            <a:lvl2pPr marL="989013" indent="-379413" algn="l" defTabSz="608013" rtl="0" fontAlgn="base">
              <a:spcBef>
                <a:spcPct val="20000"/>
              </a:spcBef>
              <a:spcAft>
                <a:spcPct val="0"/>
              </a:spcAft>
              <a:buFont typeface="Arial" pitchFamily="34" charset="0"/>
              <a:buChar char="–"/>
              <a:defRPr sz="2400" kern="1200">
                <a:solidFill>
                  <a:srgbClr val="FFFFFF"/>
                </a:solidFill>
                <a:latin typeface="+mn-lt"/>
                <a:ea typeface="+mn-ea"/>
                <a:cs typeface="Arial"/>
              </a:defRPr>
            </a:lvl2pPr>
            <a:lvl3pPr marL="1522413" indent="-303213" algn="l" defTabSz="608013" rtl="0" fontAlgn="base">
              <a:spcBef>
                <a:spcPct val="20000"/>
              </a:spcBef>
              <a:spcAft>
                <a:spcPct val="0"/>
              </a:spcAft>
              <a:buFont typeface="Arial" pitchFamily="34" charset="0"/>
              <a:buChar char="•"/>
              <a:defRPr kern="1200">
                <a:solidFill>
                  <a:srgbClr val="FFFFFF"/>
                </a:solidFill>
                <a:latin typeface="+mn-lt"/>
                <a:ea typeface="+mn-ea"/>
                <a:cs typeface="Arial"/>
              </a:defRPr>
            </a:lvl3pPr>
            <a:lvl4pPr marL="21320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4pPr>
            <a:lvl5pPr marL="27416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lvl="1" indent="0">
              <a:buFont typeface="Arial" pitchFamily="34" charset="0"/>
              <a:buNone/>
            </a:pPr>
            <a:r>
              <a:rPr lang="en-US" sz="1400" b="1" dirty="0" smtClean="0">
                <a:cs typeface="Arial" pitchFamily="34" charset="0"/>
              </a:rPr>
              <a:t>Application Performance Monitoring </a:t>
            </a:r>
            <a:r>
              <a:rPr lang="en-US" sz="1400" dirty="0" smtClean="0">
                <a:cs typeface="Arial" pitchFamily="34" charset="0"/>
              </a:rPr>
              <a:t>provides the structure to define desired performance levels based on end user experiences</a:t>
            </a:r>
          </a:p>
        </p:txBody>
      </p:sp>
      <p:sp>
        <p:nvSpPr>
          <p:cNvPr id="17" name="Text Placeholder 24"/>
          <p:cNvSpPr txBox="1">
            <a:spLocks/>
          </p:cNvSpPr>
          <p:nvPr/>
        </p:nvSpPr>
        <p:spPr bwMode="auto">
          <a:xfrm>
            <a:off x="8983663" y="1590675"/>
            <a:ext cx="2486025" cy="476250"/>
          </a:xfrm>
          <a:prstGeom prst="rect">
            <a:avLst/>
          </a:prstGeom>
          <a:noFill/>
          <a:ln>
            <a:miter lim="800000"/>
            <a:headEnd/>
            <a:tailEnd/>
          </a:ln>
        </p:spPr>
        <p:txBody>
          <a:bodyPr wrap="square" numCol="1" anchor="t" anchorCtr="0" compatLnSpc="1">
            <a:prstTxWarp prst="textNoShape">
              <a:avLst/>
            </a:prstTxWarp>
          </a:bodyPr>
          <a:lstStyle>
            <a:lvl1pPr marL="455613" indent="-455613" algn="l" defTabSz="608013" rtl="0" fontAlgn="base">
              <a:spcBef>
                <a:spcPct val="20000"/>
              </a:spcBef>
              <a:spcAft>
                <a:spcPct val="0"/>
              </a:spcAft>
              <a:buFont typeface="Arial" pitchFamily="34" charset="0"/>
              <a:buChar char="•"/>
              <a:defRPr sz="2800" kern="1200">
                <a:solidFill>
                  <a:srgbClr val="FFFFFF"/>
                </a:solidFill>
                <a:latin typeface="+mn-lt"/>
                <a:ea typeface="+mn-ea"/>
                <a:cs typeface="Arial"/>
              </a:defRPr>
            </a:lvl1pPr>
            <a:lvl2pPr marL="989013" indent="-379413" algn="l" defTabSz="608013" rtl="0" fontAlgn="base">
              <a:spcBef>
                <a:spcPct val="20000"/>
              </a:spcBef>
              <a:spcAft>
                <a:spcPct val="0"/>
              </a:spcAft>
              <a:buFont typeface="Arial" pitchFamily="34" charset="0"/>
              <a:buChar char="–"/>
              <a:defRPr sz="2400" kern="1200">
                <a:solidFill>
                  <a:srgbClr val="FFFFFF"/>
                </a:solidFill>
                <a:latin typeface="+mn-lt"/>
                <a:ea typeface="+mn-ea"/>
                <a:cs typeface="Arial"/>
              </a:defRPr>
            </a:lvl2pPr>
            <a:lvl3pPr marL="1522413" indent="-303213" algn="l" defTabSz="608013" rtl="0" fontAlgn="base">
              <a:spcBef>
                <a:spcPct val="20000"/>
              </a:spcBef>
              <a:spcAft>
                <a:spcPct val="0"/>
              </a:spcAft>
              <a:buFont typeface="Arial" pitchFamily="34" charset="0"/>
              <a:buChar char="•"/>
              <a:defRPr kern="1200">
                <a:solidFill>
                  <a:srgbClr val="FFFFFF"/>
                </a:solidFill>
                <a:latin typeface="+mn-lt"/>
                <a:ea typeface="+mn-ea"/>
                <a:cs typeface="Arial"/>
              </a:defRPr>
            </a:lvl3pPr>
            <a:lvl4pPr marL="21320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4pPr>
            <a:lvl5pPr marL="27416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indent="0" algn="ctr">
              <a:buFont typeface="Arial" pitchFamily="34" charset="0"/>
              <a:buNone/>
            </a:pPr>
            <a:r>
              <a:rPr lang="en-US" sz="1800" dirty="0" smtClean="0">
                <a:solidFill>
                  <a:srgbClr val="3DB5F1"/>
                </a:solidFill>
                <a:cs typeface="Arial" pitchFamily="34" charset="0"/>
              </a:rPr>
              <a:t>CONTROL</a:t>
            </a:r>
          </a:p>
        </p:txBody>
      </p:sp>
      <p:sp>
        <p:nvSpPr>
          <p:cNvPr id="18" name="Text Placeholder 25"/>
          <p:cNvSpPr txBox="1">
            <a:spLocks/>
          </p:cNvSpPr>
          <p:nvPr/>
        </p:nvSpPr>
        <p:spPr bwMode="auto">
          <a:xfrm>
            <a:off x="9015412" y="2219325"/>
            <a:ext cx="2565399" cy="3421063"/>
          </a:xfrm>
          <a:prstGeom prst="rect">
            <a:avLst/>
          </a:prstGeom>
          <a:noFill/>
          <a:ln>
            <a:miter lim="800000"/>
            <a:headEnd/>
            <a:tailEnd/>
          </a:ln>
        </p:spPr>
        <p:txBody>
          <a:bodyPr wrap="square" numCol="1" anchor="t" anchorCtr="0" compatLnSpc="1">
            <a:prstTxWarp prst="textNoShape">
              <a:avLst/>
            </a:prstTxWarp>
          </a:bodyPr>
          <a:lstStyle>
            <a:lvl1pPr marL="455613" indent="-455613" algn="l" defTabSz="608013" rtl="0" fontAlgn="base">
              <a:spcBef>
                <a:spcPct val="20000"/>
              </a:spcBef>
              <a:spcAft>
                <a:spcPct val="0"/>
              </a:spcAft>
              <a:buFont typeface="Arial" pitchFamily="34" charset="0"/>
              <a:buChar char="•"/>
              <a:defRPr sz="2800" kern="1200">
                <a:solidFill>
                  <a:srgbClr val="FFFFFF"/>
                </a:solidFill>
                <a:latin typeface="+mn-lt"/>
                <a:ea typeface="+mn-ea"/>
                <a:cs typeface="Arial"/>
              </a:defRPr>
            </a:lvl1pPr>
            <a:lvl2pPr marL="989013" indent="-379413" algn="l" defTabSz="608013" rtl="0" fontAlgn="base">
              <a:spcBef>
                <a:spcPct val="20000"/>
              </a:spcBef>
              <a:spcAft>
                <a:spcPct val="0"/>
              </a:spcAft>
              <a:buFont typeface="Arial" pitchFamily="34" charset="0"/>
              <a:buChar char="–"/>
              <a:defRPr sz="2400" kern="1200">
                <a:solidFill>
                  <a:srgbClr val="FFFFFF"/>
                </a:solidFill>
                <a:latin typeface="+mn-lt"/>
                <a:ea typeface="+mn-ea"/>
                <a:cs typeface="Arial"/>
              </a:defRPr>
            </a:lvl2pPr>
            <a:lvl3pPr marL="1522413" indent="-303213" algn="l" defTabSz="608013" rtl="0" fontAlgn="base">
              <a:spcBef>
                <a:spcPct val="20000"/>
              </a:spcBef>
              <a:spcAft>
                <a:spcPct val="0"/>
              </a:spcAft>
              <a:buFont typeface="Arial" pitchFamily="34" charset="0"/>
              <a:buChar char="•"/>
              <a:defRPr kern="1200">
                <a:solidFill>
                  <a:srgbClr val="FFFFFF"/>
                </a:solidFill>
                <a:latin typeface="+mn-lt"/>
                <a:ea typeface="+mn-ea"/>
                <a:cs typeface="Arial"/>
              </a:defRPr>
            </a:lvl3pPr>
            <a:lvl4pPr marL="21320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4pPr>
            <a:lvl5pPr marL="27416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lvl="1" indent="0">
              <a:buFont typeface="Arial" pitchFamily="34" charset="0"/>
              <a:buNone/>
            </a:pPr>
            <a:r>
              <a:rPr lang="en-US" sz="1400" b="1" dirty="0" smtClean="0">
                <a:cs typeface="Arial" pitchFamily="34" charset="0"/>
              </a:rPr>
              <a:t>App Controller </a:t>
            </a:r>
            <a:r>
              <a:rPr lang="en-US" sz="1400" dirty="0" smtClean="0">
                <a:cs typeface="Arial" pitchFamily="34" charset="0"/>
              </a:rPr>
              <a:t>provides visibility of quota utilization across applications running in both on-premise and public-cloud contexts with a single role-based identity</a:t>
            </a:r>
          </a:p>
        </p:txBody>
      </p:sp>
      <p:pic>
        <p:nvPicPr>
          <p:cNvPr id="19" name="Picture 4"/>
          <p:cNvPicPr>
            <a:picLocks noChangeAspect="1" noChangeArrowheads="1"/>
          </p:cNvPicPr>
          <p:nvPr/>
        </p:nvPicPr>
        <p:blipFill>
          <a:blip r:embed="rId2"/>
          <a:srcRect/>
          <a:stretch>
            <a:fillRect/>
          </a:stretch>
        </p:blipFill>
        <p:spPr bwMode="auto">
          <a:xfrm>
            <a:off x="3706813" y="3875088"/>
            <a:ext cx="2159000" cy="1552575"/>
          </a:xfrm>
          <a:prstGeom prst="rect">
            <a:avLst/>
          </a:prstGeom>
          <a:noFill/>
          <a:ln w="9525">
            <a:noFill/>
            <a:miter lim="800000"/>
            <a:headEnd/>
            <a:tailEnd/>
          </a:ln>
        </p:spPr>
      </p:pic>
      <p:pic>
        <p:nvPicPr>
          <p:cNvPr id="20" name="Picture 2" descr="image001"/>
          <p:cNvPicPr>
            <a:picLocks noChangeAspect="1" noChangeArrowheads="1"/>
          </p:cNvPicPr>
          <p:nvPr/>
        </p:nvPicPr>
        <p:blipFill>
          <a:blip r:embed="rId3"/>
          <a:srcRect/>
          <a:stretch>
            <a:fillRect/>
          </a:stretch>
        </p:blipFill>
        <p:spPr bwMode="auto">
          <a:xfrm>
            <a:off x="6399213" y="3875088"/>
            <a:ext cx="2181225" cy="1552575"/>
          </a:xfrm>
          <a:prstGeom prst="rect">
            <a:avLst/>
          </a:prstGeom>
          <a:noFill/>
          <a:ln w="9525">
            <a:noFill/>
            <a:miter lim="800000"/>
            <a:headEnd/>
            <a:tailEnd/>
          </a:ln>
        </p:spPr>
      </p:pic>
      <p:pic>
        <p:nvPicPr>
          <p:cNvPr id="21" name="Picture 2" descr="\\cpzaw-pro-10\MYDocs2\adhall\My Demos\System Center App Controller Walkthrough.demo_Assets\c0559690-2028-4425-ac9f-3111f3b3c9dd\Image_81.Png"/>
          <p:cNvPicPr>
            <a:picLocks noChangeAspect="1" noChangeArrowheads="1"/>
          </p:cNvPicPr>
          <p:nvPr/>
        </p:nvPicPr>
        <p:blipFill>
          <a:blip r:embed="rId4"/>
          <a:srcRect/>
          <a:stretch>
            <a:fillRect/>
          </a:stretch>
        </p:blipFill>
        <p:spPr bwMode="auto">
          <a:xfrm>
            <a:off x="9015413" y="3875088"/>
            <a:ext cx="2435225" cy="1552575"/>
          </a:xfrm>
          <a:prstGeom prst="rect">
            <a:avLst/>
          </a:prstGeom>
          <a:noFill/>
          <a:ln w="9525">
            <a:noFill/>
            <a:miter lim="800000"/>
            <a:headEnd/>
            <a:tailEnd/>
          </a:ln>
        </p:spPr>
      </p:pic>
      <p:pic>
        <p:nvPicPr>
          <p:cNvPr id="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812" y="3875088"/>
            <a:ext cx="2182812"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6241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10" presetClass="entr" presetSubtype="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par>
                                <p:cTn id="68" presetID="10" presetClass="entr" presetSubtype="0" fill="hold" nodeType="with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12813" y="1447800"/>
            <a:ext cx="10820400" cy="2616200"/>
          </a:xfrm>
          <a:prstGeom prst="rect">
            <a:avLst/>
          </a:prstGeom>
          <a:solidFill>
            <a:schemeClr val="bg1">
              <a:alpha val="10196"/>
            </a:schemeClr>
          </a:solidFill>
          <a:ln w="9525" algn="ctr">
            <a:noFill/>
            <a:miter lim="800000"/>
            <a:headEnd/>
            <a:tailEnd/>
          </a:ln>
          <a:effectLst/>
        </p:spPr>
        <p:txBody>
          <a:bodyPr anchor="ctr"/>
          <a:lstStyle/>
          <a:p>
            <a:pPr algn="ctr" defTabSz="914400" fontAlgn="base">
              <a:spcBef>
                <a:spcPct val="0"/>
              </a:spcBef>
              <a:spcAft>
                <a:spcPct val="0"/>
              </a:spcAft>
              <a:defRPr/>
            </a:pPr>
            <a:endParaRPr lang="en-US">
              <a:solidFill>
                <a:srgbClr val="FFFFFF"/>
              </a:solidFill>
              <a:cs typeface="Segoe UI" pitchFamily="34" charset="0"/>
            </a:endParaRPr>
          </a:p>
        </p:txBody>
      </p:sp>
      <p:sp>
        <p:nvSpPr>
          <p:cNvPr id="3" name="Rectangle 2"/>
          <p:cNvSpPr>
            <a:spLocks noChangeArrowheads="1"/>
          </p:cNvSpPr>
          <p:nvPr/>
        </p:nvSpPr>
        <p:spPr bwMode="auto">
          <a:xfrm>
            <a:off x="912813" y="1371600"/>
            <a:ext cx="10820400" cy="381000"/>
          </a:xfrm>
          <a:prstGeom prst="rect">
            <a:avLst/>
          </a:prstGeom>
          <a:solidFill>
            <a:srgbClr val="00264A"/>
          </a:solidFill>
          <a:ln w="9525" algn="ctr">
            <a:noFill/>
            <a:miter lim="800000"/>
            <a:headEnd/>
            <a:tailEnd/>
          </a:ln>
          <a:effectLst/>
        </p:spPr>
        <p:txBody>
          <a:bodyPr anchor="ctr"/>
          <a:lstStyle/>
          <a:p>
            <a:pPr algn="ctr" defTabSz="914400" fontAlgn="base">
              <a:spcBef>
                <a:spcPct val="0"/>
              </a:spcBef>
              <a:spcAft>
                <a:spcPct val="0"/>
              </a:spcAft>
            </a:pPr>
            <a:endParaRPr lang="en-US" b="1">
              <a:solidFill>
                <a:srgbClr val="FFFFFF"/>
              </a:solidFill>
              <a:cs typeface="Segoe UI" pitchFamily="34" charset="0"/>
            </a:endParaRPr>
          </a:p>
        </p:txBody>
      </p:sp>
      <p:sp>
        <p:nvSpPr>
          <p:cNvPr id="4" name="Rectangle 3"/>
          <p:cNvSpPr>
            <a:spLocks noChangeArrowheads="1"/>
          </p:cNvSpPr>
          <p:nvPr/>
        </p:nvSpPr>
        <p:spPr bwMode="auto">
          <a:xfrm>
            <a:off x="912813" y="4495800"/>
            <a:ext cx="10820400" cy="1474788"/>
          </a:xfrm>
          <a:prstGeom prst="rect">
            <a:avLst/>
          </a:prstGeom>
          <a:solidFill>
            <a:schemeClr val="bg1">
              <a:alpha val="10196"/>
            </a:schemeClr>
          </a:solidFill>
          <a:ln w="9525" algn="ctr">
            <a:noFill/>
            <a:miter lim="800000"/>
            <a:headEnd/>
            <a:tailEnd/>
          </a:ln>
          <a:effectLst/>
        </p:spPr>
        <p:txBody>
          <a:bodyPr anchor="ctr"/>
          <a:lstStyle/>
          <a:p>
            <a:pPr algn="ctr" defTabSz="914400" fontAlgn="base">
              <a:spcBef>
                <a:spcPct val="0"/>
              </a:spcBef>
              <a:spcAft>
                <a:spcPct val="0"/>
              </a:spcAft>
              <a:defRPr/>
            </a:pPr>
            <a:endParaRPr lang="en-US">
              <a:solidFill>
                <a:srgbClr val="FFFFFF"/>
              </a:solidFill>
              <a:cs typeface="Segoe UI" pitchFamily="34" charset="0"/>
            </a:endParaRPr>
          </a:p>
        </p:txBody>
      </p:sp>
      <p:sp>
        <p:nvSpPr>
          <p:cNvPr id="5" name="Title 1"/>
          <p:cNvSpPr txBox="1">
            <a:spLocks/>
          </p:cNvSpPr>
          <p:nvPr/>
        </p:nvSpPr>
        <p:spPr bwMode="auto">
          <a:xfrm>
            <a:off x="519112" y="228600"/>
            <a:ext cx="11149013" cy="609398"/>
          </a:xfrm>
          <a:prstGeom prst="rect">
            <a:avLst/>
          </a:prstGeom>
          <a:noFill/>
          <a:ln>
            <a:miter lim="800000"/>
            <a:headEnd/>
            <a:tailEnd/>
          </a:ln>
          <a:effectLst/>
        </p:spPr>
        <p:txBody>
          <a:bodyPr wrap="square" numCol="1" anchorCtr="0" compatLnSpc="1">
            <a:prstTxWarp prst="textNoShape">
              <a:avLst/>
            </a:prstTxWarp>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mtClean="0">
                <a:latin typeface="Segoe UI" pitchFamily="34" charset="0"/>
                <a:cs typeface="Arial" pitchFamily="34" charset="0"/>
              </a:rPr>
              <a:t>Standardized application provisioning</a:t>
            </a:r>
            <a:endParaRPr lang="en-US">
              <a:latin typeface="Segoe UI" pitchFamily="34" charset="0"/>
              <a:cs typeface="Arial" pitchFamily="34" charset="0"/>
            </a:endParaRPr>
          </a:p>
        </p:txBody>
      </p:sp>
      <p:sp>
        <p:nvSpPr>
          <p:cNvPr id="6" name="Rectangle 5"/>
          <p:cNvSpPr>
            <a:spLocks noChangeArrowheads="1"/>
          </p:cNvSpPr>
          <p:nvPr/>
        </p:nvSpPr>
        <p:spPr bwMode="auto">
          <a:xfrm>
            <a:off x="8380413" y="1828800"/>
            <a:ext cx="2743200" cy="2057400"/>
          </a:xfrm>
          <a:prstGeom prst="rect">
            <a:avLst/>
          </a:prstGeom>
          <a:solidFill>
            <a:srgbClr val="00264A"/>
          </a:solidFill>
          <a:ln w="9525" algn="ctr">
            <a:noFill/>
            <a:miter lim="800000"/>
            <a:headEnd/>
            <a:tailEnd/>
          </a:ln>
          <a:effectLst/>
        </p:spPr>
        <p:txBody>
          <a:bodyPr anchor="ctr"/>
          <a:lstStyle/>
          <a:p>
            <a:pPr algn="ctr" defTabSz="914400" fontAlgn="base">
              <a:spcBef>
                <a:spcPct val="0"/>
              </a:spcBef>
              <a:spcAft>
                <a:spcPct val="0"/>
              </a:spcAft>
              <a:defRPr/>
            </a:pPr>
            <a:endParaRPr lang="en-US">
              <a:solidFill>
                <a:srgbClr val="FFFFFF"/>
              </a:solidFill>
              <a:cs typeface="Segoe UI" pitchFamily="34" charset="0"/>
            </a:endParaRPr>
          </a:p>
        </p:txBody>
      </p:sp>
      <p:sp>
        <p:nvSpPr>
          <p:cNvPr id="7" name="Rectangle 6"/>
          <p:cNvSpPr>
            <a:spLocks noChangeArrowheads="1"/>
          </p:cNvSpPr>
          <p:nvPr/>
        </p:nvSpPr>
        <p:spPr bwMode="auto">
          <a:xfrm>
            <a:off x="8532813" y="2209800"/>
            <a:ext cx="2438400" cy="304800"/>
          </a:xfrm>
          <a:prstGeom prst="rect">
            <a:avLst/>
          </a:prstGeom>
          <a:solidFill>
            <a:schemeClr val="bg1">
              <a:alpha val="10196"/>
            </a:schemeClr>
          </a:solidFill>
          <a:ln w="9525" algn="ctr">
            <a:noFill/>
            <a:miter lim="800000"/>
            <a:headEnd/>
            <a:tailEnd/>
          </a:ln>
          <a:effectLst/>
        </p:spPr>
        <p:txBody>
          <a:bodyPr anchor="ctr"/>
          <a:lstStyle/>
          <a:p>
            <a:pPr algn="ctr" defTabSz="914400" fontAlgn="base">
              <a:spcBef>
                <a:spcPct val="0"/>
              </a:spcBef>
              <a:spcAft>
                <a:spcPct val="0"/>
              </a:spcAft>
            </a:pPr>
            <a:r>
              <a:rPr lang="en-US" sz="1200" b="1">
                <a:solidFill>
                  <a:srgbClr val="FFFFFF"/>
                </a:solidFill>
                <a:cs typeface="Arial" pitchFamily="34" charset="0"/>
              </a:rPr>
              <a:t>      Scale- out &amp; health policy</a:t>
            </a:r>
          </a:p>
        </p:txBody>
      </p:sp>
      <p:sp>
        <p:nvSpPr>
          <p:cNvPr id="8" name="TextBox 7"/>
          <p:cNvSpPr txBox="1"/>
          <p:nvPr/>
        </p:nvSpPr>
        <p:spPr>
          <a:xfrm>
            <a:off x="3240088" y="1414463"/>
            <a:ext cx="5638800" cy="338137"/>
          </a:xfrm>
          <a:prstGeom prst="rect">
            <a:avLst/>
          </a:prstGeom>
          <a:noFill/>
        </p:spPr>
        <p:txBody>
          <a:bodyPr>
            <a:spAutoFit/>
          </a:bodyPr>
          <a:lstStyle/>
          <a:p>
            <a:pPr algn="ctr" defTabSz="914400" fontAlgn="base">
              <a:spcBef>
                <a:spcPct val="0"/>
              </a:spcBef>
              <a:spcAft>
                <a:spcPct val="0"/>
              </a:spcAft>
            </a:pPr>
            <a:r>
              <a:rPr lang="en-US" sz="1600" dirty="0">
                <a:solidFill>
                  <a:srgbClr val="3DB5F1"/>
                </a:solidFill>
                <a:cs typeface="Arial" pitchFamily="34" charset="0"/>
              </a:rPr>
              <a:t>Service Template (Multi-Tier .NET App)</a:t>
            </a:r>
          </a:p>
        </p:txBody>
      </p:sp>
      <p:sp>
        <p:nvSpPr>
          <p:cNvPr id="9" name="Rectangle 8"/>
          <p:cNvSpPr>
            <a:spLocks noChangeArrowheads="1"/>
          </p:cNvSpPr>
          <p:nvPr/>
        </p:nvSpPr>
        <p:spPr bwMode="auto">
          <a:xfrm>
            <a:off x="8532813" y="2590800"/>
            <a:ext cx="2446337" cy="1143000"/>
          </a:xfrm>
          <a:prstGeom prst="rect">
            <a:avLst/>
          </a:prstGeom>
          <a:solidFill>
            <a:schemeClr val="bg1">
              <a:alpha val="10196"/>
            </a:schemeClr>
          </a:solidFill>
          <a:ln w="9525" algn="ctr">
            <a:noFill/>
            <a:miter lim="800000"/>
            <a:headEnd/>
            <a:tailEnd/>
          </a:ln>
          <a:effectLst/>
        </p:spPr>
        <p:txBody>
          <a:bodyPr anchor="ctr"/>
          <a:lstStyle/>
          <a:p>
            <a:pPr algn="ctr" defTabSz="914400" fontAlgn="base">
              <a:spcBef>
                <a:spcPct val="0"/>
              </a:spcBef>
              <a:spcAft>
                <a:spcPct val="0"/>
              </a:spcAft>
              <a:defRPr/>
            </a:pPr>
            <a:endParaRPr lang="en-US">
              <a:solidFill>
                <a:srgbClr val="FFFFFF"/>
              </a:solidFill>
              <a:cs typeface="Segoe UI" pitchFamily="34" charset="0"/>
            </a:endParaRPr>
          </a:p>
        </p:txBody>
      </p:sp>
      <p:pic>
        <p:nvPicPr>
          <p:cNvPr id="10" name="Picture 84" descr="app.ai"/>
          <p:cNvPicPr>
            <a:picLocks noChangeAspect="1"/>
          </p:cNvPicPr>
          <p:nvPr/>
        </p:nvPicPr>
        <p:blipFill>
          <a:blip r:embed="rId2"/>
          <a:srcRect/>
          <a:stretch>
            <a:fillRect/>
          </a:stretch>
        </p:blipFill>
        <p:spPr bwMode="auto">
          <a:xfrm>
            <a:off x="9447213" y="2743200"/>
            <a:ext cx="692150" cy="790575"/>
          </a:xfrm>
          <a:prstGeom prst="rect">
            <a:avLst/>
          </a:prstGeom>
          <a:noFill/>
          <a:ln w="9525">
            <a:noFill/>
            <a:miter lim="800000"/>
            <a:headEnd/>
            <a:tailEnd/>
          </a:ln>
          <a:effectLst/>
        </p:spPr>
      </p:pic>
      <p:pic>
        <p:nvPicPr>
          <p:cNvPr id="11" name="Picture 117" descr="page.ai"/>
          <p:cNvPicPr>
            <a:picLocks noChangeAspect="1"/>
          </p:cNvPicPr>
          <p:nvPr/>
        </p:nvPicPr>
        <p:blipFill>
          <a:blip r:embed="rId3"/>
          <a:srcRect/>
          <a:stretch>
            <a:fillRect/>
          </a:stretch>
        </p:blipFill>
        <p:spPr bwMode="auto">
          <a:xfrm>
            <a:off x="8656638" y="2781300"/>
            <a:ext cx="625475" cy="714375"/>
          </a:xfrm>
          <a:prstGeom prst="rect">
            <a:avLst/>
          </a:prstGeom>
          <a:noFill/>
          <a:ln w="9525">
            <a:noFill/>
            <a:miter lim="800000"/>
            <a:headEnd/>
            <a:tailEnd/>
          </a:ln>
          <a:effectLst/>
        </p:spPr>
      </p:pic>
      <p:sp>
        <p:nvSpPr>
          <p:cNvPr id="12" name="TextBox 11"/>
          <p:cNvSpPr txBox="1"/>
          <p:nvPr/>
        </p:nvSpPr>
        <p:spPr>
          <a:xfrm>
            <a:off x="8532813" y="2590800"/>
            <a:ext cx="2438400" cy="304800"/>
          </a:xfrm>
          <a:prstGeom prst="rect">
            <a:avLst/>
          </a:prstGeom>
          <a:noFill/>
        </p:spPr>
        <p:txBody>
          <a:bodyPr>
            <a:spAutoFit/>
          </a:bodyPr>
          <a:lstStyle/>
          <a:p>
            <a:pPr algn="ctr" defTabSz="914400" fontAlgn="base">
              <a:spcBef>
                <a:spcPct val="0"/>
              </a:spcBef>
              <a:spcAft>
                <a:spcPct val="0"/>
              </a:spcAft>
            </a:pPr>
            <a:r>
              <a:rPr lang="en-US" sz="1400">
                <a:solidFill>
                  <a:srgbClr val="3DB5F1"/>
                </a:solidFill>
                <a:cs typeface="Arial" pitchFamily="34" charset="0"/>
              </a:rPr>
              <a:t>SQL</a:t>
            </a:r>
          </a:p>
        </p:txBody>
      </p:sp>
      <p:sp>
        <p:nvSpPr>
          <p:cNvPr id="13" name="TextBox 12"/>
          <p:cNvSpPr txBox="1">
            <a:spLocks noChangeArrowheads="1"/>
          </p:cNvSpPr>
          <p:nvPr/>
        </p:nvSpPr>
        <p:spPr bwMode="auto">
          <a:xfrm>
            <a:off x="8609013" y="3444875"/>
            <a:ext cx="720725" cy="246063"/>
          </a:xfrm>
          <a:prstGeom prst="rect">
            <a:avLst/>
          </a:prstGeom>
          <a:noFill/>
          <a:ln w="9525">
            <a:noFill/>
            <a:miter lim="800000"/>
            <a:headEnd/>
            <a:tailEnd/>
          </a:ln>
          <a:effectLst/>
        </p:spPr>
        <p:txBody>
          <a:bodyPr wrap="none" anchor="ctr"/>
          <a:lstStyle/>
          <a:p>
            <a:pPr algn="ctr" defTabSz="914400" fontAlgn="base">
              <a:spcBef>
                <a:spcPct val="0"/>
              </a:spcBef>
              <a:spcAft>
                <a:spcPct val="0"/>
              </a:spcAft>
            </a:pPr>
            <a:r>
              <a:rPr lang="en-US" sz="900">
                <a:solidFill>
                  <a:srgbClr val="FFFFFF"/>
                </a:solidFill>
                <a:cs typeface="Arial" pitchFamily="34" charset="0"/>
              </a:rPr>
              <a:t>HW profile</a:t>
            </a:r>
          </a:p>
        </p:txBody>
      </p:sp>
      <p:sp>
        <p:nvSpPr>
          <p:cNvPr id="14" name="TextBox 13"/>
          <p:cNvSpPr txBox="1">
            <a:spLocks noChangeArrowheads="1"/>
          </p:cNvSpPr>
          <p:nvPr/>
        </p:nvSpPr>
        <p:spPr bwMode="auto">
          <a:xfrm>
            <a:off x="9478963" y="3444875"/>
            <a:ext cx="619125" cy="246063"/>
          </a:xfrm>
          <a:prstGeom prst="rect">
            <a:avLst/>
          </a:prstGeom>
          <a:noFill/>
          <a:ln w="9525">
            <a:noFill/>
            <a:miter lim="800000"/>
            <a:headEnd/>
            <a:tailEnd/>
          </a:ln>
          <a:effectLst/>
        </p:spPr>
        <p:txBody>
          <a:bodyPr wrap="none" anchor="ctr"/>
          <a:lstStyle/>
          <a:p>
            <a:pPr algn="ctr" defTabSz="914400" fontAlgn="base">
              <a:spcBef>
                <a:spcPct val="0"/>
              </a:spcBef>
              <a:spcAft>
                <a:spcPct val="0"/>
              </a:spcAft>
            </a:pPr>
            <a:r>
              <a:rPr lang="en-US" sz="900">
                <a:solidFill>
                  <a:srgbClr val="FFFFFF"/>
                </a:solidFill>
                <a:cs typeface="Arial" pitchFamily="34" charset="0"/>
              </a:rPr>
              <a:t>OS profile</a:t>
            </a:r>
          </a:p>
        </p:txBody>
      </p:sp>
      <p:sp>
        <p:nvSpPr>
          <p:cNvPr id="15" name="TextBox 14"/>
          <p:cNvSpPr txBox="1">
            <a:spLocks noChangeArrowheads="1"/>
          </p:cNvSpPr>
          <p:nvPr/>
        </p:nvSpPr>
        <p:spPr bwMode="auto">
          <a:xfrm>
            <a:off x="10247313" y="3438525"/>
            <a:ext cx="647700" cy="252413"/>
          </a:xfrm>
          <a:prstGeom prst="rect">
            <a:avLst/>
          </a:prstGeom>
          <a:noFill/>
          <a:ln w="9525">
            <a:noFill/>
            <a:miter lim="800000"/>
            <a:headEnd/>
            <a:tailEnd/>
          </a:ln>
          <a:effectLst/>
        </p:spPr>
        <p:txBody>
          <a:bodyPr wrap="none" anchor="ctr"/>
          <a:lstStyle/>
          <a:p>
            <a:pPr algn="ctr" defTabSz="914400" fontAlgn="base">
              <a:spcBef>
                <a:spcPct val="0"/>
              </a:spcBef>
              <a:spcAft>
                <a:spcPct val="0"/>
              </a:spcAft>
            </a:pPr>
            <a:r>
              <a:rPr lang="en-US" sz="900">
                <a:solidFill>
                  <a:srgbClr val="FFFFFF"/>
                </a:solidFill>
                <a:cs typeface="Arial" pitchFamily="34" charset="0"/>
              </a:rPr>
              <a:t>SQL profile</a:t>
            </a:r>
          </a:p>
        </p:txBody>
      </p:sp>
      <p:pic>
        <p:nvPicPr>
          <p:cNvPr id="16" name="Picture 92" descr="app.ai"/>
          <p:cNvPicPr>
            <a:picLocks noChangeAspect="1"/>
          </p:cNvPicPr>
          <p:nvPr/>
        </p:nvPicPr>
        <p:blipFill>
          <a:blip r:embed="rId2"/>
          <a:srcRect/>
          <a:stretch>
            <a:fillRect/>
          </a:stretch>
        </p:blipFill>
        <p:spPr bwMode="auto">
          <a:xfrm rot="1078840">
            <a:off x="8380413" y="1981200"/>
            <a:ext cx="531812" cy="608013"/>
          </a:xfrm>
          <a:prstGeom prst="rect">
            <a:avLst/>
          </a:prstGeom>
          <a:noFill/>
          <a:ln w="9525">
            <a:noFill/>
            <a:miter lim="800000"/>
            <a:headEnd/>
            <a:tailEnd/>
          </a:ln>
          <a:effectLst/>
        </p:spPr>
      </p:pic>
      <p:sp>
        <p:nvSpPr>
          <p:cNvPr id="17" name="TextBox 16"/>
          <p:cNvSpPr txBox="1"/>
          <p:nvPr/>
        </p:nvSpPr>
        <p:spPr>
          <a:xfrm>
            <a:off x="8532813" y="1828800"/>
            <a:ext cx="2444750" cy="338138"/>
          </a:xfrm>
          <a:prstGeom prst="rect">
            <a:avLst/>
          </a:prstGeom>
          <a:noFill/>
        </p:spPr>
        <p:txBody>
          <a:bodyPr>
            <a:spAutoFit/>
          </a:bodyPr>
          <a:lstStyle/>
          <a:p>
            <a:pPr algn="ctr" defTabSz="914400" fontAlgn="base">
              <a:spcBef>
                <a:spcPct val="0"/>
              </a:spcBef>
              <a:spcAft>
                <a:spcPct val="0"/>
              </a:spcAft>
            </a:pPr>
            <a:r>
              <a:rPr lang="en-US" sz="1600" b="1">
                <a:solidFill>
                  <a:srgbClr val="FFFFFF"/>
                </a:solidFill>
                <a:cs typeface="Arial" pitchFamily="34" charset="0"/>
              </a:rPr>
              <a:t>Data Tier</a:t>
            </a:r>
          </a:p>
        </p:txBody>
      </p:sp>
      <p:sp>
        <p:nvSpPr>
          <p:cNvPr id="18" name="Rectangular Callout 17"/>
          <p:cNvSpPr>
            <a:spLocks noChangeArrowheads="1"/>
          </p:cNvSpPr>
          <p:nvPr/>
        </p:nvSpPr>
        <p:spPr bwMode="auto">
          <a:xfrm>
            <a:off x="9752013" y="4595813"/>
            <a:ext cx="1565275" cy="836612"/>
          </a:xfrm>
          <a:prstGeom prst="wedgeRectCallout">
            <a:avLst>
              <a:gd name="adj1" fmla="val 699"/>
              <a:gd name="adj2" fmla="val -167833"/>
            </a:avLst>
          </a:prstGeom>
          <a:solidFill>
            <a:srgbClr val="3DB5F1"/>
          </a:solidFill>
          <a:ln w="6350" algn="ctr">
            <a:noFill/>
            <a:round/>
            <a:headEnd/>
            <a:tailEnd/>
          </a:ln>
          <a:effectLst/>
        </p:spPr>
        <p:txBody>
          <a:bodyPr anchor="ctr"/>
          <a:lstStyle/>
          <a:p>
            <a:pPr algn="ctr" defTabSz="914400" fontAlgn="base">
              <a:spcBef>
                <a:spcPct val="0"/>
              </a:spcBef>
              <a:spcAft>
                <a:spcPct val="0"/>
              </a:spcAft>
              <a:defRPr/>
            </a:pPr>
            <a:endParaRPr lang="en-US" sz="1000">
              <a:solidFill>
                <a:srgbClr val="FFFFFF"/>
              </a:solidFill>
              <a:cs typeface="Segoe UI" pitchFamily="34" charset="0"/>
            </a:endParaRPr>
          </a:p>
        </p:txBody>
      </p:sp>
      <p:pic>
        <p:nvPicPr>
          <p:cNvPr id="19" name="Picture 104" descr="app.ai"/>
          <p:cNvPicPr>
            <a:picLocks noChangeAspect="1"/>
          </p:cNvPicPr>
          <p:nvPr/>
        </p:nvPicPr>
        <p:blipFill>
          <a:blip r:embed="rId2"/>
          <a:srcRect/>
          <a:stretch>
            <a:fillRect/>
          </a:stretch>
        </p:blipFill>
        <p:spPr bwMode="auto">
          <a:xfrm rot="1078840">
            <a:off x="10655300" y="4679950"/>
            <a:ext cx="396875" cy="454025"/>
          </a:xfrm>
          <a:prstGeom prst="rect">
            <a:avLst/>
          </a:prstGeom>
          <a:noFill/>
          <a:ln w="9525">
            <a:noFill/>
            <a:miter lim="800000"/>
            <a:headEnd/>
            <a:tailEnd/>
          </a:ln>
          <a:effectLst/>
        </p:spPr>
      </p:pic>
      <p:sp>
        <p:nvSpPr>
          <p:cNvPr id="20" name="TextBox 19"/>
          <p:cNvSpPr txBox="1"/>
          <p:nvPr/>
        </p:nvSpPr>
        <p:spPr>
          <a:xfrm>
            <a:off x="9701213" y="5164138"/>
            <a:ext cx="877887" cy="246062"/>
          </a:xfrm>
          <a:prstGeom prst="rect">
            <a:avLst/>
          </a:prstGeom>
          <a:noFill/>
        </p:spPr>
        <p:txBody>
          <a:bodyPr>
            <a:spAutoFit/>
          </a:bodyPr>
          <a:lstStyle/>
          <a:p>
            <a:pPr algn="ctr" defTabSz="914400" fontAlgn="base">
              <a:spcBef>
                <a:spcPct val="0"/>
              </a:spcBef>
              <a:spcAft>
                <a:spcPct val="0"/>
              </a:spcAft>
              <a:defRPr/>
            </a:pPr>
            <a:r>
              <a:rPr lang="en-US" sz="1000" dirty="0">
                <a:solidFill>
                  <a:srgbClr val="FFFFFF"/>
                </a:solidFill>
                <a:cs typeface="Arial"/>
              </a:rPr>
              <a:t>SQL DAC</a:t>
            </a:r>
          </a:p>
        </p:txBody>
      </p:sp>
      <p:sp>
        <p:nvSpPr>
          <p:cNvPr id="21" name="TextBox 20"/>
          <p:cNvSpPr txBox="1"/>
          <p:nvPr/>
        </p:nvSpPr>
        <p:spPr>
          <a:xfrm>
            <a:off x="10382250" y="5164138"/>
            <a:ext cx="1046163" cy="246062"/>
          </a:xfrm>
          <a:prstGeom prst="rect">
            <a:avLst/>
          </a:prstGeom>
          <a:noFill/>
        </p:spPr>
        <p:txBody>
          <a:bodyPr>
            <a:spAutoFit/>
          </a:bodyPr>
          <a:lstStyle/>
          <a:p>
            <a:pPr algn="ctr" defTabSz="914400" fontAlgn="base">
              <a:spcBef>
                <a:spcPct val="0"/>
              </a:spcBef>
              <a:spcAft>
                <a:spcPct val="0"/>
              </a:spcAft>
              <a:defRPr/>
            </a:pPr>
            <a:r>
              <a:rPr lang="en-US" sz="1000" dirty="0">
                <a:solidFill>
                  <a:srgbClr val="FFFFFF"/>
                </a:solidFill>
                <a:cs typeface="Arial"/>
              </a:rPr>
              <a:t>Configuration</a:t>
            </a:r>
          </a:p>
        </p:txBody>
      </p:sp>
      <p:sp>
        <p:nvSpPr>
          <p:cNvPr id="22" name="TextBox 61"/>
          <p:cNvSpPr txBox="1">
            <a:spLocks noChangeArrowheads="1"/>
          </p:cNvSpPr>
          <p:nvPr/>
        </p:nvSpPr>
        <p:spPr bwMode="auto">
          <a:xfrm>
            <a:off x="5332413" y="5421313"/>
            <a:ext cx="1749425" cy="369887"/>
          </a:xfrm>
          <a:prstGeom prst="rect">
            <a:avLst/>
          </a:prstGeom>
          <a:noFill/>
          <a:ln w="9525">
            <a:noFill/>
            <a:miter lim="800000"/>
            <a:headEnd/>
            <a:tailEnd/>
          </a:ln>
          <a:effectLst/>
        </p:spPr>
        <p:txBody>
          <a:bodyPr anchor="ctr"/>
          <a:lstStyle/>
          <a:p>
            <a:pPr algn="ctr" defTabSz="912813" fontAlgn="base">
              <a:spcBef>
                <a:spcPct val="0"/>
              </a:spcBef>
              <a:spcAft>
                <a:spcPct val="0"/>
              </a:spcAft>
              <a:buClr>
                <a:srgbClr val="00264A"/>
              </a:buClr>
            </a:pPr>
            <a:r>
              <a:rPr lang="en-US" sz="1400" b="1">
                <a:solidFill>
                  <a:srgbClr val="FFFFFF"/>
                </a:solidFill>
                <a:cs typeface="Segoe UI" pitchFamily="34" charset="0"/>
              </a:rPr>
              <a:t>Service Template Library</a:t>
            </a:r>
          </a:p>
        </p:txBody>
      </p:sp>
      <p:sp>
        <p:nvSpPr>
          <p:cNvPr id="23" name="Down Arrow 22"/>
          <p:cNvSpPr>
            <a:spLocks noChangeArrowheads="1"/>
          </p:cNvSpPr>
          <p:nvPr/>
        </p:nvSpPr>
        <p:spPr bwMode="auto">
          <a:xfrm>
            <a:off x="5640388" y="4038600"/>
            <a:ext cx="1062037" cy="495300"/>
          </a:xfrm>
          <a:prstGeom prst="downArrow">
            <a:avLst>
              <a:gd name="adj1" fmla="val 50000"/>
              <a:gd name="adj2" fmla="val 50000"/>
            </a:avLst>
          </a:prstGeom>
          <a:gradFill rotWithShape="1">
            <a:gsLst>
              <a:gs pos="0">
                <a:schemeClr val="bg1">
                  <a:gamma/>
                  <a:tint val="0"/>
                  <a:invGamma/>
                  <a:alpha val="0"/>
                </a:schemeClr>
              </a:gs>
              <a:gs pos="100000">
                <a:schemeClr val="bg1">
                  <a:alpha val="50000"/>
                </a:schemeClr>
              </a:gs>
            </a:gsLst>
            <a:lin ang="5400000" scaled="1"/>
          </a:gradFill>
          <a:ln w="9525" algn="ctr">
            <a:noFill/>
            <a:miter lim="800000"/>
            <a:headEnd/>
            <a:tailEnd/>
          </a:ln>
          <a:effectLst/>
        </p:spPr>
        <p:txBody>
          <a:bodyPr anchor="ctr"/>
          <a:lstStyle/>
          <a:p>
            <a:pPr algn="ctr" defTabSz="914400" fontAlgn="base">
              <a:spcBef>
                <a:spcPct val="0"/>
              </a:spcBef>
              <a:spcAft>
                <a:spcPct val="0"/>
              </a:spcAft>
              <a:defRPr/>
            </a:pPr>
            <a:endParaRPr lang="en-US" sz="1000">
              <a:solidFill>
                <a:srgbClr val="FFFFFF"/>
              </a:solidFill>
              <a:cs typeface="Segoe UI" pitchFamily="34" charset="0"/>
            </a:endParaRPr>
          </a:p>
        </p:txBody>
      </p:sp>
      <p:pic>
        <p:nvPicPr>
          <p:cNvPr id="24" name="Picture 136"/>
          <p:cNvPicPr>
            <a:picLocks noChangeAspect="1"/>
          </p:cNvPicPr>
          <p:nvPr/>
        </p:nvPicPr>
        <p:blipFill>
          <a:blip r:embed="rId4"/>
          <a:srcRect/>
          <a:stretch>
            <a:fillRect/>
          </a:stretch>
        </p:blipFill>
        <p:spPr bwMode="auto">
          <a:xfrm>
            <a:off x="10272713" y="2797175"/>
            <a:ext cx="596900" cy="681038"/>
          </a:xfrm>
          <a:prstGeom prst="rect">
            <a:avLst/>
          </a:prstGeom>
          <a:noFill/>
          <a:ln w="9525">
            <a:noFill/>
            <a:miter lim="800000"/>
            <a:headEnd/>
            <a:tailEnd/>
          </a:ln>
          <a:effectLst/>
        </p:spPr>
      </p:pic>
      <p:sp>
        <p:nvSpPr>
          <p:cNvPr id="25" name="Flowchart: Magnetic Disk 24"/>
          <p:cNvSpPr/>
          <p:nvPr/>
        </p:nvSpPr>
        <p:spPr>
          <a:xfrm>
            <a:off x="10018713" y="4683125"/>
            <a:ext cx="233362" cy="393700"/>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endParaRPr>
          </a:p>
        </p:txBody>
      </p:sp>
      <p:grpSp>
        <p:nvGrpSpPr>
          <p:cNvPr id="26" name="Group 142"/>
          <p:cNvGrpSpPr>
            <a:grpSpLocks/>
          </p:cNvGrpSpPr>
          <p:nvPr/>
        </p:nvGrpSpPr>
        <p:grpSpPr bwMode="auto">
          <a:xfrm>
            <a:off x="5445125" y="4572000"/>
            <a:ext cx="1449388" cy="1119188"/>
            <a:chOff x="8187559" y="4824626"/>
            <a:chExt cx="1450427" cy="1118659"/>
          </a:xfrm>
        </p:grpSpPr>
        <p:sp>
          <p:nvSpPr>
            <p:cNvPr id="27" name="Rectangle 26"/>
            <p:cNvSpPr>
              <a:spLocks noChangeArrowheads="1"/>
            </p:cNvSpPr>
            <p:nvPr/>
          </p:nvSpPr>
          <p:spPr bwMode="auto">
            <a:xfrm>
              <a:off x="8563810" y="4889014"/>
              <a:ext cx="358897" cy="277143"/>
            </a:xfrm>
            <a:prstGeom prst="rect">
              <a:avLst/>
            </a:prstGeom>
            <a:solidFill>
              <a:srgbClr val="002C56"/>
            </a:solidFill>
            <a:ln w="9525" algn="ctr">
              <a:solidFill>
                <a:schemeClr val="bg1"/>
              </a:solidFill>
              <a:miter lim="800000"/>
              <a:headEnd/>
              <a:tailEnd type="stealth" w="lg" len="lg"/>
            </a:ln>
            <a:effectLst/>
          </p:spPr>
          <p:txBody>
            <a:bodyPr anchor="ct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fontAlgn="base">
                <a:spcBef>
                  <a:spcPct val="0"/>
                </a:spcBef>
                <a:spcAft>
                  <a:spcPct val="0"/>
                </a:spcAft>
                <a:defRPr/>
              </a:pPr>
              <a:endParaRPr lang="en-US" sz="1600" dirty="0" err="1">
                <a:solidFill>
                  <a:srgbClr val="1F497D"/>
                </a:solidFill>
              </a:endParaRPr>
            </a:p>
          </p:txBody>
        </p:sp>
        <p:sp>
          <p:nvSpPr>
            <p:cNvPr id="28" name="Rectangle 27"/>
            <p:cNvSpPr>
              <a:spLocks noChangeArrowheads="1"/>
            </p:cNvSpPr>
            <p:nvPr/>
          </p:nvSpPr>
          <p:spPr bwMode="auto">
            <a:xfrm>
              <a:off x="8716210" y="5041414"/>
              <a:ext cx="358897" cy="277143"/>
            </a:xfrm>
            <a:prstGeom prst="rect">
              <a:avLst/>
            </a:prstGeom>
            <a:solidFill>
              <a:srgbClr val="002C56"/>
            </a:solidFill>
            <a:ln w="9525" algn="ctr">
              <a:solidFill>
                <a:schemeClr val="bg1"/>
              </a:solidFill>
              <a:miter lim="800000"/>
              <a:headEnd/>
              <a:tailEnd type="stealth" w="lg" len="lg"/>
            </a:ln>
            <a:effectLst/>
          </p:spPr>
          <p:txBody>
            <a:bodyPr anchor="ct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fontAlgn="base">
                <a:spcBef>
                  <a:spcPct val="0"/>
                </a:spcBef>
                <a:spcAft>
                  <a:spcPct val="0"/>
                </a:spcAft>
                <a:defRPr/>
              </a:pPr>
              <a:endParaRPr lang="en-US" sz="1600" dirty="0" err="1">
                <a:solidFill>
                  <a:srgbClr val="1F497D"/>
                </a:solidFill>
              </a:endParaRPr>
            </a:p>
          </p:txBody>
        </p:sp>
        <p:sp>
          <p:nvSpPr>
            <p:cNvPr id="29" name="Rectangle 28"/>
            <p:cNvSpPr>
              <a:spLocks noChangeArrowheads="1"/>
            </p:cNvSpPr>
            <p:nvPr/>
          </p:nvSpPr>
          <p:spPr bwMode="auto">
            <a:xfrm>
              <a:off x="8868610" y="5193814"/>
              <a:ext cx="358897" cy="277143"/>
            </a:xfrm>
            <a:prstGeom prst="rect">
              <a:avLst/>
            </a:prstGeom>
            <a:solidFill>
              <a:srgbClr val="002C56"/>
            </a:solidFill>
            <a:ln w="9525" algn="ctr">
              <a:solidFill>
                <a:schemeClr val="bg1"/>
              </a:solidFill>
              <a:miter lim="800000"/>
              <a:headEnd/>
              <a:tailEnd type="stealth" w="lg" len="lg"/>
            </a:ln>
            <a:effectLst/>
          </p:spPr>
          <p:txBody>
            <a:bodyPr anchor="ct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fontAlgn="base">
                <a:spcBef>
                  <a:spcPct val="0"/>
                </a:spcBef>
                <a:spcAft>
                  <a:spcPct val="0"/>
                </a:spcAft>
                <a:defRPr/>
              </a:pPr>
              <a:endParaRPr lang="en-US" sz="1600" dirty="0" err="1">
                <a:solidFill>
                  <a:srgbClr val="1F497D"/>
                </a:solidFill>
              </a:endParaRPr>
            </a:p>
          </p:txBody>
        </p:sp>
        <p:sp>
          <p:nvSpPr>
            <p:cNvPr id="30" name="TextBox 71"/>
            <p:cNvSpPr txBox="1">
              <a:spLocks noChangeArrowheads="1"/>
            </p:cNvSpPr>
            <p:nvPr/>
          </p:nvSpPr>
          <p:spPr bwMode="auto">
            <a:xfrm>
              <a:off x="8187559" y="5576746"/>
              <a:ext cx="1450427" cy="366539"/>
            </a:xfrm>
            <a:prstGeom prst="rect">
              <a:avLst/>
            </a:prstGeom>
            <a:noFill/>
            <a:ln w="9525">
              <a:noFill/>
              <a:miter lim="800000"/>
              <a:headEnd/>
              <a:tailEnd/>
            </a:ln>
            <a:effectLst/>
          </p:spPr>
          <p:txBody>
            <a:bodyPr>
              <a:spAutoFit/>
            </a:bodyPr>
            <a:lstStyle/>
            <a:p>
              <a:pPr algn="ctr" defTabSz="912813" fontAlgn="base">
                <a:spcBef>
                  <a:spcPct val="0"/>
                </a:spcBef>
                <a:spcAft>
                  <a:spcPct val="0"/>
                </a:spcAft>
                <a:buClr>
                  <a:srgbClr val="00264A"/>
                </a:buClr>
              </a:pPr>
              <a:endParaRPr lang="en-US" b="1" i="1">
                <a:solidFill>
                  <a:srgbClr val="FFFFFF"/>
                </a:solidFill>
                <a:cs typeface="Segoe UI" pitchFamily="34" charset="0"/>
              </a:endParaRPr>
            </a:p>
          </p:txBody>
        </p:sp>
        <p:sp>
          <p:nvSpPr>
            <p:cNvPr id="31" name="Rounded Rectangle 30"/>
            <p:cNvSpPr/>
            <p:nvPr/>
          </p:nvSpPr>
          <p:spPr>
            <a:xfrm>
              <a:off x="8467159" y="4824626"/>
              <a:ext cx="910290" cy="745772"/>
            </a:xfrm>
            <a:prstGeom prst="roundRect">
              <a:avLst/>
            </a:prstGeom>
            <a:noFill/>
            <a:ln>
              <a:solidFill>
                <a:schemeClr val="bg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endParaRPr lang="en-US" dirty="0" err="1" smtClean="0">
                <a:solidFill>
                  <a:srgbClr val="00264A">
                    <a:lumMod val="75000"/>
                    <a:lumOff val="25000"/>
                  </a:srgbClr>
                </a:solidFill>
              </a:endParaRPr>
            </a:p>
          </p:txBody>
        </p:sp>
      </p:grpSp>
      <p:sp>
        <p:nvSpPr>
          <p:cNvPr id="32" name="Rectangle 64"/>
          <p:cNvSpPr>
            <a:spLocks noChangeArrowheads="1"/>
          </p:cNvSpPr>
          <p:nvPr/>
        </p:nvSpPr>
        <p:spPr bwMode="auto">
          <a:xfrm>
            <a:off x="4799013" y="1828800"/>
            <a:ext cx="2743200" cy="2057400"/>
          </a:xfrm>
          <a:prstGeom prst="rect">
            <a:avLst/>
          </a:prstGeom>
          <a:solidFill>
            <a:srgbClr val="00264A"/>
          </a:solidFill>
          <a:ln w="9525" algn="ctr">
            <a:noFill/>
            <a:miter lim="800000"/>
            <a:headEnd/>
            <a:tailEnd/>
          </a:ln>
          <a:effectLst/>
        </p:spPr>
        <p:txBody>
          <a:bodyPr anchor="ctr"/>
          <a:lstStyle/>
          <a:p>
            <a:pPr algn="ctr" defTabSz="914400" fontAlgn="base">
              <a:spcBef>
                <a:spcPct val="0"/>
              </a:spcBef>
              <a:spcAft>
                <a:spcPct val="0"/>
              </a:spcAft>
              <a:defRPr/>
            </a:pPr>
            <a:endParaRPr lang="en-US">
              <a:solidFill>
                <a:srgbClr val="FFFFFF"/>
              </a:solidFill>
              <a:cs typeface="Segoe UI" pitchFamily="34" charset="0"/>
            </a:endParaRPr>
          </a:p>
        </p:txBody>
      </p:sp>
      <p:sp>
        <p:nvSpPr>
          <p:cNvPr id="33" name="Rectangle 67"/>
          <p:cNvSpPr>
            <a:spLocks noChangeArrowheads="1"/>
          </p:cNvSpPr>
          <p:nvPr/>
        </p:nvSpPr>
        <p:spPr bwMode="auto">
          <a:xfrm>
            <a:off x="4951413" y="2209800"/>
            <a:ext cx="2438400" cy="304800"/>
          </a:xfrm>
          <a:prstGeom prst="rect">
            <a:avLst/>
          </a:prstGeom>
          <a:solidFill>
            <a:schemeClr val="bg1">
              <a:alpha val="10196"/>
            </a:schemeClr>
          </a:solidFill>
          <a:ln w="9525" algn="ctr">
            <a:noFill/>
            <a:miter lim="800000"/>
            <a:headEnd/>
            <a:tailEnd/>
          </a:ln>
          <a:effectLst/>
        </p:spPr>
        <p:txBody>
          <a:bodyPr anchor="ctr"/>
          <a:lstStyle/>
          <a:p>
            <a:pPr algn="ctr" defTabSz="914400" fontAlgn="base">
              <a:spcBef>
                <a:spcPct val="0"/>
              </a:spcBef>
              <a:spcAft>
                <a:spcPct val="0"/>
              </a:spcAft>
            </a:pPr>
            <a:r>
              <a:rPr lang="en-US" sz="1200" b="1">
                <a:solidFill>
                  <a:srgbClr val="FFFFFF"/>
                </a:solidFill>
                <a:cs typeface="Arial" pitchFamily="34" charset="0"/>
              </a:rPr>
              <a:t>      Scale- out &amp; health policy</a:t>
            </a:r>
          </a:p>
        </p:txBody>
      </p:sp>
      <p:sp>
        <p:nvSpPr>
          <p:cNvPr id="34" name="Rectangle 83"/>
          <p:cNvSpPr>
            <a:spLocks noChangeArrowheads="1"/>
          </p:cNvSpPr>
          <p:nvPr/>
        </p:nvSpPr>
        <p:spPr bwMode="auto">
          <a:xfrm>
            <a:off x="4951413" y="2590800"/>
            <a:ext cx="2446337" cy="1143000"/>
          </a:xfrm>
          <a:prstGeom prst="rect">
            <a:avLst/>
          </a:prstGeom>
          <a:solidFill>
            <a:schemeClr val="bg1">
              <a:alpha val="10196"/>
            </a:schemeClr>
          </a:solidFill>
          <a:ln w="9525" algn="ctr">
            <a:noFill/>
            <a:miter lim="800000"/>
            <a:headEnd/>
            <a:tailEnd/>
          </a:ln>
          <a:effectLst/>
        </p:spPr>
        <p:txBody>
          <a:bodyPr anchor="ctr"/>
          <a:lstStyle/>
          <a:p>
            <a:pPr algn="ctr" defTabSz="914400" fontAlgn="base">
              <a:spcBef>
                <a:spcPct val="0"/>
              </a:spcBef>
              <a:spcAft>
                <a:spcPct val="0"/>
              </a:spcAft>
              <a:defRPr/>
            </a:pPr>
            <a:endParaRPr lang="en-US">
              <a:solidFill>
                <a:srgbClr val="FFFFFF"/>
              </a:solidFill>
              <a:cs typeface="Segoe UI" pitchFamily="34" charset="0"/>
            </a:endParaRPr>
          </a:p>
        </p:txBody>
      </p:sp>
      <p:pic>
        <p:nvPicPr>
          <p:cNvPr id="35" name="Picture 84" descr="app.ai"/>
          <p:cNvPicPr>
            <a:picLocks noChangeAspect="1"/>
          </p:cNvPicPr>
          <p:nvPr/>
        </p:nvPicPr>
        <p:blipFill>
          <a:blip r:embed="rId2"/>
          <a:srcRect/>
          <a:stretch>
            <a:fillRect/>
          </a:stretch>
        </p:blipFill>
        <p:spPr bwMode="auto">
          <a:xfrm>
            <a:off x="5865813" y="2743200"/>
            <a:ext cx="692150" cy="790575"/>
          </a:xfrm>
          <a:prstGeom prst="rect">
            <a:avLst/>
          </a:prstGeom>
          <a:noFill/>
          <a:ln w="9525">
            <a:noFill/>
            <a:miter lim="800000"/>
            <a:headEnd/>
            <a:tailEnd/>
          </a:ln>
          <a:effectLst/>
        </p:spPr>
      </p:pic>
      <p:pic>
        <p:nvPicPr>
          <p:cNvPr id="36" name="Picture 117" descr="page.ai"/>
          <p:cNvPicPr>
            <a:picLocks noChangeAspect="1"/>
          </p:cNvPicPr>
          <p:nvPr/>
        </p:nvPicPr>
        <p:blipFill>
          <a:blip r:embed="rId3"/>
          <a:srcRect/>
          <a:stretch>
            <a:fillRect/>
          </a:stretch>
        </p:blipFill>
        <p:spPr bwMode="auto">
          <a:xfrm>
            <a:off x="5075238" y="2781300"/>
            <a:ext cx="625475" cy="714375"/>
          </a:xfrm>
          <a:prstGeom prst="rect">
            <a:avLst/>
          </a:prstGeom>
          <a:noFill/>
          <a:ln w="9525">
            <a:noFill/>
            <a:miter lim="800000"/>
            <a:headEnd/>
            <a:tailEnd/>
          </a:ln>
          <a:effectLst/>
        </p:spPr>
      </p:pic>
      <p:sp>
        <p:nvSpPr>
          <p:cNvPr id="37" name="TextBox 86"/>
          <p:cNvSpPr txBox="1"/>
          <p:nvPr/>
        </p:nvSpPr>
        <p:spPr>
          <a:xfrm>
            <a:off x="4951413" y="2590800"/>
            <a:ext cx="2438400" cy="304800"/>
          </a:xfrm>
          <a:prstGeom prst="rect">
            <a:avLst/>
          </a:prstGeom>
          <a:noFill/>
        </p:spPr>
        <p:txBody>
          <a:bodyPr>
            <a:spAutoFit/>
          </a:bodyPr>
          <a:lstStyle/>
          <a:p>
            <a:pPr algn="ctr" defTabSz="914400" fontAlgn="base">
              <a:spcBef>
                <a:spcPct val="0"/>
              </a:spcBef>
              <a:spcAft>
                <a:spcPct val="0"/>
              </a:spcAft>
            </a:pPr>
            <a:r>
              <a:rPr lang="en-US" sz="1400">
                <a:solidFill>
                  <a:srgbClr val="3DB5F1"/>
                </a:solidFill>
                <a:cs typeface="Arial" pitchFamily="34" charset="0"/>
              </a:rPr>
              <a:t>App Server</a:t>
            </a:r>
          </a:p>
        </p:txBody>
      </p:sp>
      <p:sp>
        <p:nvSpPr>
          <p:cNvPr id="38" name="TextBox 87"/>
          <p:cNvSpPr txBox="1">
            <a:spLocks noChangeArrowheads="1"/>
          </p:cNvSpPr>
          <p:nvPr/>
        </p:nvSpPr>
        <p:spPr bwMode="auto">
          <a:xfrm>
            <a:off x="5027613" y="3444875"/>
            <a:ext cx="720725" cy="246063"/>
          </a:xfrm>
          <a:prstGeom prst="rect">
            <a:avLst/>
          </a:prstGeom>
          <a:noFill/>
          <a:ln w="9525">
            <a:noFill/>
            <a:miter lim="800000"/>
            <a:headEnd/>
            <a:tailEnd/>
          </a:ln>
          <a:effectLst/>
        </p:spPr>
        <p:txBody>
          <a:bodyPr wrap="none" anchor="ctr"/>
          <a:lstStyle/>
          <a:p>
            <a:pPr algn="ctr" defTabSz="914400" fontAlgn="base">
              <a:spcBef>
                <a:spcPct val="0"/>
              </a:spcBef>
              <a:spcAft>
                <a:spcPct val="0"/>
              </a:spcAft>
            </a:pPr>
            <a:r>
              <a:rPr lang="en-US" sz="900">
                <a:solidFill>
                  <a:srgbClr val="FFFFFF"/>
                </a:solidFill>
                <a:cs typeface="Arial" pitchFamily="34" charset="0"/>
              </a:rPr>
              <a:t>HW profile</a:t>
            </a:r>
          </a:p>
        </p:txBody>
      </p:sp>
      <p:sp>
        <p:nvSpPr>
          <p:cNvPr id="39" name="TextBox 88"/>
          <p:cNvSpPr txBox="1">
            <a:spLocks noChangeArrowheads="1"/>
          </p:cNvSpPr>
          <p:nvPr/>
        </p:nvSpPr>
        <p:spPr bwMode="auto">
          <a:xfrm>
            <a:off x="5897563" y="3444875"/>
            <a:ext cx="619125" cy="246063"/>
          </a:xfrm>
          <a:prstGeom prst="rect">
            <a:avLst/>
          </a:prstGeom>
          <a:noFill/>
          <a:ln w="9525">
            <a:noFill/>
            <a:miter lim="800000"/>
            <a:headEnd/>
            <a:tailEnd/>
          </a:ln>
          <a:effectLst/>
        </p:spPr>
        <p:txBody>
          <a:bodyPr wrap="none" anchor="ctr"/>
          <a:lstStyle/>
          <a:p>
            <a:pPr algn="ctr" defTabSz="914400" fontAlgn="base">
              <a:spcBef>
                <a:spcPct val="0"/>
              </a:spcBef>
              <a:spcAft>
                <a:spcPct val="0"/>
              </a:spcAft>
            </a:pPr>
            <a:r>
              <a:rPr lang="en-US" sz="900">
                <a:solidFill>
                  <a:srgbClr val="FFFFFF"/>
                </a:solidFill>
                <a:cs typeface="Arial" pitchFamily="34" charset="0"/>
              </a:rPr>
              <a:t>OS profile</a:t>
            </a:r>
          </a:p>
        </p:txBody>
      </p:sp>
      <p:sp>
        <p:nvSpPr>
          <p:cNvPr id="40" name="TextBox 89"/>
          <p:cNvSpPr txBox="1">
            <a:spLocks noChangeArrowheads="1"/>
          </p:cNvSpPr>
          <p:nvPr/>
        </p:nvSpPr>
        <p:spPr bwMode="auto">
          <a:xfrm>
            <a:off x="6665913" y="3438525"/>
            <a:ext cx="647700" cy="252413"/>
          </a:xfrm>
          <a:prstGeom prst="rect">
            <a:avLst/>
          </a:prstGeom>
          <a:noFill/>
          <a:ln w="9525">
            <a:noFill/>
            <a:miter lim="800000"/>
            <a:headEnd/>
            <a:tailEnd/>
          </a:ln>
          <a:effectLst/>
        </p:spPr>
        <p:txBody>
          <a:bodyPr wrap="none" anchor="ctr"/>
          <a:lstStyle/>
          <a:p>
            <a:pPr algn="ctr" defTabSz="914400" fontAlgn="base">
              <a:spcBef>
                <a:spcPct val="0"/>
              </a:spcBef>
              <a:spcAft>
                <a:spcPct val="0"/>
              </a:spcAft>
            </a:pPr>
            <a:r>
              <a:rPr lang="en-US" sz="900">
                <a:solidFill>
                  <a:srgbClr val="FFFFFF"/>
                </a:solidFill>
                <a:cs typeface="Arial" pitchFamily="34" charset="0"/>
              </a:rPr>
              <a:t>App profile</a:t>
            </a:r>
          </a:p>
        </p:txBody>
      </p:sp>
      <p:pic>
        <p:nvPicPr>
          <p:cNvPr id="41" name="Picture 92" descr="app.ai"/>
          <p:cNvPicPr>
            <a:picLocks noChangeAspect="1"/>
          </p:cNvPicPr>
          <p:nvPr/>
        </p:nvPicPr>
        <p:blipFill>
          <a:blip r:embed="rId2"/>
          <a:srcRect/>
          <a:stretch>
            <a:fillRect/>
          </a:stretch>
        </p:blipFill>
        <p:spPr bwMode="auto">
          <a:xfrm rot="1078840">
            <a:off x="4799013" y="1981200"/>
            <a:ext cx="531812" cy="608013"/>
          </a:xfrm>
          <a:prstGeom prst="rect">
            <a:avLst/>
          </a:prstGeom>
          <a:noFill/>
          <a:ln w="9525">
            <a:noFill/>
            <a:miter lim="800000"/>
            <a:headEnd/>
            <a:tailEnd/>
          </a:ln>
          <a:effectLst/>
        </p:spPr>
      </p:pic>
      <p:sp>
        <p:nvSpPr>
          <p:cNvPr id="42" name="TextBox 95"/>
          <p:cNvSpPr txBox="1"/>
          <p:nvPr/>
        </p:nvSpPr>
        <p:spPr>
          <a:xfrm>
            <a:off x="4951413" y="1828800"/>
            <a:ext cx="2444750" cy="338138"/>
          </a:xfrm>
          <a:prstGeom prst="rect">
            <a:avLst/>
          </a:prstGeom>
          <a:noFill/>
        </p:spPr>
        <p:txBody>
          <a:bodyPr>
            <a:spAutoFit/>
          </a:bodyPr>
          <a:lstStyle/>
          <a:p>
            <a:pPr algn="ctr" defTabSz="914400" fontAlgn="base">
              <a:spcBef>
                <a:spcPct val="0"/>
              </a:spcBef>
              <a:spcAft>
                <a:spcPct val="0"/>
              </a:spcAft>
            </a:pPr>
            <a:r>
              <a:rPr lang="en-US" sz="1600" b="1">
                <a:solidFill>
                  <a:srgbClr val="FFFFFF"/>
                </a:solidFill>
                <a:cs typeface="Arial" pitchFamily="34" charset="0"/>
              </a:rPr>
              <a:t>App Tier</a:t>
            </a:r>
          </a:p>
        </p:txBody>
      </p:sp>
      <p:pic>
        <p:nvPicPr>
          <p:cNvPr id="43" name="Picture 136"/>
          <p:cNvPicPr>
            <a:picLocks noChangeAspect="1"/>
          </p:cNvPicPr>
          <p:nvPr/>
        </p:nvPicPr>
        <p:blipFill>
          <a:blip r:embed="rId4"/>
          <a:srcRect/>
          <a:stretch>
            <a:fillRect/>
          </a:stretch>
        </p:blipFill>
        <p:spPr bwMode="auto">
          <a:xfrm>
            <a:off x="6691313" y="2797175"/>
            <a:ext cx="596900" cy="681038"/>
          </a:xfrm>
          <a:prstGeom prst="rect">
            <a:avLst/>
          </a:prstGeom>
          <a:noFill/>
          <a:ln w="9525">
            <a:noFill/>
            <a:miter lim="800000"/>
            <a:headEnd/>
            <a:tailEnd/>
          </a:ln>
          <a:effectLst/>
        </p:spPr>
      </p:pic>
      <p:sp>
        <p:nvSpPr>
          <p:cNvPr id="44" name="Rectangle 64"/>
          <p:cNvSpPr>
            <a:spLocks noChangeArrowheads="1"/>
          </p:cNvSpPr>
          <p:nvPr/>
        </p:nvSpPr>
        <p:spPr bwMode="auto">
          <a:xfrm>
            <a:off x="1370013" y="1828800"/>
            <a:ext cx="2743200" cy="2057400"/>
          </a:xfrm>
          <a:prstGeom prst="rect">
            <a:avLst/>
          </a:prstGeom>
          <a:solidFill>
            <a:srgbClr val="00264A"/>
          </a:solidFill>
          <a:ln w="9525" algn="ctr">
            <a:noFill/>
            <a:miter lim="800000"/>
            <a:headEnd/>
            <a:tailEnd/>
          </a:ln>
          <a:effectLst/>
        </p:spPr>
        <p:txBody>
          <a:bodyPr anchor="ctr"/>
          <a:lstStyle/>
          <a:p>
            <a:pPr algn="ctr" defTabSz="914400" fontAlgn="base">
              <a:spcBef>
                <a:spcPct val="0"/>
              </a:spcBef>
              <a:spcAft>
                <a:spcPct val="0"/>
              </a:spcAft>
              <a:defRPr/>
            </a:pPr>
            <a:endParaRPr lang="en-US">
              <a:solidFill>
                <a:srgbClr val="FFFFFF"/>
              </a:solidFill>
              <a:cs typeface="Segoe UI" pitchFamily="34" charset="0"/>
            </a:endParaRPr>
          </a:p>
        </p:txBody>
      </p:sp>
      <p:sp>
        <p:nvSpPr>
          <p:cNvPr id="45" name="Rectangle 67"/>
          <p:cNvSpPr>
            <a:spLocks noChangeArrowheads="1"/>
          </p:cNvSpPr>
          <p:nvPr/>
        </p:nvSpPr>
        <p:spPr bwMode="auto">
          <a:xfrm>
            <a:off x="1522413" y="2209800"/>
            <a:ext cx="2438400" cy="304800"/>
          </a:xfrm>
          <a:prstGeom prst="rect">
            <a:avLst/>
          </a:prstGeom>
          <a:solidFill>
            <a:schemeClr val="bg1">
              <a:alpha val="10196"/>
            </a:schemeClr>
          </a:solidFill>
          <a:ln w="9525" algn="ctr">
            <a:noFill/>
            <a:miter lim="800000"/>
            <a:headEnd/>
            <a:tailEnd/>
          </a:ln>
          <a:effectLst/>
        </p:spPr>
        <p:txBody>
          <a:bodyPr anchor="ctr"/>
          <a:lstStyle/>
          <a:p>
            <a:pPr algn="ctr" defTabSz="914400" fontAlgn="base">
              <a:spcBef>
                <a:spcPct val="0"/>
              </a:spcBef>
              <a:spcAft>
                <a:spcPct val="0"/>
              </a:spcAft>
            </a:pPr>
            <a:r>
              <a:rPr lang="en-US" sz="1200" b="1">
                <a:solidFill>
                  <a:srgbClr val="FFFFFF"/>
                </a:solidFill>
                <a:cs typeface="Arial" pitchFamily="34" charset="0"/>
              </a:rPr>
              <a:t>      Scale- out &amp; health policy</a:t>
            </a:r>
          </a:p>
        </p:txBody>
      </p:sp>
      <p:sp>
        <p:nvSpPr>
          <p:cNvPr id="46" name="Rectangle 83"/>
          <p:cNvSpPr>
            <a:spLocks noChangeArrowheads="1"/>
          </p:cNvSpPr>
          <p:nvPr/>
        </p:nvSpPr>
        <p:spPr bwMode="auto">
          <a:xfrm>
            <a:off x="1522413" y="2590800"/>
            <a:ext cx="2446337" cy="1143000"/>
          </a:xfrm>
          <a:prstGeom prst="rect">
            <a:avLst/>
          </a:prstGeom>
          <a:solidFill>
            <a:schemeClr val="bg1">
              <a:alpha val="10196"/>
            </a:schemeClr>
          </a:solidFill>
          <a:ln w="9525" algn="ctr">
            <a:noFill/>
            <a:miter lim="800000"/>
            <a:headEnd/>
            <a:tailEnd/>
          </a:ln>
          <a:effectLst/>
        </p:spPr>
        <p:txBody>
          <a:bodyPr anchor="ctr"/>
          <a:lstStyle/>
          <a:p>
            <a:pPr algn="ctr" defTabSz="914400" fontAlgn="base">
              <a:spcBef>
                <a:spcPct val="0"/>
              </a:spcBef>
              <a:spcAft>
                <a:spcPct val="0"/>
              </a:spcAft>
              <a:defRPr/>
            </a:pPr>
            <a:endParaRPr lang="en-US">
              <a:solidFill>
                <a:srgbClr val="FFFFFF"/>
              </a:solidFill>
              <a:cs typeface="Segoe UI" pitchFamily="34" charset="0"/>
            </a:endParaRPr>
          </a:p>
        </p:txBody>
      </p:sp>
      <p:pic>
        <p:nvPicPr>
          <p:cNvPr id="47" name="Picture 84" descr="app.ai"/>
          <p:cNvPicPr>
            <a:picLocks noChangeAspect="1"/>
          </p:cNvPicPr>
          <p:nvPr/>
        </p:nvPicPr>
        <p:blipFill>
          <a:blip r:embed="rId2"/>
          <a:srcRect/>
          <a:stretch>
            <a:fillRect/>
          </a:stretch>
        </p:blipFill>
        <p:spPr bwMode="auto">
          <a:xfrm>
            <a:off x="2436813" y="2743200"/>
            <a:ext cx="692150" cy="790575"/>
          </a:xfrm>
          <a:prstGeom prst="rect">
            <a:avLst/>
          </a:prstGeom>
          <a:noFill/>
          <a:ln w="9525">
            <a:noFill/>
            <a:miter lim="800000"/>
            <a:headEnd/>
            <a:tailEnd/>
          </a:ln>
          <a:effectLst/>
        </p:spPr>
      </p:pic>
      <p:pic>
        <p:nvPicPr>
          <p:cNvPr id="48" name="Picture 117" descr="page.ai"/>
          <p:cNvPicPr>
            <a:picLocks noChangeAspect="1"/>
          </p:cNvPicPr>
          <p:nvPr/>
        </p:nvPicPr>
        <p:blipFill>
          <a:blip r:embed="rId3"/>
          <a:srcRect/>
          <a:stretch>
            <a:fillRect/>
          </a:stretch>
        </p:blipFill>
        <p:spPr bwMode="auto">
          <a:xfrm>
            <a:off x="1646238" y="2781300"/>
            <a:ext cx="625475" cy="714375"/>
          </a:xfrm>
          <a:prstGeom prst="rect">
            <a:avLst/>
          </a:prstGeom>
          <a:noFill/>
          <a:ln w="9525">
            <a:noFill/>
            <a:miter lim="800000"/>
            <a:headEnd/>
            <a:tailEnd/>
          </a:ln>
          <a:effectLst/>
        </p:spPr>
      </p:pic>
      <p:sp>
        <p:nvSpPr>
          <p:cNvPr id="49" name="TextBox 86"/>
          <p:cNvSpPr txBox="1"/>
          <p:nvPr/>
        </p:nvSpPr>
        <p:spPr>
          <a:xfrm>
            <a:off x="1522413" y="2590800"/>
            <a:ext cx="2438400" cy="304800"/>
          </a:xfrm>
          <a:prstGeom prst="rect">
            <a:avLst/>
          </a:prstGeom>
          <a:noFill/>
        </p:spPr>
        <p:txBody>
          <a:bodyPr>
            <a:spAutoFit/>
          </a:bodyPr>
          <a:lstStyle/>
          <a:p>
            <a:pPr algn="ctr" defTabSz="914400" fontAlgn="base">
              <a:spcBef>
                <a:spcPct val="0"/>
              </a:spcBef>
              <a:spcAft>
                <a:spcPct val="0"/>
              </a:spcAft>
            </a:pPr>
            <a:r>
              <a:rPr lang="en-US" sz="1400" dirty="0">
                <a:solidFill>
                  <a:srgbClr val="3DB5F1"/>
                </a:solidFill>
                <a:cs typeface="Arial" pitchFamily="34" charset="0"/>
              </a:rPr>
              <a:t>IIS</a:t>
            </a:r>
          </a:p>
        </p:txBody>
      </p:sp>
      <p:sp>
        <p:nvSpPr>
          <p:cNvPr id="50" name="TextBox 87"/>
          <p:cNvSpPr txBox="1">
            <a:spLocks noChangeArrowheads="1"/>
          </p:cNvSpPr>
          <p:nvPr/>
        </p:nvSpPr>
        <p:spPr bwMode="auto">
          <a:xfrm>
            <a:off x="1598613" y="3444875"/>
            <a:ext cx="720725" cy="246063"/>
          </a:xfrm>
          <a:prstGeom prst="rect">
            <a:avLst/>
          </a:prstGeom>
          <a:noFill/>
          <a:ln w="9525">
            <a:noFill/>
            <a:miter lim="800000"/>
            <a:headEnd/>
            <a:tailEnd/>
          </a:ln>
          <a:effectLst/>
        </p:spPr>
        <p:txBody>
          <a:bodyPr wrap="none" anchor="ctr"/>
          <a:lstStyle/>
          <a:p>
            <a:pPr algn="ctr" defTabSz="914400" fontAlgn="base">
              <a:spcBef>
                <a:spcPct val="0"/>
              </a:spcBef>
              <a:spcAft>
                <a:spcPct val="0"/>
              </a:spcAft>
            </a:pPr>
            <a:r>
              <a:rPr lang="en-US" sz="900">
                <a:solidFill>
                  <a:srgbClr val="FFFFFF"/>
                </a:solidFill>
                <a:cs typeface="Arial" pitchFamily="34" charset="0"/>
              </a:rPr>
              <a:t>HW profile</a:t>
            </a:r>
          </a:p>
        </p:txBody>
      </p:sp>
      <p:sp>
        <p:nvSpPr>
          <p:cNvPr id="51" name="TextBox 88"/>
          <p:cNvSpPr txBox="1">
            <a:spLocks noChangeArrowheads="1"/>
          </p:cNvSpPr>
          <p:nvPr/>
        </p:nvSpPr>
        <p:spPr bwMode="auto">
          <a:xfrm>
            <a:off x="2468563" y="3444875"/>
            <a:ext cx="619125" cy="246063"/>
          </a:xfrm>
          <a:prstGeom prst="rect">
            <a:avLst/>
          </a:prstGeom>
          <a:noFill/>
          <a:ln w="9525">
            <a:noFill/>
            <a:miter lim="800000"/>
            <a:headEnd/>
            <a:tailEnd/>
          </a:ln>
          <a:effectLst/>
        </p:spPr>
        <p:txBody>
          <a:bodyPr wrap="none" anchor="ctr"/>
          <a:lstStyle/>
          <a:p>
            <a:pPr algn="ctr" defTabSz="914400" fontAlgn="base">
              <a:spcBef>
                <a:spcPct val="0"/>
              </a:spcBef>
              <a:spcAft>
                <a:spcPct val="0"/>
              </a:spcAft>
            </a:pPr>
            <a:r>
              <a:rPr lang="en-US" sz="900">
                <a:solidFill>
                  <a:srgbClr val="FFFFFF"/>
                </a:solidFill>
                <a:cs typeface="Arial" pitchFamily="34" charset="0"/>
              </a:rPr>
              <a:t>OS profile</a:t>
            </a:r>
          </a:p>
        </p:txBody>
      </p:sp>
      <p:sp>
        <p:nvSpPr>
          <p:cNvPr id="52" name="TextBox 89"/>
          <p:cNvSpPr txBox="1">
            <a:spLocks noChangeArrowheads="1"/>
          </p:cNvSpPr>
          <p:nvPr/>
        </p:nvSpPr>
        <p:spPr bwMode="auto">
          <a:xfrm>
            <a:off x="3236913" y="3438525"/>
            <a:ext cx="647700" cy="252413"/>
          </a:xfrm>
          <a:prstGeom prst="rect">
            <a:avLst/>
          </a:prstGeom>
          <a:noFill/>
          <a:ln w="9525">
            <a:noFill/>
            <a:miter lim="800000"/>
            <a:headEnd/>
            <a:tailEnd/>
          </a:ln>
          <a:effectLst/>
        </p:spPr>
        <p:txBody>
          <a:bodyPr wrap="none" anchor="ctr"/>
          <a:lstStyle/>
          <a:p>
            <a:pPr algn="ctr" defTabSz="914400" fontAlgn="base">
              <a:spcBef>
                <a:spcPct val="0"/>
              </a:spcBef>
              <a:spcAft>
                <a:spcPct val="0"/>
              </a:spcAft>
            </a:pPr>
            <a:r>
              <a:rPr lang="en-US" sz="900">
                <a:solidFill>
                  <a:srgbClr val="FFFFFF"/>
                </a:solidFill>
                <a:cs typeface="Arial" pitchFamily="34" charset="0"/>
              </a:rPr>
              <a:t>App profile</a:t>
            </a:r>
          </a:p>
        </p:txBody>
      </p:sp>
      <p:pic>
        <p:nvPicPr>
          <p:cNvPr id="53" name="Picture 92" descr="app.ai"/>
          <p:cNvPicPr>
            <a:picLocks noChangeAspect="1"/>
          </p:cNvPicPr>
          <p:nvPr/>
        </p:nvPicPr>
        <p:blipFill>
          <a:blip r:embed="rId2"/>
          <a:srcRect/>
          <a:stretch>
            <a:fillRect/>
          </a:stretch>
        </p:blipFill>
        <p:spPr bwMode="auto">
          <a:xfrm rot="1078840">
            <a:off x="1370013" y="1981200"/>
            <a:ext cx="531812" cy="608013"/>
          </a:xfrm>
          <a:prstGeom prst="rect">
            <a:avLst/>
          </a:prstGeom>
          <a:noFill/>
          <a:ln w="9525">
            <a:noFill/>
            <a:miter lim="800000"/>
            <a:headEnd/>
            <a:tailEnd/>
          </a:ln>
          <a:effectLst/>
        </p:spPr>
      </p:pic>
      <p:sp>
        <p:nvSpPr>
          <p:cNvPr id="54" name="TextBox 95"/>
          <p:cNvSpPr txBox="1"/>
          <p:nvPr/>
        </p:nvSpPr>
        <p:spPr>
          <a:xfrm>
            <a:off x="1522413" y="1828800"/>
            <a:ext cx="2444750" cy="338138"/>
          </a:xfrm>
          <a:prstGeom prst="rect">
            <a:avLst/>
          </a:prstGeom>
          <a:noFill/>
        </p:spPr>
        <p:txBody>
          <a:bodyPr>
            <a:spAutoFit/>
          </a:bodyPr>
          <a:lstStyle/>
          <a:p>
            <a:pPr algn="ctr" defTabSz="914400" fontAlgn="base">
              <a:spcBef>
                <a:spcPct val="0"/>
              </a:spcBef>
              <a:spcAft>
                <a:spcPct val="0"/>
              </a:spcAft>
            </a:pPr>
            <a:r>
              <a:rPr lang="en-US" sz="1600" b="1">
                <a:solidFill>
                  <a:srgbClr val="FFFFFF"/>
                </a:solidFill>
                <a:cs typeface="Arial" pitchFamily="34" charset="0"/>
              </a:rPr>
              <a:t>Web Tier</a:t>
            </a:r>
          </a:p>
        </p:txBody>
      </p:sp>
      <p:pic>
        <p:nvPicPr>
          <p:cNvPr id="55" name="Picture 136"/>
          <p:cNvPicPr>
            <a:picLocks noChangeAspect="1"/>
          </p:cNvPicPr>
          <p:nvPr/>
        </p:nvPicPr>
        <p:blipFill>
          <a:blip r:embed="rId4"/>
          <a:srcRect/>
          <a:stretch>
            <a:fillRect/>
          </a:stretch>
        </p:blipFill>
        <p:spPr bwMode="auto">
          <a:xfrm>
            <a:off x="3262313" y="2797175"/>
            <a:ext cx="596900" cy="681038"/>
          </a:xfrm>
          <a:prstGeom prst="rect">
            <a:avLst/>
          </a:prstGeom>
          <a:noFill/>
          <a:ln w="9525">
            <a:noFill/>
            <a:miter lim="800000"/>
            <a:headEnd/>
            <a:tailEnd/>
          </a:ln>
          <a:effectLst/>
        </p:spPr>
      </p:pic>
      <p:sp>
        <p:nvSpPr>
          <p:cNvPr id="56" name="Rectangular Callout 55"/>
          <p:cNvSpPr>
            <a:spLocks noChangeArrowheads="1"/>
          </p:cNvSpPr>
          <p:nvPr/>
        </p:nvSpPr>
        <p:spPr bwMode="auto">
          <a:xfrm>
            <a:off x="1274763" y="4595813"/>
            <a:ext cx="1123950" cy="717550"/>
          </a:xfrm>
          <a:prstGeom prst="wedgeRectCallout">
            <a:avLst>
              <a:gd name="adj1" fmla="val 6954"/>
              <a:gd name="adj2" fmla="val -183032"/>
            </a:avLst>
          </a:prstGeom>
          <a:solidFill>
            <a:srgbClr val="3DB5F1"/>
          </a:solidFill>
          <a:ln w="6350" algn="ctr">
            <a:noFill/>
            <a:miter lim="800000"/>
            <a:headEnd/>
            <a:tailEnd/>
          </a:ln>
          <a:effectLst/>
        </p:spPr>
        <p:txBody>
          <a:bodyPr anchor="ctr"/>
          <a:lstStyle/>
          <a:p>
            <a:pPr algn="ctr" defTabSz="914400" fontAlgn="base">
              <a:spcBef>
                <a:spcPct val="0"/>
              </a:spcBef>
              <a:spcAft>
                <a:spcPct val="0"/>
              </a:spcAft>
              <a:defRPr/>
            </a:pPr>
            <a:endParaRPr lang="en-US">
              <a:solidFill>
                <a:srgbClr val="FFFFFF"/>
              </a:solidFill>
              <a:cs typeface="Segoe UI" pitchFamily="34" charset="0"/>
            </a:endParaRPr>
          </a:p>
        </p:txBody>
      </p:sp>
      <p:sp>
        <p:nvSpPr>
          <p:cNvPr id="57" name="Rectangular Callout 56"/>
          <p:cNvSpPr>
            <a:spLocks noChangeArrowheads="1"/>
          </p:cNvSpPr>
          <p:nvPr/>
        </p:nvSpPr>
        <p:spPr bwMode="auto">
          <a:xfrm>
            <a:off x="2525713" y="4595813"/>
            <a:ext cx="574675" cy="823912"/>
          </a:xfrm>
          <a:prstGeom prst="wedgeRectCallout">
            <a:avLst>
              <a:gd name="adj1" fmla="val -9185"/>
              <a:gd name="adj2" fmla="val -157602"/>
            </a:avLst>
          </a:prstGeom>
          <a:solidFill>
            <a:srgbClr val="3DB5F1"/>
          </a:solidFill>
          <a:ln w="6350" algn="ctr">
            <a:noFill/>
            <a:round/>
            <a:headEnd/>
            <a:tailEnd/>
          </a:ln>
          <a:effectLst/>
        </p:spPr>
        <p:txBody>
          <a:bodyPr anchor="ctr"/>
          <a:lstStyle/>
          <a:p>
            <a:pPr algn="ctr" defTabSz="914400" fontAlgn="base">
              <a:spcBef>
                <a:spcPct val="0"/>
              </a:spcBef>
              <a:spcAft>
                <a:spcPct val="0"/>
              </a:spcAft>
              <a:defRPr/>
            </a:pPr>
            <a:endParaRPr lang="en-US" sz="1000">
              <a:solidFill>
                <a:srgbClr val="FFFFFF"/>
              </a:solidFill>
              <a:cs typeface="Segoe UI" pitchFamily="34" charset="0"/>
            </a:endParaRPr>
          </a:p>
        </p:txBody>
      </p:sp>
      <p:sp>
        <p:nvSpPr>
          <p:cNvPr id="58" name="Rectangular Callout 57"/>
          <p:cNvSpPr>
            <a:spLocks noChangeArrowheads="1"/>
          </p:cNvSpPr>
          <p:nvPr/>
        </p:nvSpPr>
        <p:spPr bwMode="auto">
          <a:xfrm>
            <a:off x="3227388" y="4595813"/>
            <a:ext cx="1503362" cy="974725"/>
          </a:xfrm>
          <a:prstGeom prst="wedgeRectCallout">
            <a:avLst>
              <a:gd name="adj1" fmla="val -15671"/>
              <a:gd name="adj2" fmla="val -142296"/>
            </a:avLst>
          </a:prstGeom>
          <a:solidFill>
            <a:srgbClr val="3DB5F1"/>
          </a:solidFill>
          <a:ln w="6350" algn="ctr">
            <a:noFill/>
            <a:round/>
            <a:headEnd/>
            <a:tailEnd/>
          </a:ln>
          <a:effectLst/>
        </p:spPr>
        <p:txBody>
          <a:bodyPr anchor="ctr"/>
          <a:lstStyle/>
          <a:p>
            <a:pPr algn="ctr" defTabSz="914400" fontAlgn="base">
              <a:spcBef>
                <a:spcPct val="0"/>
              </a:spcBef>
              <a:spcAft>
                <a:spcPct val="0"/>
              </a:spcAft>
              <a:defRPr/>
            </a:pPr>
            <a:endParaRPr lang="en-US" sz="1000">
              <a:solidFill>
                <a:srgbClr val="FFFFFF"/>
              </a:solidFill>
              <a:cs typeface="Segoe UI" pitchFamily="34" charset="0"/>
            </a:endParaRPr>
          </a:p>
        </p:txBody>
      </p:sp>
      <p:pic>
        <p:nvPicPr>
          <p:cNvPr id="59" name="Picture 21" descr="app.ai"/>
          <p:cNvPicPr>
            <a:picLocks noChangeAspect="1"/>
          </p:cNvPicPr>
          <p:nvPr/>
        </p:nvPicPr>
        <p:blipFill>
          <a:blip r:embed="rId2"/>
          <a:srcRect/>
          <a:stretch>
            <a:fillRect/>
          </a:stretch>
        </p:blipFill>
        <p:spPr bwMode="auto">
          <a:xfrm rot="1078840">
            <a:off x="2617788" y="4608513"/>
            <a:ext cx="396875" cy="452437"/>
          </a:xfrm>
          <a:prstGeom prst="rect">
            <a:avLst/>
          </a:prstGeom>
          <a:noFill/>
          <a:ln w="9525">
            <a:noFill/>
            <a:miter lim="800000"/>
            <a:headEnd/>
            <a:tailEnd/>
          </a:ln>
          <a:effectLst/>
        </p:spPr>
      </p:pic>
      <p:pic>
        <p:nvPicPr>
          <p:cNvPr id="60" name="Picture 102" descr="app.ai"/>
          <p:cNvPicPr>
            <a:picLocks noChangeAspect="1"/>
          </p:cNvPicPr>
          <p:nvPr/>
        </p:nvPicPr>
        <p:blipFill>
          <a:blip r:embed="rId2"/>
          <a:srcRect/>
          <a:stretch>
            <a:fillRect/>
          </a:stretch>
        </p:blipFill>
        <p:spPr bwMode="auto">
          <a:xfrm rot="1078840">
            <a:off x="4113213" y="4654550"/>
            <a:ext cx="396875" cy="452438"/>
          </a:xfrm>
          <a:prstGeom prst="rect">
            <a:avLst/>
          </a:prstGeom>
          <a:noFill/>
          <a:ln w="9525">
            <a:noFill/>
            <a:miter lim="800000"/>
            <a:headEnd/>
            <a:tailEnd/>
          </a:ln>
          <a:effectLst/>
        </p:spPr>
      </p:pic>
      <p:pic>
        <p:nvPicPr>
          <p:cNvPr id="61" name="Picture 107" descr="device.ai"/>
          <p:cNvPicPr>
            <a:picLocks noChangeAspect="1"/>
          </p:cNvPicPr>
          <p:nvPr/>
        </p:nvPicPr>
        <p:blipFill>
          <a:blip r:embed="rId5"/>
          <a:srcRect/>
          <a:stretch>
            <a:fillRect/>
          </a:stretch>
        </p:blipFill>
        <p:spPr bwMode="auto">
          <a:xfrm>
            <a:off x="1422400" y="4572000"/>
            <a:ext cx="828675" cy="463550"/>
          </a:xfrm>
          <a:prstGeom prst="rect">
            <a:avLst/>
          </a:prstGeom>
          <a:noFill/>
          <a:ln w="9525">
            <a:noFill/>
            <a:miter lim="800000"/>
            <a:headEnd/>
            <a:tailEnd/>
          </a:ln>
          <a:effectLst/>
        </p:spPr>
      </p:pic>
      <p:sp>
        <p:nvSpPr>
          <p:cNvPr id="62" name="TextBox 61"/>
          <p:cNvSpPr txBox="1"/>
          <p:nvPr/>
        </p:nvSpPr>
        <p:spPr>
          <a:xfrm>
            <a:off x="1312863" y="5021263"/>
            <a:ext cx="1047750" cy="244475"/>
          </a:xfrm>
          <a:prstGeom prst="rect">
            <a:avLst/>
          </a:prstGeom>
          <a:noFill/>
        </p:spPr>
        <p:txBody>
          <a:bodyPr>
            <a:spAutoFit/>
          </a:bodyPr>
          <a:lstStyle/>
          <a:p>
            <a:pPr algn="ctr" defTabSz="914400" fontAlgn="base">
              <a:spcBef>
                <a:spcPct val="0"/>
              </a:spcBef>
              <a:spcAft>
                <a:spcPct val="0"/>
              </a:spcAft>
              <a:defRPr/>
            </a:pPr>
            <a:r>
              <a:rPr lang="en-US" sz="1000" dirty="0">
                <a:solidFill>
                  <a:srgbClr val="FFFFFF"/>
                </a:solidFill>
                <a:cs typeface="Arial"/>
              </a:rPr>
              <a:t>W2K8R2.VHD</a:t>
            </a:r>
          </a:p>
        </p:txBody>
      </p:sp>
      <p:sp>
        <p:nvSpPr>
          <p:cNvPr id="63" name="TextBox 62"/>
          <p:cNvSpPr txBox="1">
            <a:spLocks noChangeArrowheads="1"/>
          </p:cNvSpPr>
          <p:nvPr/>
        </p:nvSpPr>
        <p:spPr bwMode="auto">
          <a:xfrm>
            <a:off x="2513013" y="5029200"/>
            <a:ext cx="609600" cy="396875"/>
          </a:xfrm>
          <a:prstGeom prst="rect">
            <a:avLst/>
          </a:prstGeom>
          <a:noFill/>
          <a:ln w="9525">
            <a:noFill/>
            <a:miter lim="800000"/>
            <a:headEnd/>
            <a:tailEnd/>
          </a:ln>
          <a:effectLst/>
        </p:spPr>
        <p:txBody>
          <a:bodyPr wrap="none" anchor="ctr"/>
          <a:lstStyle/>
          <a:p>
            <a:pPr algn="ctr" defTabSz="914400" fontAlgn="base">
              <a:spcBef>
                <a:spcPct val="0"/>
              </a:spcBef>
              <a:spcAft>
                <a:spcPct val="0"/>
              </a:spcAft>
              <a:defRPr/>
            </a:pPr>
            <a:r>
              <a:rPr lang="en-US" sz="1000" dirty="0">
                <a:solidFill>
                  <a:srgbClr val="FFFFFF"/>
                </a:solidFill>
                <a:cs typeface="Arial"/>
              </a:rPr>
              <a:t>OS </a:t>
            </a:r>
            <a:br>
              <a:rPr lang="en-US" sz="1000" dirty="0">
                <a:solidFill>
                  <a:srgbClr val="FFFFFF"/>
                </a:solidFill>
                <a:cs typeface="Arial"/>
              </a:rPr>
            </a:br>
            <a:r>
              <a:rPr lang="en-US" sz="1000" dirty="0">
                <a:solidFill>
                  <a:srgbClr val="FFFFFF"/>
                </a:solidFill>
                <a:cs typeface="Arial"/>
              </a:rPr>
              <a:t>settings</a:t>
            </a:r>
          </a:p>
        </p:txBody>
      </p:sp>
      <p:sp>
        <p:nvSpPr>
          <p:cNvPr id="64" name="TextBox 63"/>
          <p:cNvSpPr txBox="1"/>
          <p:nvPr/>
        </p:nvSpPr>
        <p:spPr>
          <a:xfrm>
            <a:off x="3160713" y="5181600"/>
            <a:ext cx="877887" cy="396875"/>
          </a:xfrm>
          <a:prstGeom prst="rect">
            <a:avLst/>
          </a:prstGeom>
          <a:noFill/>
        </p:spPr>
        <p:txBody>
          <a:bodyPr>
            <a:spAutoFit/>
          </a:bodyPr>
          <a:lstStyle/>
          <a:p>
            <a:pPr algn="ctr" defTabSz="914400" fontAlgn="base">
              <a:spcBef>
                <a:spcPct val="0"/>
              </a:spcBef>
              <a:spcAft>
                <a:spcPct val="0"/>
              </a:spcAft>
            </a:pPr>
            <a:r>
              <a:rPr lang="en-US" sz="1000">
                <a:solidFill>
                  <a:srgbClr val="FFFFFF"/>
                </a:solidFill>
                <a:cs typeface="Arial" pitchFamily="34" charset="0"/>
              </a:rPr>
              <a:t>MSDeploy </a:t>
            </a:r>
          </a:p>
          <a:p>
            <a:pPr algn="ctr" defTabSz="914400" fontAlgn="base">
              <a:spcBef>
                <a:spcPct val="0"/>
              </a:spcBef>
              <a:spcAft>
                <a:spcPct val="0"/>
              </a:spcAft>
            </a:pPr>
            <a:r>
              <a:rPr lang="en-US" sz="1000">
                <a:solidFill>
                  <a:srgbClr val="FFFFFF"/>
                </a:solidFill>
                <a:cs typeface="Arial" pitchFamily="34" charset="0"/>
              </a:rPr>
              <a:t>package</a:t>
            </a:r>
          </a:p>
        </p:txBody>
      </p:sp>
      <p:sp>
        <p:nvSpPr>
          <p:cNvPr id="65" name="TextBox 64"/>
          <p:cNvSpPr txBox="1"/>
          <p:nvPr/>
        </p:nvSpPr>
        <p:spPr>
          <a:xfrm>
            <a:off x="3884613" y="5181600"/>
            <a:ext cx="914400" cy="230188"/>
          </a:xfrm>
          <a:prstGeom prst="rect">
            <a:avLst/>
          </a:prstGeom>
          <a:noFill/>
        </p:spPr>
        <p:txBody>
          <a:bodyPr>
            <a:spAutoFit/>
          </a:bodyPr>
          <a:lstStyle/>
          <a:p>
            <a:pPr algn="ctr" defTabSz="914400" fontAlgn="base">
              <a:spcBef>
                <a:spcPct val="0"/>
              </a:spcBef>
              <a:spcAft>
                <a:spcPct val="0"/>
              </a:spcAft>
              <a:defRPr/>
            </a:pPr>
            <a:r>
              <a:rPr lang="en-US" sz="900" dirty="0">
                <a:solidFill>
                  <a:srgbClr val="FFFFFF"/>
                </a:solidFill>
                <a:cs typeface="Arial"/>
              </a:rPr>
              <a:t>Configuration</a:t>
            </a:r>
          </a:p>
        </p:txBody>
      </p:sp>
      <p:pic>
        <p:nvPicPr>
          <p:cNvPr id="66" name="Picture 139"/>
          <p:cNvPicPr>
            <a:picLocks noChangeAspect="1"/>
          </p:cNvPicPr>
          <p:nvPr/>
        </p:nvPicPr>
        <p:blipFill>
          <a:blip r:embed="rId6"/>
          <a:srcRect/>
          <a:stretch>
            <a:fillRect/>
          </a:stretch>
        </p:blipFill>
        <p:spPr bwMode="auto">
          <a:xfrm>
            <a:off x="3351213" y="4648200"/>
            <a:ext cx="492125" cy="500063"/>
          </a:xfrm>
          <a:prstGeom prst="rect">
            <a:avLst/>
          </a:prstGeom>
          <a:noFill/>
          <a:ln w="9525">
            <a:noFill/>
            <a:miter lim="800000"/>
            <a:headEnd/>
            <a:tailEnd/>
          </a:ln>
          <a:effectLst/>
        </p:spPr>
      </p:pic>
      <p:sp>
        <p:nvSpPr>
          <p:cNvPr id="67" name="Rectangular Callout 66"/>
          <p:cNvSpPr>
            <a:spLocks noChangeArrowheads="1"/>
          </p:cNvSpPr>
          <p:nvPr/>
        </p:nvSpPr>
        <p:spPr bwMode="auto">
          <a:xfrm>
            <a:off x="7037388" y="4595813"/>
            <a:ext cx="1535112" cy="815975"/>
          </a:xfrm>
          <a:prstGeom prst="wedgeRectCallout">
            <a:avLst>
              <a:gd name="adj1" fmla="val -40282"/>
              <a:gd name="adj2" fmla="val -160843"/>
            </a:avLst>
          </a:prstGeom>
          <a:solidFill>
            <a:srgbClr val="3DB5F1"/>
          </a:solidFill>
          <a:ln w="6350" algn="ctr">
            <a:noFill/>
            <a:round/>
            <a:headEnd/>
            <a:tailEnd/>
          </a:ln>
          <a:effectLst/>
        </p:spPr>
        <p:txBody>
          <a:bodyPr anchor="ctr"/>
          <a:lstStyle/>
          <a:p>
            <a:pPr algn="ctr" defTabSz="914400" fontAlgn="base">
              <a:spcBef>
                <a:spcPct val="0"/>
              </a:spcBef>
              <a:spcAft>
                <a:spcPct val="0"/>
              </a:spcAft>
              <a:defRPr/>
            </a:pPr>
            <a:endParaRPr lang="en-US" sz="1000">
              <a:solidFill>
                <a:srgbClr val="FFFFFF"/>
              </a:solidFill>
              <a:cs typeface="Segoe UI" pitchFamily="34" charset="0"/>
            </a:endParaRPr>
          </a:p>
        </p:txBody>
      </p:sp>
      <p:pic>
        <p:nvPicPr>
          <p:cNvPr id="68" name="Picture 103" descr="app.ai"/>
          <p:cNvPicPr>
            <a:picLocks noChangeAspect="1"/>
          </p:cNvPicPr>
          <p:nvPr/>
        </p:nvPicPr>
        <p:blipFill>
          <a:blip r:embed="rId2"/>
          <a:srcRect/>
          <a:stretch>
            <a:fillRect/>
          </a:stretch>
        </p:blipFill>
        <p:spPr bwMode="auto">
          <a:xfrm rot="1078840">
            <a:off x="7237413" y="4670425"/>
            <a:ext cx="396875" cy="454025"/>
          </a:xfrm>
          <a:prstGeom prst="rect">
            <a:avLst/>
          </a:prstGeom>
          <a:noFill/>
          <a:ln w="9525">
            <a:noFill/>
            <a:miter lim="800000"/>
            <a:headEnd/>
            <a:tailEnd/>
          </a:ln>
          <a:effectLst/>
        </p:spPr>
      </p:pic>
      <p:sp>
        <p:nvSpPr>
          <p:cNvPr id="69" name="TextBox 68"/>
          <p:cNvSpPr txBox="1"/>
          <p:nvPr/>
        </p:nvSpPr>
        <p:spPr>
          <a:xfrm>
            <a:off x="7766050" y="5149850"/>
            <a:ext cx="877888" cy="246063"/>
          </a:xfrm>
          <a:prstGeom prst="rect">
            <a:avLst/>
          </a:prstGeom>
          <a:noFill/>
        </p:spPr>
        <p:txBody>
          <a:bodyPr>
            <a:spAutoFit/>
          </a:bodyPr>
          <a:lstStyle/>
          <a:p>
            <a:pPr algn="ctr" defTabSz="914400" fontAlgn="base">
              <a:spcBef>
                <a:spcPct val="0"/>
              </a:spcBef>
              <a:spcAft>
                <a:spcPct val="0"/>
              </a:spcAft>
              <a:defRPr/>
            </a:pPr>
            <a:r>
              <a:rPr lang="en-US" sz="1000" dirty="0">
                <a:solidFill>
                  <a:srgbClr val="FFFFFF"/>
                </a:solidFill>
                <a:cs typeface="Arial"/>
              </a:rPr>
              <a:t>App-V</a:t>
            </a:r>
          </a:p>
        </p:txBody>
      </p:sp>
      <p:sp>
        <p:nvSpPr>
          <p:cNvPr id="70" name="TextBox 69"/>
          <p:cNvSpPr txBox="1"/>
          <p:nvPr/>
        </p:nvSpPr>
        <p:spPr>
          <a:xfrm>
            <a:off x="7008813" y="5149850"/>
            <a:ext cx="1062037" cy="246063"/>
          </a:xfrm>
          <a:prstGeom prst="rect">
            <a:avLst/>
          </a:prstGeom>
          <a:noFill/>
        </p:spPr>
        <p:txBody>
          <a:bodyPr>
            <a:spAutoFit/>
          </a:bodyPr>
          <a:lstStyle/>
          <a:p>
            <a:pPr algn="ctr" defTabSz="914400" fontAlgn="base">
              <a:spcBef>
                <a:spcPct val="0"/>
              </a:spcBef>
              <a:spcAft>
                <a:spcPct val="0"/>
              </a:spcAft>
              <a:defRPr/>
            </a:pPr>
            <a:r>
              <a:rPr lang="en-US" sz="1000" dirty="0">
                <a:solidFill>
                  <a:srgbClr val="FFFFFF"/>
                </a:solidFill>
                <a:cs typeface="Arial"/>
              </a:rPr>
              <a:t>Configuration</a:t>
            </a:r>
          </a:p>
        </p:txBody>
      </p:sp>
      <p:pic>
        <p:nvPicPr>
          <p:cNvPr id="71" name="Picture 137"/>
          <p:cNvPicPr>
            <a:picLocks noChangeAspect="1"/>
          </p:cNvPicPr>
          <p:nvPr/>
        </p:nvPicPr>
        <p:blipFill>
          <a:blip r:embed="rId4"/>
          <a:srcRect/>
          <a:stretch>
            <a:fillRect/>
          </a:stretch>
        </p:blipFill>
        <p:spPr bwMode="auto">
          <a:xfrm>
            <a:off x="7980363" y="4605338"/>
            <a:ext cx="458787" cy="523875"/>
          </a:xfrm>
          <a:prstGeom prst="rect">
            <a:avLst/>
          </a:prstGeom>
          <a:noFill/>
          <a:ln w="9525">
            <a:noFill/>
            <a:miter lim="800000"/>
            <a:headEnd/>
            <a:tailEnd/>
          </a:ln>
          <a:effectLst/>
        </p:spPr>
      </p:pic>
    </p:spTree>
    <p:extLst>
      <p:ext uri="{BB962C8B-B14F-4D97-AF65-F5344CB8AC3E}">
        <p14:creationId xmlns:p14="http://schemas.microsoft.com/office/powerpoint/2010/main" val="29186130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5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6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4"/>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6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5"/>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3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9"/>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35"/>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43"/>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67"/>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68"/>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70"/>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71"/>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69"/>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11"/>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3"/>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0"/>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4"/>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24"/>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5"/>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8"/>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25"/>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20"/>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19"/>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21"/>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22" presetClass="entr" presetSubtype="1" fill="hold" grpId="0" nodeType="clickEffect">
                                  <p:stCondLst>
                                    <p:cond delay="0"/>
                                  </p:stCondLst>
                                  <p:childTnLst>
                                    <p:set>
                                      <p:cBhvr>
                                        <p:cTn id="150" dur="1" fill="hold">
                                          <p:stCondLst>
                                            <p:cond delay="0"/>
                                          </p:stCondLst>
                                        </p:cTn>
                                        <p:tgtEl>
                                          <p:spTgt spid="23"/>
                                        </p:tgtEl>
                                        <p:attrNameLst>
                                          <p:attrName>style.visibility</p:attrName>
                                        </p:attrNameLst>
                                      </p:cBhvr>
                                      <p:to>
                                        <p:strVal val="visible"/>
                                      </p:to>
                                    </p:set>
                                    <p:animEffect transition="in" filter="wipe(up)">
                                      <p:cBhvr>
                                        <p:cTn id="151" dur="500"/>
                                        <p:tgtEl>
                                          <p:spTgt spid="23"/>
                                        </p:tgtEl>
                                      </p:cBhvr>
                                    </p:animEffect>
                                  </p:childTnLst>
                                </p:cTn>
                              </p:par>
                            </p:childTnLst>
                          </p:cTn>
                        </p:par>
                        <p:par>
                          <p:cTn id="152" fill="hold">
                            <p:stCondLst>
                              <p:cond delay="500"/>
                            </p:stCondLst>
                            <p:childTnLst>
                              <p:par>
                                <p:cTn id="153" presetID="10" presetClass="entr" presetSubtype="0" fill="hold" grpId="0" nodeType="afterEffect">
                                  <p:stCondLst>
                                    <p:cond delay="0"/>
                                  </p:stCondLst>
                                  <p:childTnLst>
                                    <p:set>
                                      <p:cBhvr>
                                        <p:cTn id="154" dur="1" fill="hold">
                                          <p:stCondLst>
                                            <p:cond delay="0"/>
                                          </p:stCondLst>
                                        </p:cTn>
                                        <p:tgtEl>
                                          <p:spTgt spid="22"/>
                                        </p:tgtEl>
                                        <p:attrNameLst>
                                          <p:attrName>style.visibility</p:attrName>
                                        </p:attrNameLst>
                                      </p:cBhvr>
                                      <p:to>
                                        <p:strVal val="visible"/>
                                      </p:to>
                                    </p:set>
                                    <p:animEffect transition="in" filter="fade">
                                      <p:cBhvr>
                                        <p:cTn id="155" dur="500"/>
                                        <p:tgtEl>
                                          <p:spTgt spid="22"/>
                                        </p:tgtEl>
                                      </p:cBhvr>
                                    </p:animEffect>
                                  </p:childTnLst>
                                </p:cTn>
                              </p:par>
                              <p:par>
                                <p:cTn id="156" presetID="10" presetClass="entr" presetSubtype="0" fill="hold" grpId="1" nodeType="withEffect">
                                  <p:stCondLst>
                                    <p:cond delay="0"/>
                                  </p:stCondLst>
                                  <p:childTnLst>
                                    <p:set>
                                      <p:cBhvr>
                                        <p:cTn id="157" dur="1" fill="hold">
                                          <p:stCondLst>
                                            <p:cond delay="0"/>
                                          </p:stCondLst>
                                        </p:cTn>
                                        <p:tgtEl>
                                          <p:spTgt spid="22"/>
                                        </p:tgtEl>
                                        <p:attrNameLst>
                                          <p:attrName>style.visibility</p:attrName>
                                        </p:attrNameLst>
                                      </p:cBhvr>
                                      <p:to>
                                        <p:strVal val="visible"/>
                                      </p:to>
                                    </p:set>
                                    <p:animEffect transition="in" filter="fade">
                                      <p:cBhvr>
                                        <p:cTn id="158" dur="500"/>
                                        <p:tgtEl>
                                          <p:spTgt spid="22"/>
                                        </p:tgtEl>
                                      </p:cBhvr>
                                    </p:animEffect>
                                  </p:childTnLst>
                                </p:cTn>
                              </p:par>
                              <p:par>
                                <p:cTn id="159" presetID="10" presetClass="entr" presetSubtype="0" fill="hold" nodeType="withEffect">
                                  <p:stCondLst>
                                    <p:cond delay="0"/>
                                  </p:stCondLst>
                                  <p:childTnLst>
                                    <p:set>
                                      <p:cBhvr>
                                        <p:cTn id="160" dur="1" fill="hold">
                                          <p:stCondLst>
                                            <p:cond delay="0"/>
                                          </p:stCondLst>
                                        </p:cTn>
                                        <p:tgtEl>
                                          <p:spTgt spid="26"/>
                                        </p:tgtEl>
                                        <p:attrNameLst>
                                          <p:attrName>style.visibility</p:attrName>
                                        </p:attrNameLst>
                                      </p:cBhvr>
                                      <p:to>
                                        <p:strVal val="visible"/>
                                      </p:to>
                                    </p:set>
                                    <p:animEffect transition="in" filter="fade">
                                      <p:cBhvr>
                                        <p:cTn id="161" dur="500"/>
                                        <p:tgtEl>
                                          <p:spTgt spid="26"/>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4"/>
                                        </p:tgtEl>
                                        <p:attrNameLst>
                                          <p:attrName>style.visibility</p:attrName>
                                        </p:attrNameLst>
                                      </p:cBhvr>
                                      <p:to>
                                        <p:strVal val="visible"/>
                                      </p:to>
                                    </p:set>
                                    <p:animEffect transition="in" filter="fade">
                                      <p:cBhvr>
                                        <p:cTn id="16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8" grpId="0"/>
      <p:bldP spid="9" grpId="0" animBg="1"/>
      <p:bldP spid="12" grpId="0"/>
      <p:bldP spid="13" grpId="0"/>
      <p:bldP spid="14" grpId="0"/>
      <p:bldP spid="15" grpId="0"/>
      <p:bldP spid="17" grpId="0"/>
      <p:bldP spid="18" grpId="0" animBg="1"/>
      <p:bldP spid="20" grpId="0"/>
      <p:bldP spid="21" grpId="0"/>
      <p:bldP spid="22" grpId="0"/>
      <p:bldP spid="22" grpId="1"/>
      <p:bldP spid="23" grpId="0" animBg="1"/>
      <p:bldP spid="25" grpId="0" animBg="1"/>
      <p:bldP spid="32" grpId="0" animBg="1"/>
      <p:bldP spid="33" grpId="0" animBg="1"/>
      <p:bldP spid="34" grpId="0" animBg="1"/>
      <p:bldP spid="37" grpId="0"/>
      <p:bldP spid="38" grpId="0"/>
      <p:bldP spid="39" grpId="0"/>
      <p:bldP spid="40" grpId="0"/>
      <p:bldP spid="42" grpId="0"/>
      <p:bldP spid="44" grpId="0" animBg="1"/>
      <p:bldP spid="45" grpId="0" animBg="1"/>
      <p:bldP spid="46" grpId="0" animBg="1"/>
      <p:bldP spid="49" grpId="0"/>
      <p:bldP spid="50" grpId="0"/>
      <p:bldP spid="51" grpId="0"/>
      <p:bldP spid="52" grpId="0"/>
      <p:bldP spid="54" grpId="0"/>
      <p:bldP spid="56" grpId="0" animBg="1"/>
      <p:bldP spid="57" grpId="0" animBg="1"/>
      <p:bldP spid="58" grpId="0" animBg="1"/>
      <p:bldP spid="62" grpId="0"/>
      <p:bldP spid="63" grpId="0"/>
      <p:bldP spid="64" grpId="0"/>
      <p:bldP spid="65" grpId="0"/>
      <p:bldP spid="67" grpId="0" animBg="1"/>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3"/>
          <p:cNvSpPr>
            <a:spLocks/>
          </p:cNvSpPr>
          <p:nvPr/>
        </p:nvSpPr>
        <p:spPr bwMode="auto">
          <a:xfrm rot="2523820">
            <a:off x="3535363" y="1600200"/>
            <a:ext cx="4724400" cy="4494213"/>
          </a:xfrm>
          <a:custGeom>
            <a:avLst/>
            <a:gdLst>
              <a:gd name="T0" fmla="*/ 173 w 330"/>
              <a:gd name="T1" fmla="*/ 0 h 314"/>
              <a:gd name="T2" fmla="*/ 20 w 330"/>
              <a:gd name="T3" fmla="*/ 125 h 314"/>
              <a:gd name="T4" fmla="*/ 45 w 330"/>
              <a:gd name="T5" fmla="*/ 102 h 314"/>
              <a:gd name="T6" fmla="*/ 79 w 330"/>
              <a:gd name="T7" fmla="*/ 132 h 314"/>
              <a:gd name="T8" fmla="*/ 173 w 330"/>
              <a:gd name="T9" fmla="*/ 59 h 314"/>
              <a:gd name="T10" fmla="*/ 271 w 330"/>
              <a:gd name="T11" fmla="*/ 157 h 314"/>
              <a:gd name="T12" fmla="*/ 173 w 330"/>
              <a:gd name="T13" fmla="*/ 255 h 314"/>
              <a:gd name="T14" fmla="*/ 104 w 330"/>
              <a:gd name="T15" fmla="*/ 226 h 314"/>
              <a:gd name="T16" fmla="*/ 75 w 330"/>
              <a:gd name="T17" fmla="*/ 157 h 314"/>
              <a:gd name="T18" fmla="*/ 90 w 330"/>
              <a:gd name="T19" fmla="*/ 157 h 314"/>
              <a:gd name="T20" fmla="*/ 45 w 330"/>
              <a:gd name="T21" fmla="*/ 117 h 314"/>
              <a:gd name="T22" fmla="*/ 0 w 330"/>
              <a:gd name="T23" fmla="*/ 157 h 314"/>
              <a:gd name="T24" fmla="*/ 16 w 330"/>
              <a:gd name="T25" fmla="*/ 157 h 314"/>
              <a:gd name="T26" fmla="*/ 62 w 330"/>
              <a:gd name="T27" fmla="*/ 268 h 314"/>
              <a:gd name="T28" fmla="*/ 173 w 330"/>
              <a:gd name="T29" fmla="*/ 314 h 314"/>
              <a:gd name="T30" fmla="*/ 330 w 330"/>
              <a:gd name="T31" fmla="*/ 157 h 314"/>
              <a:gd name="T32" fmla="*/ 173 w 330"/>
              <a:gd name="T33" fmla="*/ 0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0"/>
              <a:gd name="T52" fmla="*/ 0 h 314"/>
              <a:gd name="T53" fmla="*/ 330 w 330"/>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0" h="314">
                <a:moveTo>
                  <a:pt x="173" y="0"/>
                </a:moveTo>
                <a:cubicBezTo>
                  <a:pt x="98" y="0"/>
                  <a:pt x="34" y="54"/>
                  <a:pt x="20" y="125"/>
                </a:cubicBezTo>
                <a:lnTo>
                  <a:pt x="45" y="102"/>
                </a:lnTo>
                <a:lnTo>
                  <a:pt x="79" y="132"/>
                </a:lnTo>
                <a:cubicBezTo>
                  <a:pt x="90" y="90"/>
                  <a:pt x="128" y="59"/>
                  <a:pt x="173" y="59"/>
                </a:cubicBezTo>
                <a:cubicBezTo>
                  <a:pt x="227" y="59"/>
                  <a:pt x="271" y="103"/>
                  <a:pt x="271" y="157"/>
                </a:cubicBezTo>
                <a:cubicBezTo>
                  <a:pt x="271" y="211"/>
                  <a:pt x="227" y="255"/>
                  <a:pt x="173" y="255"/>
                </a:cubicBezTo>
                <a:cubicBezTo>
                  <a:pt x="147" y="255"/>
                  <a:pt x="122" y="245"/>
                  <a:pt x="104" y="226"/>
                </a:cubicBezTo>
                <a:cubicBezTo>
                  <a:pt x="85" y="208"/>
                  <a:pt x="75" y="183"/>
                  <a:pt x="75" y="157"/>
                </a:cubicBezTo>
                <a:lnTo>
                  <a:pt x="90" y="157"/>
                </a:lnTo>
                <a:lnTo>
                  <a:pt x="45" y="117"/>
                </a:lnTo>
                <a:lnTo>
                  <a:pt x="0" y="157"/>
                </a:lnTo>
                <a:lnTo>
                  <a:pt x="16" y="157"/>
                </a:lnTo>
                <a:cubicBezTo>
                  <a:pt x="16" y="199"/>
                  <a:pt x="33" y="238"/>
                  <a:pt x="62" y="268"/>
                </a:cubicBezTo>
                <a:cubicBezTo>
                  <a:pt x="92" y="298"/>
                  <a:pt x="131" y="314"/>
                  <a:pt x="173" y="314"/>
                </a:cubicBezTo>
                <a:cubicBezTo>
                  <a:pt x="260" y="314"/>
                  <a:pt x="330" y="244"/>
                  <a:pt x="330" y="157"/>
                </a:cubicBezTo>
                <a:cubicBezTo>
                  <a:pt x="330" y="70"/>
                  <a:pt x="260" y="0"/>
                  <a:pt x="173" y="0"/>
                </a:cubicBezTo>
                <a:close/>
              </a:path>
            </a:pathLst>
          </a:custGeom>
          <a:solidFill>
            <a:srgbClr val="FFFFFF">
              <a:alpha val="20000"/>
            </a:srgbClr>
          </a:solidFill>
          <a:ln w="9525">
            <a:noFill/>
            <a:round/>
            <a:headEnd/>
            <a:tailEnd/>
          </a:ln>
        </p:spPr>
        <p:txBody>
          <a:bodyPr/>
          <a:lstStyle/>
          <a:p>
            <a:pPr defTabSz="914400" fontAlgn="base">
              <a:spcBef>
                <a:spcPct val="0"/>
              </a:spcBef>
              <a:spcAft>
                <a:spcPct val="0"/>
              </a:spcAft>
            </a:pPr>
            <a:endParaRPr lang="en-US">
              <a:solidFill>
                <a:srgbClr val="00264A"/>
              </a:solidFill>
              <a:cs typeface="Segoe UI" pitchFamily="34" charset="0"/>
            </a:endParaRPr>
          </a:p>
        </p:txBody>
      </p:sp>
      <p:sp>
        <p:nvSpPr>
          <p:cNvPr id="3" name="AutoShape 52"/>
          <p:cNvSpPr>
            <a:spLocks noChangeArrowheads="1"/>
          </p:cNvSpPr>
          <p:nvPr/>
        </p:nvSpPr>
        <p:spPr bwMode="auto">
          <a:xfrm>
            <a:off x="4754563" y="1371600"/>
            <a:ext cx="2514600" cy="1143000"/>
          </a:xfrm>
          <a:prstGeom prst="roundRect">
            <a:avLst>
              <a:gd name="adj" fmla="val 5417"/>
            </a:avLst>
          </a:prstGeom>
          <a:solidFill>
            <a:srgbClr val="1A4E7C">
              <a:alpha val="87057"/>
            </a:srgbClr>
          </a:solidFill>
          <a:ln w="9525">
            <a:noFill/>
            <a:round/>
            <a:headEnd/>
            <a:tailEnd/>
          </a:ln>
        </p:spPr>
        <p:txBody>
          <a:bodyPr/>
          <a:lstStyle/>
          <a:p>
            <a:pPr algn="ctr" defTabSz="914400" fontAlgn="base">
              <a:spcBef>
                <a:spcPct val="40000"/>
              </a:spcBef>
              <a:spcAft>
                <a:spcPct val="0"/>
              </a:spcAft>
            </a:pPr>
            <a:r>
              <a:rPr lang="en-US" sz="1300" b="1">
                <a:solidFill>
                  <a:srgbClr val="FFFFFF"/>
                </a:solidFill>
                <a:cs typeface="Segoe UI" pitchFamily="34" charset="0"/>
              </a:rPr>
              <a:t>Application Specification</a:t>
            </a:r>
          </a:p>
        </p:txBody>
      </p:sp>
      <p:sp>
        <p:nvSpPr>
          <p:cNvPr id="4" name="AutoShape 52"/>
          <p:cNvSpPr>
            <a:spLocks noChangeArrowheads="1"/>
          </p:cNvSpPr>
          <p:nvPr/>
        </p:nvSpPr>
        <p:spPr bwMode="auto">
          <a:xfrm>
            <a:off x="6583363" y="3124200"/>
            <a:ext cx="2514600" cy="1143000"/>
          </a:xfrm>
          <a:prstGeom prst="roundRect">
            <a:avLst>
              <a:gd name="adj" fmla="val 5417"/>
            </a:avLst>
          </a:prstGeom>
          <a:solidFill>
            <a:srgbClr val="1A4E7C">
              <a:alpha val="87057"/>
            </a:srgbClr>
          </a:solidFill>
          <a:ln w="9525">
            <a:noFill/>
            <a:round/>
            <a:headEnd/>
            <a:tailEnd/>
          </a:ln>
        </p:spPr>
        <p:txBody>
          <a:bodyPr/>
          <a:lstStyle/>
          <a:p>
            <a:pPr algn="ctr" defTabSz="914400" fontAlgn="base">
              <a:spcBef>
                <a:spcPct val="40000"/>
              </a:spcBef>
              <a:spcAft>
                <a:spcPct val="0"/>
              </a:spcAft>
            </a:pPr>
            <a:r>
              <a:rPr lang="en-US" sz="1300" b="1">
                <a:solidFill>
                  <a:srgbClr val="FFFFFF"/>
                </a:solidFill>
                <a:cs typeface="Segoe UI" pitchFamily="34" charset="0"/>
              </a:rPr>
              <a:t>Create Service Template</a:t>
            </a:r>
          </a:p>
          <a:p>
            <a:pPr marL="119063" lvl="1" indent="-4763" algn="ctr" defTabSz="914400" fontAlgn="base">
              <a:spcBef>
                <a:spcPct val="40000"/>
              </a:spcBef>
              <a:spcAft>
                <a:spcPct val="0"/>
              </a:spcAft>
            </a:pPr>
            <a:endParaRPr lang="en-US" sz="1400" b="1">
              <a:solidFill>
                <a:srgbClr val="FFFFFF"/>
              </a:solidFill>
              <a:cs typeface="Segoe UI" pitchFamily="34" charset="0"/>
            </a:endParaRPr>
          </a:p>
          <a:p>
            <a:pPr algn="ctr" defTabSz="914400" fontAlgn="base">
              <a:spcBef>
                <a:spcPct val="40000"/>
              </a:spcBef>
              <a:spcAft>
                <a:spcPct val="0"/>
              </a:spcAft>
            </a:pPr>
            <a:endParaRPr lang="en-US" sz="1400" b="1">
              <a:solidFill>
                <a:srgbClr val="FFFFFF"/>
              </a:solidFill>
              <a:cs typeface="Segoe UI" pitchFamily="34" charset="0"/>
            </a:endParaRPr>
          </a:p>
        </p:txBody>
      </p:sp>
      <p:sp>
        <p:nvSpPr>
          <p:cNvPr id="5" name="AutoShape 52"/>
          <p:cNvSpPr>
            <a:spLocks noChangeArrowheads="1"/>
          </p:cNvSpPr>
          <p:nvPr/>
        </p:nvSpPr>
        <p:spPr bwMode="auto">
          <a:xfrm>
            <a:off x="6202363" y="5029200"/>
            <a:ext cx="2514600" cy="1143000"/>
          </a:xfrm>
          <a:prstGeom prst="roundRect">
            <a:avLst>
              <a:gd name="adj" fmla="val 5417"/>
            </a:avLst>
          </a:prstGeom>
          <a:solidFill>
            <a:srgbClr val="1A4E7C">
              <a:alpha val="87057"/>
            </a:srgbClr>
          </a:solidFill>
          <a:ln w="9525">
            <a:noFill/>
            <a:round/>
            <a:headEnd/>
            <a:tailEnd/>
          </a:ln>
        </p:spPr>
        <p:txBody>
          <a:bodyPr/>
          <a:lstStyle/>
          <a:p>
            <a:pPr algn="ctr" defTabSz="914400" fontAlgn="base">
              <a:spcBef>
                <a:spcPct val="40000"/>
              </a:spcBef>
              <a:spcAft>
                <a:spcPct val="0"/>
              </a:spcAft>
            </a:pPr>
            <a:r>
              <a:rPr lang="en-US" sz="1300" b="1">
                <a:solidFill>
                  <a:srgbClr val="FFFFFF"/>
                </a:solidFill>
                <a:cs typeface="Segoe UI" pitchFamily="34" charset="0"/>
              </a:rPr>
              <a:t>Customize Deployment</a:t>
            </a:r>
          </a:p>
          <a:p>
            <a:pPr marL="119063" lvl="1" indent="-4763" algn="ctr" defTabSz="914400" fontAlgn="base">
              <a:spcBef>
                <a:spcPct val="40000"/>
              </a:spcBef>
              <a:spcAft>
                <a:spcPct val="0"/>
              </a:spcAft>
            </a:pPr>
            <a:endParaRPr lang="en-US" sz="1400" b="1">
              <a:solidFill>
                <a:srgbClr val="FFFFFF"/>
              </a:solidFill>
              <a:cs typeface="Segoe UI" pitchFamily="34" charset="0"/>
            </a:endParaRPr>
          </a:p>
          <a:p>
            <a:pPr algn="ctr" defTabSz="914400" fontAlgn="base">
              <a:spcBef>
                <a:spcPct val="40000"/>
              </a:spcBef>
              <a:spcAft>
                <a:spcPct val="0"/>
              </a:spcAft>
            </a:pPr>
            <a:endParaRPr lang="en-US" sz="1400" b="1">
              <a:solidFill>
                <a:srgbClr val="FFFFFF"/>
              </a:solidFill>
              <a:cs typeface="Segoe UI" pitchFamily="34" charset="0"/>
            </a:endParaRPr>
          </a:p>
        </p:txBody>
      </p:sp>
      <p:sp>
        <p:nvSpPr>
          <p:cNvPr id="6" name="AutoShape 52"/>
          <p:cNvSpPr>
            <a:spLocks noChangeArrowheads="1"/>
          </p:cNvSpPr>
          <p:nvPr/>
        </p:nvSpPr>
        <p:spPr bwMode="auto">
          <a:xfrm>
            <a:off x="3382963" y="5029200"/>
            <a:ext cx="2514600" cy="1143000"/>
          </a:xfrm>
          <a:prstGeom prst="roundRect">
            <a:avLst>
              <a:gd name="adj" fmla="val 5417"/>
            </a:avLst>
          </a:prstGeom>
          <a:solidFill>
            <a:srgbClr val="1A4E7C">
              <a:alpha val="87057"/>
            </a:srgbClr>
          </a:solidFill>
          <a:ln w="9525">
            <a:noFill/>
            <a:round/>
            <a:headEnd/>
            <a:tailEnd/>
          </a:ln>
        </p:spPr>
        <p:txBody>
          <a:bodyPr/>
          <a:lstStyle/>
          <a:p>
            <a:pPr algn="ctr" defTabSz="914400" fontAlgn="base">
              <a:spcBef>
                <a:spcPct val="40000"/>
              </a:spcBef>
              <a:spcAft>
                <a:spcPct val="0"/>
              </a:spcAft>
            </a:pPr>
            <a:r>
              <a:rPr lang="en-US" sz="1300" b="1">
                <a:solidFill>
                  <a:srgbClr val="FFFFFF"/>
                </a:solidFill>
                <a:cs typeface="Segoe UI" pitchFamily="34" charset="0"/>
              </a:rPr>
              <a:t>Deploy Service</a:t>
            </a:r>
          </a:p>
        </p:txBody>
      </p:sp>
      <p:sp>
        <p:nvSpPr>
          <p:cNvPr id="7" name="AutoShape 52"/>
          <p:cNvSpPr>
            <a:spLocks noChangeArrowheads="1"/>
          </p:cNvSpPr>
          <p:nvPr/>
        </p:nvSpPr>
        <p:spPr bwMode="auto">
          <a:xfrm>
            <a:off x="2925763" y="3124200"/>
            <a:ext cx="2514600" cy="1143000"/>
          </a:xfrm>
          <a:prstGeom prst="roundRect">
            <a:avLst>
              <a:gd name="adj" fmla="val 5417"/>
            </a:avLst>
          </a:prstGeom>
          <a:solidFill>
            <a:srgbClr val="1A4E7C">
              <a:alpha val="87057"/>
            </a:srgbClr>
          </a:solidFill>
          <a:ln w="9525">
            <a:noFill/>
            <a:round/>
            <a:headEnd/>
            <a:tailEnd/>
          </a:ln>
        </p:spPr>
        <p:txBody>
          <a:bodyPr/>
          <a:lstStyle/>
          <a:p>
            <a:pPr algn="ctr" defTabSz="914400" fontAlgn="base">
              <a:spcBef>
                <a:spcPct val="40000"/>
              </a:spcBef>
              <a:spcAft>
                <a:spcPct val="0"/>
              </a:spcAft>
            </a:pPr>
            <a:r>
              <a:rPr lang="en-US" sz="1300" b="1" dirty="0">
                <a:solidFill>
                  <a:srgbClr val="FFFFFF"/>
                </a:solidFill>
                <a:cs typeface="Segoe UI" pitchFamily="34" charset="0"/>
              </a:rPr>
              <a:t>Update Template and Apply to Service</a:t>
            </a:r>
          </a:p>
          <a:p>
            <a:pPr marL="119063" lvl="1" indent="-4763" algn="ctr" defTabSz="914400" fontAlgn="base">
              <a:spcBef>
                <a:spcPct val="40000"/>
              </a:spcBef>
              <a:spcAft>
                <a:spcPct val="0"/>
              </a:spcAft>
            </a:pPr>
            <a:endParaRPr lang="en-US" sz="1400" b="1" dirty="0">
              <a:solidFill>
                <a:srgbClr val="FFFFFF"/>
              </a:solidFill>
              <a:cs typeface="Segoe UI" pitchFamily="34" charset="0"/>
            </a:endParaRPr>
          </a:p>
          <a:p>
            <a:pPr algn="ctr" defTabSz="914400" fontAlgn="base">
              <a:spcBef>
                <a:spcPct val="40000"/>
              </a:spcBef>
              <a:spcAft>
                <a:spcPct val="0"/>
              </a:spcAft>
            </a:pPr>
            <a:endParaRPr lang="en-US" sz="1400" b="1" dirty="0">
              <a:solidFill>
                <a:srgbClr val="FFFFFF"/>
              </a:solidFill>
              <a:cs typeface="Segoe UI" pitchFamily="34" charset="0"/>
            </a:endParaRPr>
          </a:p>
        </p:txBody>
      </p:sp>
      <p:sp>
        <p:nvSpPr>
          <p:cNvPr id="8" name="Title 1"/>
          <p:cNvSpPr txBox="1">
            <a:spLocks/>
          </p:cNvSpPr>
          <p:nvPr/>
        </p:nvSpPr>
        <p:spPr bwMode="auto">
          <a:xfrm>
            <a:off x="519112" y="228600"/>
            <a:ext cx="11149013" cy="609398"/>
          </a:xfrm>
          <a:prstGeom prst="rect">
            <a:avLst/>
          </a:prstGeom>
          <a:noFill/>
          <a:ln>
            <a:miter lim="800000"/>
            <a:headEnd/>
            <a:tailEnd/>
          </a:ln>
          <a:effectLst/>
        </p:spPr>
        <p:txBody>
          <a:bodyPr wrap="square" numCol="1" anchorCtr="0" compatLnSpc="1">
            <a:prstTxWarp prst="textNoShape">
              <a:avLst/>
            </a:prstTxWarp>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mtClean="0">
                <a:latin typeface="Segoe UI" pitchFamily="34" charset="0"/>
                <a:cs typeface="Arial" pitchFamily="34" charset="0"/>
              </a:rPr>
              <a:t>Application delivery lifecycle</a:t>
            </a:r>
            <a:endParaRPr lang="en-US">
              <a:latin typeface="Segoe UI" pitchFamily="34" charset="0"/>
              <a:cs typeface="Arial" pitchFamily="34" charset="0"/>
            </a:endParaRPr>
          </a:p>
        </p:txBody>
      </p:sp>
      <p:pic>
        <p:nvPicPr>
          <p:cNvPr id="9" name="Picture 12"/>
          <p:cNvPicPr>
            <a:picLocks noChangeAspect="1"/>
          </p:cNvPicPr>
          <p:nvPr/>
        </p:nvPicPr>
        <p:blipFill>
          <a:blip r:embed="rId2"/>
          <a:srcRect/>
          <a:stretch>
            <a:fillRect/>
          </a:stretch>
        </p:blipFill>
        <p:spPr bwMode="auto">
          <a:xfrm>
            <a:off x="5491163" y="1881188"/>
            <a:ext cx="627062" cy="546100"/>
          </a:xfrm>
          <a:prstGeom prst="rect">
            <a:avLst/>
          </a:prstGeom>
          <a:noFill/>
          <a:ln w="9525">
            <a:noFill/>
            <a:miter lim="800000"/>
            <a:headEnd/>
            <a:tailEnd/>
          </a:ln>
        </p:spPr>
      </p:pic>
      <p:pic>
        <p:nvPicPr>
          <p:cNvPr id="10" name="Picture 13"/>
          <p:cNvPicPr>
            <a:picLocks noChangeAspect="1"/>
          </p:cNvPicPr>
          <p:nvPr/>
        </p:nvPicPr>
        <p:blipFill>
          <a:blip r:embed="rId3"/>
          <a:srcRect/>
          <a:stretch>
            <a:fillRect/>
          </a:stretch>
        </p:blipFill>
        <p:spPr bwMode="auto">
          <a:xfrm>
            <a:off x="5897563" y="1728788"/>
            <a:ext cx="612775" cy="622300"/>
          </a:xfrm>
          <a:prstGeom prst="rect">
            <a:avLst/>
          </a:prstGeom>
          <a:noFill/>
          <a:ln w="9525">
            <a:noFill/>
            <a:miter lim="800000"/>
            <a:headEnd/>
            <a:tailEnd/>
          </a:ln>
        </p:spPr>
      </p:pic>
      <p:pic>
        <p:nvPicPr>
          <p:cNvPr id="11" name="Picture 14" descr="app.ai"/>
          <p:cNvPicPr>
            <a:picLocks noChangeAspect="1"/>
          </p:cNvPicPr>
          <p:nvPr/>
        </p:nvPicPr>
        <p:blipFill>
          <a:blip r:embed="rId4"/>
          <a:srcRect/>
          <a:stretch>
            <a:fillRect/>
          </a:stretch>
        </p:blipFill>
        <p:spPr bwMode="auto">
          <a:xfrm rot="1078840">
            <a:off x="6135688" y="2049463"/>
            <a:ext cx="463550" cy="485775"/>
          </a:xfrm>
          <a:prstGeom prst="rect">
            <a:avLst/>
          </a:prstGeom>
          <a:noFill/>
          <a:ln w="9525">
            <a:noFill/>
            <a:miter lim="800000"/>
            <a:headEnd/>
            <a:tailEnd/>
          </a:ln>
        </p:spPr>
      </p:pic>
      <p:pic>
        <p:nvPicPr>
          <p:cNvPr id="12" name="Picture 2"/>
          <p:cNvPicPr>
            <a:picLocks noChangeAspect="1" noChangeArrowheads="1"/>
          </p:cNvPicPr>
          <p:nvPr/>
        </p:nvPicPr>
        <p:blipFill>
          <a:blip r:embed="rId5"/>
          <a:srcRect/>
          <a:stretch>
            <a:fillRect/>
          </a:stretch>
        </p:blipFill>
        <p:spPr bwMode="auto">
          <a:xfrm>
            <a:off x="7295263" y="3490913"/>
            <a:ext cx="1237549" cy="700087"/>
          </a:xfrm>
          <a:prstGeom prst="rect">
            <a:avLst/>
          </a:prstGeom>
          <a:noFill/>
          <a:ln w="9525">
            <a:noFill/>
            <a:miter lim="800000"/>
            <a:headEnd/>
            <a:tailEnd/>
          </a:ln>
        </p:spPr>
      </p:pic>
      <p:grpSp>
        <p:nvGrpSpPr>
          <p:cNvPr id="13" name="Group 19"/>
          <p:cNvGrpSpPr>
            <a:grpSpLocks/>
          </p:cNvGrpSpPr>
          <p:nvPr/>
        </p:nvGrpSpPr>
        <p:grpSpPr bwMode="auto">
          <a:xfrm>
            <a:off x="6757988" y="5235575"/>
            <a:ext cx="1403350" cy="896938"/>
            <a:chOff x="3700181" y="2545975"/>
            <a:chExt cx="5671616" cy="3505411"/>
          </a:xfrm>
        </p:grpSpPr>
        <p:pic>
          <p:nvPicPr>
            <p:cNvPr id="14" name="Picture 20"/>
            <p:cNvPicPr>
              <a:picLocks noChangeAspect="1"/>
            </p:cNvPicPr>
            <p:nvPr/>
          </p:nvPicPr>
          <p:blipFill>
            <a:blip r:embed="rId6"/>
            <a:srcRect/>
            <a:stretch>
              <a:fillRect/>
            </a:stretch>
          </p:blipFill>
          <p:spPr bwMode="auto">
            <a:xfrm>
              <a:off x="4381218" y="2545975"/>
              <a:ext cx="4990579" cy="2754980"/>
            </a:xfrm>
            <a:prstGeom prst="rect">
              <a:avLst/>
            </a:prstGeom>
            <a:noFill/>
            <a:ln w="9525">
              <a:noFill/>
              <a:miter lim="800000"/>
              <a:headEnd/>
              <a:tailEnd/>
            </a:ln>
          </p:spPr>
        </p:pic>
        <p:pic>
          <p:nvPicPr>
            <p:cNvPr id="15" name="Picture 21"/>
            <p:cNvPicPr>
              <a:picLocks noChangeAspect="1"/>
            </p:cNvPicPr>
            <p:nvPr/>
          </p:nvPicPr>
          <p:blipFill>
            <a:blip r:embed="rId7"/>
            <a:srcRect/>
            <a:stretch>
              <a:fillRect/>
            </a:stretch>
          </p:blipFill>
          <p:spPr bwMode="auto">
            <a:xfrm>
              <a:off x="3700181" y="4064337"/>
              <a:ext cx="1362075" cy="1876425"/>
            </a:xfrm>
            <a:prstGeom prst="rect">
              <a:avLst/>
            </a:prstGeom>
            <a:noFill/>
            <a:ln w="9525">
              <a:noFill/>
              <a:miter lim="800000"/>
              <a:headEnd/>
              <a:tailEnd/>
            </a:ln>
          </p:spPr>
        </p:pic>
        <p:pic>
          <p:nvPicPr>
            <p:cNvPr id="16" name="Picture 22"/>
            <p:cNvPicPr>
              <a:picLocks noChangeAspect="1"/>
            </p:cNvPicPr>
            <p:nvPr/>
          </p:nvPicPr>
          <p:blipFill>
            <a:blip r:embed="rId7"/>
            <a:srcRect/>
            <a:stretch>
              <a:fillRect/>
            </a:stretch>
          </p:blipFill>
          <p:spPr bwMode="auto">
            <a:xfrm>
              <a:off x="4760943" y="4131059"/>
              <a:ext cx="1362075" cy="1876425"/>
            </a:xfrm>
            <a:prstGeom prst="rect">
              <a:avLst/>
            </a:prstGeom>
            <a:noFill/>
            <a:ln w="9525">
              <a:noFill/>
              <a:miter lim="800000"/>
              <a:headEnd/>
              <a:tailEnd/>
            </a:ln>
          </p:spPr>
        </p:pic>
        <p:pic>
          <p:nvPicPr>
            <p:cNvPr id="17" name="Picture 23"/>
            <p:cNvPicPr>
              <a:picLocks noChangeAspect="1"/>
            </p:cNvPicPr>
            <p:nvPr/>
          </p:nvPicPr>
          <p:blipFill>
            <a:blip r:embed="rId7"/>
            <a:srcRect/>
            <a:stretch>
              <a:fillRect/>
            </a:stretch>
          </p:blipFill>
          <p:spPr bwMode="auto">
            <a:xfrm>
              <a:off x="5858132" y="4108239"/>
              <a:ext cx="1362075" cy="1876425"/>
            </a:xfrm>
            <a:prstGeom prst="rect">
              <a:avLst/>
            </a:prstGeom>
            <a:noFill/>
            <a:ln w="9525">
              <a:noFill/>
              <a:miter lim="800000"/>
              <a:headEnd/>
              <a:tailEnd/>
            </a:ln>
          </p:spPr>
        </p:pic>
        <p:pic>
          <p:nvPicPr>
            <p:cNvPr id="18" name="Picture 24"/>
            <p:cNvPicPr>
              <a:picLocks noChangeAspect="1"/>
            </p:cNvPicPr>
            <p:nvPr/>
          </p:nvPicPr>
          <p:blipFill>
            <a:blip r:embed="rId7"/>
            <a:srcRect/>
            <a:stretch>
              <a:fillRect/>
            </a:stretch>
          </p:blipFill>
          <p:spPr bwMode="auto">
            <a:xfrm>
              <a:off x="6918894" y="4174961"/>
              <a:ext cx="1362075" cy="1876425"/>
            </a:xfrm>
            <a:prstGeom prst="rect">
              <a:avLst/>
            </a:prstGeom>
            <a:noFill/>
            <a:ln w="9525">
              <a:noFill/>
              <a:miter lim="800000"/>
              <a:headEnd/>
              <a:tailEnd/>
            </a:ln>
          </p:spPr>
        </p:pic>
        <p:pic>
          <p:nvPicPr>
            <p:cNvPr id="19" name="Picture 26"/>
            <p:cNvPicPr>
              <a:picLocks noChangeAspect="1"/>
            </p:cNvPicPr>
            <p:nvPr/>
          </p:nvPicPr>
          <p:blipFill>
            <a:blip r:embed="rId8"/>
            <a:srcRect/>
            <a:stretch>
              <a:fillRect/>
            </a:stretch>
          </p:blipFill>
          <p:spPr bwMode="auto">
            <a:xfrm>
              <a:off x="4028538" y="2929851"/>
              <a:ext cx="1464809" cy="884546"/>
            </a:xfrm>
            <a:prstGeom prst="rect">
              <a:avLst/>
            </a:prstGeom>
            <a:noFill/>
            <a:ln w="9525">
              <a:noFill/>
              <a:miter lim="800000"/>
              <a:headEnd/>
              <a:tailEnd/>
            </a:ln>
          </p:spPr>
        </p:pic>
      </p:grpSp>
      <p:pic>
        <p:nvPicPr>
          <p:cNvPr id="20" name="Picture 5"/>
          <p:cNvPicPr>
            <a:picLocks noChangeAspect="1" noChangeArrowheads="1"/>
          </p:cNvPicPr>
          <p:nvPr/>
        </p:nvPicPr>
        <p:blipFill>
          <a:blip r:embed="rId9"/>
          <a:srcRect/>
          <a:stretch>
            <a:fillRect/>
          </a:stretch>
        </p:blipFill>
        <p:spPr bwMode="auto">
          <a:xfrm>
            <a:off x="4183063" y="5334000"/>
            <a:ext cx="614362" cy="744538"/>
          </a:xfrm>
          <a:prstGeom prst="rect">
            <a:avLst/>
          </a:prstGeom>
          <a:noFill/>
          <a:ln w="9525">
            <a:noFill/>
            <a:miter lim="800000"/>
            <a:headEnd/>
            <a:tailEnd/>
          </a:ln>
        </p:spPr>
      </p:pic>
      <p:grpSp>
        <p:nvGrpSpPr>
          <p:cNvPr id="21" name="Group 27"/>
          <p:cNvGrpSpPr>
            <a:grpSpLocks/>
          </p:cNvGrpSpPr>
          <p:nvPr/>
        </p:nvGrpSpPr>
        <p:grpSpPr bwMode="auto">
          <a:xfrm>
            <a:off x="4640263" y="5561013"/>
            <a:ext cx="769937" cy="474662"/>
            <a:chOff x="7589484" y="4824626"/>
            <a:chExt cx="2048502" cy="1121833"/>
          </a:xfrm>
        </p:grpSpPr>
        <p:sp>
          <p:nvSpPr>
            <p:cNvPr id="22" name="Rectangle 21"/>
            <p:cNvSpPr/>
            <p:nvPr/>
          </p:nvSpPr>
          <p:spPr>
            <a:xfrm>
              <a:off x="8565162" y="4888408"/>
              <a:ext cx="359017" cy="277645"/>
            </a:xfrm>
            <a:prstGeom prst="rect">
              <a:avLst/>
            </a:prstGeom>
            <a:solidFill>
              <a:srgbClr val="83B9DA"/>
            </a:solidFill>
            <a:ln>
              <a:tailEnd type="stealth" w="lg" len="lg"/>
            </a:ln>
          </p:spPr>
          <p:style>
            <a:lnRef idx="1">
              <a:schemeClr val="accent4"/>
            </a:lnRef>
            <a:fillRef idx="2">
              <a:schemeClr val="accent4"/>
            </a:fillRef>
            <a:effectRef idx="1">
              <a:schemeClr val="accent4"/>
            </a:effectRef>
            <a:fontRef idx="minor">
              <a:schemeClr val="dk1"/>
            </a:fontRef>
          </p:style>
          <p:txBody>
            <a:bodyPr anchor="ct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fontAlgn="base">
                <a:spcBef>
                  <a:spcPct val="0"/>
                </a:spcBef>
                <a:spcAft>
                  <a:spcPct val="0"/>
                </a:spcAft>
                <a:defRPr/>
              </a:pPr>
              <a:endParaRPr lang="en-US" sz="1600" dirty="0" err="1">
                <a:solidFill>
                  <a:srgbClr val="1F497D"/>
                </a:solidFill>
              </a:endParaRPr>
            </a:p>
          </p:txBody>
        </p:sp>
        <p:sp>
          <p:nvSpPr>
            <p:cNvPr id="23" name="Rectangle 22"/>
            <p:cNvSpPr/>
            <p:nvPr/>
          </p:nvSpPr>
          <p:spPr>
            <a:xfrm>
              <a:off x="8717215" y="5042239"/>
              <a:ext cx="359017" cy="277645"/>
            </a:xfrm>
            <a:prstGeom prst="rect">
              <a:avLst/>
            </a:prstGeom>
            <a:solidFill>
              <a:srgbClr val="83B9DA"/>
            </a:solidFill>
            <a:ln>
              <a:tailEnd type="stealth" w="lg" len="lg"/>
            </a:ln>
          </p:spPr>
          <p:style>
            <a:lnRef idx="1">
              <a:schemeClr val="accent4"/>
            </a:lnRef>
            <a:fillRef idx="2">
              <a:schemeClr val="accent4"/>
            </a:fillRef>
            <a:effectRef idx="1">
              <a:schemeClr val="accent4"/>
            </a:effectRef>
            <a:fontRef idx="minor">
              <a:schemeClr val="dk1"/>
            </a:fontRef>
          </p:style>
          <p:txBody>
            <a:bodyPr anchor="ct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fontAlgn="base">
                <a:spcBef>
                  <a:spcPct val="0"/>
                </a:spcBef>
                <a:spcAft>
                  <a:spcPct val="0"/>
                </a:spcAft>
                <a:defRPr/>
              </a:pPr>
              <a:endParaRPr lang="en-US" sz="1600" dirty="0" err="1">
                <a:solidFill>
                  <a:srgbClr val="1F497D"/>
                </a:solidFill>
              </a:endParaRPr>
            </a:p>
          </p:txBody>
        </p:sp>
        <p:sp>
          <p:nvSpPr>
            <p:cNvPr id="24" name="Rectangle 23"/>
            <p:cNvSpPr/>
            <p:nvPr/>
          </p:nvSpPr>
          <p:spPr>
            <a:xfrm>
              <a:off x="8869269" y="5192317"/>
              <a:ext cx="359017" cy="277645"/>
            </a:xfrm>
            <a:prstGeom prst="rect">
              <a:avLst/>
            </a:prstGeom>
            <a:solidFill>
              <a:srgbClr val="83B9DA"/>
            </a:solidFill>
            <a:ln>
              <a:tailEnd type="stealth" w="lg" len="lg"/>
            </a:ln>
          </p:spPr>
          <p:style>
            <a:lnRef idx="1">
              <a:schemeClr val="accent4"/>
            </a:lnRef>
            <a:fillRef idx="2">
              <a:schemeClr val="accent4"/>
            </a:fillRef>
            <a:effectRef idx="1">
              <a:schemeClr val="accent4"/>
            </a:effectRef>
            <a:fontRef idx="minor">
              <a:schemeClr val="dk1"/>
            </a:fontRef>
          </p:style>
          <p:txBody>
            <a:bodyPr anchor="ct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fontAlgn="base">
                <a:spcBef>
                  <a:spcPct val="0"/>
                </a:spcBef>
                <a:spcAft>
                  <a:spcPct val="0"/>
                </a:spcAft>
                <a:defRPr/>
              </a:pPr>
              <a:endParaRPr lang="en-US" sz="1600" dirty="0" err="1">
                <a:solidFill>
                  <a:srgbClr val="1F497D"/>
                </a:solidFill>
              </a:endParaRPr>
            </a:p>
          </p:txBody>
        </p:sp>
        <p:sp>
          <p:nvSpPr>
            <p:cNvPr id="25" name="TextBox 71"/>
            <p:cNvSpPr txBox="1">
              <a:spLocks noChangeArrowheads="1"/>
            </p:cNvSpPr>
            <p:nvPr/>
          </p:nvSpPr>
          <p:spPr bwMode="auto">
            <a:xfrm>
              <a:off x="8187559" y="5577127"/>
              <a:ext cx="1450427" cy="369332"/>
            </a:xfrm>
            <a:prstGeom prst="rect">
              <a:avLst/>
            </a:prstGeom>
            <a:noFill/>
            <a:ln w="9525">
              <a:noFill/>
              <a:miter lim="800000"/>
              <a:headEnd/>
              <a:tailEnd/>
            </a:ln>
          </p:spPr>
          <p:txBody>
            <a:bodyPr>
              <a:spAutoFit/>
            </a:bodyPr>
            <a:lstStyle/>
            <a:p>
              <a:pPr algn="ctr" defTabSz="912813" fontAlgn="base">
                <a:spcBef>
                  <a:spcPct val="0"/>
                </a:spcBef>
                <a:spcAft>
                  <a:spcPct val="0"/>
                </a:spcAft>
                <a:buClr>
                  <a:srgbClr val="00264A"/>
                </a:buClr>
              </a:pPr>
              <a:endParaRPr lang="en-US" b="1" i="1">
                <a:solidFill>
                  <a:srgbClr val="FFFFFF"/>
                </a:solidFill>
                <a:cs typeface="Segoe UI" pitchFamily="34" charset="0"/>
              </a:endParaRPr>
            </a:p>
          </p:txBody>
        </p:sp>
        <p:sp>
          <p:nvSpPr>
            <p:cNvPr id="26" name="Rounded Rectangle 25"/>
            <p:cNvSpPr/>
            <p:nvPr/>
          </p:nvSpPr>
          <p:spPr>
            <a:xfrm>
              <a:off x="8468017" y="4824626"/>
              <a:ext cx="908098" cy="746638"/>
            </a:xfrm>
            <a:prstGeom prst="roundRect">
              <a:avLst/>
            </a:prstGeom>
            <a:noFill/>
            <a:ln>
              <a:solidFill>
                <a:schemeClr val="tx2"/>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endParaRPr lang="en-US" dirty="0" err="1" smtClean="0">
                <a:solidFill>
                  <a:srgbClr val="00264A">
                    <a:lumMod val="75000"/>
                    <a:lumOff val="25000"/>
                  </a:srgbClr>
                </a:solidFill>
              </a:endParaRPr>
            </a:p>
          </p:txBody>
        </p:sp>
        <p:sp>
          <p:nvSpPr>
            <p:cNvPr id="27" name="Trapezoid 3"/>
            <p:cNvSpPr/>
            <p:nvPr/>
          </p:nvSpPr>
          <p:spPr>
            <a:xfrm rot="5400000" flipV="1">
              <a:off x="7699812" y="4769160"/>
              <a:ext cx="690709" cy="911366"/>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107634"/>
                <a:gd name="connsiteY0" fmla="*/ 2969838 h 2977776"/>
                <a:gd name="connsiteX1" fmla="*/ 1196247 w 3107634"/>
                <a:gd name="connsiteY1" fmla="*/ 0 h 2977776"/>
                <a:gd name="connsiteX2" fmla="*/ 922227 w 3107634"/>
                <a:gd name="connsiteY2" fmla="*/ 134 h 2977776"/>
                <a:gd name="connsiteX3" fmla="*/ 3107634 w 3107634"/>
                <a:gd name="connsiteY3" fmla="*/ 2977776 h 2977776"/>
                <a:gd name="connsiteX4" fmla="*/ 0 w 3107634"/>
                <a:gd name="connsiteY4" fmla="*/ 2969838 h 2977776"/>
                <a:gd name="connsiteX0" fmla="*/ 0 w 3107634"/>
                <a:gd name="connsiteY0" fmla="*/ 2986378 h 2994316"/>
                <a:gd name="connsiteX1" fmla="*/ 927320 w 3107634"/>
                <a:gd name="connsiteY1" fmla="*/ 0 h 2994316"/>
                <a:gd name="connsiteX2" fmla="*/ 922227 w 3107634"/>
                <a:gd name="connsiteY2" fmla="*/ 16674 h 2994316"/>
                <a:gd name="connsiteX3" fmla="*/ 3107634 w 3107634"/>
                <a:gd name="connsiteY3" fmla="*/ 2994316 h 2994316"/>
                <a:gd name="connsiteX4" fmla="*/ 0 w 3107634"/>
                <a:gd name="connsiteY4" fmla="*/ 2986378 h 2994316"/>
                <a:gd name="connsiteX0" fmla="*/ 0 w 3107634"/>
                <a:gd name="connsiteY0" fmla="*/ 3020300 h 3028238"/>
                <a:gd name="connsiteX1" fmla="*/ 927320 w 3107634"/>
                <a:gd name="connsiteY1" fmla="*/ 33922 h 3028238"/>
                <a:gd name="connsiteX2" fmla="*/ 899376 w 3107634"/>
                <a:gd name="connsiteY2" fmla="*/ 0 h 3028238"/>
                <a:gd name="connsiteX3" fmla="*/ 3107634 w 3107634"/>
                <a:gd name="connsiteY3" fmla="*/ 3028238 h 3028238"/>
                <a:gd name="connsiteX4" fmla="*/ 0 w 3107634"/>
                <a:gd name="connsiteY4" fmla="*/ 3020300 h 3028238"/>
                <a:gd name="connsiteX0" fmla="*/ 101863 w 3209497"/>
                <a:gd name="connsiteY0" fmla="*/ 2986378 h 2994316"/>
                <a:gd name="connsiteX1" fmla="*/ 1029183 w 3209497"/>
                <a:gd name="connsiteY1" fmla="*/ 0 h 2994316"/>
                <a:gd name="connsiteX2" fmla="*/ 1 w 3209497"/>
                <a:gd name="connsiteY2" fmla="*/ 66292 h 2994316"/>
                <a:gd name="connsiteX3" fmla="*/ 3209497 w 3209497"/>
                <a:gd name="connsiteY3" fmla="*/ 2994316 h 2994316"/>
                <a:gd name="connsiteX4" fmla="*/ 101863 w 3209497"/>
                <a:gd name="connsiteY4" fmla="*/ 2986378 h 2994316"/>
                <a:gd name="connsiteX0" fmla="*/ 101863 w 3209497"/>
                <a:gd name="connsiteY0" fmla="*/ 3053180 h 3061118"/>
                <a:gd name="connsiteX1" fmla="*/ 27944 w 3209497"/>
                <a:gd name="connsiteY1" fmla="*/ 0 h 3061118"/>
                <a:gd name="connsiteX2" fmla="*/ 1 w 3209497"/>
                <a:gd name="connsiteY2" fmla="*/ 133094 h 3061118"/>
                <a:gd name="connsiteX3" fmla="*/ 3209497 w 3209497"/>
                <a:gd name="connsiteY3" fmla="*/ 3061118 h 3061118"/>
                <a:gd name="connsiteX4" fmla="*/ 101863 w 3209497"/>
                <a:gd name="connsiteY4" fmla="*/ 3053180 h 3061118"/>
                <a:gd name="connsiteX0" fmla="*/ 73918 w 3181552"/>
                <a:gd name="connsiteY0" fmla="*/ 3075620 h 3083558"/>
                <a:gd name="connsiteX1" fmla="*/ -1 w 3181552"/>
                <a:gd name="connsiteY1" fmla="*/ 22440 h 3083558"/>
                <a:gd name="connsiteX2" fmla="*/ 1310368 w 3181552"/>
                <a:gd name="connsiteY2" fmla="*/ 0 h 3083558"/>
                <a:gd name="connsiteX3" fmla="*/ 3181552 w 3181552"/>
                <a:gd name="connsiteY3" fmla="*/ 3083558 h 3083558"/>
                <a:gd name="connsiteX4" fmla="*/ 73918 w 3181552"/>
                <a:gd name="connsiteY4" fmla="*/ 3075620 h 3083558"/>
                <a:gd name="connsiteX0" fmla="*/ 1 w 3107635"/>
                <a:gd name="connsiteY0" fmla="*/ 3130937 h 3138875"/>
                <a:gd name="connsiteX1" fmla="*/ 1115704 w 3107635"/>
                <a:gd name="connsiteY1" fmla="*/ 1 h 3138875"/>
                <a:gd name="connsiteX2" fmla="*/ 1236451 w 3107635"/>
                <a:gd name="connsiteY2" fmla="*/ 55317 h 3138875"/>
                <a:gd name="connsiteX3" fmla="*/ 3107635 w 3107635"/>
                <a:gd name="connsiteY3" fmla="*/ 3138875 h 3138875"/>
                <a:gd name="connsiteX4" fmla="*/ 1 w 3107635"/>
                <a:gd name="connsiteY4" fmla="*/ 3130937 h 3138875"/>
                <a:gd name="connsiteX0" fmla="*/ 1 w 3107635"/>
                <a:gd name="connsiteY0" fmla="*/ 3192262 h 3200200"/>
                <a:gd name="connsiteX1" fmla="*/ 1115704 w 3107635"/>
                <a:gd name="connsiteY1" fmla="*/ 61326 h 3200200"/>
                <a:gd name="connsiteX2" fmla="*/ 1038196 w 3107635"/>
                <a:gd name="connsiteY2" fmla="*/ -1 h 3200200"/>
                <a:gd name="connsiteX3" fmla="*/ 3107635 w 3107635"/>
                <a:gd name="connsiteY3" fmla="*/ 3200200 h 3200200"/>
                <a:gd name="connsiteX4" fmla="*/ 1 w 3107635"/>
                <a:gd name="connsiteY4" fmla="*/ 3192262 h 3200200"/>
                <a:gd name="connsiteX0" fmla="*/ 1 w 3107635"/>
                <a:gd name="connsiteY0" fmla="*/ 3208706 h 3216644"/>
                <a:gd name="connsiteX1" fmla="*/ 1066143 w 3107635"/>
                <a:gd name="connsiteY1" fmla="*/ 0 h 3216644"/>
                <a:gd name="connsiteX2" fmla="*/ 1038196 w 3107635"/>
                <a:gd name="connsiteY2" fmla="*/ 16443 h 3216644"/>
                <a:gd name="connsiteX3" fmla="*/ 3107635 w 3107635"/>
                <a:gd name="connsiteY3" fmla="*/ 3216644 h 3216644"/>
                <a:gd name="connsiteX4" fmla="*/ 1 w 3107635"/>
                <a:gd name="connsiteY4" fmla="*/ 3208706 h 3216644"/>
                <a:gd name="connsiteX0" fmla="*/ 1 w 3107635"/>
                <a:gd name="connsiteY0" fmla="*/ 3208706 h 3216644"/>
                <a:gd name="connsiteX1" fmla="*/ 1066143 w 3107635"/>
                <a:gd name="connsiteY1" fmla="*/ 0 h 3216644"/>
                <a:gd name="connsiteX2" fmla="*/ 1087773 w 3107635"/>
                <a:gd name="connsiteY2" fmla="*/ 16453 h 3216644"/>
                <a:gd name="connsiteX3" fmla="*/ 3107635 w 3107635"/>
                <a:gd name="connsiteY3" fmla="*/ 3216644 h 3216644"/>
                <a:gd name="connsiteX4" fmla="*/ 1 w 3107635"/>
                <a:gd name="connsiteY4" fmla="*/ 3208706 h 3216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7635" h="3216644">
                  <a:moveTo>
                    <a:pt x="1" y="3208706"/>
                  </a:moveTo>
                  <a:lnTo>
                    <a:pt x="1066143" y="0"/>
                  </a:lnTo>
                  <a:lnTo>
                    <a:pt x="1087773" y="16453"/>
                  </a:lnTo>
                  <a:lnTo>
                    <a:pt x="3107635" y="3216644"/>
                  </a:lnTo>
                  <a:lnTo>
                    <a:pt x="1" y="3208706"/>
                  </a:lnTo>
                  <a:close/>
                </a:path>
              </a:pathLst>
            </a:custGeom>
            <a:gradFill>
              <a:gsLst>
                <a:gs pos="0">
                  <a:srgbClr val="83B9DA">
                    <a:alpha val="52000"/>
                  </a:srgb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endParaRPr lang="en-US">
                <a:solidFill>
                  <a:srgbClr val="FFFFFF"/>
                </a:solidFill>
              </a:endParaRPr>
            </a:p>
          </p:txBody>
        </p:sp>
      </p:grpSp>
      <p:pic>
        <p:nvPicPr>
          <p:cNvPr id="28" name="Picture 35"/>
          <p:cNvPicPr>
            <a:picLocks noChangeAspect="1"/>
          </p:cNvPicPr>
          <p:nvPr/>
        </p:nvPicPr>
        <p:blipFill>
          <a:blip r:embed="rId10"/>
          <a:srcRect/>
          <a:stretch>
            <a:fillRect/>
          </a:stretch>
        </p:blipFill>
        <p:spPr bwMode="auto">
          <a:xfrm>
            <a:off x="3832225" y="3581400"/>
            <a:ext cx="703263" cy="685800"/>
          </a:xfrm>
          <a:prstGeom prst="rect">
            <a:avLst/>
          </a:prstGeom>
          <a:noFill/>
          <a:ln w="9525">
            <a:noFill/>
            <a:miter lim="800000"/>
            <a:headEnd/>
            <a:tailEnd/>
          </a:ln>
        </p:spPr>
      </p:pic>
    </p:spTree>
    <p:extLst>
      <p:ext uri="{BB962C8B-B14F-4D97-AF65-F5344CB8AC3E}">
        <p14:creationId xmlns:p14="http://schemas.microsoft.com/office/powerpoint/2010/main" val="18499544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10"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par>
                                <p:cTn id="43" presetID="10"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par>
                                <p:cTn id="54" presetID="10" presetClass="entr" presetSubtype="0" fill="hold"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a:spLocks noChangeArrowheads="1"/>
          </p:cNvSpPr>
          <p:nvPr/>
        </p:nvSpPr>
        <p:spPr bwMode="auto">
          <a:xfrm>
            <a:off x="768350" y="1422400"/>
            <a:ext cx="3411538" cy="4375150"/>
          </a:xfrm>
          <a:prstGeom prst="rect">
            <a:avLst/>
          </a:prstGeom>
          <a:solidFill>
            <a:srgbClr val="F0F2F3">
              <a:alpha val="10000"/>
            </a:srgbClr>
          </a:solidFill>
          <a:ln w="9525">
            <a:noFill/>
            <a:miter lim="800000"/>
            <a:headEnd/>
            <a:tailEnd/>
          </a:ln>
        </p:spPr>
        <p:txBody>
          <a:bodyPr wrap="none" anchor="ctr"/>
          <a:lstStyle/>
          <a:p>
            <a:pPr defTabSz="914400" fontAlgn="base">
              <a:spcBef>
                <a:spcPct val="0"/>
              </a:spcBef>
              <a:spcAft>
                <a:spcPct val="0"/>
              </a:spcAft>
              <a:defRPr/>
            </a:pPr>
            <a:endParaRPr lang="en-US">
              <a:solidFill>
                <a:srgbClr val="00264A"/>
              </a:solidFill>
              <a:cs typeface="Segoe UI" pitchFamily="34" charset="0"/>
            </a:endParaRPr>
          </a:p>
        </p:txBody>
      </p:sp>
      <p:sp>
        <p:nvSpPr>
          <p:cNvPr id="3" name="Rectangle 2"/>
          <p:cNvSpPr/>
          <p:nvPr/>
        </p:nvSpPr>
        <p:spPr>
          <a:xfrm>
            <a:off x="768350" y="1531938"/>
            <a:ext cx="3411538" cy="474662"/>
          </a:xfrm>
          <a:prstGeom prst="rect">
            <a:avLst/>
          </a:prstGeom>
          <a:solidFill>
            <a:srgbClr val="00264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ndParaRPr>
          </a:p>
        </p:txBody>
      </p:sp>
      <p:sp>
        <p:nvSpPr>
          <p:cNvPr id="4" name="Rectangle 19"/>
          <p:cNvSpPr>
            <a:spLocks noChangeArrowheads="1"/>
          </p:cNvSpPr>
          <p:nvPr/>
        </p:nvSpPr>
        <p:spPr bwMode="auto">
          <a:xfrm>
            <a:off x="8034338" y="1422400"/>
            <a:ext cx="3411537" cy="4375150"/>
          </a:xfrm>
          <a:prstGeom prst="rect">
            <a:avLst/>
          </a:prstGeom>
          <a:solidFill>
            <a:srgbClr val="F0F2F3">
              <a:alpha val="10000"/>
            </a:srgbClr>
          </a:solidFill>
          <a:ln w="9525">
            <a:noFill/>
            <a:miter lim="800000"/>
            <a:headEnd/>
            <a:tailEnd/>
          </a:ln>
        </p:spPr>
        <p:txBody>
          <a:bodyPr wrap="none" anchor="ctr"/>
          <a:lstStyle/>
          <a:p>
            <a:pPr defTabSz="914400" fontAlgn="base">
              <a:spcBef>
                <a:spcPct val="0"/>
              </a:spcBef>
              <a:spcAft>
                <a:spcPct val="0"/>
              </a:spcAft>
              <a:defRPr/>
            </a:pPr>
            <a:endParaRPr lang="en-US">
              <a:solidFill>
                <a:srgbClr val="00264A"/>
              </a:solidFill>
              <a:cs typeface="Segoe UI" pitchFamily="34" charset="0"/>
            </a:endParaRPr>
          </a:p>
        </p:txBody>
      </p:sp>
      <p:sp>
        <p:nvSpPr>
          <p:cNvPr id="5" name="Rectangle 19"/>
          <p:cNvSpPr>
            <a:spLocks noChangeArrowheads="1"/>
          </p:cNvSpPr>
          <p:nvPr/>
        </p:nvSpPr>
        <p:spPr bwMode="auto">
          <a:xfrm>
            <a:off x="4410075" y="1422400"/>
            <a:ext cx="3411538" cy="4375150"/>
          </a:xfrm>
          <a:prstGeom prst="rect">
            <a:avLst/>
          </a:prstGeom>
          <a:solidFill>
            <a:srgbClr val="F0F2F3">
              <a:alpha val="10000"/>
            </a:srgbClr>
          </a:solidFill>
          <a:ln w="9525">
            <a:noFill/>
            <a:miter lim="800000"/>
            <a:headEnd/>
            <a:tailEnd/>
          </a:ln>
        </p:spPr>
        <p:txBody>
          <a:bodyPr wrap="none" anchor="ctr"/>
          <a:lstStyle/>
          <a:p>
            <a:pPr defTabSz="914400" fontAlgn="base">
              <a:spcBef>
                <a:spcPct val="0"/>
              </a:spcBef>
              <a:spcAft>
                <a:spcPct val="0"/>
              </a:spcAft>
              <a:defRPr/>
            </a:pPr>
            <a:endParaRPr lang="en-US">
              <a:solidFill>
                <a:srgbClr val="00264A"/>
              </a:solidFill>
              <a:cs typeface="Segoe UI" pitchFamily="34" charset="0"/>
            </a:endParaRPr>
          </a:p>
        </p:txBody>
      </p:sp>
      <p:sp>
        <p:nvSpPr>
          <p:cNvPr id="6" name="Rectangle 5"/>
          <p:cNvSpPr/>
          <p:nvPr/>
        </p:nvSpPr>
        <p:spPr>
          <a:xfrm>
            <a:off x="4410075" y="1531938"/>
            <a:ext cx="3411538" cy="474662"/>
          </a:xfrm>
          <a:prstGeom prst="rect">
            <a:avLst/>
          </a:prstGeom>
          <a:solidFill>
            <a:srgbClr val="00264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ndParaRPr>
          </a:p>
        </p:txBody>
      </p:sp>
      <p:sp>
        <p:nvSpPr>
          <p:cNvPr id="7" name="Rectangle 6"/>
          <p:cNvSpPr/>
          <p:nvPr/>
        </p:nvSpPr>
        <p:spPr>
          <a:xfrm>
            <a:off x="8039100" y="1531938"/>
            <a:ext cx="3413125" cy="474662"/>
          </a:xfrm>
          <a:prstGeom prst="rect">
            <a:avLst/>
          </a:prstGeom>
          <a:solidFill>
            <a:srgbClr val="00264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ndParaRPr>
          </a:p>
        </p:txBody>
      </p:sp>
      <p:sp>
        <p:nvSpPr>
          <p:cNvPr id="8" name="Title 36"/>
          <p:cNvSpPr txBox="1">
            <a:spLocks/>
          </p:cNvSpPr>
          <p:nvPr/>
        </p:nvSpPr>
        <p:spPr>
          <a:xfrm>
            <a:off x="519112" y="228600"/>
            <a:ext cx="11149013" cy="609398"/>
          </a:xfrm>
          <a:prstGeom prst="rect">
            <a:avLst/>
          </a:prstGeom>
          <a:effectLst/>
        </p:spPr>
        <p:txBody>
          <a:bodyPr>
            <a:normAutofit/>
          </a:bodyPr>
          <a:lstStyle>
            <a:lvl1pPr algn="l" defTabSz="914363" rtl="0" eaLnBrk="1" latinLnBrk="0" hangingPunct="1">
              <a:lnSpc>
                <a:spcPct val="90000"/>
              </a:lnSpc>
              <a:spcBef>
                <a:spcPct val="0"/>
              </a:spcBef>
              <a:buNone/>
              <a:defRPr lang="en-US" sz="4400" b="0" kern="1200" cap="none" spc="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3200" smtClean="0">
                <a:latin typeface="Segoe UI" pitchFamily="34" charset="0"/>
                <a:cs typeface="Arial" pitchFamily="34" charset="0"/>
              </a:rPr>
              <a:t>Application profiles for consistent and predictable apps</a:t>
            </a:r>
            <a:endParaRPr lang="en-US" sz="3200" dirty="0">
              <a:latin typeface="Segoe UI" pitchFamily="34" charset="0"/>
              <a:cs typeface="Arial" pitchFamily="34" charset="0"/>
            </a:endParaRPr>
          </a:p>
        </p:txBody>
      </p:sp>
      <p:sp>
        <p:nvSpPr>
          <p:cNvPr id="9" name="Text Placeholder 21"/>
          <p:cNvSpPr txBox="1">
            <a:spLocks/>
          </p:cNvSpPr>
          <p:nvPr/>
        </p:nvSpPr>
        <p:spPr bwMode="auto">
          <a:xfrm>
            <a:off x="768350" y="1566863"/>
            <a:ext cx="3411538" cy="476250"/>
          </a:xfrm>
          <a:prstGeom prst="rect">
            <a:avLst/>
          </a:prstGeom>
          <a:noFill/>
          <a:ln>
            <a:miter lim="800000"/>
            <a:headEnd/>
            <a:tailEnd/>
          </a:ln>
        </p:spPr>
        <p:txBody>
          <a:bodyPr wrap="square" numCol="1" anchor="t" anchorCtr="0" compatLnSpc="1">
            <a:prstTxWarp prst="textNoShape">
              <a:avLst/>
            </a:prstTxWarp>
          </a:bodyPr>
          <a:lstStyle>
            <a:lvl1pPr marL="455613" indent="-455613" algn="l" defTabSz="608013" rtl="0" fontAlgn="base">
              <a:spcBef>
                <a:spcPct val="20000"/>
              </a:spcBef>
              <a:spcAft>
                <a:spcPct val="0"/>
              </a:spcAft>
              <a:buFont typeface="Arial" pitchFamily="34" charset="0"/>
              <a:buChar char="•"/>
              <a:defRPr sz="2800" kern="1200">
                <a:solidFill>
                  <a:srgbClr val="FFFFFF"/>
                </a:solidFill>
                <a:latin typeface="+mn-lt"/>
                <a:ea typeface="+mn-ea"/>
                <a:cs typeface="Arial"/>
              </a:defRPr>
            </a:lvl1pPr>
            <a:lvl2pPr marL="989013" indent="-379413" algn="l" defTabSz="608013" rtl="0" fontAlgn="base">
              <a:spcBef>
                <a:spcPct val="20000"/>
              </a:spcBef>
              <a:spcAft>
                <a:spcPct val="0"/>
              </a:spcAft>
              <a:buFont typeface="Arial" pitchFamily="34" charset="0"/>
              <a:buChar char="–"/>
              <a:defRPr sz="2400" kern="1200">
                <a:solidFill>
                  <a:srgbClr val="FFFFFF"/>
                </a:solidFill>
                <a:latin typeface="+mn-lt"/>
                <a:ea typeface="+mn-ea"/>
                <a:cs typeface="Arial"/>
              </a:defRPr>
            </a:lvl2pPr>
            <a:lvl3pPr marL="1522413" indent="-303213" algn="l" defTabSz="608013" rtl="0" fontAlgn="base">
              <a:spcBef>
                <a:spcPct val="20000"/>
              </a:spcBef>
              <a:spcAft>
                <a:spcPct val="0"/>
              </a:spcAft>
              <a:buFont typeface="Arial" pitchFamily="34" charset="0"/>
              <a:buChar char="•"/>
              <a:defRPr kern="1200">
                <a:solidFill>
                  <a:srgbClr val="FFFFFF"/>
                </a:solidFill>
                <a:latin typeface="+mn-lt"/>
                <a:ea typeface="+mn-ea"/>
                <a:cs typeface="Arial"/>
              </a:defRPr>
            </a:lvl3pPr>
            <a:lvl4pPr marL="21320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4pPr>
            <a:lvl5pPr marL="27416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indent="0" algn="ctr">
              <a:buFont typeface="Arial" pitchFamily="34" charset="0"/>
              <a:buNone/>
            </a:pPr>
            <a:r>
              <a:rPr lang="en-US" sz="2400" dirty="0" smtClean="0">
                <a:solidFill>
                  <a:srgbClr val="3DB5F1"/>
                </a:solidFill>
                <a:cs typeface="Arial" pitchFamily="34" charset="0"/>
              </a:rPr>
              <a:t>Compatibility</a:t>
            </a:r>
          </a:p>
        </p:txBody>
      </p:sp>
      <p:sp>
        <p:nvSpPr>
          <p:cNvPr id="10" name="Text Placeholder 23"/>
          <p:cNvSpPr txBox="1">
            <a:spLocks/>
          </p:cNvSpPr>
          <p:nvPr/>
        </p:nvSpPr>
        <p:spPr bwMode="auto">
          <a:xfrm>
            <a:off x="836612" y="3733800"/>
            <a:ext cx="3276600" cy="1981200"/>
          </a:xfrm>
          <a:prstGeom prst="rect">
            <a:avLst/>
          </a:prstGeom>
          <a:noFill/>
          <a:ln>
            <a:miter lim="800000"/>
            <a:headEnd/>
            <a:tailEnd/>
          </a:ln>
        </p:spPr>
        <p:txBody>
          <a:bodyPr wrap="square" numCol="1" anchor="t" anchorCtr="0" compatLnSpc="1">
            <a:prstTxWarp prst="textNoShape">
              <a:avLst/>
            </a:prstTxWarp>
          </a:bodyPr>
          <a:lstStyle>
            <a:lvl1pPr marL="455613" indent="-455613" algn="l" defTabSz="608013" rtl="0" fontAlgn="base">
              <a:spcBef>
                <a:spcPct val="20000"/>
              </a:spcBef>
              <a:spcAft>
                <a:spcPct val="0"/>
              </a:spcAft>
              <a:buFont typeface="Arial" pitchFamily="34" charset="0"/>
              <a:buChar char="•"/>
              <a:defRPr sz="2800" kern="1200">
                <a:solidFill>
                  <a:srgbClr val="FFFFFF"/>
                </a:solidFill>
                <a:latin typeface="+mn-lt"/>
                <a:ea typeface="+mn-ea"/>
                <a:cs typeface="Arial"/>
              </a:defRPr>
            </a:lvl1pPr>
            <a:lvl2pPr marL="989013" indent="-379413" algn="l" defTabSz="608013" rtl="0" fontAlgn="base">
              <a:spcBef>
                <a:spcPct val="20000"/>
              </a:spcBef>
              <a:spcAft>
                <a:spcPct val="0"/>
              </a:spcAft>
              <a:buFont typeface="Arial" pitchFamily="34" charset="0"/>
              <a:buChar char="–"/>
              <a:defRPr sz="2400" kern="1200">
                <a:solidFill>
                  <a:srgbClr val="FFFFFF"/>
                </a:solidFill>
                <a:latin typeface="+mn-lt"/>
                <a:ea typeface="+mn-ea"/>
                <a:cs typeface="Arial"/>
              </a:defRPr>
            </a:lvl2pPr>
            <a:lvl3pPr marL="1522413" indent="-303213" algn="l" defTabSz="608013" rtl="0" fontAlgn="base">
              <a:spcBef>
                <a:spcPct val="20000"/>
              </a:spcBef>
              <a:spcAft>
                <a:spcPct val="0"/>
              </a:spcAft>
              <a:buFont typeface="Arial" pitchFamily="34" charset="0"/>
              <a:buChar char="•"/>
              <a:defRPr kern="1200">
                <a:solidFill>
                  <a:srgbClr val="FFFFFF"/>
                </a:solidFill>
                <a:latin typeface="+mn-lt"/>
                <a:ea typeface="+mn-ea"/>
                <a:cs typeface="Arial"/>
              </a:defRPr>
            </a:lvl3pPr>
            <a:lvl4pPr marL="21320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4pPr>
            <a:lvl5pPr marL="27416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lvl="1" indent="0">
              <a:buFont typeface="Arial" pitchFamily="34" charset="0"/>
              <a:buNone/>
            </a:pPr>
            <a:r>
              <a:rPr lang="en-US" sz="1600" dirty="0" smtClean="0">
                <a:cs typeface="Arial" pitchFamily="34" charset="0"/>
              </a:rPr>
              <a:t>Define which OS versions and editions the application will run on</a:t>
            </a:r>
          </a:p>
          <a:p>
            <a:pPr marL="0" lvl="1" indent="0">
              <a:buFont typeface="Arial" pitchFamily="34" charset="0"/>
              <a:buNone/>
            </a:pPr>
            <a:endParaRPr lang="en-US" sz="1600" dirty="0" smtClean="0">
              <a:cs typeface="Arial" pitchFamily="34" charset="0"/>
            </a:endParaRPr>
          </a:p>
          <a:p>
            <a:pPr marL="0" lvl="1" indent="0">
              <a:buFont typeface="Arial" pitchFamily="34" charset="0"/>
              <a:buNone/>
            </a:pPr>
            <a:r>
              <a:rPr lang="en-US" sz="1600" dirty="0" smtClean="0">
                <a:cs typeface="Arial" pitchFamily="34" charset="0"/>
              </a:rPr>
              <a:t>Windows 2003/2008 (x86, x64)</a:t>
            </a:r>
          </a:p>
          <a:p>
            <a:pPr marL="0" lvl="1" indent="0">
              <a:buFont typeface="Arial" pitchFamily="34" charset="0"/>
              <a:buNone/>
            </a:pPr>
            <a:r>
              <a:rPr lang="en-US" sz="1600" dirty="0" smtClean="0">
                <a:cs typeface="Arial" pitchFamily="34" charset="0"/>
              </a:rPr>
              <a:t>Windows Server 2008 R2 (x64)</a:t>
            </a:r>
          </a:p>
        </p:txBody>
      </p:sp>
      <p:sp>
        <p:nvSpPr>
          <p:cNvPr id="11" name="Text Placeholder 24"/>
          <p:cNvSpPr txBox="1">
            <a:spLocks/>
          </p:cNvSpPr>
          <p:nvPr/>
        </p:nvSpPr>
        <p:spPr bwMode="auto">
          <a:xfrm>
            <a:off x="4405313" y="1566863"/>
            <a:ext cx="3411537" cy="476250"/>
          </a:xfrm>
          <a:prstGeom prst="rect">
            <a:avLst/>
          </a:prstGeom>
          <a:noFill/>
          <a:ln>
            <a:miter lim="800000"/>
            <a:headEnd/>
            <a:tailEnd/>
          </a:ln>
        </p:spPr>
        <p:txBody>
          <a:bodyPr wrap="square" numCol="1" anchor="t" anchorCtr="0" compatLnSpc="1">
            <a:prstTxWarp prst="textNoShape">
              <a:avLst/>
            </a:prstTxWarp>
          </a:bodyPr>
          <a:lstStyle>
            <a:lvl1pPr marL="455613" indent="-455613" algn="l" defTabSz="608013" rtl="0" fontAlgn="base">
              <a:spcBef>
                <a:spcPct val="20000"/>
              </a:spcBef>
              <a:spcAft>
                <a:spcPct val="0"/>
              </a:spcAft>
              <a:buFont typeface="Arial" pitchFamily="34" charset="0"/>
              <a:buChar char="•"/>
              <a:defRPr sz="2800" kern="1200">
                <a:solidFill>
                  <a:srgbClr val="FFFFFF"/>
                </a:solidFill>
                <a:latin typeface="+mn-lt"/>
                <a:ea typeface="+mn-ea"/>
                <a:cs typeface="Arial"/>
              </a:defRPr>
            </a:lvl1pPr>
            <a:lvl2pPr marL="989013" indent="-379413" algn="l" defTabSz="608013" rtl="0" fontAlgn="base">
              <a:spcBef>
                <a:spcPct val="20000"/>
              </a:spcBef>
              <a:spcAft>
                <a:spcPct val="0"/>
              </a:spcAft>
              <a:buFont typeface="Arial" pitchFamily="34" charset="0"/>
              <a:buChar char="–"/>
              <a:defRPr sz="2400" kern="1200">
                <a:solidFill>
                  <a:srgbClr val="FFFFFF"/>
                </a:solidFill>
                <a:latin typeface="+mn-lt"/>
                <a:ea typeface="+mn-ea"/>
                <a:cs typeface="Arial"/>
              </a:defRPr>
            </a:lvl2pPr>
            <a:lvl3pPr marL="1522413" indent="-303213" algn="l" defTabSz="608013" rtl="0" fontAlgn="base">
              <a:spcBef>
                <a:spcPct val="20000"/>
              </a:spcBef>
              <a:spcAft>
                <a:spcPct val="0"/>
              </a:spcAft>
              <a:buFont typeface="Arial" pitchFamily="34" charset="0"/>
              <a:buChar char="•"/>
              <a:defRPr kern="1200">
                <a:solidFill>
                  <a:srgbClr val="FFFFFF"/>
                </a:solidFill>
                <a:latin typeface="+mn-lt"/>
                <a:ea typeface="+mn-ea"/>
                <a:cs typeface="Arial"/>
              </a:defRPr>
            </a:lvl3pPr>
            <a:lvl4pPr marL="21320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4pPr>
            <a:lvl5pPr marL="27416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indent="0" algn="ctr">
              <a:buFont typeface="Arial" pitchFamily="34" charset="0"/>
              <a:buNone/>
            </a:pPr>
            <a:r>
              <a:rPr lang="en-US" sz="2400" dirty="0" smtClean="0">
                <a:solidFill>
                  <a:srgbClr val="3DB5F1"/>
                </a:solidFill>
                <a:cs typeface="Arial" pitchFamily="34" charset="0"/>
              </a:rPr>
              <a:t>Definition</a:t>
            </a:r>
          </a:p>
        </p:txBody>
      </p:sp>
      <p:sp>
        <p:nvSpPr>
          <p:cNvPr id="12" name="Text Placeholder 30"/>
          <p:cNvSpPr txBox="1">
            <a:spLocks/>
          </p:cNvSpPr>
          <p:nvPr/>
        </p:nvSpPr>
        <p:spPr bwMode="auto">
          <a:xfrm>
            <a:off x="8035925" y="1566863"/>
            <a:ext cx="3411538" cy="476250"/>
          </a:xfrm>
          <a:prstGeom prst="rect">
            <a:avLst/>
          </a:prstGeom>
          <a:noFill/>
          <a:ln>
            <a:miter lim="800000"/>
            <a:headEnd/>
            <a:tailEnd/>
          </a:ln>
        </p:spPr>
        <p:txBody>
          <a:bodyPr wrap="square" numCol="1" anchor="t" anchorCtr="0" compatLnSpc="1">
            <a:prstTxWarp prst="textNoShape">
              <a:avLst/>
            </a:prstTxWarp>
          </a:bodyPr>
          <a:lstStyle>
            <a:lvl1pPr marL="455613" indent="-455613" algn="l" defTabSz="608013" rtl="0" fontAlgn="base">
              <a:spcBef>
                <a:spcPct val="20000"/>
              </a:spcBef>
              <a:spcAft>
                <a:spcPct val="0"/>
              </a:spcAft>
              <a:buFont typeface="Arial" pitchFamily="34" charset="0"/>
              <a:buChar char="•"/>
              <a:defRPr sz="2800" kern="1200">
                <a:solidFill>
                  <a:srgbClr val="FFFFFF"/>
                </a:solidFill>
                <a:latin typeface="+mn-lt"/>
                <a:ea typeface="+mn-ea"/>
                <a:cs typeface="Arial"/>
              </a:defRPr>
            </a:lvl1pPr>
            <a:lvl2pPr marL="989013" indent="-379413" algn="l" defTabSz="608013" rtl="0" fontAlgn="base">
              <a:spcBef>
                <a:spcPct val="20000"/>
              </a:spcBef>
              <a:spcAft>
                <a:spcPct val="0"/>
              </a:spcAft>
              <a:buFont typeface="Arial" pitchFamily="34" charset="0"/>
              <a:buChar char="–"/>
              <a:defRPr sz="2400" kern="1200">
                <a:solidFill>
                  <a:srgbClr val="FFFFFF"/>
                </a:solidFill>
                <a:latin typeface="+mn-lt"/>
                <a:ea typeface="+mn-ea"/>
                <a:cs typeface="Arial"/>
              </a:defRPr>
            </a:lvl2pPr>
            <a:lvl3pPr marL="1522413" indent="-303213" algn="l" defTabSz="608013" rtl="0" fontAlgn="base">
              <a:spcBef>
                <a:spcPct val="20000"/>
              </a:spcBef>
              <a:spcAft>
                <a:spcPct val="0"/>
              </a:spcAft>
              <a:buFont typeface="Arial" pitchFamily="34" charset="0"/>
              <a:buChar char="•"/>
              <a:defRPr kern="1200">
                <a:solidFill>
                  <a:srgbClr val="FFFFFF"/>
                </a:solidFill>
                <a:latin typeface="+mn-lt"/>
                <a:ea typeface="+mn-ea"/>
                <a:cs typeface="Arial"/>
              </a:defRPr>
            </a:lvl3pPr>
            <a:lvl4pPr marL="21320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4pPr>
            <a:lvl5pPr marL="27416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indent="0" algn="ctr">
              <a:buFont typeface="Arial" pitchFamily="34" charset="0"/>
              <a:buNone/>
            </a:pPr>
            <a:r>
              <a:rPr lang="en-US" sz="2400" dirty="0" smtClean="0">
                <a:solidFill>
                  <a:srgbClr val="3DB5F1"/>
                </a:solidFill>
                <a:cs typeface="Arial" pitchFamily="34" charset="0"/>
              </a:rPr>
              <a:t>Execution</a:t>
            </a:r>
          </a:p>
        </p:txBody>
      </p:sp>
      <p:sp>
        <p:nvSpPr>
          <p:cNvPr id="13" name="Text Placeholder 31"/>
          <p:cNvSpPr txBox="1">
            <a:spLocks/>
          </p:cNvSpPr>
          <p:nvPr/>
        </p:nvSpPr>
        <p:spPr bwMode="auto">
          <a:xfrm>
            <a:off x="4613275" y="3733800"/>
            <a:ext cx="3157537" cy="1833563"/>
          </a:xfrm>
          <a:prstGeom prst="rect">
            <a:avLst/>
          </a:prstGeom>
          <a:noFill/>
          <a:ln>
            <a:miter lim="800000"/>
            <a:headEnd/>
            <a:tailEnd/>
          </a:ln>
        </p:spPr>
        <p:txBody>
          <a:bodyPr wrap="square" numCol="1" anchor="t" anchorCtr="0" compatLnSpc="1">
            <a:prstTxWarp prst="textNoShape">
              <a:avLst/>
            </a:prstTxWarp>
          </a:bodyPr>
          <a:lstStyle>
            <a:lvl1pPr marL="455613" indent="-455613" algn="l" defTabSz="608013" rtl="0" fontAlgn="base">
              <a:spcBef>
                <a:spcPct val="20000"/>
              </a:spcBef>
              <a:spcAft>
                <a:spcPct val="0"/>
              </a:spcAft>
              <a:buFont typeface="Arial" pitchFamily="34" charset="0"/>
              <a:buChar char="•"/>
              <a:defRPr sz="2800" kern="1200">
                <a:solidFill>
                  <a:srgbClr val="FFFFFF"/>
                </a:solidFill>
                <a:latin typeface="+mn-lt"/>
                <a:ea typeface="+mn-ea"/>
                <a:cs typeface="Arial"/>
              </a:defRPr>
            </a:lvl1pPr>
            <a:lvl2pPr marL="989013" indent="-379413" algn="l" defTabSz="608013" rtl="0" fontAlgn="base">
              <a:spcBef>
                <a:spcPct val="20000"/>
              </a:spcBef>
              <a:spcAft>
                <a:spcPct val="0"/>
              </a:spcAft>
              <a:buFont typeface="Arial" pitchFamily="34" charset="0"/>
              <a:buChar char="–"/>
              <a:defRPr sz="2400" kern="1200">
                <a:solidFill>
                  <a:srgbClr val="FFFFFF"/>
                </a:solidFill>
                <a:latin typeface="+mn-lt"/>
                <a:ea typeface="+mn-ea"/>
                <a:cs typeface="Arial"/>
              </a:defRPr>
            </a:lvl2pPr>
            <a:lvl3pPr marL="1522413" indent="-303213" algn="l" defTabSz="608013" rtl="0" fontAlgn="base">
              <a:spcBef>
                <a:spcPct val="20000"/>
              </a:spcBef>
              <a:spcAft>
                <a:spcPct val="0"/>
              </a:spcAft>
              <a:buFont typeface="Arial" pitchFamily="34" charset="0"/>
              <a:buChar char="•"/>
              <a:defRPr kern="1200">
                <a:solidFill>
                  <a:srgbClr val="FFFFFF"/>
                </a:solidFill>
                <a:latin typeface="+mn-lt"/>
                <a:ea typeface="+mn-ea"/>
                <a:cs typeface="Arial"/>
              </a:defRPr>
            </a:lvl3pPr>
            <a:lvl4pPr marL="21320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4pPr>
            <a:lvl5pPr marL="27416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lvl="1" indent="0">
              <a:buFont typeface="Arial" pitchFamily="34" charset="0"/>
              <a:buNone/>
            </a:pPr>
            <a:r>
              <a:rPr lang="en-US" sz="1600" dirty="0" smtClean="0">
                <a:cs typeface="Arial" pitchFamily="34" charset="0"/>
              </a:rPr>
              <a:t>Capture the OS configuration and the SQL connection information</a:t>
            </a:r>
          </a:p>
          <a:p>
            <a:pPr marL="0" lvl="1" indent="0">
              <a:buFont typeface="Arial" pitchFamily="34" charset="0"/>
              <a:buNone/>
            </a:pPr>
            <a:endParaRPr lang="en-US" sz="1600" dirty="0" smtClean="0">
              <a:cs typeface="Arial" pitchFamily="34" charset="0"/>
            </a:endParaRPr>
          </a:p>
          <a:p>
            <a:pPr marL="0" lvl="1" indent="0">
              <a:buFont typeface="Arial" pitchFamily="34" charset="0"/>
              <a:buNone/>
            </a:pPr>
            <a:r>
              <a:rPr lang="en-US" sz="1600" dirty="0" err="1" smtClean="0">
                <a:cs typeface="Arial" pitchFamily="34" charset="0"/>
              </a:rPr>
              <a:t>Timezone</a:t>
            </a:r>
            <a:r>
              <a:rPr lang="en-US" sz="1600" dirty="0" smtClean="0">
                <a:cs typeface="Arial" pitchFamily="34" charset="0"/>
              </a:rPr>
              <a:t>, Product key, admin password,  Domain join, </a:t>
            </a:r>
            <a:r>
              <a:rPr lang="en-US" sz="1600" dirty="0" err="1" smtClean="0">
                <a:cs typeface="Arial" pitchFamily="34" charset="0"/>
              </a:rPr>
              <a:t>dacpacs</a:t>
            </a:r>
            <a:endParaRPr lang="en-US" sz="1600" dirty="0" smtClean="0">
              <a:cs typeface="Arial" pitchFamily="34" charset="0"/>
            </a:endParaRPr>
          </a:p>
        </p:txBody>
      </p:sp>
      <p:sp>
        <p:nvSpPr>
          <p:cNvPr id="14" name="Text Placeholder 32"/>
          <p:cNvSpPr txBox="1">
            <a:spLocks/>
          </p:cNvSpPr>
          <p:nvPr/>
        </p:nvSpPr>
        <p:spPr bwMode="auto">
          <a:xfrm>
            <a:off x="8245475" y="3733800"/>
            <a:ext cx="2957513" cy="1843088"/>
          </a:xfrm>
          <a:prstGeom prst="rect">
            <a:avLst/>
          </a:prstGeom>
          <a:noFill/>
          <a:ln>
            <a:miter lim="800000"/>
            <a:headEnd/>
            <a:tailEnd/>
          </a:ln>
        </p:spPr>
        <p:txBody>
          <a:bodyPr wrap="square" numCol="1" anchor="t" anchorCtr="0" compatLnSpc="1">
            <a:prstTxWarp prst="textNoShape">
              <a:avLst/>
            </a:prstTxWarp>
          </a:bodyPr>
          <a:lstStyle>
            <a:lvl1pPr marL="455613" indent="-455613" algn="l" defTabSz="608013" rtl="0" fontAlgn="base">
              <a:spcBef>
                <a:spcPct val="20000"/>
              </a:spcBef>
              <a:spcAft>
                <a:spcPct val="0"/>
              </a:spcAft>
              <a:buFont typeface="Arial" pitchFamily="34" charset="0"/>
              <a:buChar char="•"/>
              <a:defRPr sz="2800" kern="1200">
                <a:solidFill>
                  <a:srgbClr val="FFFFFF"/>
                </a:solidFill>
                <a:latin typeface="+mn-lt"/>
                <a:ea typeface="+mn-ea"/>
                <a:cs typeface="Arial"/>
              </a:defRPr>
            </a:lvl1pPr>
            <a:lvl2pPr marL="989013" indent="-379413" algn="l" defTabSz="608013" rtl="0" fontAlgn="base">
              <a:spcBef>
                <a:spcPct val="20000"/>
              </a:spcBef>
              <a:spcAft>
                <a:spcPct val="0"/>
              </a:spcAft>
              <a:buFont typeface="Arial" pitchFamily="34" charset="0"/>
              <a:buChar char="–"/>
              <a:defRPr sz="2400" kern="1200">
                <a:solidFill>
                  <a:srgbClr val="FFFFFF"/>
                </a:solidFill>
                <a:latin typeface="+mn-lt"/>
                <a:ea typeface="+mn-ea"/>
                <a:cs typeface="Arial"/>
              </a:defRPr>
            </a:lvl2pPr>
            <a:lvl3pPr marL="1522413" indent="-303213" algn="l" defTabSz="608013" rtl="0" fontAlgn="base">
              <a:spcBef>
                <a:spcPct val="20000"/>
              </a:spcBef>
              <a:spcAft>
                <a:spcPct val="0"/>
              </a:spcAft>
              <a:buFont typeface="Arial" pitchFamily="34" charset="0"/>
              <a:buChar char="•"/>
              <a:defRPr kern="1200">
                <a:solidFill>
                  <a:srgbClr val="FFFFFF"/>
                </a:solidFill>
                <a:latin typeface="+mn-lt"/>
                <a:ea typeface="+mn-ea"/>
                <a:cs typeface="Arial"/>
              </a:defRPr>
            </a:lvl3pPr>
            <a:lvl4pPr marL="21320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4pPr>
            <a:lvl5pPr marL="2741613" indent="-303213" algn="l" defTabSz="608013" rtl="0" fontAlgn="base">
              <a:spcBef>
                <a:spcPct val="20000"/>
              </a:spcBef>
              <a:spcAft>
                <a:spcPct val="0"/>
              </a:spcAft>
              <a:buFont typeface="Arial" pitchFamily="34" charset="0"/>
              <a:buChar char="»"/>
              <a:defRPr sz="1600" kern="1200">
                <a:solidFill>
                  <a:srgbClr val="FFFFFF"/>
                </a:solidFill>
                <a:latin typeface="+mn-lt"/>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lvl="1" indent="0">
              <a:buFont typeface="Arial" pitchFamily="34" charset="0"/>
              <a:buNone/>
            </a:pPr>
            <a:r>
              <a:rPr lang="en-US" sz="1600" dirty="0" smtClean="0">
                <a:cs typeface="Arial" pitchFamily="34" charset="0"/>
              </a:rPr>
              <a:t>Run pre-scripts, post-scripts, and </a:t>
            </a:r>
            <a:r>
              <a:rPr lang="en-US" sz="1600" dirty="0" err="1" smtClean="0">
                <a:cs typeface="Arial" pitchFamily="34" charset="0"/>
              </a:rPr>
              <a:t>executables</a:t>
            </a:r>
            <a:r>
              <a:rPr lang="en-US" sz="1600" dirty="0" smtClean="0">
                <a:cs typeface="Arial" pitchFamily="34" charset="0"/>
              </a:rPr>
              <a:t> as part of the application deployment</a:t>
            </a:r>
          </a:p>
          <a:p>
            <a:pPr marL="0" lvl="1" indent="0">
              <a:buFont typeface="Arial" pitchFamily="34" charset="0"/>
              <a:buNone/>
            </a:pPr>
            <a:endParaRPr lang="en-US" sz="1600" dirty="0" smtClean="0">
              <a:cs typeface="Arial" pitchFamily="34" charset="0"/>
            </a:endParaRPr>
          </a:p>
          <a:p>
            <a:pPr marL="0" lvl="1" indent="0">
              <a:buFont typeface="Arial" pitchFamily="34" charset="0"/>
              <a:buNone/>
            </a:pPr>
            <a:r>
              <a:rPr lang="en-US" sz="1600" dirty="0" smtClean="0">
                <a:cs typeface="Arial" pitchFamily="34" charset="0"/>
              </a:rPr>
              <a:t>Any commands and actions outside of the application</a:t>
            </a:r>
          </a:p>
        </p:txBody>
      </p:sp>
      <p:pic>
        <p:nvPicPr>
          <p:cNvPr id="15" name="Picture 19"/>
          <p:cNvPicPr>
            <a:picLocks noChangeAspect="1"/>
          </p:cNvPicPr>
          <p:nvPr/>
        </p:nvPicPr>
        <p:blipFill>
          <a:blip r:embed="rId2"/>
          <a:srcRect/>
          <a:stretch>
            <a:fillRect/>
          </a:stretch>
        </p:blipFill>
        <p:spPr bwMode="auto">
          <a:xfrm>
            <a:off x="1809750" y="2614613"/>
            <a:ext cx="779463" cy="890587"/>
          </a:xfrm>
          <a:prstGeom prst="rect">
            <a:avLst/>
          </a:prstGeom>
          <a:noFill/>
          <a:ln w="9525">
            <a:noFill/>
            <a:miter lim="800000"/>
            <a:headEnd/>
            <a:tailEnd/>
          </a:ln>
        </p:spPr>
      </p:pic>
      <p:pic>
        <p:nvPicPr>
          <p:cNvPr id="16" name="Picture 20"/>
          <p:cNvPicPr>
            <a:picLocks noChangeAspect="1"/>
          </p:cNvPicPr>
          <p:nvPr/>
        </p:nvPicPr>
        <p:blipFill>
          <a:blip r:embed="rId3"/>
          <a:srcRect/>
          <a:stretch>
            <a:fillRect/>
          </a:stretch>
        </p:blipFill>
        <p:spPr bwMode="auto">
          <a:xfrm>
            <a:off x="2208213" y="2286000"/>
            <a:ext cx="914400" cy="923925"/>
          </a:xfrm>
          <a:prstGeom prst="rect">
            <a:avLst/>
          </a:prstGeom>
          <a:noFill/>
          <a:ln w="9525">
            <a:noFill/>
            <a:miter lim="800000"/>
            <a:headEnd/>
            <a:tailEnd/>
          </a:ln>
        </p:spPr>
      </p:pic>
      <p:pic>
        <p:nvPicPr>
          <p:cNvPr id="17" name="Picture 25"/>
          <p:cNvPicPr>
            <a:picLocks noChangeAspect="1"/>
          </p:cNvPicPr>
          <p:nvPr/>
        </p:nvPicPr>
        <p:blipFill>
          <a:blip r:embed="rId4"/>
          <a:srcRect/>
          <a:stretch>
            <a:fillRect/>
          </a:stretch>
        </p:blipFill>
        <p:spPr bwMode="auto">
          <a:xfrm>
            <a:off x="6289675" y="2266950"/>
            <a:ext cx="719138" cy="820738"/>
          </a:xfrm>
          <a:prstGeom prst="rect">
            <a:avLst/>
          </a:prstGeom>
          <a:noFill/>
          <a:ln w="9525">
            <a:noFill/>
            <a:miter lim="800000"/>
            <a:headEnd/>
            <a:tailEnd/>
          </a:ln>
        </p:spPr>
      </p:pic>
      <p:pic>
        <p:nvPicPr>
          <p:cNvPr id="18" name="Picture 26"/>
          <p:cNvPicPr>
            <a:picLocks noChangeAspect="1"/>
          </p:cNvPicPr>
          <p:nvPr/>
        </p:nvPicPr>
        <p:blipFill>
          <a:blip r:embed="rId5"/>
          <a:srcRect/>
          <a:stretch>
            <a:fillRect/>
          </a:stretch>
        </p:blipFill>
        <p:spPr bwMode="auto">
          <a:xfrm>
            <a:off x="5180013" y="2262188"/>
            <a:ext cx="692150" cy="703262"/>
          </a:xfrm>
          <a:prstGeom prst="rect">
            <a:avLst/>
          </a:prstGeom>
          <a:noFill/>
          <a:ln w="9525">
            <a:noFill/>
            <a:miter lim="800000"/>
            <a:headEnd/>
            <a:tailEnd/>
          </a:ln>
        </p:spPr>
      </p:pic>
      <p:pic>
        <p:nvPicPr>
          <p:cNvPr id="19" name="Picture 27"/>
          <p:cNvPicPr>
            <a:picLocks noChangeAspect="1"/>
          </p:cNvPicPr>
          <p:nvPr/>
        </p:nvPicPr>
        <p:blipFill>
          <a:blip r:embed="rId6"/>
          <a:srcRect/>
          <a:stretch>
            <a:fillRect/>
          </a:stretch>
        </p:blipFill>
        <p:spPr bwMode="auto">
          <a:xfrm>
            <a:off x="5789613" y="2744788"/>
            <a:ext cx="460375" cy="684212"/>
          </a:xfrm>
          <a:prstGeom prst="rect">
            <a:avLst/>
          </a:prstGeom>
          <a:noFill/>
          <a:ln w="9525">
            <a:noFill/>
            <a:miter lim="800000"/>
            <a:headEnd/>
            <a:tailEnd/>
          </a:ln>
        </p:spPr>
      </p:pic>
      <p:pic>
        <p:nvPicPr>
          <p:cNvPr id="20" name="Picture 28"/>
          <p:cNvPicPr>
            <a:picLocks noChangeAspect="1"/>
          </p:cNvPicPr>
          <p:nvPr/>
        </p:nvPicPr>
        <p:blipFill>
          <a:blip r:embed="rId7"/>
          <a:srcRect/>
          <a:stretch>
            <a:fillRect/>
          </a:stretch>
        </p:blipFill>
        <p:spPr bwMode="auto">
          <a:xfrm>
            <a:off x="6170613" y="3060700"/>
            <a:ext cx="361950" cy="368300"/>
          </a:xfrm>
          <a:prstGeom prst="rect">
            <a:avLst/>
          </a:prstGeom>
          <a:noFill/>
          <a:ln w="9525">
            <a:noFill/>
            <a:miter lim="800000"/>
            <a:headEnd/>
            <a:tailEnd/>
          </a:ln>
        </p:spPr>
      </p:pic>
      <p:pic>
        <p:nvPicPr>
          <p:cNvPr id="21" name="Picture 29" descr="app.ai"/>
          <p:cNvPicPr>
            <a:picLocks noChangeAspect="1"/>
          </p:cNvPicPr>
          <p:nvPr/>
        </p:nvPicPr>
        <p:blipFill>
          <a:blip r:embed="rId8"/>
          <a:srcRect/>
          <a:stretch>
            <a:fillRect/>
          </a:stretch>
        </p:blipFill>
        <p:spPr bwMode="auto">
          <a:xfrm rot="1078840">
            <a:off x="9282113" y="2341563"/>
            <a:ext cx="966787" cy="1103312"/>
          </a:xfrm>
          <a:prstGeom prst="rect">
            <a:avLst/>
          </a:prstGeom>
          <a:noFill/>
          <a:ln w="9525">
            <a:noFill/>
            <a:miter lim="800000"/>
            <a:headEnd/>
            <a:tailEnd/>
          </a:ln>
        </p:spPr>
      </p:pic>
    </p:spTree>
    <p:extLst>
      <p:ext uri="{BB962C8B-B14F-4D97-AF65-F5344CB8AC3E}">
        <p14:creationId xmlns:p14="http://schemas.microsoft.com/office/powerpoint/2010/main" val="37342470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500"/>
                                        <p:tgtEl>
                                          <p:spTgt spid="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par>
                                <p:cTn id="63" presetID="10" presetClass="entr" presetSubtype="0" fill="hold"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9" grpId="0" animBg="1"/>
      <p:bldP spid="10" grpId="0" animBg="1"/>
      <p:bldP spid="11" grpId="0" animBg="1"/>
      <p:bldP spid="12" grpId="0" animBg="1"/>
      <p:bldP spid="13" grpId="0" animBg="1"/>
      <p:bldP spid="14" grpId="0" animBg="1"/>
    </p:bldLst>
  </p:timing>
</p:sld>
</file>

<file path=ppt/theme/theme1.xml><?xml version="1.0" encoding="utf-8"?>
<a:theme xmlns:a="http://schemas.openxmlformats.org/drawingml/2006/main" name="TechEd_2012_PPT_Template">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Maarten Goet</External_x0020_Speaker>
    <Session_x0020_Code xmlns="2295e2e7-0eeb-498e-8716-217bb2ee6ee3">MGT304</Session_x0020_Code>
    <ProductTaxHTField0 xmlns="2295e2e7-0eeb-498e-8716-217bb2ee6ee3">
      <Terms xmlns="http://schemas.microsoft.com/office/infopath/2007/PartnerControls"/>
    </ProductTaxHTField0>
    <Presentation_x0020_Date xmlns="2295e2e7-0eeb-498e-8716-217bb2ee6ee3">2012-06-13T00:00:00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Props1.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D92E10-3D8B-4831-9584-7BC82972C8E2}">
  <ds:schemaRefs>
    <ds:schemaRef ds:uri="http://www.w3.org/XML/1998/namespace"/>
    <ds:schemaRef ds:uri="http://schemas.openxmlformats.org/package/2006/metadata/core-properties"/>
    <ds:schemaRef ds:uri="http://purl.org/dc/terms/"/>
    <ds:schemaRef ds:uri="http://schemas.microsoft.com/office/2006/documentManagement/types"/>
    <ds:schemaRef ds:uri="8b529f77-48ab-4581-b468-93f09345b8aa"/>
    <ds:schemaRef ds:uri="http://purl.org/dc/dcmitype/"/>
    <ds:schemaRef ds:uri="http://schemas.microsoft.com/office/infopath/2007/PartnerControls"/>
    <ds:schemaRef ds:uri="2295e2e7-0eeb-498e-8716-217bb2ee6ee3"/>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TechEd_2012_PPT_Template</Template>
  <TotalTime>20</TotalTime>
  <Words>1906</Words>
  <Application>Microsoft Office PowerPoint</Application>
  <PresentationFormat>Custom</PresentationFormat>
  <Paragraphs>346</Paragraphs>
  <Slides>30</Slides>
  <Notes>9</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TechEd_2012_PPT_Template</vt:lpstr>
      <vt:lpstr>White with Consolas font for code slides</vt:lpstr>
      <vt:lpstr>Cloud? It's All about the App!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Deploying consistent and flexible applications</vt:lpstr>
      <vt:lpstr>PowerPoint Presentation</vt:lpstr>
      <vt:lpstr>PowerPoint Presentation</vt:lpstr>
      <vt:lpstr>PowerPoint Presentation</vt:lpstr>
      <vt:lpstr>Managing applications across multiple clouds</vt:lpstr>
      <vt:lpstr>The complete application monitoring solution</vt:lpstr>
      <vt:lpstr>PowerPoint Presentation</vt:lpstr>
      <vt:lpstr>PowerPoint Presentation</vt:lpstr>
      <vt:lpstr>PowerPoint Presentation</vt:lpstr>
      <vt:lpstr>The complete application monitoring solution</vt:lpstr>
      <vt:lpstr>Application delivery lifecycle - Revisited</vt:lpstr>
      <vt:lpstr>PowerPoint Presentation</vt:lpstr>
      <vt:lpstr>Resources</vt:lpstr>
      <vt:lpstr>PowerPoint Presentation</vt:lpstr>
      <vt:lpstr>MS Tag</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It's All about the App!</dc:title>
  <dc:subject>TechEd 2012</dc:subject>
  <dc:creator>Maarten Goet</dc:creator>
  <cp:keywords>TechEd 2012</cp:keywords>
  <dc:description>Template: Jordan Cayabyab, Artitudes Design
Formatting:
Event Date: June 11-14, 2012
Event Location: Orlando, FL
Audience Type: IT Pros, Developers</dc:description>
  <cp:lastModifiedBy>Shows</cp:lastModifiedBy>
  <cp:revision>13</cp:revision>
  <cp:lastPrinted>2010-05-11T05:02:34Z</cp:lastPrinted>
  <dcterms:created xsi:type="dcterms:W3CDTF">2012-03-06T19:27:45Z</dcterms:created>
  <dcterms:modified xsi:type="dcterms:W3CDTF">2012-06-13T20:03:16Z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