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1"/>
  </p:notesMasterIdLst>
  <p:handoutMasterIdLst>
    <p:handoutMasterId r:id="rId32"/>
  </p:handoutMasterIdLst>
  <p:sldIdLst>
    <p:sldId id="257" r:id="rId6"/>
    <p:sldId id="323" r:id="rId7"/>
    <p:sldId id="319" r:id="rId8"/>
    <p:sldId id="320" r:id="rId9"/>
    <p:sldId id="322" r:id="rId10"/>
    <p:sldId id="325" r:id="rId11"/>
    <p:sldId id="327" r:id="rId12"/>
    <p:sldId id="350" r:id="rId13"/>
    <p:sldId id="349" r:id="rId14"/>
    <p:sldId id="347" r:id="rId15"/>
    <p:sldId id="352" r:id="rId16"/>
    <p:sldId id="348" r:id="rId17"/>
    <p:sldId id="351" r:id="rId18"/>
    <p:sldId id="326" r:id="rId19"/>
    <p:sldId id="321" r:id="rId20"/>
    <p:sldId id="266" r:id="rId21"/>
    <p:sldId id="328" r:id="rId22"/>
    <p:sldId id="324" r:id="rId23"/>
    <p:sldId id="270" r:id="rId24"/>
    <p:sldId id="336" r:id="rId25"/>
    <p:sldId id="313" r:id="rId26"/>
    <p:sldId id="314" r:id="rId27"/>
    <p:sldId id="315" r:id="rId28"/>
    <p:sldId id="271" r:id="rId29"/>
    <p:sldId id="256" r:id="rId3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5068" autoAdjust="0"/>
  </p:normalViewPr>
  <p:slideViewPr>
    <p:cSldViewPr>
      <p:cViewPr varScale="1">
        <p:scale>
          <a:sx n="109" d="100"/>
          <a:sy n="109" d="100"/>
        </p:scale>
        <p:origin x="-744" y="-7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171450" indent="-171450">
              <a:buFont typeface="Arial"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2:19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upport.microsoft.com/kb/2288515"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www.veeam.com/vmware-microsoft-esx-monitoring/resources.htm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www.veeam.com/virtual-machine-backup-solution-free.html"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hyperlink" Target="http://microsoft.com/msdn"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2.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308174"/>
            <a:ext cx="6718301" cy="1568626"/>
          </a:xfrm>
        </p:spPr>
        <p:txBody>
          <a:bodyPr/>
          <a:lstStyle/>
          <a:p>
            <a:r>
              <a:rPr lang="en-US" sz="3200" dirty="0"/>
              <a:t>Massively Multi-Instance: Building and Deploying Microsoft System Center Operations Manager Management Packs in the Enterprise</a:t>
            </a:r>
            <a:endParaRPr lang="en-US" sz="2000" dirty="0"/>
          </a:p>
        </p:txBody>
      </p:sp>
      <p:sp>
        <p:nvSpPr>
          <p:cNvPr id="3" name="Subtitle 2"/>
          <p:cNvSpPr>
            <a:spLocks noGrp="1"/>
          </p:cNvSpPr>
          <p:nvPr>
            <p:ph type="subTitle" idx="1"/>
          </p:nvPr>
        </p:nvSpPr>
        <p:spPr/>
        <p:txBody>
          <a:bodyPr/>
          <a:lstStyle/>
          <a:p>
            <a:r>
              <a:rPr lang="en-US" dirty="0" smtClean="0"/>
              <a:t>Alec King</a:t>
            </a:r>
          </a:p>
          <a:p>
            <a:r>
              <a:rPr lang="en-US" dirty="0" smtClean="0"/>
              <a:t>Director, Product Management </a:t>
            </a:r>
          </a:p>
          <a:p>
            <a:r>
              <a:rPr lang="en-US" dirty="0" smtClean="0"/>
              <a:t>Veeam Software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31368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MGT308</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err="1" smtClean="0"/>
              <a:t>Cookdown</a:t>
            </a:r>
            <a:r>
              <a:rPr lang="en-US" dirty="0" smtClean="0"/>
              <a:t> WMI Data Source Module</a:t>
            </a:r>
            <a:endParaRPr lang="en-US" dirty="0"/>
          </a:p>
        </p:txBody>
      </p:sp>
      <p:sp>
        <p:nvSpPr>
          <p:cNvPr id="6" name="Text Placeholder 5"/>
          <p:cNvSpPr>
            <a:spLocks noGrp="1"/>
          </p:cNvSpPr>
          <p:nvPr>
            <p:ph type="body" sz="quarter" idx="10"/>
          </p:nvPr>
        </p:nvSpPr>
        <p:spPr>
          <a:xfrm>
            <a:off x="836612" y="914401"/>
            <a:ext cx="10718125" cy="5933932"/>
          </a:xfrm>
        </p:spPr>
        <p:txBody>
          <a:bodyPr/>
          <a:lstStyle/>
          <a:p>
            <a:r>
              <a:rPr lang="en-US" sz="800" dirty="0"/>
              <a:t>&lt;</a:t>
            </a:r>
            <a:r>
              <a:rPr lang="en-US" sz="800" dirty="0" err="1"/>
              <a:t>DataSourceModuleType</a:t>
            </a:r>
            <a:r>
              <a:rPr lang="en-US" sz="800" dirty="0"/>
              <a:t> ID</a:t>
            </a:r>
            <a:r>
              <a:rPr lang="en-US" sz="800" b="1" dirty="0"/>
              <a:t>="</a:t>
            </a:r>
            <a:r>
              <a:rPr lang="en-US" sz="800" b="1" dirty="0" err="1"/>
              <a:t>nworks.VMware.VEM.VMSTATS.WMIProvider</a:t>
            </a:r>
            <a:r>
              <a:rPr lang="en-US" sz="800" b="1" dirty="0"/>
              <a:t>" </a:t>
            </a:r>
            <a:r>
              <a:rPr lang="en-US" sz="800" dirty="0"/>
              <a:t>Accessibility="Internal" Batching="false"&gt;</a:t>
            </a:r>
          </a:p>
          <a:p>
            <a:r>
              <a:rPr lang="en-US" sz="800" dirty="0"/>
              <a:t>        &lt;Configuration&gt;</a:t>
            </a:r>
          </a:p>
          <a:p>
            <a:r>
              <a:rPr lang="en-US" sz="800" dirty="0"/>
              <a:t>          &lt;</a:t>
            </a:r>
            <a:r>
              <a:rPr lang="en-US" sz="800" dirty="0" err="1"/>
              <a:t>xsd:element</a:t>
            </a:r>
            <a:r>
              <a:rPr lang="en-US" sz="800" dirty="0"/>
              <a:t> name="</a:t>
            </a:r>
            <a:r>
              <a:rPr lang="en-US" sz="800" dirty="0" err="1"/>
              <a:t>NameSpace</a:t>
            </a:r>
            <a:r>
              <a:rPr lang="en-US" sz="800" dirty="0"/>
              <a:t>" type="</a:t>
            </a:r>
            <a:r>
              <a:rPr lang="en-US" sz="800" dirty="0" err="1"/>
              <a:t>xsd:string</a:t>
            </a:r>
            <a:r>
              <a:rPr lang="en-US" sz="800" dirty="0"/>
              <a:t>" /&gt;</a:t>
            </a:r>
          </a:p>
          <a:p>
            <a:r>
              <a:rPr lang="en-US" sz="800" dirty="0"/>
              <a:t>          &lt;</a:t>
            </a:r>
            <a:r>
              <a:rPr lang="en-US" sz="800" dirty="0" err="1"/>
              <a:t>xsd:element</a:t>
            </a:r>
            <a:r>
              <a:rPr lang="en-US" sz="800" dirty="0"/>
              <a:t> name="Query" type="</a:t>
            </a:r>
            <a:r>
              <a:rPr lang="en-US" sz="800" dirty="0" err="1"/>
              <a:t>xsd:string</a:t>
            </a:r>
            <a:r>
              <a:rPr lang="en-US" sz="800" dirty="0"/>
              <a:t>" /&gt;</a:t>
            </a:r>
          </a:p>
          <a:p>
            <a:r>
              <a:rPr lang="en-US" sz="800" dirty="0"/>
              <a:t>          &lt;</a:t>
            </a:r>
            <a:r>
              <a:rPr lang="en-US" sz="800" dirty="0" err="1"/>
              <a:t>xsd:element</a:t>
            </a:r>
            <a:r>
              <a:rPr lang="en-US" sz="800" dirty="0"/>
              <a:t> name="Frequency" type="</a:t>
            </a:r>
            <a:r>
              <a:rPr lang="en-US" sz="800" dirty="0" err="1"/>
              <a:t>xsd:integer</a:t>
            </a:r>
            <a:r>
              <a:rPr lang="en-US" sz="800" dirty="0"/>
              <a:t>" /&gt;</a:t>
            </a:r>
          </a:p>
          <a:p>
            <a:r>
              <a:rPr lang="en-US" sz="800" dirty="0"/>
              <a:t>          &lt;</a:t>
            </a:r>
            <a:r>
              <a:rPr lang="en-US" sz="800" dirty="0" err="1"/>
              <a:t>xsd:element</a:t>
            </a:r>
            <a:r>
              <a:rPr lang="en-US" sz="800" dirty="0"/>
              <a:t> name="</a:t>
            </a:r>
            <a:r>
              <a:rPr lang="en-US" sz="800" dirty="0" err="1"/>
              <a:t>ObjectName</a:t>
            </a:r>
            <a:r>
              <a:rPr lang="en-US" sz="800" dirty="0"/>
              <a:t>" type="</a:t>
            </a:r>
            <a:r>
              <a:rPr lang="en-US" sz="800" dirty="0" err="1"/>
              <a:t>xsd:string</a:t>
            </a:r>
            <a:r>
              <a:rPr lang="en-US" sz="800" dirty="0"/>
              <a:t>" /&gt;</a:t>
            </a:r>
          </a:p>
          <a:p>
            <a:r>
              <a:rPr lang="en-US" sz="800" dirty="0"/>
              <a:t>          &lt;</a:t>
            </a:r>
            <a:r>
              <a:rPr lang="en-US" sz="800" dirty="0" err="1"/>
              <a:t>xsd:element</a:t>
            </a:r>
            <a:r>
              <a:rPr lang="en-US" sz="800" dirty="0"/>
              <a:t> name="</a:t>
            </a:r>
            <a:r>
              <a:rPr lang="en-US" sz="800" dirty="0" err="1"/>
              <a:t>CounterName</a:t>
            </a:r>
            <a:r>
              <a:rPr lang="en-US" sz="800" dirty="0"/>
              <a:t>" type="</a:t>
            </a:r>
            <a:r>
              <a:rPr lang="en-US" sz="800" dirty="0" err="1"/>
              <a:t>xsd:string</a:t>
            </a:r>
            <a:r>
              <a:rPr lang="en-US" sz="800" dirty="0"/>
              <a:t>" /&gt;</a:t>
            </a:r>
          </a:p>
          <a:p>
            <a:r>
              <a:rPr lang="en-US" sz="800" dirty="0"/>
              <a:t>          &lt;</a:t>
            </a:r>
            <a:r>
              <a:rPr lang="en-US" sz="800" dirty="0" err="1"/>
              <a:t>xsd:element</a:t>
            </a:r>
            <a:r>
              <a:rPr lang="en-US" sz="800" dirty="0"/>
              <a:t> name="</a:t>
            </a:r>
            <a:r>
              <a:rPr lang="en-US" sz="800" dirty="0" err="1"/>
              <a:t>InstanceName</a:t>
            </a:r>
            <a:r>
              <a:rPr lang="en-US" sz="800" dirty="0"/>
              <a:t>" type="</a:t>
            </a:r>
            <a:r>
              <a:rPr lang="en-US" sz="800" dirty="0" err="1"/>
              <a:t>xsd:string</a:t>
            </a:r>
            <a:r>
              <a:rPr lang="en-US" sz="800" dirty="0"/>
              <a:t>" /&gt;</a:t>
            </a:r>
          </a:p>
          <a:p>
            <a:r>
              <a:rPr lang="en-US" sz="800" dirty="0"/>
              <a:t>          &lt;</a:t>
            </a:r>
            <a:r>
              <a:rPr lang="en-US" sz="800" dirty="0" err="1"/>
              <a:t>xsd:element</a:t>
            </a:r>
            <a:r>
              <a:rPr lang="en-US" sz="800" dirty="0"/>
              <a:t> name="Value" type="</a:t>
            </a:r>
            <a:r>
              <a:rPr lang="en-US" sz="800" dirty="0" err="1"/>
              <a:t>xsd:string</a:t>
            </a:r>
            <a:r>
              <a:rPr lang="en-US" sz="800" dirty="0"/>
              <a:t>" /&gt;</a:t>
            </a:r>
          </a:p>
          <a:p>
            <a:r>
              <a:rPr lang="en-US" sz="800" dirty="0"/>
              <a:t>          &lt;</a:t>
            </a:r>
            <a:r>
              <a:rPr lang="en-US" sz="800" dirty="0" err="1"/>
              <a:t>xsd:element</a:t>
            </a:r>
            <a:r>
              <a:rPr lang="en-US" sz="800" dirty="0"/>
              <a:t> name="</a:t>
            </a:r>
            <a:r>
              <a:rPr lang="en-US" sz="800" dirty="0" err="1"/>
              <a:t>EntityIdTarget</a:t>
            </a:r>
            <a:r>
              <a:rPr lang="en-US" sz="800" dirty="0"/>
              <a:t>" type="</a:t>
            </a:r>
            <a:r>
              <a:rPr lang="en-US" sz="800" dirty="0" err="1"/>
              <a:t>xsd:string</a:t>
            </a:r>
            <a:r>
              <a:rPr lang="en-US" sz="800" dirty="0"/>
              <a:t>" /&gt;</a:t>
            </a:r>
          </a:p>
          <a:p>
            <a:r>
              <a:rPr lang="en-US" sz="800" dirty="0"/>
              <a:t>        &lt;/Configuration&gt;</a:t>
            </a:r>
          </a:p>
          <a:p>
            <a:r>
              <a:rPr lang="en-US" sz="800" dirty="0"/>
              <a:t>        &lt;</a:t>
            </a:r>
            <a:r>
              <a:rPr lang="en-US" sz="800" dirty="0" err="1"/>
              <a:t>ModuleImplementation</a:t>
            </a:r>
            <a:r>
              <a:rPr lang="en-US" sz="800" dirty="0"/>
              <a:t> Isolation="Any"&gt;</a:t>
            </a:r>
          </a:p>
          <a:p>
            <a:r>
              <a:rPr lang="en-US" sz="800" dirty="0"/>
              <a:t>          &lt;Composite&gt;</a:t>
            </a:r>
          </a:p>
          <a:p>
            <a:r>
              <a:rPr lang="en-US" sz="800" dirty="0"/>
              <a:t>            &lt;</a:t>
            </a:r>
            <a:r>
              <a:rPr lang="en-US" sz="800" dirty="0" err="1"/>
              <a:t>MemberModules</a:t>
            </a:r>
            <a:r>
              <a:rPr lang="en-US" sz="800" dirty="0"/>
              <a:t>&gt;</a:t>
            </a:r>
          </a:p>
          <a:p>
            <a:r>
              <a:rPr lang="en-US" sz="800" b="1" dirty="0"/>
              <a:t>              &lt;</a:t>
            </a:r>
            <a:r>
              <a:rPr lang="en-US" sz="800" b="1" dirty="0" err="1"/>
              <a:t>DataSource</a:t>
            </a:r>
            <a:r>
              <a:rPr lang="en-US" sz="800" b="1" dirty="0"/>
              <a:t> ID="DS" </a:t>
            </a:r>
            <a:r>
              <a:rPr lang="en-US" sz="800" b="1" dirty="0" err="1"/>
              <a:t>TypeID</a:t>
            </a:r>
            <a:r>
              <a:rPr lang="en-US" sz="800" b="1" dirty="0"/>
              <a:t>="</a:t>
            </a:r>
            <a:r>
              <a:rPr lang="en-US" sz="800" b="1" dirty="0" err="1"/>
              <a:t>Windows!Microsoft.Windows.WmiProvider</a:t>
            </a:r>
            <a:r>
              <a:rPr lang="en-US" sz="800" b="1" dirty="0"/>
              <a:t>"&gt;</a:t>
            </a:r>
          </a:p>
          <a:p>
            <a:r>
              <a:rPr lang="en-US" sz="800" b="1" dirty="0">
                <a:solidFill>
                  <a:srgbClr val="FF0000">
                    <a:alpha val="99000"/>
                  </a:srgbClr>
                </a:solidFill>
              </a:rPr>
              <a:t>                &lt;</a:t>
            </a:r>
            <a:r>
              <a:rPr lang="en-US" sz="800" b="1" dirty="0" err="1">
                <a:solidFill>
                  <a:srgbClr val="FF0000">
                    <a:alpha val="99000"/>
                  </a:srgbClr>
                </a:solidFill>
              </a:rPr>
              <a:t>NameSpace</a:t>
            </a:r>
            <a:r>
              <a:rPr lang="en-US" sz="800" b="1" dirty="0">
                <a:solidFill>
                  <a:srgbClr val="FF0000">
                    <a:alpha val="99000"/>
                  </a:srgbClr>
                </a:solidFill>
              </a:rPr>
              <a:t>&gt;$</a:t>
            </a:r>
            <a:r>
              <a:rPr lang="en-US" sz="800" b="1" dirty="0" err="1">
                <a:solidFill>
                  <a:srgbClr val="FF0000">
                    <a:alpha val="99000"/>
                  </a:srgbClr>
                </a:solidFill>
              </a:rPr>
              <a:t>Config</a:t>
            </a:r>
            <a:r>
              <a:rPr lang="en-US" sz="800" b="1" dirty="0">
                <a:solidFill>
                  <a:srgbClr val="FF0000">
                    <a:alpha val="99000"/>
                  </a:srgbClr>
                </a:solidFill>
              </a:rPr>
              <a:t>/</a:t>
            </a:r>
            <a:r>
              <a:rPr lang="en-US" sz="800" b="1" dirty="0" err="1">
                <a:solidFill>
                  <a:srgbClr val="FF0000">
                    <a:alpha val="99000"/>
                  </a:srgbClr>
                </a:solidFill>
              </a:rPr>
              <a:t>NameSpace</a:t>
            </a:r>
            <a:r>
              <a:rPr lang="en-US" sz="800" b="1" dirty="0">
                <a:solidFill>
                  <a:srgbClr val="FF0000">
                    <a:alpha val="99000"/>
                  </a:srgbClr>
                </a:solidFill>
              </a:rPr>
              <a:t>$&lt;/</a:t>
            </a:r>
            <a:r>
              <a:rPr lang="en-US" sz="800" b="1" dirty="0" err="1">
                <a:solidFill>
                  <a:srgbClr val="FF0000">
                    <a:alpha val="99000"/>
                  </a:srgbClr>
                </a:solidFill>
              </a:rPr>
              <a:t>NameSpace</a:t>
            </a:r>
            <a:r>
              <a:rPr lang="en-US" sz="800" b="1" dirty="0">
                <a:solidFill>
                  <a:srgbClr val="FF0000">
                    <a:alpha val="99000"/>
                  </a:srgbClr>
                </a:solidFill>
              </a:rPr>
              <a:t>&gt;</a:t>
            </a:r>
          </a:p>
          <a:p>
            <a:r>
              <a:rPr lang="en-US" sz="800" b="1" dirty="0">
                <a:solidFill>
                  <a:srgbClr val="FF0000">
                    <a:alpha val="99000"/>
                  </a:srgbClr>
                </a:solidFill>
              </a:rPr>
              <a:t>                &lt;Query&gt;$</a:t>
            </a:r>
            <a:r>
              <a:rPr lang="en-US" sz="800" b="1" dirty="0" err="1">
                <a:solidFill>
                  <a:srgbClr val="FF0000">
                    <a:alpha val="99000"/>
                  </a:srgbClr>
                </a:solidFill>
              </a:rPr>
              <a:t>Config</a:t>
            </a:r>
            <a:r>
              <a:rPr lang="en-US" sz="800" b="1" dirty="0">
                <a:solidFill>
                  <a:srgbClr val="FF0000">
                    <a:alpha val="99000"/>
                  </a:srgbClr>
                </a:solidFill>
              </a:rPr>
              <a:t>/Query$&lt;/Query&gt;</a:t>
            </a:r>
          </a:p>
          <a:p>
            <a:r>
              <a:rPr lang="en-US" sz="800" b="1" dirty="0"/>
              <a:t>                &lt;Frequency&gt;$</a:t>
            </a:r>
            <a:r>
              <a:rPr lang="en-US" sz="800" b="1" dirty="0" err="1"/>
              <a:t>Config</a:t>
            </a:r>
            <a:r>
              <a:rPr lang="en-US" sz="800" b="1" dirty="0"/>
              <a:t>/Frequency$&lt;/Frequency&gt;</a:t>
            </a:r>
          </a:p>
          <a:p>
            <a:r>
              <a:rPr lang="en-US" sz="800" b="1" dirty="0"/>
              <a:t>              &lt;/</a:t>
            </a:r>
            <a:r>
              <a:rPr lang="en-US" sz="800" b="1" dirty="0" err="1"/>
              <a:t>DataSource</a:t>
            </a:r>
            <a:r>
              <a:rPr lang="en-US" sz="800" b="1" dirty="0"/>
              <a:t>&gt;</a:t>
            </a:r>
          </a:p>
          <a:p>
            <a:r>
              <a:rPr lang="en-US" sz="800" dirty="0"/>
              <a:t>              &lt;</a:t>
            </a:r>
            <a:r>
              <a:rPr lang="en-US" sz="800" dirty="0" err="1"/>
              <a:t>ConditionDetection</a:t>
            </a:r>
            <a:r>
              <a:rPr lang="en-US" sz="800" dirty="0"/>
              <a:t> ID="Filter" </a:t>
            </a:r>
            <a:r>
              <a:rPr lang="en-US" sz="800" dirty="0" err="1"/>
              <a:t>TypeID</a:t>
            </a:r>
            <a:r>
              <a:rPr lang="en-US" sz="800" dirty="0"/>
              <a:t>="</a:t>
            </a:r>
            <a:r>
              <a:rPr lang="en-US" sz="800" dirty="0" err="1"/>
              <a:t>System!System.ExpressionFilter</a:t>
            </a:r>
            <a:r>
              <a:rPr lang="en-US" sz="800" dirty="0"/>
              <a:t>"&gt;</a:t>
            </a:r>
          </a:p>
          <a:p>
            <a:r>
              <a:rPr lang="en-US" sz="800" dirty="0"/>
              <a:t>                &lt;Expression&gt;</a:t>
            </a:r>
          </a:p>
          <a:p>
            <a:r>
              <a:rPr lang="en-US" sz="800" dirty="0"/>
              <a:t>                  &lt;</a:t>
            </a:r>
            <a:r>
              <a:rPr lang="en-US" sz="800" dirty="0" err="1"/>
              <a:t>SimpleExpression</a:t>
            </a:r>
            <a:r>
              <a:rPr lang="en-US" sz="800" dirty="0" smtClean="0"/>
              <a:t>&gt; &lt;</a:t>
            </a:r>
            <a:r>
              <a:rPr lang="en-US" sz="800" dirty="0" err="1"/>
              <a:t>ValueExpression</a:t>
            </a:r>
            <a:r>
              <a:rPr lang="en-US" sz="800" dirty="0" smtClean="0"/>
              <a:t>&gt;&lt;</a:t>
            </a:r>
            <a:r>
              <a:rPr lang="en-US" sz="800" dirty="0" err="1"/>
              <a:t>XPathQuery</a:t>
            </a:r>
            <a:r>
              <a:rPr lang="en-US" sz="800" dirty="0"/>
              <a:t> Type="String"&gt;Property[@Name=</a:t>
            </a:r>
            <a:r>
              <a:rPr lang="en-US" sz="800" dirty="0" smtClean="0"/>
              <a:t>'Id</a:t>
            </a:r>
            <a:r>
              <a:rPr lang="en-US" sz="800" dirty="0"/>
              <a:t>']&lt;/</a:t>
            </a:r>
            <a:r>
              <a:rPr lang="en-US" sz="800" dirty="0" err="1"/>
              <a:t>XPathQuery</a:t>
            </a:r>
            <a:r>
              <a:rPr lang="en-US" sz="800" dirty="0" smtClean="0"/>
              <a:t>&gt; &lt;/</a:t>
            </a:r>
            <a:r>
              <a:rPr lang="en-US" sz="800" dirty="0" err="1"/>
              <a:t>ValueExpression</a:t>
            </a:r>
            <a:r>
              <a:rPr lang="en-US" sz="800" dirty="0"/>
              <a:t>&gt;</a:t>
            </a:r>
          </a:p>
          <a:p>
            <a:r>
              <a:rPr lang="en-US" sz="800" dirty="0"/>
              <a:t>                    &lt;Operator&gt;Equal&lt;/Operator&gt;</a:t>
            </a:r>
          </a:p>
          <a:p>
            <a:r>
              <a:rPr lang="en-US" sz="800" dirty="0"/>
              <a:t>                    &lt;</a:t>
            </a:r>
            <a:r>
              <a:rPr lang="en-US" sz="800" dirty="0" err="1" smtClean="0"/>
              <a:t>ValueExpression</a:t>
            </a:r>
            <a:r>
              <a:rPr lang="en-US" sz="800" dirty="0" smtClean="0"/>
              <a:t>&gt;&lt;Value </a:t>
            </a:r>
            <a:r>
              <a:rPr lang="en-US" sz="800" dirty="0"/>
              <a:t>Type="String"&gt;$</a:t>
            </a:r>
            <a:r>
              <a:rPr lang="en-US" sz="800" dirty="0" err="1" smtClean="0"/>
              <a:t>Config</a:t>
            </a:r>
            <a:r>
              <a:rPr lang="en-US" sz="800" dirty="0" smtClean="0"/>
              <a:t>/</a:t>
            </a:r>
            <a:r>
              <a:rPr lang="en-US" sz="800" dirty="0" err="1" smtClean="0"/>
              <a:t>IdTarget</a:t>
            </a:r>
            <a:r>
              <a:rPr lang="en-US" sz="800" dirty="0"/>
              <a:t>$&lt;/Value</a:t>
            </a:r>
            <a:r>
              <a:rPr lang="en-US" sz="800" dirty="0" smtClean="0"/>
              <a:t>&gt; &lt;/</a:t>
            </a:r>
            <a:r>
              <a:rPr lang="en-US" sz="800" dirty="0" err="1"/>
              <a:t>ValueExpression</a:t>
            </a:r>
            <a:r>
              <a:rPr lang="en-US" sz="800" dirty="0"/>
              <a:t>&gt;</a:t>
            </a:r>
          </a:p>
          <a:p>
            <a:r>
              <a:rPr lang="en-US" sz="800" dirty="0"/>
              <a:t>                  &lt;/</a:t>
            </a:r>
            <a:r>
              <a:rPr lang="en-US" sz="800" dirty="0" err="1"/>
              <a:t>SimpleExpression</a:t>
            </a:r>
            <a:r>
              <a:rPr lang="en-US" sz="800" dirty="0"/>
              <a:t>&gt;</a:t>
            </a:r>
          </a:p>
          <a:p>
            <a:r>
              <a:rPr lang="en-US" sz="800" dirty="0"/>
              <a:t>                &lt;/Expression&gt;</a:t>
            </a:r>
          </a:p>
          <a:p>
            <a:r>
              <a:rPr lang="en-US" sz="800" dirty="0"/>
              <a:t>              &lt;/</a:t>
            </a:r>
            <a:r>
              <a:rPr lang="en-US" sz="800" dirty="0" err="1"/>
              <a:t>ConditionDetection</a:t>
            </a:r>
            <a:r>
              <a:rPr lang="en-US" sz="800" dirty="0"/>
              <a:t>&gt;</a:t>
            </a:r>
          </a:p>
          <a:p>
            <a:r>
              <a:rPr lang="en-US" sz="800" dirty="0"/>
              <a:t>              &lt;</a:t>
            </a:r>
            <a:r>
              <a:rPr lang="en-US" sz="800" dirty="0" err="1"/>
              <a:t>ConditionDetection</a:t>
            </a:r>
            <a:r>
              <a:rPr lang="en-US" sz="800" dirty="0"/>
              <a:t> ID="Mapper" </a:t>
            </a:r>
            <a:r>
              <a:rPr lang="en-US" sz="800" dirty="0" err="1"/>
              <a:t>TypeID</a:t>
            </a:r>
            <a:r>
              <a:rPr lang="en-US" sz="800" dirty="0"/>
              <a:t>="</a:t>
            </a:r>
            <a:r>
              <a:rPr lang="en-US" sz="800" dirty="0" err="1"/>
              <a:t>Perf!System.Performance.DataGenericMapper</a:t>
            </a:r>
            <a:r>
              <a:rPr lang="en-US" sz="800" dirty="0"/>
              <a:t>"&gt;</a:t>
            </a:r>
          </a:p>
          <a:p>
            <a:r>
              <a:rPr lang="en-US" sz="800" b="1" dirty="0"/>
              <a:t>                &lt;</a:t>
            </a:r>
            <a:r>
              <a:rPr lang="en-US" sz="800" b="1" dirty="0" err="1"/>
              <a:t>ObjectName</a:t>
            </a:r>
            <a:r>
              <a:rPr lang="en-US" sz="800" b="1" dirty="0"/>
              <a:t>&gt;$</a:t>
            </a:r>
            <a:r>
              <a:rPr lang="en-US" sz="800" b="1" dirty="0" err="1"/>
              <a:t>Config</a:t>
            </a:r>
            <a:r>
              <a:rPr lang="en-US" sz="800" b="1" dirty="0"/>
              <a:t>/</a:t>
            </a:r>
            <a:r>
              <a:rPr lang="en-US" sz="800" b="1" dirty="0" err="1"/>
              <a:t>ObjectName</a:t>
            </a:r>
            <a:r>
              <a:rPr lang="en-US" sz="800" b="1" dirty="0"/>
              <a:t>$&lt;/</a:t>
            </a:r>
            <a:r>
              <a:rPr lang="en-US" sz="800" b="1" dirty="0" err="1"/>
              <a:t>ObjectName</a:t>
            </a:r>
            <a:r>
              <a:rPr lang="en-US" sz="800" b="1" dirty="0"/>
              <a:t>&gt;</a:t>
            </a:r>
          </a:p>
          <a:p>
            <a:r>
              <a:rPr lang="en-US" sz="800" b="1" dirty="0"/>
              <a:t>                &lt;</a:t>
            </a:r>
            <a:r>
              <a:rPr lang="en-US" sz="800" b="1" dirty="0" err="1"/>
              <a:t>CounterName</a:t>
            </a:r>
            <a:r>
              <a:rPr lang="en-US" sz="800" b="1" dirty="0"/>
              <a:t>&gt;$</a:t>
            </a:r>
            <a:r>
              <a:rPr lang="en-US" sz="800" b="1" dirty="0" err="1"/>
              <a:t>Config</a:t>
            </a:r>
            <a:r>
              <a:rPr lang="en-US" sz="800" b="1" dirty="0"/>
              <a:t>/</a:t>
            </a:r>
            <a:r>
              <a:rPr lang="en-US" sz="800" b="1" dirty="0" err="1"/>
              <a:t>CounterName</a:t>
            </a:r>
            <a:r>
              <a:rPr lang="en-US" sz="800" b="1" dirty="0"/>
              <a:t>$&lt;/</a:t>
            </a:r>
            <a:r>
              <a:rPr lang="en-US" sz="800" b="1" dirty="0" err="1"/>
              <a:t>CounterName</a:t>
            </a:r>
            <a:r>
              <a:rPr lang="en-US" sz="800" b="1" dirty="0"/>
              <a:t>&gt;</a:t>
            </a:r>
          </a:p>
          <a:p>
            <a:r>
              <a:rPr lang="en-US" sz="800" b="1" dirty="0"/>
              <a:t>                &lt;</a:t>
            </a:r>
            <a:r>
              <a:rPr lang="en-US" sz="800" b="1" dirty="0" err="1"/>
              <a:t>InstanceName</a:t>
            </a:r>
            <a:r>
              <a:rPr lang="en-US" sz="800" b="1" dirty="0"/>
              <a:t>&gt;$</a:t>
            </a:r>
            <a:r>
              <a:rPr lang="en-US" sz="800" b="1" dirty="0" err="1"/>
              <a:t>Config</a:t>
            </a:r>
            <a:r>
              <a:rPr lang="en-US" sz="800" b="1" dirty="0"/>
              <a:t>/</a:t>
            </a:r>
            <a:r>
              <a:rPr lang="en-US" sz="800" b="1" dirty="0" err="1"/>
              <a:t>InstanceName</a:t>
            </a:r>
            <a:r>
              <a:rPr lang="en-US" sz="800" b="1" dirty="0"/>
              <a:t>$&lt;/</a:t>
            </a:r>
            <a:r>
              <a:rPr lang="en-US" sz="800" b="1" dirty="0" err="1"/>
              <a:t>InstanceName</a:t>
            </a:r>
            <a:r>
              <a:rPr lang="en-US" sz="800" b="1" dirty="0"/>
              <a:t>&gt;</a:t>
            </a:r>
          </a:p>
          <a:p>
            <a:r>
              <a:rPr lang="en-US" sz="800" b="1" dirty="0"/>
              <a:t>                &lt;Value&gt;$</a:t>
            </a:r>
            <a:r>
              <a:rPr lang="en-US" sz="800" b="1" dirty="0" err="1"/>
              <a:t>Config</a:t>
            </a:r>
            <a:r>
              <a:rPr lang="en-US" sz="800" b="1" dirty="0"/>
              <a:t>/Value$&lt;/Value&gt;</a:t>
            </a:r>
          </a:p>
          <a:p>
            <a:r>
              <a:rPr lang="en-US" sz="800" dirty="0"/>
              <a:t>              &lt;/</a:t>
            </a:r>
            <a:r>
              <a:rPr lang="en-US" sz="800" dirty="0" err="1"/>
              <a:t>ConditionDetection</a:t>
            </a:r>
            <a:r>
              <a:rPr lang="en-US" sz="800" dirty="0"/>
              <a:t>&gt;</a:t>
            </a:r>
          </a:p>
          <a:p>
            <a:r>
              <a:rPr lang="en-US" sz="800" dirty="0"/>
              <a:t>            &lt;/</a:t>
            </a:r>
            <a:r>
              <a:rPr lang="en-US" sz="800" dirty="0" err="1"/>
              <a:t>MemberModules</a:t>
            </a:r>
            <a:r>
              <a:rPr lang="en-US" sz="800" dirty="0"/>
              <a:t>&gt;</a:t>
            </a:r>
          </a:p>
          <a:p>
            <a:r>
              <a:rPr lang="en-US" sz="800" dirty="0"/>
              <a:t>            &lt;Composition</a:t>
            </a:r>
            <a:r>
              <a:rPr lang="en-US" sz="800" dirty="0" smtClean="0"/>
              <a:t>&gt; &lt;</a:t>
            </a:r>
            <a:r>
              <a:rPr lang="en-US" sz="800" dirty="0"/>
              <a:t>Node ID="Mapper</a:t>
            </a:r>
            <a:r>
              <a:rPr lang="en-US" sz="800" dirty="0" smtClean="0"/>
              <a:t>"&gt; </a:t>
            </a:r>
            <a:r>
              <a:rPr lang="en-US" sz="800" dirty="0"/>
              <a:t>&lt;Node ID="Filter</a:t>
            </a:r>
            <a:r>
              <a:rPr lang="en-US" sz="800" dirty="0" smtClean="0"/>
              <a:t>"&gt; &lt;</a:t>
            </a:r>
            <a:r>
              <a:rPr lang="en-US" sz="800" dirty="0"/>
              <a:t>Node ID="DS" </a:t>
            </a:r>
            <a:r>
              <a:rPr lang="en-US" sz="800" dirty="0" smtClean="0"/>
              <a:t>/&gt; </a:t>
            </a:r>
            <a:r>
              <a:rPr lang="en-US" sz="800" dirty="0"/>
              <a:t>&lt;/Node</a:t>
            </a:r>
            <a:r>
              <a:rPr lang="en-US" sz="800" dirty="0" smtClean="0"/>
              <a:t>&gt; </a:t>
            </a:r>
            <a:r>
              <a:rPr lang="en-US" sz="800" dirty="0"/>
              <a:t>&lt;/Node</a:t>
            </a:r>
            <a:r>
              <a:rPr lang="en-US" sz="800" dirty="0" smtClean="0"/>
              <a:t>&gt; </a:t>
            </a:r>
            <a:r>
              <a:rPr lang="en-US" sz="800" dirty="0"/>
              <a:t>&lt;/Composition&gt;</a:t>
            </a:r>
          </a:p>
          <a:p>
            <a:r>
              <a:rPr lang="en-US" sz="800" dirty="0"/>
              <a:t>          &lt;/Composite&gt;</a:t>
            </a:r>
          </a:p>
          <a:p>
            <a:r>
              <a:rPr lang="en-US" sz="800" dirty="0"/>
              <a:t>        &lt;/</a:t>
            </a:r>
            <a:r>
              <a:rPr lang="en-US" sz="800" dirty="0" err="1"/>
              <a:t>ModuleImplementation</a:t>
            </a:r>
            <a:r>
              <a:rPr lang="en-US" sz="800" dirty="0"/>
              <a:t>&gt;</a:t>
            </a:r>
          </a:p>
          <a:p>
            <a:r>
              <a:rPr lang="en-US" sz="800" dirty="0"/>
              <a:t>        &lt;</a:t>
            </a:r>
            <a:r>
              <a:rPr lang="en-US" sz="800" dirty="0" err="1"/>
              <a:t>OutputType</a:t>
            </a:r>
            <a:r>
              <a:rPr lang="en-US" sz="800" dirty="0"/>
              <a:t>&gt;</a:t>
            </a:r>
            <a:r>
              <a:rPr lang="en-US" sz="800" b="1" dirty="0" err="1"/>
              <a:t>Perf!System.Performance.Data</a:t>
            </a:r>
            <a:r>
              <a:rPr lang="en-US" sz="800" dirty="0"/>
              <a:t>&lt;/</a:t>
            </a:r>
            <a:r>
              <a:rPr lang="en-US" sz="800" dirty="0" err="1"/>
              <a:t>OutputType</a:t>
            </a:r>
            <a:r>
              <a:rPr lang="en-US" sz="800" dirty="0"/>
              <a:t>&gt;</a:t>
            </a:r>
          </a:p>
          <a:p>
            <a:r>
              <a:rPr lang="en-US" sz="800" dirty="0"/>
              <a:t>      &lt;/</a:t>
            </a:r>
            <a:r>
              <a:rPr lang="en-US" sz="800" dirty="0" err="1"/>
              <a:t>DataSourceModuleType</a:t>
            </a:r>
            <a:r>
              <a:rPr lang="en-US" sz="800" dirty="0" smtClean="0"/>
              <a:t>&gt;</a:t>
            </a:r>
            <a:endParaRPr lang="en-US" sz="1000" b="1" dirty="0" smtClean="0">
              <a:hlinkClick r:id="rId3" action="ppaction://hlinksldjump"/>
            </a:endParaRPr>
          </a:p>
          <a:p>
            <a:pPr algn="r"/>
            <a:endParaRPr lang="en-US" sz="1000" b="1" dirty="0">
              <a:hlinkClick r:id="rId3" action="ppaction://hlinksldjump"/>
            </a:endParaRPr>
          </a:p>
          <a:p>
            <a:pPr algn="r"/>
            <a:endParaRPr lang="en-US" sz="1000" b="1" dirty="0" smtClean="0">
              <a:hlinkClick r:id="rId3" action="ppaction://hlinksldjump"/>
            </a:endParaRPr>
          </a:p>
          <a:p>
            <a:pPr algn="r"/>
            <a:r>
              <a:rPr lang="en-US" sz="1000" b="1" dirty="0" smtClean="0">
                <a:hlinkClick r:id="rId3" action="ppaction://hlinksldjump"/>
              </a:rPr>
              <a:t>Next</a:t>
            </a:r>
            <a:endParaRPr lang="en-GB" sz="1000" b="1" dirty="0"/>
          </a:p>
        </p:txBody>
      </p:sp>
      <p:pic>
        <p:nvPicPr>
          <p:cNvPr id="4" name="Picture 2" descr="C:\Users\Jordan\Desktop\TechEd_2012\TechEd-log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04092"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20473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err="1" smtClean="0"/>
              <a:t>Cookdown</a:t>
            </a:r>
            <a:r>
              <a:rPr lang="en-US" dirty="0" smtClean="0"/>
              <a:t> WMI </a:t>
            </a:r>
            <a:r>
              <a:rPr lang="en-US" dirty="0" err="1" smtClean="0"/>
              <a:t>Perf</a:t>
            </a:r>
            <a:r>
              <a:rPr lang="en-US" dirty="0" smtClean="0"/>
              <a:t> Collect Rule</a:t>
            </a:r>
            <a:endParaRPr lang="en-US" dirty="0"/>
          </a:p>
        </p:txBody>
      </p:sp>
      <p:sp>
        <p:nvSpPr>
          <p:cNvPr id="6" name="Text Placeholder 5"/>
          <p:cNvSpPr>
            <a:spLocks noGrp="1"/>
          </p:cNvSpPr>
          <p:nvPr>
            <p:ph type="body" sz="quarter" idx="10"/>
          </p:nvPr>
        </p:nvSpPr>
        <p:spPr>
          <a:xfrm>
            <a:off x="836612" y="990600"/>
            <a:ext cx="10718125" cy="5084469"/>
          </a:xfrm>
        </p:spPr>
        <p:txBody>
          <a:bodyPr/>
          <a:lstStyle/>
          <a:p>
            <a:r>
              <a:rPr lang="en-GB" sz="1400" dirty="0"/>
              <a:t>&lt;Rule ID="</a:t>
            </a:r>
            <a:r>
              <a:rPr lang="en-GB" sz="1400" dirty="0" err="1" smtClean="0"/>
              <a:t>nworks.VMware.VEM.VMGUEST.Collect.cpuUsedPct</a:t>
            </a:r>
            <a:r>
              <a:rPr lang="en-GB" sz="1400" dirty="0" smtClean="0"/>
              <a:t>" </a:t>
            </a:r>
            <a:r>
              <a:rPr lang="en-GB" sz="1400" dirty="0"/>
              <a:t>Enabled="true" </a:t>
            </a:r>
            <a:r>
              <a:rPr lang="en-GB" sz="1400" b="1" dirty="0"/>
              <a:t>Target="</a:t>
            </a:r>
            <a:r>
              <a:rPr lang="en-GB" sz="1400" b="1" dirty="0" err="1" smtClean="0"/>
              <a:t>nworks.VMware.VEM.VMGUEST</a:t>
            </a:r>
            <a:r>
              <a:rPr lang="en-GB" sz="1400" b="1" dirty="0" smtClean="0"/>
              <a:t>" </a:t>
            </a:r>
            <a:r>
              <a:rPr lang="en-GB" sz="1400" dirty="0" err="1"/>
              <a:t>ConfirmDelivery</a:t>
            </a:r>
            <a:r>
              <a:rPr lang="en-GB" sz="1400" dirty="0"/>
              <a:t>="false" </a:t>
            </a:r>
            <a:r>
              <a:rPr lang="en-GB" sz="1400" dirty="0" err="1"/>
              <a:t>Remotable</a:t>
            </a:r>
            <a:r>
              <a:rPr lang="en-GB" sz="1400" dirty="0"/>
              <a:t>="true" Priority="Normal" </a:t>
            </a:r>
            <a:r>
              <a:rPr lang="en-GB" sz="1400" dirty="0" err="1"/>
              <a:t>DiscardLevel</a:t>
            </a:r>
            <a:r>
              <a:rPr lang="en-GB" sz="1400" dirty="0"/>
              <a:t>="100"&gt;</a:t>
            </a:r>
          </a:p>
          <a:p>
            <a:r>
              <a:rPr lang="en-GB" sz="1400" dirty="0"/>
              <a:t>        &lt;Category&gt;</a:t>
            </a:r>
            <a:r>
              <a:rPr lang="en-GB" sz="1400" dirty="0" err="1"/>
              <a:t>PerformanceCollection</a:t>
            </a:r>
            <a:r>
              <a:rPr lang="en-GB" sz="1400" dirty="0"/>
              <a:t>&lt;/Category&gt;</a:t>
            </a:r>
          </a:p>
          <a:p>
            <a:r>
              <a:rPr lang="en-GB" sz="1400" dirty="0"/>
              <a:t>        &lt;</a:t>
            </a:r>
            <a:r>
              <a:rPr lang="en-GB" sz="1400" dirty="0" err="1"/>
              <a:t>DataSources</a:t>
            </a:r>
            <a:r>
              <a:rPr lang="en-GB" sz="1400" dirty="0"/>
              <a:t>&gt;</a:t>
            </a:r>
          </a:p>
          <a:p>
            <a:r>
              <a:rPr lang="en-GB" sz="1400" b="1" dirty="0"/>
              <a:t>          &lt;</a:t>
            </a:r>
            <a:r>
              <a:rPr lang="en-GB" sz="1400" b="1" dirty="0" err="1"/>
              <a:t>DataSource</a:t>
            </a:r>
            <a:r>
              <a:rPr lang="en-GB" sz="1400" b="1" dirty="0"/>
              <a:t> ID="DS" </a:t>
            </a:r>
            <a:r>
              <a:rPr lang="en-GB" sz="1400" b="1" dirty="0" err="1"/>
              <a:t>TypeID</a:t>
            </a:r>
            <a:r>
              <a:rPr lang="en-GB" sz="1400" b="1" dirty="0"/>
              <a:t>="</a:t>
            </a:r>
            <a:r>
              <a:rPr lang="en-GB" sz="1400" b="1" dirty="0" err="1"/>
              <a:t>nworks.VMware.VEM.VMSTATS.WMIProvider</a:t>
            </a:r>
            <a:r>
              <a:rPr lang="en-GB" sz="1400" b="1" dirty="0"/>
              <a:t>"&gt;</a:t>
            </a:r>
          </a:p>
          <a:p>
            <a:r>
              <a:rPr lang="en-GB" sz="1400" b="1" dirty="0"/>
              <a:t>            &lt;</a:t>
            </a:r>
            <a:r>
              <a:rPr lang="en-GB" sz="1400" b="1" dirty="0" err="1"/>
              <a:t>NameSpace</a:t>
            </a:r>
            <a:r>
              <a:rPr lang="en-GB" sz="1400" b="1" dirty="0"/>
              <a:t>&gt;root\nworks&lt;/</a:t>
            </a:r>
            <a:r>
              <a:rPr lang="en-GB" sz="1400" b="1" dirty="0" err="1"/>
              <a:t>NameSpace</a:t>
            </a:r>
            <a:r>
              <a:rPr lang="en-GB" sz="1400" b="1" dirty="0"/>
              <a:t>&gt;</a:t>
            </a:r>
          </a:p>
          <a:p>
            <a:r>
              <a:rPr lang="en-GB" sz="1400" b="1" dirty="0">
                <a:solidFill>
                  <a:srgbClr val="FF0000">
                    <a:alpha val="99000"/>
                  </a:srgbClr>
                </a:solidFill>
              </a:rPr>
              <a:t>            &lt;Query&gt;select * from VMGUESTSTATS&lt;/Query&gt;</a:t>
            </a:r>
          </a:p>
          <a:p>
            <a:r>
              <a:rPr lang="en-GB" sz="1400" dirty="0"/>
              <a:t>            &lt;Frequency&gt;300&lt;/Frequency&gt;</a:t>
            </a:r>
          </a:p>
          <a:p>
            <a:r>
              <a:rPr lang="en-GB" sz="1400" dirty="0"/>
              <a:t>            &lt;</a:t>
            </a:r>
            <a:r>
              <a:rPr lang="en-GB" sz="1400" dirty="0" err="1"/>
              <a:t>ObjectName</a:t>
            </a:r>
            <a:r>
              <a:rPr lang="en-GB" sz="1400" dirty="0"/>
              <a:t>&gt;</a:t>
            </a:r>
            <a:r>
              <a:rPr lang="en-GB" sz="1400" dirty="0" err="1"/>
              <a:t>VMGuest-cpu</a:t>
            </a:r>
            <a:r>
              <a:rPr lang="en-GB" sz="1400" dirty="0"/>
              <a:t>&lt;/</a:t>
            </a:r>
            <a:r>
              <a:rPr lang="en-GB" sz="1400" dirty="0" err="1"/>
              <a:t>ObjectName</a:t>
            </a:r>
            <a:r>
              <a:rPr lang="en-GB" sz="1400" dirty="0"/>
              <a:t>&gt;</a:t>
            </a:r>
          </a:p>
          <a:p>
            <a:r>
              <a:rPr lang="en-GB" sz="1400" dirty="0"/>
              <a:t>            &lt;</a:t>
            </a:r>
            <a:r>
              <a:rPr lang="en-GB" sz="1400" dirty="0" err="1" smtClean="0"/>
              <a:t>CounterName</a:t>
            </a:r>
            <a:r>
              <a:rPr lang="en-GB" sz="1400" dirty="0" smtClean="0"/>
              <a:t>&gt;</a:t>
            </a:r>
            <a:r>
              <a:rPr lang="en-GB" sz="1400" dirty="0" err="1" smtClean="0"/>
              <a:t>cpuUsedPct</a:t>
            </a:r>
            <a:r>
              <a:rPr lang="en-GB" sz="1400" dirty="0" smtClean="0"/>
              <a:t>&lt;/</a:t>
            </a:r>
            <a:r>
              <a:rPr lang="en-GB" sz="1400" dirty="0" err="1"/>
              <a:t>CounterName</a:t>
            </a:r>
            <a:r>
              <a:rPr lang="en-GB" sz="1400" dirty="0"/>
              <a:t>&gt;</a:t>
            </a:r>
          </a:p>
          <a:p>
            <a:r>
              <a:rPr lang="en-GB" sz="1400" dirty="0"/>
              <a:t>            &lt;</a:t>
            </a:r>
            <a:r>
              <a:rPr lang="en-GB" sz="1400" dirty="0" err="1" smtClean="0"/>
              <a:t>InstanceName</a:t>
            </a:r>
            <a:r>
              <a:rPr lang="en-GB" sz="1400" dirty="0" smtClean="0"/>
              <a:t>&gt;_Total&lt;/</a:t>
            </a:r>
            <a:r>
              <a:rPr lang="en-GB" sz="1400" dirty="0" err="1" smtClean="0"/>
              <a:t>InstanceName</a:t>
            </a:r>
            <a:r>
              <a:rPr lang="en-GB" sz="1400" dirty="0"/>
              <a:t>&gt;</a:t>
            </a:r>
          </a:p>
          <a:p>
            <a:r>
              <a:rPr lang="en-GB" sz="1400" dirty="0"/>
              <a:t>            &lt;Value&gt;$Data/Property[@Name=</a:t>
            </a:r>
            <a:r>
              <a:rPr lang="en-GB" sz="1400" dirty="0" smtClean="0"/>
              <a:t>'</a:t>
            </a:r>
            <a:r>
              <a:rPr lang="en-GB" sz="1400" dirty="0" err="1" smtClean="0"/>
              <a:t>cpuUsedPct</a:t>
            </a:r>
            <a:r>
              <a:rPr lang="en-GB" sz="1400" dirty="0" smtClean="0"/>
              <a:t>']$&lt;/</a:t>
            </a:r>
            <a:r>
              <a:rPr lang="en-GB" sz="1400" dirty="0"/>
              <a:t>Value&gt;</a:t>
            </a:r>
          </a:p>
          <a:p>
            <a:r>
              <a:rPr lang="en-GB" sz="1400" b="1" dirty="0"/>
              <a:t>            </a:t>
            </a:r>
            <a:r>
              <a:rPr lang="en-GB" sz="1400" b="1" dirty="0" smtClean="0"/>
              <a:t>&lt;</a:t>
            </a:r>
            <a:r>
              <a:rPr lang="en-GB" sz="1400" b="1" dirty="0" err="1" smtClean="0"/>
              <a:t>IdTarget</a:t>
            </a:r>
            <a:r>
              <a:rPr lang="en-GB" sz="1400" b="1" dirty="0"/>
              <a:t>&gt;$</a:t>
            </a:r>
            <a:r>
              <a:rPr lang="en-GB" sz="1400" b="1" dirty="0" smtClean="0"/>
              <a:t>Target/Property[Type</a:t>
            </a:r>
            <a:r>
              <a:rPr lang="en-GB" sz="1400" b="1" dirty="0"/>
              <a:t>="</a:t>
            </a:r>
            <a:r>
              <a:rPr lang="en-GB" sz="1400" b="1" dirty="0" err="1"/>
              <a:t>nworks.VMware.VEM.VMGUEST</a:t>
            </a:r>
            <a:r>
              <a:rPr lang="en-GB" sz="1400" b="1" dirty="0" smtClean="0"/>
              <a:t>"]/</a:t>
            </a:r>
            <a:r>
              <a:rPr lang="en-GB" sz="1400" b="1" dirty="0"/>
              <a:t>i</a:t>
            </a:r>
            <a:r>
              <a:rPr lang="en-GB" sz="1400" b="1" dirty="0" smtClean="0"/>
              <a:t>d$&lt;/</a:t>
            </a:r>
            <a:r>
              <a:rPr lang="en-GB" sz="1400" b="1" dirty="0" err="1" smtClean="0"/>
              <a:t>IdTarget</a:t>
            </a:r>
            <a:r>
              <a:rPr lang="en-GB" sz="1400" b="1" dirty="0"/>
              <a:t>&gt;</a:t>
            </a:r>
          </a:p>
          <a:p>
            <a:r>
              <a:rPr lang="en-GB" sz="1400" dirty="0"/>
              <a:t>          &lt;/</a:t>
            </a:r>
            <a:r>
              <a:rPr lang="en-GB" sz="1400" dirty="0" err="1"/>
              <a:t>DataSource</a:t>
            </a:r>
            <a:r>
              <a:rPr lang="en-GB" sz="1400" dirty="0"/>
              <a:t>&gt;</a:t>
            </a:r>
          </a:p>
          <a:p>
            <a:r>
              <a:rPr lang="en-GB" sz="1400" dirty="0"/>
              <a:t>        &lt;/</a:t>
            </a:r>
            <a:r>
              <a:rPr lang="en-GB" sz="1400" dirty="0" err="1"/>
              <a:t>DataSources</a:t>
            </a:r>
            <a:r>
              <a:rPr lang="en-GB" sz="1400" dirty="0"/>
              <a:t>&gt;</a:t>
            </a:r>
          </a:p>
          <a:p>
            <a:r>
              <a:rPr lang="en-GB" sz="1400" dirty="0"/>
              <a:t>        &lt;</a:t>
            </a:r>
            <a:r>
              <a:rPr lang="en-GB" sz="1400" dirty="0" err="1"/>
              <a:t>WriteActions</a:t>
            </a:r>
            <a:r>
              <a:rPr lang="en-GB" sz="1400" dirty="0"/>
              <a:t>&gt;</a:t>
            </a:r>
          </a:p>
          <a:p>
            <a:r>
              <a:rPr lang="en-GB" sz="1400" dirty="0"/>
              <a:t>          &lt;</a:t>
            </a:r>
            <a:r>
              <a:rPr lang="en-GB" sz="1400" dirty="0" err="1"/>
              <a:t>WriteAction</a:t>
            </a:r>
            <a:r>
              <a:rPr lang="en-GB" sz="1400" dirty="0"/>
              <a:t> ID="</a:t>
            </a:r>
            <a:r>
              <a:rPr lang="en-GB" sz="1400" dirty="0" err="1"/>
              <a:t>WriteToDB</a:t>
            </a:r>
            <a:r>
              <a:rPr lang="en-GB" sz="1400" dirty="0"/>
              <a:t>" </a:t>
            </a:r>
            <a:r>
              <a:rPr lang="en-GB" sz="1400" dirty="0" err="1"/>
              <a:t>TypeID</a:t>
            </a:r>
            <a:r>
              <a:rPr lang="en-GB" sz="1400" dirty="0"/>
              <a:t>="</a:t>
            </a:r>
            <a:r>
              <a:rPr lang="en-GB" sz="1400" dirty="0" err="1"/>
              <a:t>SC!Microsoft.SystemCenter.CollectPerformanceData</a:t>
            </a:r>
            <a:r>
              <a:rPr lang="en-GB" sz="1400" dirty="0"/>
              <a:t>" /&gt;</a:t>
            </a:r>
          </a:p>
          <a:p>
            <a:r>
              <a:rPr lang="en-GB" sz="1400" dirty="0"/>
              <a:t>          &lt;</a:t>
            </a:r>
            <a:r>
              <a:rPr lang="en-GB" sz="1400" dirty="0" err="1"/>
              <a:t>WriteAction</a:t>
            </a:r>
            <a:r>
              <a:rPr lang="en-GB" sz="1400" dirty="0"/>
              <a:t> ID="</a:t>
            </a:r>
            <a:r>
              <a:rPr lang="en-GB" sz="1400" dirty="0" err="1"/>
              <a:t>WriteToDW</a:t>
            </a:r>
            <a:r>
              <a:rPr lang="en-GB" sz="1400" dirty="0"/>
              <a:t>" </a:t>
            </a:r>
            <a:r>
              <a:rPr lang="en-GB" sz="1400" dirty="0" err="1"/>
              <a:t>TypeID</a:t>
            </a:r>
            <a:r>
              <a:rPr lang="en-GB" sz="1400" dirty="0"/>
              <a:t>="SCDW!Microsoft.SystemCenter.DataWarehouse.PublishPerformanceData" /&gt;</a:t>
            </a:r>
          </a:p>
          <a:p>
            <a:r>
              <a:rPr lang="en-GB" sz="1400" dirty="0"/>
              <a:t>        &lt;/</a:t>
            </a:r>
            <a:r>
              <a:rPr lang="en-GB" sz="1400" dirty="0" err="1"/>
              <a:t>WriteActions</a:t>
            </a:r>
            <a:r>
              <a:rPr lang="en-GB" sz="1400" dirty="0"/>
              <a:t>&gt;</a:t>
            </a:r>
          </a:p>
          <a:p>
            <a:r>
              <a:rPr lang="en-GB" sz="1400" dirty="0"/>
              <a:t>      &lt;/Rule</a:t>
            </a:r>
            <a:r>
              <a:rPr lang="en-GB" sz="1400" dirty="0" smtClean="0"/>
              <a:t>&gt;</a:t>
            </a:r>
          </a:p>
          <a:p>
            <a:pPr algn="r"/>
            <a:r>
              <a:rPr lang="en-US" sz="1400" dirty="0" smtClean="0">
                <a:hlinkClick r:id="rId3" action="ppaction://hlinksldjump"/>
              </a:rPr>
              <a:t>Next</a:t>
            </a:r>
            <a:endParaRPr lang="en-GB" sz="1400" dirty="0"/>
          </a:p>
        </p:txBody>
      </p:sp>
      <p:pic>
        <p:nvPicPr>
          <p:cNvPr id="4" name="Picture 2" descr="C:\Users\Jordan\Desktop\TechEd_2012\TechEd-log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04092"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88864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err="1" smtClean="0"/>
              <a:t>Cookdown</a:t>
            </a:r>
            <a:r>
              <a:rPr lang="en-US" dirty="0" smtClean="0"/>
              <a:t> WMI </a:t>
            </a:r>
            <a:r>
              <a:rPr lang="en-US" dirty="0" err="1" smtClean="0"/>
              <a:t>Perf</a:t>
            </a:r>
            <a:r>
              <a:rPr lang="en-US" dirty="0" smtClean="0"/>
              <a:t> Unit Monitor</a:t>
            </a:r>
            <a:endParaRPr lang="en-US" dirty="0"/>
          </a:p>
        </p:txBody>
      </p:sp>
      <p:sp>
        <p:nvSpPr>
          <p:cNvPr id="6" name="Text Placeholder 5"/>
          <p:cNvSpPr>
            <a:spLocks noGrp="1"/>
          </p:cNvSpPr>
          <p:nvPr>
            <p:ph type="body" sz="quarter" idx="10"/>
          </p:nvPr>
        </p:nvSpPr>
        <p:spPr>
          <a:xfrm>
            <a:off x="760412" y="914400"/>
            <a:ext cx="10718125" cy="5459941"/>
          </a:xfrm>
        </p:spPr>
        <p:txBody>
          <a:bodyPr/>
          <a:lstStyle/>
          <a:p>
            <a:r>
              <a:rPr lang="en-US" sz="1000" dirty="0"/>
              <a:t> &lt;</a:t>
            </a:r>
            <a:r>
              <a:rPr lang="en-US" sz="1000" dirty="0" err="1"/>
              <a:t>UnitMonitor</a:t>
            </a:r>
            <a:r>
              <a:rPr lang="en-US" sz="1000" dirty="0"/>
              <a:t> ID="</a:t>
            </a:r>
            <a:r>
              <a:rPr lang="en-US" sz="1000" dirty="0" err="1" smtClean="0"/>
              <a:t>nworks.VMware.VEM.VMGUEST.Monitor.cpuUsedPct</a:t>
            </a:r>
            <a:r>
              <a:rPr lang="en-US" sz="1000" dirty="0"/>
              <a:t>" Accessibility="Internal" Enabled="true" </a:t>
            </a:r>
            <a:r>
              <a:rPr lang="en-US" sz="1000" b="1" dirty="0" smtClean="0"/>
              <a:t>Target="</a:t>
            </a:r>
            <a:r>
              <a:rPr lang="en-US" sz="1000" b="1" dirty="0" err="1" smtClean="0"/>
              <a:t>nworks.VMware.VEM.VMGUEST</a:t>
            </a:r>
            <a:r>
              <a:rPr lang="en-US" sz="1000" b="1" dirty="0" smtClean="0"/>
              <a:t>" </a:t>
            </a:r>
            <a:r>
              <a:rPr lang="en-US" sz="1000" dirty="0" err="1" smtClean="0"/>
              <a:t>ParentMonitorID</a:t>
            </a:r>
            <a:r>
              <a:rPr lang="en-US" sz="1000" dirty="0"/>
              <a:t>="</a:t>
            </a:r>
            <a:r>
              <a:rPr lang="en-US" sz="1000" dirty="0" err="1"/>
              <a:t>SystemHealth!System.Health.PerformanceState</a:t>
            </a:r>
            <a:r>
              <a:rPr lang="en-US" sz="1000" dirty="0"/>
              <a:t>" </a:t>
            </a:r>
            <a:r>
              <a:rPr lang="en-US" sz="1000" dirty="0" err="1"/>
              <a:t>Remotable</a:t>
            </a:r>
            <a:r>
              <a:rPr lang="en-US" sz="1000" dirty="0"/>
              <a:t>="true" Priority="Normal" </a:t>
            </a:r>
            <a:r>
              <a:rPr lang="en-US" sz="1000" dirty="0" err="1"/>
              <a:t>TypeID</a:t>
            </a:r>
            <a:r>
              <a:rPr lang="en-US" sz="1000" dirty="0"/>
              <a:t>="</a:t>
            </a:r>
            <a:r>
              <a:rPr lang="en-US" sz="1000" dirty="0" err="1"/>
              <a:t>nworks.VMware.VEM.VMSTATS.WmiPerformance.ThresholdMonitorType</a:t>
            </a:r>
            <a:r>
              <a:rPr lang="en-US" sz="1000" dirty="0"/>
              <a:t>" </a:t>
            </a:r>
            <a:r>
              <a:rPr lang="en-US" sz="1000" dirty="0" err="1"/>
              <a:t>ConfirmDelivery</a:t>
            </a:r>
            <a:r>
              <a:rPr lang="en-US" sz="1000" dirty="0"/>
              <a:t>="false"&gt;</a:t>
            </a:r>
          </a:p>
          <a:p>
            <a:r>
              <a:rPr lang="en-US" sz="1000" dirty="0"/>
              <a:t>        &lt;Category&gt;Custom&lt;/Category&gt;</a:t>
            </a:r>
          </a:p>
          <a:p>
            <a:r>
              <a:rPr lang="en-US" sz="1000" dirty="0"/>
              <a:t>        &lt;</a:t>
            </a:r>
            <a:r>
              <a:rPr lang="en-US" sz="1000" dirty="0" err="1"/>
              <a:t>AlertSettings</a:t>
            </a:r>
            <a:r>
              <a:rPr lang="en-US" sz="1000" dirty="0"/>
              <a:t> </a:t>
            </a:r>
            <a:r>
              <a:rPr lang="en-US" sz="1000" dirty="0" err="1"/>
              <a:t>AlertMessage</a:t>
            </a:r>
            <a:r>
              <a:rPr lang="en-US" sz="1000" dirty="0"/>
              <a:t>="</a:t>
            </a:r>
            <a:r>
              <a:rPr lang="en-US" sz="1000" dirty="0" smtClean="0"/>
              <a:t>nworks.VMware.VEM.VMGUEST.Monitor.cpuUsedPct_AlertMessageResourceID</a:t>
            </a:r>
            <a:r>
              <a:rPr lang="en-US" sz="1000" dirty="0"/>
              <a:t>"&gt;</a:t>
            </a:r>
          </a:p>
          <a:p>
            <a:r>
              <a:rPr lang="en-US" sz="1000" dirty="0"/>
              <a:t>          &lt;</a:t>
            </a:r>
            <a:r>
              <a:rPr lang="en-US" sz="1000" dirty="0" err="1"/>
              <a:t>AlertOnState</a:t>
            </a:r>
            <a:r>
              <a:rPr lang="en-US" sz="1000" dirty="0"/>
              <a:t>&gt;Error&lt;/</a:t>
            </a:r>
            <a:r>
              <a:rPr lang="en-US" sz="1000" dirty="0" err="1"/>
              <a:t>AlertOnState</a:t>
            </a:r>
            <a:r>
              <a:rPr lang="en-US" sz="1000" dirty="0"/>
              <a:t>&gt;</a:t>
            </a:r>
          </a:p>
          <a:p>
            <a:r>
              <a:rPr lang="en-US" sz="1000" dirty="0"/>
              <a:t>          &lt;</a:t>
            </a:r>
            <a:r>
              <a:rPr lang="en-US" sz="1000" dirty="0" err="1"/>
              <a:t>AutoResolve</a:t>
            </a:r>
            <a:r>
              <a:rPr lang="en-US" sz="1000" dirty="0"/>
              <a:t>&gt;true&lt;/</a:t>
            </a:r>
            <a:r>
              <a:rPr lang="en-US" sz="1000" dirty="0" err="1"/>
              <a:t>AutoResolve</a:t>
            </a:r>
            <a:r>
              <a:rPr lang="en-US" sz="1000" dirty="0"/>
              <a:t>&gt;</a:t>
            </a:r>
          </a:p>
          <a:p>
            <a:r>
              <a:rPr lang="en-US" sz="1000" dirty="0"/>
              <a:t>          &lt;</a:t>
            </a:r>
            <a:r>
              <a:rPr lang="en-US" sz="1000" dirty="0" err="1"/>
              <a:t>AlertPriority</a:t>
            </a:r>
            <a:r>
              <a:rPr lang="en-US" sz="1000" dirty="0"/>
              <a:t>&gt;Normal&lt;/</a:t>
            </a:r>
            <a:r>
              <a:rPr lang="en-US" sz="1000" dirty="0" err="1"/>
              <a:t>AlertPriority</a:t>
            </a:r>
            <a:r>
              <a:rPr lang="en-US" sz="1000" dirty="0"/>
              <a:t>&gt;</a:t>
            </a:r>
          </a:p>
          <a:p>
            <a:r>
              <a:rPr lang="en-US" sz="1000" dirty="0"/>
              <a:t>          &lt;</a:t>
            </a:r>
            <a:r>
              <a:rPr lang="en-US" sz="1000" dirty="0" err="1"/>
              <a:t>AlertSeverity</a:t>
            </a:r>
            <a:r>
              <a:rPr lang="en-US" sz="1000" dirty="0"/>
              <a:t>&gt;</a:t>
            </a:r>
            <a:r>
              <a:rPr lang="en-US" sz="1000" dirty="0" err="1"/>
              <a:t>MatchMonitorHealth</a:t>
            </a:r>
            <a:r>
              <a:rPr lang="en-US" sz="1000" dirty="0"/>
              <a:t>&lt;/</a:t>
            </a:r>
            <a:r>
              <a:rPr lang="en-US" sz="1000" dirty="0" err="1"/>
              <a:t>AlertSeverity</a:t>
            </a:r>
            <a:r>
              <a:rPr lang="en-US" sz="1000" dirty="0"/>
              <a:t>&gt;</a:t>
            </a:r>
          </a:p>
          <a:p>
            <a:r>
              <a:rPr lang="en-US" sz="1000" dirty="0"/>
              <a:t>          &lt;</a:t>
            </a:r>
            <a:r>
              <a:rPr lang="en-US" sz="1000" dirty="0" err="1"/>
              <a:t>AlertParameters</a:t>
            </a:r>
            <a:r>
              <a:rPr lang="en-US" sz="1000" dirty="0"/>
              <a:t>&gt;</a:t>
            </a:r>
          </a:p>
          <a:p>
            <a:r>
              <a:rPr lang="en-US" sz="1000" dirty="0"/>
              <a:t>            &lt;AlertParameter1&gt;$Target/Host/Property[Type="</a:t>
            </a:r>
            <a:r>
              <a:rPr lang="en-US" sz="1000" dirty="0" err="1"/>
              <a:t>System!System.Entity</a:t>
            </a:r>
            <a:r>
              <a:rPr lang="en-US" sz="1000" dirty="0"/>
              <a:t>"]/</a:t>
            </a:r>
            <a:r>
              <a:rPr lang="en-US" sz="1000" dirty="0" err="1"/>
              <a:t>DisplayName</a:t>
            </a:r>
            <a:r>
              <a:rPr lang="en-US" sz="1000" dirty="0"/>
              <a:t>$&lt;/AlertParameter1&gt;</a:t>
            </a:r>
          </a:p>
          <a:p>
            <a:r>
              <a:rPr lang="en-US" sz="1000" dirty="0"/>
              <a:t>            &lt;AlertParameter2&gt;$Target/Host/Property[Type="</a:t>
            </a:r>
            <a:r>
              <a:rPr lang="en-US" sz="1000" dirty="0" err="1"/>
              <a:t>nworks.VMware.VEM.VMGUEST</a:t>
            </a:r>
            <a:r>
              <a:rPr lang="en-US" sz="1000" dirty="0"/>
              <a:t>"]/host$&lt;/AlertParameter2&gt;</a:t>
            </a:r>
          </a:p>
          <a:p>
            <a:r>
              <a:rPr lang="en-US" sz="1000" dirty="0"/>
              <a:t>            &lt;AlertParameter3&gt;$Data/Context/Value$&lt;/AlertParameter3&gt;</a:t>
            </a:r>
          </a:p>
          <a:p>
            <a:r>
              <a:rPr lang="en-US" sz="1000" dirty="0"/>
              <a:t>          &lt;/</a:t>
            </a:r>
            <a:r>
              <a:rPr lang="en-US" sz="1000" dirty="0" err="1"/>
              <a:t>AlertParameters</a:t>
            </a:r>
            <a:r>
              <a:rPr lang="en-US" sz="1000" dirty="0"/>
              <a:t>&gt;</a:t>
            </a:r>
          </a:p>
          <a:p>
            <a:r>
              <a:rPr lang="en-US" sz="1000" dirty="0"/>
              <a:t>        &lt;/</a:t>
            </a:r>
            <a:r>
              <a:rPr lang="en-US" sz="1000" dirty="0" err="1"/>
              <a:t>AlertSettings</a:t>
            </a:r>
            <a:r>
              <a:rPr lang="en-US" sz="1000" dirty="0"/>
              <a:t>&gt;</a:t>
            </a:r>
          </a:p>
          <a:p>
            <a:r>
              <a:rPr lang="en-US" sz="1000" dirty="0"/>
              <a:t>        &lt;</a:t>
            </a:r>
            <a:r>
              <a:rPr lang="en-US" sz="1000" dirty="0" err="1"/>
              <a:t>OperationalStates</a:t>
            </a:r>
            <a:r>
              <a:rPr lang="en-US" sz="1000" dirty="0"/>
              <a:t>&gt;</a:t>
            </a:r>
          </a:p>
          <a:p>
            <a:r>
              <a:rPr lang="en-US" sz="1000" dirty="0"/>
              <a:t>          &lt;</a:t>
            </a:r>
            <a:r>
              <a:rPr lang="en-US" sz="1000" dirty="0" err="1"/>
              <a:t>OperationalState</a:t>
            </a:r>
            <a:r>
              <a:rPr lang="en-US" sz="1000" dirty="0"/>
              <a:t> ID="</a:t>
            </a:r>
            <a:r>
              <a:rPr lang="en-US" sz="1000" dirty="0" err="1" smtClean="0"/>
              <a:t>nworks.VMware.VEM.VMGUEST.Monitor.cpuUsedPct.UnderThreshold</a:t>
            </a:r>
            <a:r>
              <a:rPr lang="en-US" sz="1000" dirty="0"/>
              <a:t>" </a:t>
            </a:r>
            <a:r>
              <a:rPr lang="en-US" sz="1000" dirty="0" err="1"/>
              <a:t>MonitorTypeStateID</a:t>
            </a:r>
            <a:r>
              <a:rPr lang="en-US" sz="1000" dirty="0"/>
              <a:t>="</a:t>
            </a:r>
            <a:r>
              <a:rPr lang="en-US" sz="1000" dirty="0" err="1"/>
              <a:t>UnderThreshold</a:t>
            </a:r>
            <a:r>
              <a:rPr lang="en-US" sz="1000" dirty="0"/>
              <a:t>" </a:t>
            </a:r>
            <a:r>
              <a:rPr lang="en-US" sz="1000" dirty="0" err="1"/>
              <a:t>HealthState</a:t>
            </a:r>
            <a:r>
              <a:rPr lang="en-US" sz="1000" dirty="0"/>
              <a:t>="Success" /&gt;</a:t>
            </a:r>
          </a:p>
          <a:p>
            <a:r>
              <a:rPr lang="en-US" sz="1000" dirty="0"/>
              <a:t>          &lt;</a:t>
            </a:r>
            <a:r>
              <a:rPr lang="en-US" sz="1000" dirty="0" err="1"/>
              <a:t>OperationalState</a:t>
            </a:r>
            <a:r>
              <a:rPr lang="en-US" sz="1000" dirty="0"/>
              <a:t> ID="</a:t>
            </a:r>
            <a:r>
              <a:rPr lang="en-US" sz="1000" dirty="0" err="1" smtClean="0"/>
              <a:t>nworks.VMware.VEM.VMGUEST.Monitor.cpuUsedPct.OverThreshold</a:t>
            </a:r>
            <a:r>
              <a:rPr lang="en-US" sz="1000" dirty="0"/>
              <a:t>" </a:t>
            </a:r>
            <a:r>
              <a:rPr lang="en-US" sz="1000" dirty="0" err="1"/>
              <a:t>MonitorTypeStateID</a:t>
            </a:r>
            <a:r>
              <a:rPr lang="en-US" sz="1000" dirty="0"/>
              <a:t>="</a:t>
            </a:r>
            <a:r>
              <a:rPr lang="en-US" sz="1000" dirty="0" err="1"/>
              <a:t>OverThreshold</a:t>
            </a:r>
            <a:r>
              <a:rPr lang="en-US" sz="1000" dirty="0"/>
              <a:t>" </a:t>
            </a:r>
            <a:r>
              <a:rPr lang="en-US" sz="1000" dirty="0" err="1"/>
              <a:t>HealthState</a:t>
            </a:r>
            <a:r>
              <a:rPr lang="en-US" sz="1000" dirty="0"/>
              <a:t>="Error" /&gt;</a:t>
            </a:r>
          </a:p>
          <a:p>
            <a:r>
              <a:rPr lang="en-US" sz="1000" dirty="0"/>
              <a:t>        &lt;/</a:t>
            </a:r>
            <a:r>
              <a:rPr lang="en-US" sz="1000" dirty="0" err="1"/>
              <a:t>OperationalStates</a:t>
            </a:r>
            <a:r>
              <a:rPr lang="en-US" sz="1000" dirty="0"/>
              <a:t>&gt;</a:t>
            </a:r>
          </a:p>
          <a:p>
            <a:r>
              <a:rPr lang="en-US" sz="1000" dirty="0"/>
              <a:t>        &lt;Configuration&gt;</a:t>
            </a:r>
          </a:p>
          <a:p>
            <a:r>
              <a:rPr lang="en-US" sz="1000" b="1" dirty="0">
                <a:solidFill>
                  <a:srgbClr val="FF0000">
                    <a:alpha val="99000"/>
                  </a:srgbClr>
                </a:solidFill>
              </a:rPr>
              <a:t>          &lt;</a:t>
            </a:r>
            <a:r>
              <a:rPr lang="en-US" sz="1000" b="1" dirty="0" err="1">
                <a:solidFill>
                  <a:srgbClr val="FF0000">
                    <a:alpha val="99000"/>
                  </a:srgbClr>
                </a:solidFill>
              </a:rPr>
              <a:t>NameSpace</a:t>
            </a:r>
            <a:r>
              <a:rPr lang="en-US" sz="1000" b="1" dirty="0">
                <a:solidFill>
                  <a:srgbClr val="FF0000">
                    <a:alpha val="99000"/>
                  </a:srgbClr>
                </a:solidFill>
              </a:rPr>
              <a:t>&gt;root\nworks&lt;/</a:t>
            </a:r>
            <a:r>
              <a:rPr lang="en-US" sz="1000" b="1" dirty="0" err="1">
                <a:solidFill>
                  <a:srgbClr val="FF0000">
                    <a:alpha val="99000"/>
                  </a:srgbClr>
                </a:solidFill>
              </a:rPr>
              <a:t>NameSpace</a:t>
            </a:r>
            <a:r>
              <a:rPr lang="en-US" sz="1000" b="1" dirty="0">
                <a:solidFill>
                  <a:srgbClr val="FF0000">
                    <a:alpha val="99000"/>
                  </a:srgbClr>
                </a:solidFill>
              </a:rPr>
              <a:t>&gt;</a:t>
            </a:r>
          </a:p>
          <a:p>
            <a:r>
              <a:rPr lang="en-US" sz="1000" b="1" dirty="0">
                <a:solidFill>
                  <a:srgbClr val="FF0000">
                    <a:alpha val="99000"/>
                  </a:srgbClr>
                </a:solidFill>
              </a:rPr>
              <a:t>          &lt;Query&gt;select * from VMGUESTSTATS&lt;/Query&gt;</a:t>
            </a:r>
          </a:p>
          <a:p>
            <a:r>
              <a:rPr lang="en-US" sz="1000" dirty="0"/>
              <a:t>          &lt;Frequency&gt;300&lt;/Frequency&gt;</a:t>
            </a:r>
          </a:p>
          <a:p>
            <a:r>
              <a:rPr lang="en-US" sz="1000" dirty="0"/>
              <a:t>          &lt;</a:t>
            </a:r>
            <a:r>
              <a:rPr lang="en-US" sz="1000" dirty="0" err="1"/>
              <a:t>ObjectName</a:t>
            </a:r>
            <a:r>
              <a:rPr lang="en-US" sz="1000" dirty="0"/>
              <a:t>&gt;</a:t>
            </a:r>
            <a:r>
              <a:rPr lang="en-US" sz="1000" dirty="0" err="1"/>
              <a:t>VMGuest-cpu</a:t>
            </a:r>
            <a:r>
              <a:rPr lang="en-US" sz="1000" dirty="0"/>
              <a:t>&lt;/</a:t>
            </a:r>
            <a:r>
              <a:rPr lang="en-US" sz="1000" dirty="0" err="1"/>
              <a:t>ObjectName</a:t>
            </a:r>
            <a:r>
              <a:rPr lang="en-US" sz="1000" dirty="0"/>
              <a:t>&gt;</a:t>
            </a:r>
          </a:p>
          <a:p>
            <a:r>
              <a:rPr lang="en-US" sz="1000" dirty="0"/>
              <a:t>          &lt;</a:t>
            </a:r>
            <a:r>
              <a:rPr lang="en-US" sz="1000" dirty="0" err="1"/>
              <a:t>CounterName</a:t>
            </a:r>
            <a:r>
              <a:rPr lang="en-US" sz="1000" dirty="0"/>
              <a:t>&gt;</a:t>
            </a:r>
            <a:r>
              <a:rPr lang="en-US" sz="1000" dirty="0" err="1"/>
              <a:t>cpuUsedPct</a:t>
            </a:r>
            <a:r>
              <a:rPr lang="en-US" sz="1000" dirty="0"/>
              <a:t>&lt;/</a:t>
            </a:r>
            <a:r>
              <a:rPr lang="en-US" sz="1000" dirty="0" err="1"/>
              <a:t>CounterName</a:t>
            </a:r>
            <a:r>
              <a:rPr lang="en-US" sz="1000" dirty="0"/>
              <a:t>&gt;</a:t>
            </a:r>
          </a:p>
          <a:p>
            <a:r>
              <a:rPr lang="en-US" sz="1000" dirty="0"/>
              <a:t>          &lt;</a:t>
            </a:r>
            <a:r>
              <a:rPr lang="en-US" sz="1000" dirty="0" err="1"/>
              <a:t>InstanceName</a:t>
            </a:r>
            <a:r>
              <a:rPr lang="en-US" sz="1000" dirty="0" smtClean="0"/>
              <a:t>&gt;_Total&lt;/</a:t>
            </a:r>
            <a:r>
              <a:rPr lang="en-US" sz="1000" dirty="0" err="1"/>
              <a:t>InstanceName</a:t>
            </a:r>
            <a:r>
              <a:rPr lang="en-US" sz="1000" dirty="0"/>
              <a:t>&gt;</a:t>
            </a:r>
          </a:p>
          <a:p>
            <a:r>
              <a:rPr lang="en-US" sz="1000" dirty="0"/>
              <a:t>          &lt;Value&gt;$Data/Property[@Name='</a:t>
            </a:r>
            <a:r>
              <a:rPr lang="en-US" sz="1000" dirty="0" err="1"/>
              <a:t>cpuUsedPct</a:t>
            </a:r>
            <a:r>
              <a:rPr lang="en-US" sz="1000" dirty="0"/>
              <a:t>']$&lt;/Value&gt;</a:t>
            </a:r>
          </a:p>
          <a:p>
            <a:r>
              <a:rPr lang="en-US" sz="1000" dirty="0"/>
              <a:t>          &lt;Threshold&gt;95&lt;/Threshold&gt;</a:t>
            </a:r>
          </a:p>
          <a:p>
            <a:r>
              <a:rPr lang="en-US" sz="1000" dirty="0"/>
              <a:t>          </a:t>
            </a:r>
            <a:r>
              <a:rPr lang="en-US" sz="1000" dirty="0" smtClean="0"/>
              <a:t>&lt;</a:t>
            </a:r>
            <a:r>
              <a:rPr lang="en-US" sz="1000" dirty="0" err="1" smtClean="0"/>
              <a:t>IdTarget</a:t>
            </a:r>
            <a:r>
              <a:rPr lang="en-US" sz="1000" dirty="0"/>
              <a:t>&gt;$</a:t>
            </a:r>
            <a:r>
              <a:rPr lang="en-US" sz="1000" dirty="0" smtClean="0"/>
              <a:t>Target/Property[Type</a:t>
            </a:r>
            <a:r>
              <a:rPr lang="en-US" sz="1000" dirty="0"/>
              <a:t>="</a:t>
            </a:r>
            <a:r>
              <a:rPr lang="en-US" sz="1000" dirty="0" err="1"/>
              <a:t>nworks.VMware.VEM.VMGUEST</a:t>
            </a:r>
            <a:r>
              <a:rPr lang="en-US" sz="1000" dirty="0" smtClean="0"/>
              <a:t>"]/</a:t>
            </a:r>
            <a:r>
              <a:rPr lang="en-US" sz="1000" dirty="0"/>
              <a:t>i</a:t>
            </a:r>
            <a:r>
              <a:rPr lang="en-US" sz="1000" dirty="0" smtClean="0"/>
              <a:t>d$&lt;/</a:t>
            </a:r>
            <a:r>
              <a:rPr lang="en-US" sz="1000" dirty="0" err="1" smtClean="0"/>
              <a:t>IdTarget</a:t>
            </a:r>
            <a:r>
              <a:rPr lang="en-US" sz="1000" dirty="0"/>
              <a:t>&gt;</a:t>
            </a:r>
          </a:p>
          <a:p>
            <a:r>
              <a:rPr lang="en-US" sz="1000" dirty="0"/>
              <a:t>        &lt;/Configuration&gt;</a:t>
            </a:r>
          </a:p>
          <a:p>
            <a:r>
              <a:rPr lang="en-US" sz="1000" dirty="0"/>
              <a:t>      &lt;/</a:t>
            </a:r>
            <a:r>
              <a:rPr lang="en-US" sz="1000" dirty="0" err="1"/>
              <a:t>UnitMonitor</a:t>
            </a:r>
            <a:r>
              <a:rPr lang="en-US" sz="1000" dirty="0"/>
              <a:t>&gt; </a:t>
            </a:r>
            <a:endParaRPr lang="en-US" sz="1000" dirty="0" smtClean="0"/>
          </a:p>
          <a:p>
            <a:pPr algn="r"/>
            <a:r>
              <a:rPr lang="en-US" sz="1000" b="1" dirty="0" smtClean="0">
                <a:hlinkClick r:id="rId3" action="ppaction://hlinksldjump"/>
              </a:rPr>
              <a:t>Next</a:t>
            </a:r>
            <a:endParaRPr lang="en-GB" sz="1000" b="1" dirty="0"/>
          </a:p>
        </p:txBody>
      </p:sp>
      <p:pic>
        <p:nvPicPr>
          <p:cNvPr id="4" name="Picture 2" descr="C:\Users\Jordan\Desktop\TechEd_2012\TechEd-log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04092"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325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Cookdown</a:t>
            </a:r>
            <a:br>
              <a:rPr lang="en-US" dirty="0" smtClean="0"/>
            </a:br>
            <a:r>
              <a:rPr lang="en-US" sz="3600" dirty="0" smtClean="0">
                <a:solidFill>
                  <a:schemeClr val="accent1"/>
                </a:solidFill>
              </a:rPr>
              <a:t>If you can’t stand the heat…</a:t>
            </a:r>
            <a:endParaRPr lang="en-US" dirty="0">
              <a:solidFill>
                <a:schemeClr val="accent1"/>
              </a:solidFill>
            </a:endParaRPr>
          </a:p>
        </p:txBody>
      </p:sp>
      <p:sp>
        <p:nvSpPr>
          <p:cNvPr id="3" name="Text Placeholder 2"/>
          <p:cNvSpPr>
            <a:spLocks noGrp="1"/>
          </p:cNvSpPr>
          <p:nvPr>
            <p:ph type="body" sz="quarter" idx="4294967295"/>
          </p:nvPr>
        </p:nvSpPr>
        <p:spPr>
          <a:xfrm>
            <a:off x="507868" y="1905000"/>
            <a:ext cx="11173090" cy="3884140"/>
          </a:xfrm>
        </p:spPr>
        <p:txBody>
          <a:bodyPr/>
          <a:lstStyle/>
          <a:p>
            <a:r>
              <a:rPr lang="en-US" sz="3600" dirty="0" smtClean="0">
                <a:gradFill>
                  <a:gsLst>
                    <a:gs pos="0">
                      <a:schemeClr val="tx1"/>
                    </a:gs>
                    <a:gs pos="100000">
                      <a:schemeClr val="tx1"/>
                    </a:gs>
                  </a:gsLst>
                  <a:lin ang="5400000" scaled="0"/>
                </a:gradFill>
              </a:rPr>
              <a:t>Beware ‘external’ data calls</a:t>
            </a:r>
          </a:p>
          <a:p>
            <a:pPr lvl="1"/>
            <a:r>
              <a:rPr lang="en-US" dirty="0" smtClean="0">
                <a:gradFill>
                  <a:gsLst>
                    <a:gs pos="0">
                      <a:schemeClr val="tx1"/>
                    </a:gs>
                    <a:gs pos="100000">
                      <a:schemeClr val="tx1"/>
                    </a:gs>
                  </a:gsLst>
                  <a:lin ang="5400000" scaled="0"/>
                </a:gradFill>
              </a:rPr>
              <a:t>WMI, Scripts, </a:t>
            </a:r>
            <a:r>
              <a:rPr lang="en-US" dirty="0" err="1" smtClean="0">
                <a:gradFill>
                  <a:gsLst>
                    <a:gs pos="0">
                      <a:schemeClr val="tx1"/>
                    </a:gs>
                    <a:gs pos="100000">
                      <a:schemeClr val="tx1"/>
                    </a:gs>
                  </a:gsLst>
                  <a:lin ang="5400000" scaled="0"/>
                </a:gradFill>
              </a:rPr>
              <a:t>etc</a:t>
            </a:r>
            <a:endParaRPr lang="en-US" dirty="0" smtClean="0">
              <a:gradFill>
                <a:gsLst>
                  <a:gs pos="0">
                    <a:schemeClr val="tx1"/>
                  </a:gs>
                  <a:gs pos="100000">
                    <a:schemeClr val="tx1"/>
                  </a:gs>
                </a:gsLst>
                <a:lin ang="5400000" scaled="0"/>
              </a:gradFill>
            </a:endParaRPr>
          </a:p>
          <a:p>
            <a:r>
              <a:rPr lang="en-US" dirty="0" smtClean="0">
                <a:gradFill>
                  <a:gsLst>
                    <a:gs pos="0">
                      <a:schemeClr val="tx1"/>
                    </a:gs>
                    <a:gs pos="100000">
                      <a:schemeClr val="tx1"/>
                    </a:gs>
                  </a:gsLst>
                  <a:lin ang="5400000" scaled="0"/>
                </a:gradFill>
              </a:rPr>
              <a:t>Instances x workflows -&gt; overload source</a:t>
            </a:r>
          </a:p>
          <a:p>
            <a:r>
              <a:rPr lang="en-US" dirty="0" smtClean="0">
                <a:gradFill>
                  <a:gsLst>
                    <a:gs pos="0">
                      <a:schemeClr val="tx1"/>
                    </a:gs>
                    <a:gs pos="100000">
                      <a:schemeClr val="tx1"/>
                    </a:gs>
                  </a:gsLst>
                  <a:lin ang="5400000" scaled="0"/>
                </a:gradFill>
              </a:rPr>
              <a:t>Cookdown moves the data filter into OM</a:t>
            </a:r>
          </a:p>
          <a:p>
            <a:r>
              <a:rPr lang="en-US" b="1" dirty="0" smtClean="0">
                <a:gradFill>
                  <a:gsLst>
                    <a:gs pos="0">
                      <a:schemeClr val="tx1"/>
                    </a:gs>
                    <a:gs pos="100000">
                      <a:schemeClr val="tx1"/>
                    </a:gs>
                  </a:gsLst>
                  <a:lin ang="5400000" scaled="0"/>
                </a:gradFill>
              </a:rPr>
              <a:t>Same output </a:t>
            </a:r>
            <a:r>
              <a:rPr lang="en-US" dirty="0" smtClean="0">
                <a:gradFill>
                  <a:gsLst>
                    <a:gs pos="0">
                      <a:schemeClr val="tx1"/>
                    </a:gs>
                    <a:gs pos="100000">
                      <a:schemeClr val="tx1"/>
                    </a:gs>
                  </a:gsLst>
                  <a:lin ang="5400000" scaled="0"/>
                </a:gradFill>
              </a:rPr>
              <a:t>– but less stress on source</a:t>
            </a:r>
          </a:p>
          <a:p>
            <a:pPr lvl="1"/>
            <a:endParaRPr lang="en-US" dirty="0" smtClean="0">
              <a:gradFill>
                <a:gsLst>
                  <a:gs pos="0">
                    <a:srgbClr val="FFFFFF"/>
                  </a:gs>
                  <a:gs pos="86000">
                    <a:srgbClr val="FFFFFF"/>
                  </a:gs>
                </a:gsLst>
                <a:lin ang="5400000" scaled="0"/>
              </a:gradFill>
            </a:endParaRPr>
          </a:p>
          <a:p>
            <a:pPr lvl="1" algn="r"/>
            <a:endParaRPr lang="en-US" sz="2400" dirty="0" smtClean="0">
              <a:gradFill>
                <a:gsLst>
                  <a:gs pos="0">
                    <a:schemeClr val="tx1"/>
                  </a:gs>
                  <a:gs pos="100000">
                    <a:schemeClr val="tx1"/>
                  </a:gs>
                </a:gsLst>
                <a:lin ang="5400000" scaled="0"/>
              </a:gradFill>
            </a:endParaRPr>
          </a:p>
          <a:p>
            <a:pPr lvl="1" algn="r"/>
            <a:endParaRPr lang="en-US" sz="2400" dirty="0">
              <a:gradFill>
                <a:gsLst>
                  <a:gs pos="0">
                    <a:schemeClr val="tx1"/>
                  </a:gs>
                  <a:gs pos="100000">
                    <a:schemeClr val="tx1"/>
                  </a:gs>
                </a:gsLst>
                <a:lin ang="5400000" scaled="0"/>
              </a:gradFill>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68"/>
          <p:cNvSpPr>
            <a:spLocks noEditPoints="1"/>
          </p:cNvSpPr>
          <p:nvPr/>
        </p:nvSpPr>
        <p:spPr bwMode="auto">
          <a:xfrm>
            <a:off x="8685212" y="2590800"/>
            <a:ext cx="2057400" cy="1981200"/>
          </a:xfrm>
          <a:custGeom>
            <a:avLst/>
            <a:gdLst>
              <a:gd name="T0" fmla="*/ 26 w 368"/>
              <a:gd name="T1" fmla="*/ 0 h 414"/>
              <a:gd name="T2" fmla="*/ 19 w 368"/>
              <a:gd name="T3" fmla="*/ 30 h 414"/>
              <a:gd name="T4" fmla="*/ 19 w 368"/>
              <a:gd name="T5" fmla="*/ 65 h 414"/>
              <a:gd name="T6" fmla="*/ 0 w 368"/>
              <a:gd name="T7" fmla="*/ 102 h 414"/>
              <a:gd name="T8" fmla="*/ 19 w 368"/>
              <a:gd name="T9" fmla="*/ 138 h 414"/>
              <a:gd name="T10" fmla="*/ 19 w 368"/>
              <a:gd name="T11" fmla="*/ 173 h 414"/>
              <a:gd name="T12" fmla="*/ 0 w 368"/>
              <a:gd name="T13" fmla="*/ 210 h 414"/>
              <a:gd name="T14" fmla="*/ 19 w 368"/>
              <a:gd name="T15" fmla="*/ 247 h 414"/>
              <a:gd name="T16" fmla="*/ 19 w 368"/>
              <a:gd name="T17" fmla="*/ 281 h 414"/>
              <a:gd name="T18" fmla="*/ 0 w 368"/>
              <a:gd name="T19" fmla="*/ 318 h 414"/>
              <a:gd name="T20" fmla="*/ 19 w 368"/>
              <a:gd name="T21" fmla="*/ 355 h 414"/>
              <a:gd name="T22" fmla="*/ 19 w 368"/>
              <a:gd name="T23" fmla="*/ 390 h 414"/>
              <a:gd name="T24" fmla="*/ 26 w 368"/>
              <a:gd name="T25" fmla="*/ 414 h 414"/>
              <a:gd name="T26" fmla="*/ 368 w 368"/>
              <a:gd name="T27" fmla="*/ 340 h 414"/>
              <a:gd name="T28" fmla="*/ 294 w 368"/>
              <a:gd name="T29" fmla="*/ 0 h 414"/>
              <a:gd name="T30" fmla="*/ 19 w 368"/>
              <a:gd name="T31" fmla="*/ 45 h 414"/>
              <a:gd name="T32" fmla="*/ 15 w 368"/>
              <a:gd name="T33" fmla="*/ 47 h 414"/>
              <a:gd name="T34" fmla="*/ 19 w 368"/>
              <a:gd name="T35" fmla="*/ 99 h 414"/>
              <a:gd name="T36" fmla="*/ 15 w 368"/>
              <a:gd name="T37" fmla="*/ 102 h 414"/>
              <a:gd name="T38" fmla="*/ 19 w 368"/>
              <a:gd name="T39" fmla="*/ 154 h 414"/>
              <a:gd name="T40" fmla="*/ 15 w 368"/>
              <a:gd name="T41" fmla="*/ 156 h 414"/>
              <a:gd name="T42" fmla="*/ 19 w 368"/>
              <a:gd name="T43" fmla="*/ 208 h 414"/>
              <a:gd name="T44" fmla="*/ 15 w 368"/>
              <a:gd name="T45" fmla="*/ 210 h 414"/>
              <a:gd name="T46" fmla="*/ 19 w 368"/>
              <a:gd name="T47" fmla="*/ 262 h 414"/>
              <a:gd name="T48" fmla="*/ 15 w 368"/>
              <a:gd name="T49" fmla="*/ 264 h 414"/>
              <a:gd name="T50" fmla="*/ 19 w 368"/>
              <a:gd name="T51" fmla="*/ 316 h 414"/>
              <a:gd name="T52" fmla="*/ 15 w 368"/>
              <a:gd name="T53" fmla="*/ 318 h 414"/>
              <a:gd name="T54" fmla="*/ 19 w 368"/>
              <a:gd name="T55" fmla="*/ 370 h 414"/>
              <a:gd name="T56" fmla="*/ 15 w 368"/>
              <a:gd name="T57" fmla="*/ 373 h 414"/>
              <a:gd name="T58" fmla="*/ 294 w 368"/>
              <a:gd name="T59" fmla="*/ 400 h 414"/>
              <a:gd name="T60" fmla="*/ 34 w 368"/>
              <a:gd name="T61" fmla="*/ 370 h 414"/>
              <a:gd name="T62" fmla="*/ 38 w 368"/>
              <a:gd name="T63" fmla="*/ 378 h 414"/>
              <a:gd name="T64" fmla="*/ 50 w 368"/>
              <a:gd name="T65" fmla="*/ 364 h 414"/>
              <a:gd name="T66" fmla="*/ 34 w 368"/>
              <a:gd name="T67" fmla="*/ 316 h 414"/>
              <a:gd name="T68" fmla="*/ 38 w 368"/>
              <a:gd name="T69" fmla="*/ 324 h 414"/>
              <a:gd name="T70" fmla="*/ 50 w 368"/>
              <a:gd name="T71" fmla="*/ 310 h 414"/>
              <a:gd name="T72" fmla="*/ 34 w 368"/>
              <a:gd name="T73" fmla="*/ 262 h 414"/>
              <a:gd name="T74" fmla="*/ 38 w 368"/>
              <a:gd name="T75" fmla="*/ 269 h 414"/>
              <a:gd name="T76" fmla="*/ 50 w 368"/>
              <a:gd name="T77" fmla="*/ 256 h 414"/>
              <a:gd name="T78" fmla="*/ 34 w 368"/>
              <a:gd name="T79" fmla="*/ 208 h 414"/>
              <a:gd name="T80" fmla="*/ 38 w 368"/>
              <a:gd name="T81" fmla="*/ 215 h 414"/>
              <a:gd name="T82" fmla="*/ 50 w 368"/>
              <a:gd name="T83" fmla="*/ 202 h 414"/>
              <a:gd name="T84" fmla="*/ 34 w 368"/>
              <a:gd name="T85" fmla="*/ 154 h 414"/>
              <a:gd name="T86" fmla="*/ 38 w 368"/>
              <a:gd name="T87" fmla="*/ 161 h 414"/>
              <a:gd name="T88" fmla="*/ 50 w 368"/>
              <a:gd name="T89" fmla="*/ 148 h 414"/>
              <a:gd name="T90" fmla="*/ 34 w 368"/>
              <a:gd name="T91" fmla="*/ 100 h 414"/>
              <a:gd name="T92" fmla="*/ 38 w 368"/>
              <a:gd name="T93" fmla="*/ 107 h 414"/>
              <a:gd name="T94" fmla="*/ 50 w 368"/>
              <a:gd name="T95" fmla="*/ 94 h 414"/>
              <a:gd name="T96" fmla="*/ 34 w 368"/>
              <a:gd name="T97" fmla="*/ 45 h 414"/>
              <a:gd name="T98" fmla="*/ 38 w 368"/>
              <a:gd name="T99" fmla="*/ 53 h 414"/>
              <a:gd name="T100" fmla="*/ 50 w 368"/>
              <a:gd name="T101" fmla="*/ 39 h 414"/>
              <a:gd name="T102" fmla="*/ 34 w 368"/>
              <a:gd name="T103" fmla="*/ 15 h 414"/>
              <a:gd name="T104" fmla="*/ 353 w 368"/>
              <a:gd name="T105" fmla="*/ 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 h="414">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Picture 7" descr="Icons-03.png"/>
          <p:cNvPicPr>
            <a:picLocks noChangeAspect="1"/>
          </p:cNvPicPr>
          <p:nvPr/>
        </p:nvPicPr>
        <p:blipFill>
          <a:blip r:embed="rId4"/>
          <a:stretch>
            <a:fillRect/>
          </a:stretch>
        </p:blipFill>
        <p:spPr>
          <a:xfrm>
            <a:off x="9085369" y="2952857"/>
            <a:ext cx="1257086" cy="1257086"/>
          </a:xfrm>
          <a:prstGeom prst="rect">
            <a:avLst/>
          </a:prstGeom>
        </p:spPr>
      </p:pic>
    </p:spTree>
    <p:extLst>
      <p:ext uri="{BB962C8B-B14F-4D97-AF65-F5344CB8AC3E}">
        <p14:creationId xmlns:p14="http://schemas.microsoft.com/office/powerpoint/2010/main" val="191232763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Management Pack Best Practices</a:t>
            </a:r>
            <a:br>
              <a:rPr lang="en-US" dirty="0" smtClean="0"/>
            </a:br>
            <a:r>
              <a:rPr lang="en-US" sz="3600" dirty="0" smtClean="0">
                <a:solidFill>
                  <a:schemeClr val="accent1"/>
                </a:solidFill>
              </a:rPr>
              <a:t>Best practice makes perfect</a:t>
            </a:r>
            <a:endParaRPr lang="en-US" dirty="0">
              <a:solidFill>
                <a:schemeClr val="accent1"/>
              </a:solidFill>
            </a:endParaRPr>
          </a:p>
        </p:txBody>
      </p:sp>
      <p:sp>
        <p:nvSpPr>
          <p:cNvPr id="3" name="Text Placeholder 2"/>
          <p:cNvSpPr>
            <a:spLocks noGrp="1"/>
          </p:cNvSpPr>
          <p:nvPr>
            <p:ph type="body" sz="quarter" idx="4294967295"/>
          </p:nvPr>
        </p:nvSpPr>
        <p:spPr>
          <a:xfrm>
            <a:off x="507868" y="1905000"/>
            <a:ext cx="11173090" cy="3816429"/>
          </a:xfrm>
        </p:spPr>
        <p:txBody>
          <a:bodyPr/>
          <a:lstStyle/>
          <a:p>
            <a:r>
              <a:rPr lang="en-US" sz="3600" dirty="0" smtClean="0">
                <a:gradFill>
                  <a:gsLst>
                    <a:gs pos="0">
                      <a:schemeClr val="tx1"/>
                    </a:gs>
                    <a:gs pos="100000">
                      <a:schemeClr val="tx1"/>
                    </a:gs>
                  </a:gsLst>
                  <a:lin ang="5400000" scaled="0"/>
                </a:gradFill>
              </a:rPr>
              <a:t>Alerting</a:t>
            </a:r>
          </a:p>
          <a:p>
            <a:pPr lvl="1"/>
            <a:r>
              <a:rPr lang="en-US" dirty="0" smtClean="0">
                <a:gradFill>
                  <a:gsLst>
                    <a:gs pos="0">
                      <a:schemeClr val="tx1"/>
                    </a:gs>
                    <a:gs pos="100000">
                      <a:schemeClr val="tx1"/>
                    </a:gs>
                  </a:gsLst>
                  <a:lin ang="5400000" scaled="0"/>
                </a:gradFill>
              </a:rPr>
              <a:t>Make alerts </a:t>
            </a:r>
            <a:r>
              <a:rPr lang="en-US" b="1" dirty="0" smtClean="0">
                <a:gradFill>
                  <a:gsLst>
                    <a:gs pos="0">
                      <a:schemeClr val="tx1"/>
                    </a:gs>
                    <a:gs pos="100000">
                      <a:schemeClr val="tx1"/>
                    </a:gs>
                  </a:gsLst>
                  <a:lin ang="5400000" scaled="0"/>
                </a:gradFill>
              </a:rPr>
              <a:t>actionable</a:t>
            </a:r>
          </a:p>
          <a:p>
            <a:pPr lvl="1"/>
            <a:r>
              <a:rPr lang="en-US" dirty="0" smtClean="0">
                <a:gradFill>
                  <a:gsLst>
                    <a:gs pos="0">
                      <a:schemeClr val="tx1"/>
                    </a:gs>
                    <a:gs pos="100000">
                      <a:schemeClr val="tx1"/>
                    </a:gs>
                  </a:gsLst>
                  <a:lin ang="5400000" scaled="0"/>
                </a:gradFill>
              </a:rPr>
              <a:t>Consider severity </a:t>
            </a:r>
            <a:r>
              <a:rPr lang="en-US" i="1" dirty="0" smtClean="0">
                <a:gradFill>
                  <a:gsLst>
                    <a:gs pos="0">
                      <a:schemeClr val="tx1"/>
                    </a:gs>
                    <a:gs pos="100000">
                      <a:schemeClr val="tx1"/>
                    </a:gs>
                  </a:gsLst>
                  <a:lin ang="5400000" scaled="0"/>
                </a:gradFill>
              </a:rPr>
              <a:t>and</a:t>
            </a:r>
            <a:r>
              <a:rPr lang="en-US" dirty="0" smtClean="0">
                <a:gradFill>
                  <a:gsLst>
                    <a:gs pos="0">
                      <a:schemeClr val="tx1"/>
                    </a:gs>
                    <a:gs pos="100000">
                      <a:schemeClr val="tx1"/>
                    </a:gs>
                  </a:gsLst>
                  <a:lin ang="5400000" scaled="0"/>
                </a:gradFill>
              </a:rPr>
              <a:t> priority</a:t>
            </a:r>
          </a:p>
          <a:p>
            <a:pPr lvl="1"/>
            <a:r>
              <a:rPr lang="en-US" dirty="0" smtClean="0">
                <a:gradFill>
                  <a:gsLst>
                    <a:gs pos="0">
                      <a:schemeClr val="tx1"/>
                    </a:gs>
                    <a:gs pos="100000">
                      <a:schemeClr val="tx1"/>
                    </a:gs>
                  </a:gsLst>
                  <a:lin ang="5400000" scaled="0"/>
                </a:gradFill>
              </a:rPr>
              <a:t>The never-ending “Roll-up Debate”</a:t>
            </a:r>
          </a:p>
          <a:p>
            <a:pPr lvl="1"/>
            <a:r>
              <a:rPr lang="en-US" dirty="0" smtClean="0">
                <a:gradFill>
                  <a:gsLst>
                    <a:gs pos="0">
                      <a:schemeClr val="tx1"/>
                    </a:gs>
                    <a:gs pos="100000">
                      <a:schemeClr val="tx1"/>
                    </a:gs>
                  </a:gsLst>
                  <a:lin ang="5400000" scaled="0"/>
                </a:gradFill>
              </a:rPr>
              <a:t>Allow flexibility through overrides</a:t>
            </a:r>
          </a:p>
          <a:p>
            <a:pPr lvl="1"/>
            <a:r>
              <a:rPr lang="en-US" dirty="0" smtClean="0">
                <a:gradFill>
                  <a:gsLst>
                    <a:gs pos="0">
                      <a:schemeClr val="tx1"/>
                    </a:gs>
                    <a:gs pos="100000">
                      <a:schemeClr val="tx1"/>
                    </a:gs>
                  </a:gsLst>
                  <a:lin ang="5400000" scaled="0"/>
                </a:gradFill>
              </a:rPr>
              <a:t>Include Knowledge Base</a:t>
            </a:r>
          </a:p>
          <a:p>
            <a:pPr lvl="1"/>
            <a:r>
              <a:rPr lang="en-US" dirty="0" smtClean="0">
                <a:gradFill>
                  <a:gsLst>
                    <a:gs pos="0">
                      <a:schemeClr val="tx1"/>
                    </a:gs>
                    <a:gs pos="100000">
                      <a:schemeClr val="tx1"/>
                    </a:gs>
                  </a:gsLst>
                  <a:lin ang="5400000" scaled="0"/>
                </a:gradFill>
              </a:rPr>
              <a:t>Again - Include Knowledge Base!</a:t>
            </a:r>
            <a:endParaRPr lang="en-US" dirty="0" smtClean="0">
              <a:gradFill>
                <a:gsLst>
                  <a:gs pos="0">
                    <a:srgbClr val="FFFFFF"/>
                  </a:gs>
                  <a:gs pos="86000">
                    <a:srgbClr val="FFFFFF"/>
                  </a:gs>
                </a:gsLst>
                <a:lin ang="5400000" scaled="0"/>
              </a:gradFill>
            </a:endParaRPr>
          </a:p>
          <a:p>
            <a:pPr lvl="1"/>
            <a:endParaRPr lang="en-US" dirty="0" smtClean="0">
              <a:gradFill>
                <a:gsLst>
                  <a:gs pos="0">
                    <a:schemeClr val="tx1"/>
                  </a:gs>
                  <a:gs pos="100000">
                    <a:schemeClr val="tx1"/>
                  </a:gs>
                </a:gsLst>
                <a:lin ang="5400000" scaled="0"/>
              </a:gradFill>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68"/>
          <p:cNvSpPr>
            <a:spLocks noEditPoints="1"/>
          </p:cNvSpPr>
          <p:nvPr/>
        </p:nvSpPr>
        <p:spPr bwMode="auto">
          <a:xfrm>
            <a:off x="8685212" y="2590800"/>
            <a:ext cx="2057400" cy="1981200"/>
          </a:xfrm>
          <a:custGeom>
            <a:avLst/>
            <a:gdLst>
              <a:gd name="T0" fmla="*/ 26 w 368"/>
              <a:gd name="T1" fmla="*/ 0 h 414"/>
              <a:gd name="T2" fmla="*/ 19 w 368"/>
              <a:gd name="T3" fmla="*/ 30 h 414"/>
              <a:gd name="T4" fmla="*/ 19 w 368"/>
              <a:gd name="T5" fmla="*/ 65 h 414"/>
              <a:gd name="T6" fmla="*/ 0 w 368"/>
              <a:gd name="T7" fmla="*/ 102 h 414"/>
              <a:gd name="T8" fmla="*/ 19 w 368"/>
              <a:gd name="T9" fmla="*/ 138 h 414"/>
              <a:gd name="T10" fmla="*/ 19 w 368"/>
              <a:gd name="T11" fmla="*/ 173 h 414"/>
              <a:gd name="T12" fmla="*/ 0 w 368"/>
              <a:gd name="T13" fmla="*/ 210 h 414"/>
              <a:gd name="T14" fmla="*/ 19 w 368"/>
              <a:gd name="T15" fmla="*/ 247 h 414"/>
              <a:gd name="T16" fmla="*/ 19 w 368"/>
              <a:gd name="T17" fmla="*/ 281 h 414"/>
              <a:gd name="T18" fmla="*/ 0 w 368"/>
              <a:gd name="T19" fmla="*/ 318 h 414"/>
              <a:gd name="T20" fmla="*/ 19 w 368"/>
              <a:gd name="T21" fmla="*/ 355 h 414"/>
              <a:gd name="T22" fmla="*/ 19 w 368"/>
              <a:gd name="T23" fmla="*/ 390 h 414"/>
              <a:gd name="T24" fmla="*/ 26 w 368"/>
              <a:gd name="T25" fmla="*/ 414 h 414"/>
              <a:gd name="T26" fmla="*/ 368 w 368"/>
              <a:gd name="T27" fmla="*/ 340 h 414"/>
              <a:gd name="T28" fmla="*/ 294 w 368"/>
              <a:gd name="T29" fmla="*/ 0 h 414"/>
              <a:gd name="T30" fmla="*/ 19 w 368"/>
              <a:gd name="T31" fmla="*/ 45 h 414"/>
              <a:gd name="T32" fmla="*/ 15 w 368"/>
              <a:gd name="T33" fmla="*/ 47 h 414"/>
              <a:gd name="T34" fmla="*/ 19 w 368"/>
              <a:gd name="T35" fmla="*/ 99 h 414"/>
              <a:gd name="T36" fmla="*/ 15 w 368"/>
              <a:gd name="T37" fmla="*/ 102 h 414"/>
              <a:gd name="T38" fmla="*/ 19 w 368"/>
              <a:gd name="T39" fmla="*/ 154 h 414"/>
              <a:gd name="T40" fmla="*/ 15 w 368"/>
              <a:gd name="T41" fmla="*/ 156 h 414"/>
              <a:gd name="T42" fmla="*/ 19 w 368"/>
              <a:gd name="T43" fmla="*/ 208 h 414"/>
              <a:gd name="T44" fmla="*/ 15 w 368"/>
              <a:gd name="T45" fmla="*/ 210 h 414"/>
              <a:gd name="T46" fmla="*/ 19 w 368"/>
              <a:gd name="T47" fmla="*/ 262 h 414"/>
              <a:gd name="T48" fmla="*/ 15 w 368"/>
              <a:gd name="T49" fmla="*/ 264 h 414"/>
              <a:gd name="T50" fmla="*/ 19 w 368"/>
              <a:gd name="T51" fmla="*/ 316 h 414"/>
              <a:gd name="T52" fmla="*/ 15 w 368"/>
              <a:gd name="T53" fmla="*/ 318 h 414"/>
              <a:gd name="T54" fmla="*/ 19 w 368"/>
              <a:gd name="T55" fmla="*/ 370 h 414"/>
              <a:gd name="T56" fmla="*/ 15 w 368"/>
              <a:gd name="T57" fmla="*/ 373 h 414"/>
              <a:gd name="T58" fmla="*/ 294 w 368"/>
              <a:gd name="T59" fmla="*/ 400 h 414"/>
              <a:gd name="T60" fmla="*/ 34 w 368"/>
              <a:gd name="T61" fmla="*/ 370 h 414"/>
              <a:gd name="T62" fmla="*/ 38 w 368"/>
              <a:gd name="T63" fmla="*/ 378 h 414"/>
              <a:gd name="T64" fmla="*/ 50 w 368"/>
              <a:gd name="T65" fmla="*/ 364 h 414"/>
              <a:gd name="T66" fmla="*/ 34 w 368"/>
              <a:gd name="T67" fmla="*/ 316 h 414"/>
              <a:gd name="T68" fmla="*/ 38 w 368"/>
              <a:gd name="T69" fmla="*/ 324 h 414"/>
              <a:gd name="T70" fmla="*/ 50 w 368"/>
              <a:gd name="T71" fmla="*/ 310 h 414"/>
              <a:gd name="T72" fmla="*/ 34 w 368"/>
              <a:gd name="T73" fmla="*/ 262 h 414"/>
              <a:gd name="T74" fmla="*/ 38 w 368"/>
              <a:gd name="T75" fmla="*/ 269 h 414"/>
              <a:gd name="T76" fmla="*/ 50 w 368"/>
              <a:gd name="T77" fmla="*/ 256 h 414"/>
              <a:gd name="T78" fmla="*/ 34 w 368"/>
              <a:gd name="T79" fmla="*/ 208 h 414"/>
              <a:gd name="T80" fmla="*/ 38 w 368"/>
              <a:gd name="T81" fmla="*/ 215 h 414"/>
              <a:gd name="T82" fmla="*/ 50 w 368"/>
              <a:gd name="T83" fmla="*/ 202 h 414"/>
              <a:gd name="T84" fmla="*/ 34 w 368"/>
              <a:gd name="T85" fmla="*/ 154 h 414"/>
              <a:gd name="T86" fmla="*/ 38 w 368"/>
              <a:gd name="T87" fmla="*/ 161 h 414"/>
              <a:gd name="T88" fmla="*/ 50 w 368"/>
              <a:gd name="T89" fmla="*/ 148 h 414"/>
              <a:gd name="T90" fmla="*/ 34 w 368"/>
              <a:gd name="T91" fmla="*/ 100 h 414"/>
              <a:gd name="T92" fmla="*/ 38 w 368"/>
              <a:gd name="T93" fmla="*/ 107 h 414"/>
              <a:gd name="T94" fmla="*/ 50 w 368"/>
              <a:gd name="T95" fmla="*/ 94 h 414"/>
              <a:gd name="T96" fmla="*/ 34 w 368"/>
              <a:gd name="T97" fmla="*/ 45 h 414"/>
              <a:gd name="T98" fmla="*/ 38 w 368"/>
              <a:gd name="T99" fmla="*/ 53 h 414"/>
              <a:gd name="T100" fmla="*/ 50 w 368"/>
              <a:gd name="T101" fmla="*/ 39 h 414"/>
              <a:gd name="T102" fmla="*/ 34 w 368"/>
              <a:gd name="T103" fmla="*/ 15 h 414"/>
              <a:gd name="T104" fmla="*/ 353 w 368"/>
              <a:gd name="T105" fmla="*/ 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 h="414">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Picture 7" descr="Icons-03.png"/>
          <p:cNvPicPr>
            <a:picLocks noChangeAspect="1"/>
          </p:cNvPicPr>
          <p:nvPr/>
        </p:nvPicPr>
        <p:blipFill>
          <a:blip r:embed="rId4"/>
          <a:stretch>
            <a:fillRect/>
          </a:stretch>
        </p:blipFill>
        <p:spPr>
          <a:xfrm>
            <a:off x="9085369" y="2952857"/>
            <a:ext cx="1257086" cy="1257086"/>
          </a:xfrm>
          <a:prstGeom prst="rect">
            <a:avLst/>
          </a:prstGeom>
        </p:spPr>
      </p:pic>
    </p:spTree>
    <p:extLst>
      <p:ext uri="{BB962C8B-B14F-4D97-AF65-F5344CB8AC3E}">
        <p14:creationId xmlns:p14="http://schemas.microsoft.com/office/powerpoint/2010/main" val="287399052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A Management Scenario &amp; Demo</a:t>
            </a:r>
            <a:br>
              <a:rPr lang="en-US" dirty="0" smtClean="0"/>
            </a:br>
            <a:r>
              <a:rPr lang="en-US" sz="3600" dirty="0" smtClean="0">
                <a:solidFill>
                  <a:schemeClr val="accent1"/>
                </a:solidFill>
              </a:rPr>
              <a:t>May the Demo Gods be kind….</a:t>
            </a:r>
            <a:endParaRPr lang="en-US" dirty="0">
              <a:solidFill>
                <a:schemeClr val="accent1"/>
              </a:solidFill>
            </a:endParaRPr>
          </a:p>
        </p:txBody>
      </p:sp>
      <p:sp>
        <p:nvSpPr>
          <p:cNvPr id="3" name="Text Placeholder 2"/>
          <p:cNvSpPr>
            <a:spLocks noGrp="1"/>
          </p:cNvSpPr>
          <p:nvPr>
            <p:ph type="body" sz="quarter" idx="4294967295"/>
          </p:nvPr>
        </p:nvSpPr>
        <p:spPr>
          <a:xfrm>
            <a:off x="507868" y="1600200"/>
            <a:ext cx="11173090" cy="4690515"/>
          </a:xfrm>
        </p:spPr>
        <p:txBody>
          <a:bodyPr/>
          <a:lstStyle/>
          <a:p>
            <a:r>
              <a:rPr lang="en-US" dirty="0" smtClean="0">
                <a:gradFill>
                  <a:gsLst>
                    <a:gs pos="0">
                      <a:schemeClr val="tx1"/>
                    </a:gs>
                    <a:gs pos="100000">
                      <a:schemeClr val="tx1"/>
                    </a:gs>
                  </a:gsLst>
                  <a:lin ang="5400000" scaled="0"/>
                </a:gradFill>
              </a:rPr>
              <a:t>Application ‘X’ must be monitored</a:t>
            </a:r>
          </a:p>
          <a:p>
            <a:pPr lvl="1"/>
            <a:r>
              <a:rPr lang="en-US" dirty="0" smtClean="0">
                <a:gradFill>
                  <a:gsLst>
                    <a:gs pos="0">
                      <a:schemeClr val="tx1"/>
                    </a:gs>
                    <a:gs pos="100000">
                      <a:schemeClr val="tx1"/>
                    </a:gs>
                  </a:gsLst>
                  <a:lin ang="5400000" scaled="0"/>
                </a:gradFill>
              </a:rPr>
              <a:t>Runs as a Windows Service</a:t>
            </a:r>
            <a:br>
              <a:rPr lang="en-US" dirty="0" smtClean="0">
                <a:gradFill>
                  <a:gsLst>
                    <a:gs pos="0">
                      <a:schemeClr val="tx1"/>
                    </a:gs>
                    <a:gs pos="100000">
                      <a:schemeClr val="tx1"/>
                    </a:gs>
                  </a:gsLst>
                  <a:lin ang="5400000" scaled="0"/>
                </a:gradFill>
              </a:rPr>
            </a:br>
            <a:endParaRPr lang="en-US" dirty="0" smtClean="0">
              <a:gradFill>
                <a:gsLst>
                  <a:gs pos="0">
                    <a:schemeClr val="tx1"/>
                  </a:gs>
                  <a:gs pos="100000">
                    <a:schemeClr val="tx1"/>
                  </a:gs>
                </a:gsLst>
                <a:lin ang="5400000" scaled="0"/>
              </a:gradFill>
            </a:endParaRPr>
          </a:p>
          <a:p>
            <a:pPr lvl="0"/>
            <a:r>
              <a:rPr lang="en-US" b="1" dirty="0" smtClean="0">
                <a:gradFill>
                  <a:gsLst>
                    <a:gs pos="0">
                      <a:srgbClr val="FFFFFF"/>
                    </a:gs>
                    <a:gs pos="100000">
                      <a:srgbClr val="FFFFFF"/>
                    </a:gs>
                  </a:gsLst>
                  <a:lin ang="5400000" scaled="0"/>
                </a:gradFill>
              </a:rPr>
              <a:t>Add Value!</a:t>
            </a:r>
          </a:p>
          <a:p>
            <a:pPr lvl="1"/>
            <a:r>
              <a:rPr lang="en-US" dirty="0" smtClean="0">
                <a:gradFill>
                  <a:gsLst>
                    <a:gs pos="0">
                      <a:srgbClr val="FFFFFF"/>
                    </a:gs>
                    <a:gs pos="100000">
                      <a:srgbClr val="FFFFFF"/>
                    </a:gs>
                  </a:gsLst>
                  <a:lin ang="5400000" scaled="0"/>
                </a:gradFill>
              </a:rPr>
              <a:t>Ask discovery questions – find the real requirements &amp; pains</a:t>
            </a:r>
          </a:p>
          <a:p>
            <a:pPr lvl="1"/>
            <a:r>
              <a:rPr lang="en-US" dirty="0" smtClean="0">
                <a:gradFill>
                  <a:gsLst>
                    <a:gs pos="0">
                      <a:schemeClr val="tx1"/>
                    </a:gs>
                    <a:gs pos="100000">
                      <a:schemeClr val="tx1"/>
                    </a:gs>
                  </a:gsLst>
                  <a:lin ang="5400000" scaled="0"/>
                </a:gradFill>
              </a:rPr>
              <a:t>Issue: App writes </a:t>
            </a:r>
            <a:r>
              <a:rPr lang="en-US" dirty="0">
                <a:gradFill>
                  <a:gsLst>
                    <a:gs pos="0">
                      <a:schemeClr val="tx1"/>
                    </a:gs>
                    <a:gs pos="100000">
                      <a:schemeClr val="tx1"/>
                    </a:gs>
                  </a:gsLst>
                  <a:lin ang="5400000" scaled="0"/>
                </a:gradFill>
              </a:rPr>
              <a:t>files to a Temp folder - and does not clean up….</a:t>
            </a:r>
          </a:p>
          <a:p>
            <a:pPr lvl="1"/>
            <a:r>
              <a:rPr lang="en-US" dirty="0">
                <a:gradFill>
                  <a:gsLst>
                    <a:gs pos="0">
                      <a:schemeClr val="tx1"/>
                    </a:gs>
                    <a:gs pos="100000">
                      <a:schemeClr val="tx1"/>
                    </a:gs>
                  </a:gsLst>
                  <a:lin ang="5400000" scaled="0"/>
                </a:gradFill>
              </a:rPr>
              <a:t>So – also monitor Temp folder for growth </a:t>
            </a:r>
            <a:endParaRPr lang="en-US" dirty="0" smtClean="0">
              <a:gradFill>
                <a:gsLst>
                  <a:gs pos="0">
                    <a:schemeClr val="tx1"/>
                  </a:gs>
                  <a:gs pos="100000">
                    <a:schemeClr val="tx1"/>
                  </a:gs>
                </a:gsLst>
                <a:lin ang="5400000" scaled="0"/>
              </a:gradFill>
            </a:endParaRPr>
          </a:p>
          <a:p>
            <a:pPr lvl="1"/>
            <a:r>
              <a:rPr lang="en-US" dirty="0" smtClean="0">
                <a:gradFill>
                  <a:gsLst>
                    <a:gs pos="0">
                      <a:srgbClr val="FFFFFF"/>
                    </a:gs>
                    <a:gs pos="100000">
                      <a:srgbClr val="FFFFFF"/>
                    </a:gs>
                  </a:gsLst>
                  <a:lin ang="5400000" scaled="0"/>
                </a:gradFill>
              </a:rPr>
              <a:t>Introduce some automation!</a:t>
            </a:r>
          </a:p>
          <a:p>
            <a:pPr lvl="1"/>
            <a:r>
              <a:rPr lang="en-US" dirty="0" smtClean="0">
                <a:gradFill>
                  <a:gsLst>
                    <a:gs pos="0">
                      <a:srgbClr val="FFFFFF"/>
                    </a:gs>
                    <a:gs pos="100000">
                      <a:srgbClr val="FFFFFF"/>
                    </a:gs>
                  </a:gsLst>
                  <a:lin ang="5400000" scaled="0"/>
                </a:gradFill>
              </a:rPr>
              <a:t>Ops Mgr can not only monitor the temp folder – it can clean it</a:t>
            </a:r>
          </a:p>
          <a:p>
            <a:pPr lvl="1"/>
            <a:endParaRPr lang="en-US" dirty="0" smtClean="0">
              <a:gradFill>
                <a:gsLst>
                  <a:gs pos="0">
                    <a:schemeClr val="tx1"/>
                  </a:gs>
                  <a:gs pos="100000">
                    <a:schemeClr val="tx1"/>
                  </a:gs>
                </a:gsLst>
                <a:lin ang="5400000" scaled="0"/>
              </a:gradFill>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ons-03.png"/>
          <p:cNvPicPr>
            <a:picLocks noChangeAspect="1"/>
          </p:cNvPicPr>
          <p:nvPr/>
        </p:nvPicPr>
        <p:blipFill>
          <a:blip r:embed="rId4"/>
          <a:stretch>
            <a:fillRect/>
          </a:stretch>
        </p:blipFill>
        <p:spPr>
          <a:xfrm>
            <a:off x="3046412" y="2667000"/>
            <a:ext cx="914400" cy="9144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2" presetClass="entr" presetSubtype="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a:xfrm>
            <a:off x="4189412" y="5181600"/>
            <a:ext cx="6610546" cy="685800"/>
          </a:xfrm>
        </p:spPr>
        <p:txBody>
          <a:bodyPr/>
          <a:lstStyle/>
          <a:p>
            <a:r>
              <a:rPr lang="en-US" dirty="0" smtClean="0"/>
              <a:t>Alec King</a:t>
            </a:r>
          </a:p>
          <a:p>
            <a:r>
              <a:rPr lang="en-US" dirty="0" smtClean="0"/>
              <a:t>Director, Product Management</a:t>
            </a:r>
          </a:p>
          <a:p>
            <a:r>
              <a:rPr lang="en-US" dirty="0" smtClean="0"/>
              <a:t>Veeam Software</a:t>
            </a:r>
            <a:endParaRPr lang="en-US" dirty="0"/>
          </a:p>
        </p:txBody>
      </p:sp>
      <p:sp>
        <p:nvSpPr>
          <p:cNvPr id="2" name="Title 1"/>
          <p:cNvSpPr>
            <a:spLocks noGrp="1"/>
          </p:cNvSpPr>
          <p:nvPr>
            <p:ph type="ctrTitle"/>
          </p:nvPr>
        </p:nvSpPr>
        <p:spPr>
          <a:xfrm>
            <a:off x="4179052" y="3187136"/>
            <a:ext cx="6868360" cy="1523494"/>
          </a:xfrm>
        </p:spPr>
        <p:txBody>
          <a:bodyPr/>
          <a:lstStyle/>
          <a:p>
            <a:r>
              <a:rPr lang="en-US" dirty="0" smtClean="0"/>
              <a:t>MPs - The Good, and the Bad </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Scalability Danger Signs</a:t>
            </a:r>
            <a:br>
              <a:rPr lang="en-US" dirty="0" smtClean="0"/>
            </a:br>
            <a:r>
              <a:rPr lang="en-US" sz="3600" dirty="0" smtClean="0">
                <a:solidFill>
                  <a:schemeClr val="accent1"/>
                </a:solidFill>
              </a:rPr>
              <a:t>The Devil is in the Details</a:t>
            </a:r>
            <a:endParaRPr lang="en-US" sz="3600" dirty="0">
              <a:solidFill>
                <a:schemeClr val="accent1"/>
              </a:solidFill>
            </a:endParaRPr>
          </a:p>
        </p:txBody>
      </p:sp>
      <p:sp>
        <p:nvSpPr>
          <p:cNvPr id="3" name="Text Placeholder 2"/>
          <p:cNvSpPr>
            <a:spLocks noGrp="1"/>
          </p:cNvSpPr>
          <p:nvPr>
            <p:ph type="body" sz="quarter" idx="4294967295"/>
          </p:nvPr>
        </p:nvSpPr>
        <p:spPr>
          <a:xfrm>
            <a:off x="507868" y="1600200"/>
            <a:ext cx="11173090" cy="5927777"/>
          </a:xfrm>
        </p:spPr>
        <p:txBody>
          <a:bodyPr/>
          <a:lstStyle/>
          <a:p>
            <a:r>
              <a:rPr lang="en-US" dirty="0" smtClean="0">
                <a:gradFill>
                  <a:gsLst>
                    <a:gs pos="0">
                      <a:schemeClr val="tx1"/>
                    </a:gs>
                    <a:gs pos="100000">
                      <a:schemeClr val="tx1"/>
                    </a:gs>
                  </a:gsLst>
                  <a:lin ang="5400000" scaled="0"/>
                </a:gradFill>
              </a:rPr>
              <a:t>Dropping instance data</a:t>
            </a:r>
          </a:p>
          <a:p>
            <a:pPr lvl="3"/>
            <a:r>
              <a:rPr lang="en-US" dirty="0" smtClean="0">
                <a:gradFill>
                  <a:gsLst>
                    <a:gs pos="0">
                      <a:schemeClr val="tx1"/>
                    </a:gs>
                    <a:gs pos="100000">
                      <a:schemeClr val="tx1"/>
                    </a:gs>
                  </a:gsLst>
                  <a:lin ang="5400000" scaled="0"/>
                </a:gradFill>
                <a:hlinkClick r:id="" action="ppaction://noaction"/>
              </a:rPr>
              <a:t>Event 4506</a:t>
            </a:r>
            <a:endParaRPr lang="en-US" dirty="0" smtClean="0">
              <a:gradFill>
                <a:gsLst>
                  <a:gs pos="0">
                    <a:schemeClr val="tx1"/>
                  </a:gs>
                  <a:gs pos="100000">
                    <a:schemeClr val="tx1"/>
                  </a:gs>
                </a:gsLst>
                <a:lin ang="5400000" scaled="0"/>
              </a:gradFill>
            </a:endParaRPr>
          </a:p>
          <a:p>
            <a:r>
              <a:rPr lang="en-US" dirty="0" smtClean="0">
                <a:gradFill>
                  <a:gsLst>
                    <a:gs pos="0">
                      <a:schemeClr val="tx1"/>
                    </a:gs>
                    <a:gs pos="100000">
                      <a:schemeClr val="tx1"/>
                    </a:gs>
                  </a:gsLst>
                  <a:lin ang="5400000" scaled="0"/>
                </a:gradFill>
              </a:rPr>
              <a:t>Provider module lag</a:t>
            </a:r>
          </a:p>
          <a:p>
            <a:pPr lvl="3"/>
            <a:r>
              <a:rPr lang="en-US" dirty="0" smtClean="0">
                <a:gradFill>
                  <a:gsLst>
                    <a:gs pos="0">
                      <a:schemeClr val="tx1"/>
                    </a:gs>
                    <a:gs pos="100000">
                      <a:schemeClr val="tx1"/>
                    </a:gs>
                  </a:gsLst>
                  <a:lin ang="5400000" scaled="0"/>
                </a:gradFill>
                <a:hlinkClick r:id="" action="ppaction://noaction"/>
              </a:rPr>
              <a:t>Event 26017</a:t>
            </a:r>
            <a:endParaRPr lang="en-US" dirty="0" smtClean="0">
              <a:gradFill>
                <a:gsLst>
                  <a:gs pos="0">
                    <a:schemeClr val="tx1"/>
                  </a:gs>
                  <a:gs pos="100000">
                    <a:schemeClr val="tx1"/>
                  </a:gs>
                </a:gsLst>
                <a:lin ang="5400000" scaled="0"/>
              </a:gradFill>
            </a:endParaRPr>
          </a:p>
          <a:p>
            <a:r>
              <a:rPr lang="en-US" dirty="0" smtClean="0">
                <a:gradFill>
                  <a:gsLst>
                    <a:gs pos="0">
                      <a:schemeClr val="tx1"/>
                    </a:gs>
                    <a:gs pos="100000">
                      <a:schemeClr val="tx1"/>
                    </a:gs>
                  </a:gsLst>
                  <a:lin ang="5400000" scaled="0"/>
                </a:gradFill>
              </a:rPr>
              <a:t>Agent restart</a:t>
            </a:r>
          </a:p>
          <a:p>
            <a:pPr lvl="3"/>
            <a:r>
              <a:rPr lang="en-US" dirty="0" smtClean="0">
                <a:gradFill>
                  <a:gsLst>
                    <a:gs pos="0">
                      <a:schemeClr val="tx1"/>
                    </a:gs>
                    <a:gs pos="100000">
                      <a:schemeClr val="tx1"/>
                    </a:gs>
                  </a:gsLst>
                  <a:lin ang="5400000" scaled="0"/>
                </a:gradFill>
                <a:hlinkClick r:id="" action="ppaction://noaction"/>
              </a:rPr>
              <a:t>Event 6024</a:t>
            </a:r>
            <a:endParaRPr lang="en-US" dirty="0" smtClean="0">
              <a:gradFill>
                <a:gsLst>
                  <a:gs pos="0">
                    <a:schemeClr val="tx1"/>
                  </a:gs>
                  <a:gs pos="100000">
                    <a:schemeClr val="tx1"/>
                  </a:gs>
                </a:gsLst>
                <a:lin ang="5400000" scaled="0"/>
              </a:gradFill>
            </a:endParaRPr>
          </a:p>
          <a:p>
            <a:r>
              <a:rPr lang="en-US" dirty="0" smtClean="0">
                <a:gradFill>
                  <a:gsLst>
                    <a:gs pos="0">
                      <a:schemeClr val="tx1"/>
                    </a:gs>
                    <a:gs pos="100000">
                      <a:schemeClr val="tx1"/>
                    </a:gs>
                  </a:gsLst>
                  <a:lin ang="5400000" scaled="0"/>
                </a:gradFill>
                <a:hlinkClick r:id="" action="ppaction://noaction"/>
              </a:rPr>
              <a:t>Version store </a:t>
            </a:r>
            <a:r>
              <a:rPr lang="en-US" dirty="0" smtClean="0">
                <a:gradFill>
                  <a:gsLst>
                    <a:gs pos="0">
                      <a:schemeClr val="tx1"/>
                    </a:gs>
                    <a:gs pos="100000">
                      <a:schemeClr val="tx1"/>
                    </a:gs>
                  </a:gsLst>
                  <a:lin ang="5400000" scaled="0"/>
                </a:gradFill>
              </a:rPr>
              <a:t>(cache) overflow</a:t>
            </a:r>
          </a:p>
          <a:p>
            <a:pPr lvl="3"/>
            <a:r>
              <a:rPr lang="en-US" dirty="0" smtClean="0">
                <a:gradFill>
                  <a:gsLst>
                    <a:gs pos="0">
                      <a:schemeClr val="tx1"/>
                    </a:gs>
                    <a:gs pos="100000">
                      <a:schemeClr val="tx1"/>
                    </a:gs>
                  </a:gsLst>
                  <a:lin ang="5400000" scaled="0"/>
                </a:gradFill>
                <a:hlinkClick r:id="" action="ppaction://noaction"/>
              </a:rPr>
              <a:t>Event 623</a:t>
            </a:r>
            <a:endParaRPr lang="en-US" dirty="0" smtClean="0">
              <a:gradFill>
                <a:gsLst>
                  <a:gs pos="0">
                    <a:schemeClr val="tx1"/>
                  </a:gs>
                  <a:gs pos="100000">
                    <a:schemeClr val="tx1"/>
                  </a:gs>
                </a:gsLst>
                <a:lin ang="5400000" scaled="0"/>
              </a:gradFill>
            </a:endParaRPr>
          </a:p>
          <a:p>
            <a:r>
              <a:rPr lang="en-US" dirty="0">
                <a:gradFill>
                  <a:gsLst>
                    <a:gs pos="0">
                      <a:schemeClr val="tx1"/>
                    </a:gs>
                    <a:gs pos="100000">
                      <a:schemeClr val="tx1"/>
                    </a:gs>
                  </a:gsLst>
                  <a:lin ang="5400000" scaled="0"/>
                </a:gradFill>
              </a:rPr>
              <a:t>Long </a:t>
            </a:r>
            <a:r>
              <a:rPr lang="en-US" dirty="0" err="1">
                <a:gradFill>
                  <a:gsLst>
                    <a:gs pos="0">
                      <a:schemeClr val="tx1"/>
                    </a:gs>
                    <a:gs pos="100000">
                      <a:schemeClr val="tx1"/>
                    </a:gs>
                  </a:gsLst>
                  <a:lin ang="5400000" scaled="0"/>
                </a:gradFill>
              </a:rPr>
              <a:t>config</a:t>
            </a:r>
            <a:r>
              <a:rPr lang="en-US" dirty="0">
                <a:gradFill>
                  <a:gsLst>
                    <a:gs pos="0">
                      <a:schemeClr val="tx1"/>
                    </a:gs>
                    <a:gs pos="100000">
                      <a:schemeClr val="tx1"/>
                    </a:gs>
                  </a:gsLst>
                  <a:lin ang="5400000" scaled="0"/>
                </a:gradFill>
              </a:rPr>
              <a:t> commit times</a:t>
            </a:r>
          </a:p>
          <a:p>
            <a:pPr lvl="3"/>
            <a:r>
              <a:rPr lang="en-US" dirty="0">
                <a:gradFill>
                  <a:gsLst>
                    <a:gs pos="0">
                      <a:schemeClr val="tx1"/>
                    </a:gs>
                    <a:gs pos="100000">
                      <a:schemeClr val="tx1"/>
                    </a:gs>
                  </a:gsLst>
                  <a:lin ang="5400000" scaled="0"/>
                </a:gradFill>
                <a:hlinkClick r:id="" action="ppaction://noaction"/>
              </a:rPr>
              <a:t>Events </a:t>
            </a:r>
            <a:r>
              <a:rPr lang="en-US" dirty="0" smtClean="0">
                <a:gradFill>
                  <a:gsLst>
                    <a:gs pos="0">
                      <a:schemeClr val="tx1"/>
                    </a:gs>
                    <a:gs pos="100000">
                      <a:schemeClr val="tx1"/>
                    </a:gs>
                  </a:gsLst>
                  <a:lin ang="5400000" scaled="0"/>
                </a:gradFill>
                <a:hlinkClick r:id="" action="ppaction://noaction"/>
              </a:rPr>
              <a:t>21025 </a:t>
            </a:r>
            <a:r>
              <a:rPr lang="en-US" dirty="0">
                <a:gradFill>
                  <a:gsLst>
                    <a:gs pos="0">
                      <a:schemeClr val="tx1"/>
                    </a:gs>
                    <a:gs pos="100000">
                      <a:schemeClr val="tx1"/>
                    </a:gs>
                  </a:gsLst>
                  <a:lin ang="5400000" scaled="0"/>
                </a:gradFill>
                <a:hlinkClick r:id="" action="ppaction://noaction"/>
              </a:rPr>
              <a:t>&amp; </a:t>
            </a:r>
            <a:r>
              <a:rPr lang="en-US" dirty="0" smtClean="0">
                <a:gradFill>
                  <a:gsLst>
                    <a:gs pos="0">
                      <a:schemeClr val="tx1"/>
                    </a:gs>
                    <a:gs pos="100000">
                      <a:schemeClr val="tx1"/>
                    </a:gs>
                  </a:gsLst>
                  <a:lin ang="5400000" scaled="0"/>
                </a:gradFill>
                <a:hlinkClick r:id="" action="ppaction://noaction"/>
              </a:rPr>
              <a:t>1210</a:t>
            </a:r>
            <a:endParaRPr lang="en-US" dirty="0">
              <a:gradFill>
                <a:gsLst>
                  <a:gs pos="0">
                    <a:schemeClr val="tx1"/>
                  </a:gs>
                  <a:gs pos="100000">
                    <a:schemeClr val="tx1"/>
                  </a:gs>
                </a:gsLst>
                <a:lin ang="5400000" scaled="0"/>
              </a:gradFill>
            </a:endParaRPr>
          </a:p>
          <a:p>
            <a:endParaRPr lang="en-US" dirty="0" smtClean="0">
              <a:gradFill>
                <a:gsLst>
                  <a:gs pos="0">
                    <a:schemeClr val="tx1"/>
                  </a:gs>
                  <a:gs pos="100000">
                    <a:schemeClr val="tx1"/>
                  </a:gs>
                </a:gsLst>
                <a:lin ang="5400000" scaled="0"/>
              </a:gradFill>
            </a:endParaRPr>
          </a:p>
          <a:p>
            <a:endParaRPr lang="en-US" dirty="0" smtClean="0">
              <a:gradFill>
                <a:gsLst>
                  <a:gs pos="0">
                    <a:schemeClr val="tx1"/>
                  </a:gs>
                  <a:gs pos="100000">
                    <a:schemeClr val="tx1"/>
                  </a:gs>
                </a:gsLst>
                <a:lin ang="5400000" scaled="0"/>
              </a:gradFill>
            </a:endParaRPr>
          </a:p>
          <a:p>
            <a:pPr lvl="1"/>
            <a:endParaRPr lang="en-US" dirty="0" smtClean="0">
              <a:gradFill>
                <a:gsLst>
                  <a:gs pos="0">
                    <a:schemeClr val="tx1"/>
                  </a:gs>
                  <a:gs pos="100000">
                    <a:schemeClr val="tx1"/>
                  </a:gs>
                </a:gsLst>
                <a:lin ang="5400000" scaled="0"/>
              </a:gradFill>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cons-02.png"/>
          <p:cNvPicPr>
            <a:picLocks noChangeAspect="1"/>
          </p:cNvPicPr>
          <p:nvPr/>
        </p:nvPicPr>
        <p:blipFill>
          <a:blip r:embed="rId4"/>
          <a:stretch>
            <a:fillRect/>
          </a:stretch>
        </p:blipFill>
        <p:spPr>
          <a:xfrm>
            <a:off x="8189912" y="2730830"/>
            <a:ext cx="1447800" cy="1447800"/>
          </a:xfrm>
          <a:prstGeom prst="rect">
            <a:avLst/>
          </a:prstGeom>
        </p:spPr>
      </p:pic>
      <p:sp>
        <p:nvSpPr>
          <p:cNvPr id="9" name="Freeform 84"/>
          <p:cNvSpPr>
            <a:spLocks noEditPoints="1"/>
          </p:cNvSpPr>
          <p:nvPr/>
        </p:nvSpPr>
        <p:spPr bwMode="auto">
          <a:xfrm>
            <a:off x="7694612" y="2362200"/>
            <a:ext cx="3340757" cy="3352800"/>
          </a:xfrm>
          <a:custGeom>
            <a:avLst/>
            <a:gdLst>
              <a:gd name="T0" fmla="*/ 314 w 314"/>
              <a:gd name="T1" fmla="*/ 301 h 311"/>
              <a:gd name="T2" fmla="*/ 189 w 314"/>
              <a:gd name="T3" fmla="*/ 176 h 311"/>
              <a:gd name="T4" fmla="*/ 214 w 314"/>
              <a:gd name="T5" fmla="*/ 107 h 311"/>
              <a:gd name="T6" fmla="*/ 107 w 314"/>
              <a:gd name="T7" fmla="*/ 0 h 311"/>
              <a:gd name="T8" fmla="*/ 0 w 314"/>
              <a:gd name="T9" fmla="*/ 107 h 311"/>
              <a:gd name="T10" fmla="*/ 107 w 314"/>
              <a:gd name="T11" fmla="*/ 215 h 311"/>
              <a:gd name="T12" fmla="*/ 179 w 314"/>
              <a:gd name="T13" fmla="*/ 186 h 311"/>
              <a:gd name="T14" fmla="*/ 304 w 314"/>
              <a:gd name="T15" fmla="*/ 311 h 311"/>
              <a:gd name="T16" fmla="*/ 314 w 314"/>
              <a:gd name="T17" fmla="*/ 301 h 311"/>
              <a:gd name="T18" fmla="*/ 107 w 314"/>
              <a:gd name="T19" fmla="*/ 200 h 311"/>
              <a:gd name="T20" fmla="*/ 14 w 314"/>
              <a:gd name="T21" fmla="*/ 107 h 311"/>
              <a:gd name="T22" fmla="*/ 107 w 314"/>
              <a:gd name="T23" fmla="*/ 15 h 311"/>
              <a:gd name="T24" fmla="*/ 199 w 314"/>
              <a:gd name="T25" fmla="*/ 107 h 311"/>
              <a:gd name="T26" fmla="*/ 107 w 314"/>
              <a:gd name="T27" fmla="*/ 20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11">
                <a:moveTo>
                  <a:pt x="314" y="301"/>
                </a:moveTo>
                <a:cubicBezTo>
                  <a:pt x="189" y="176"/>
                  <a:pt x="189" y="176"/>
                  <a:pt x="189" y="176"/>
                </a:cubicBezTo>
                <a:cubicBezTo>
                  <a:pt x="205" y="157"/>
                  <a:pt x="214" y="133"/>
                  <a:pt x="214" y="107"/>
                </a:cubicBezTo>
                <a:cubicBezTo>
                  <a:pt x="214" y="48"/>
                  <a:pt x="166" y="0"/>
                  <a:pt x="107" y="0"/>
                </a:cubicBezTo>
                <a:cubicBezTo>
                  <a:pt x="48" y="0"/>
                  <a:pt x="0" y="48"/>
                  <a:pt x="0" y="107"/>
                </a:cubicBezTo>
                <a:cubicBezTo>
                  <a:pt x="0" y="167"/>
                  <a:pt x="48" y="215"/>
                  <a:pt x="107" y="215"/>
                </a:cubicBezTo>
                <a:cubicBezTo>
                  <a:pt x="135" y="215"/>
                  <a:pt x="160" y="204"/>
                  <a:pt x="179" y="186"/>
                </a:cubicBezTo>
                <a:cubicBezTo>
                  <a:pt x="304" y="311"/>
                  <a:pt x="304" y="311"/>
                  <a:pt x="304" y="311"/>
                </a:cubicBezTo>
                <a:lnTo>
                  <a:pt x="314" y="301"/>
                </a:lnTo>
                <a:close/>
                <a:moveTo>
                  <a:pt x="107" y="200"/>
                </a:moveTo>
                <a:cubicBezTo>
                  <a:pt x="56" y="200"/>
                  <a:pt x="14" y="158"/>
                  <a:pt x="14" y="107"/>
                </a:cubicBezTo>
                <a:cubicBezTo>
                  <a:pt x="14" y="57"/>
                  <a:pt x="56" y="15"/>
                  <a:pt x="107" y="15"/>
                </a:cubicBezTo>
                <a:cubicBezTo>
                  <a:pt x="158" y="15"/>
                  <a:pt x="199" y="57"/>
                  <a:pt x="199" y="107"/>
                </a:cubicBezTo>
                <a:cubicBezTo>
                  <a:pt x="199" y="158"/>
                  <a:pt x="158" y="200"/>
                  <a:pt x="107" y="20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10682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Massively Multi-Instance</a:t>
            </a:r>
            <a:br>
              <a:rPr lang="en-US" dirty="0" smtClean="0"/>
            </a:br>
            <a:r>
              <a:rPr lang="en-US" sz="3600" dirty="0" smtClean="0">
                <a:solidFill>
                  <a:schemeClr val="accent1"/>
                </a:solidFill>
              </a:rPr>
              <a:t>All your scalability are belong to us</a:t>
            </a:r>
            <a:endParaRPr lang="en-US" dirty="0">
              <a:solidFill>
                <a:schemeClr val="accent1"/>
              </a:solidFill>
            </a:endParaRPr>
          </a:p>
        </p:txBody>
      </p:sp>
      <p:sp>
        <p:nvSpPr>
          <p:cNvPr id="3" name="Text Placeholder 2"/>
          <p:cNvSpPr>
            <a:spLocks noGrp="1"/>
          </p:cNvSpPr>
          <p:nvPr>
            <p:ph type="body" sz="quarter" idx="4294967295"/>
          </p:nvPr>
        </p:nvSpPr>
        <p:spPr>
          <a:xfrm>
            <a:off x="507868" y="1524000"/>
            <a:ext cx="11173090" cy="3896451"/>
          </a:xfrm>
        </p:spPr>
        <p:txBody>
          <a:bodyPr/>
          <a:lstStyle/>
          <a:p>
            <a:r>
              <a:rPr lang="en-US" dirty="0" smtClean="0">
                <a:gradFill>
                  <a:gsLst>
                    <a:gs pos="0">
                      <a:schemeClr val="tx1"/>
                    </a:gs>
                    <a:gs pos="100000">
                      <a:schemeClr val="tx1"/>
                    </a:gs>
                  </a:gsLst>
                  <a:lin ang="5400000" scaled="0"/>
                </a:gradFill>
              </a:rPr>
              <a:t>Agent</a:t>
            </a:r>
          </a:p>
          <a:p>
            <a:pPr lvl="1"/>
            <a:r>
              <a:rPr lang="en-US" dirty="0" smtClean="0">
                <a:gradFill>
                  <a:gsLst>
                    <a:gs pos="0">
                      <a:schemeClr val="tx1"/>
                    </a:gs>
                    <a:gs pos="100000">
                      <a:schemeClr val="tx1"/>
                    </a:gs>
                  </a:gsLst>
                  <a:lin ang="5400000" scaled="0"/>
                </a:gradFill>
              </a:rPr>
              <a:t># workflows, discoveries, + disk cache</a:t>
            </a:r>
          </a:p>
          <a:p>
            <a:r>
              <a:rPr lang="en-US" dirty="0" smtClean="0">
                <a:gradFill>
                  <a:gsLst>
                    <a:gs pos="0">
                      <a:schemeClr val="tx1"/>
                    </a:gs>
                    <a:gs pos="100000">
                      <a:schemeClr val="tx1"/>
                    </a:gs>
                  </a:gsLst>
                  <a:lin ang="5400000" scaled="0"/>
                </a:gradFill>
              </a:rPr>
              <a:t>Management Server / RMS</a:t>
            </a:r>
          </a:p>
          <a:p>
            <a:pPr lvl="1"/>
            <a:r>
              <a:rPr lang="en-US" dirty="0" smtClean="0">
                <a:gradFill>
                  <a:gsLst>
                    <a:gs pos="0">
                      <a:schemeClr val="tx1"/>
                    </a:gs>
                    <a:gs pos="100000">
                      <a:schemeClr val="tx1"/>
                    </a:gs>
                  </a:gsLst>
                  <a:lin ang="5400000" scaled="0"/>
                </a:gradFill>
              </a:rPr>
              <a:t>All agent points above!</a:t>
            </a:r>
          </a:p>
          <a:p>
            <a:pPr lvl="1"/>
            <a:r>
              <a:rPr lang="en-US" dirty="0">
                <a:gradFill>
                  <a:gsLst>
                    <a:gs pos="0">
                      <a:schemeClr val="tx1"/>
                    </a:gs>
                    <a:gs pos="100000">
                      <a:schemeClr val="tx1"/>
                    </a:gs>
                  </a:gsLst>
                  <a:lin ang="5400000" scaled="0"/>
                </a:gradFill>
              </a:rPr>
              <a:t>G</a:t>
            </a:r>
            <a:r>
              <a:rPr lang="en-US" dirty="0" smtClean="0">
                <a:gradFill>
                  <a:gsLst>
                    <a:gs pos="0">
                      <a:schemeClr val="tx1"/>
                    </a:gs>
                    <a:gs pos="100000">
                      <a:schemeClr val="tx1"/>
                    </a:gs>
                  </a:gsLst>
                  <a:lin ang="5400000" scaled="0"/>
                </a:gradFill>
              </a:rPr>
              <a:t>roup updates</a:t>
            </a:r>
          </a:p>
          <a:p>
            <a:pPr lvl="1"/>
            <a:r>
              <a:rPr lang="en-US" dirty="0" smtClean="0">
                <a:gradFill>
                  <a:gsLst>
                    <a:gs pos="0">
                      <a:schemeClr val="tx1"/>
                    </a:gs>
                    <a:gs pos="100000">
                      <a:schemeClr val="tx1"/>
                    </a:gs>
                  </a:gsLst>
                  <a:lin ang="5400000" scaled="0"/>
                </a:gradFill>
              </a:rPr>
              <a:t>DB backend performance</a:t>
            </a:r>
          </a:p>
          <a:p>
            <a:r>
              <a:rPr lang="en-US" dirty="0" smtClean="0">
                <a:gradFill>
                  <a:gsLst>
                    <a:gs pos="0">
                      <a:schemeClr val="tx1"/>
                    </a:gs>
                    <a:gs pos="100000">
                      <a:schemeClr val="tx1"/>
                    </a:gs>
                  </a:gsLst>
                  <a:lin ang="5400000" scaled="0"/>
                </a:gradFill>
              </a:rPr>
              <a:t>Useful link –</a:t>
            </a:r>
          </a:p>
          <a:p>
            <a:pPr lvl="1"/>
            <a:r>
              <a:rPr lang="en-US" dirty="0" smtClean="0">
                <a:hlinkClick r:id="rId3"/>
              </a:rPr>
              <a:t>Troubleshooting </a:t>
            </a:r>
            <a:r>
              <a:rPr lang="en-US" dirty="0">
                <a:hlinkClick r:id="rId3"/>
              </a:rPr>
              <a:t>gray agent states (KB </a:t>
            </a:r>
            <a:r>
              <a:rPr lang="en-US" dirty="0" smtClean="0">
                <a:hlinkClick r:id="rId3"/>
              </a:rPr>
              <a:t>2288515) </a:t>
            </a:r>
            <a:endParaRPr lang="en-US" dirty="0" smtClean="0"/>
          </a:p>
        </p:txBody>
      </p:sp>
      <p:pic>
        <p:nvPicPr>
          <p:cNvPr id="6"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90"/>
          <p:cNvSpPr>
            <a:spLocks noEditPoints="1"/>
          </p:cNvSpPr>
          <p:nvPr/>
        </p:nvSpPr>
        <p:spPr bwMode="auto">
          <a:xfrm>
            <a:off x="9000889" y="3236521"/>
            <a:ext cx="764191" cy="990600"/>
          </a:xfrm>
          <a:custGeom>
            <a:avLst/>
            <a:gdLst>
              <a:gd name="T0" fmla="*/ 136 w 280"/>
              <a:gd name="T1" fmla="*/ 143 h 340"/>
              <a:gd name="T2" fmla="*/ 88 w 280"/>
              <a:gd name="T3" fmla="*/ 95 h 340"/>
              <a:gd name="T4" fmla="*/ 98 w 280"/>
              <a:gd name="T5" fmla="*/ 85 h 340"/>
              <a:gd name="T6" fmla="*/ 133 w 280"/>
              <a:gd name="T7" fmla="*/ 120 h 340"/>
              <a:gd name="T8" fmla="*/ 133 w 280"/>
              <a:gd name="T9" fmla="*/ 0 h 340"/>
              <a:gd name="T10" fmla="*/ 148 w 280"/>
              <a:gd name="T11" fmla="*/ 0 h 340"/>
              <a:gd name="T12" fmla="*/ 148 w 280"/>
              <a:gd name="T13" fmla="*/ 120 h 340"/>
              <a:gd name="T14" fmla="*/ 184 w 280"/>
              <a:gd name="T15" fmla="*/ 85 h 340"/>
              <a:gd name="T16" fmla="*/ 194 w 280"/>
              <a:gd name="T17" fmla="*/ 95 h 340"/>
              <a:gd name="T18" fmla="*/ 146 w 280"/>
              <a:gd name="T19" fmla="*/ 143 h 340"/>
              <a:gd name="T20" fmla="*/ 141 w 280"/>
              <a:gd name="T21" fmla="*/ 145 h 340"/>
              <a:gd name="T22" fmla="*/ 136 w 280"/>
              <a:gd name="T23" fmla="*/ 143 h 340"/>
              <a:gd name="T24" fmla="*/ 280 w 280"/>
              <a:gd name="T25" fmla="*/ 200 h 340"/>
              <a:gd name="T26" fmla="*/ 280 w 280"/>
              <a:gd name="T27" fmla="*/ 332 h 340"/>
              <a:gd name="T28" fmla="*/ 273 w 280"/>
              <a:gd name="T29" fmla="*/ 340 h 340"/>
              <a:gd name="T30" fmla="*/ 7 w 280"/>
              <a:gd name="T31" fmla="*/ 340 h 340"/>
              <a:gd name="T32" fmla="*/ 0 w 280"/>
              <a:gd name="T33" fmla="*/ 332 h 340"/>
              <a:gd name="T34" fmla="*/ 0 w 280"/>
              <a:gd name="T35" fmla="*/ 200 h 340"/>
              <a:gd name="T36" fmla="*/ 7 w 280"/>
              <a:gd name="T37" fmla="*/ 192 h 340"/>
              <a:gd name="T38" fmla="*/ 273 w 280"/>
              <a:gd name="T39" fmla="*/ 192 h 340"/>
              <a:gd name="T40" fmla="*/ 280 w 280"/>
              <a:gd name="T41" fmla="*/ 200 h 340"/>
              <a:gd name="T42" fmla="*/ 266 w 280"/>
              <a:gd name="T43" fmla="*/ 207 h 340"/>
              <a:gd name="T44" fmla="*/ 15 w 280"/>
              <a:gd name="T45" fmla="*/ 207 h 340"/>
              <a:gd name="T46" fmla="*/ 15 w 280"/>
              <a:gd name="T47" fmla="*/ 325 h 340"/>
              <a:gd name="T48" fmla="*/ 266 w 280"/>
              <a:gd name="T49" fmla="*/ 325 h 340"/>
              <a:gd name="T50" fmla="*/ 266 w 280"/>
              <a:gd name="T51" fmla="*/ 20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340">
                <a:moveTo>
                  <a:pt x="136" y="143"/>
                </a:moveTo>
                <a:cubicBezTo>
                  <a:pt x="88" y="95"/>
                  <a:pt x="88" y="95"/>
                  <a:pt x="88" y="95"/>
                </a:cubicBezTo>
                <a:cubicBezTo>
                  <a:pt x="98" y="85"/>
                  <a:pt x="98" y="85"/>
                  <a:pt x="98" y="85"/>
                </a:cubicBezTo>
                <a:cubicBezTo>
                  <a:pt x="133" y="120"/>
                  <a:pt x="133" y="120"/>
                  <a:pt x="133" y="120"/>
                </a:cubicBezTo>
                <a:cubicBezTo>
                  <a:pt x="133" y="0"/>
                  <a:pt x="133" y="0"/>
                  <a:pt x="133" y="0"/>
                </a:cubicBezTo>
                <a:cubicBezTo>
                  <a:pt x="148" y="0"/>
                  <a:pt x="148" y="0"/>
                  <a:pt x="148" y="0"/>
                </a:cubicBezTo>
                <a:cubicBezTo>
                  <a:pt x="148" y="120"/>
                  <a:pt x="148" y="120"/>
                  <a:pt x="148" y="120"/>
                </a:cubicBezTo>
                <a:cubicBezTo>
                  <a:pt x="184" y="85"/>
                  <a:pt x="184" y="85"/>
                  <a:pt x="184" y="85"/>
                </a:cubicBezTo>
                <a:cubicBezTo>
                  <a:pt x="194" y="95"/>
                  <a:pt x="194" y="95"/>
                  <a:pt x="194" y="95"/>
                </a:cubicBezTo>
                <a:cubicBezTo>
                  <a:pt x="146" y="143"/>
                  <a:pt x="146" y="143"/>
                  <a:pt x="146" y="143"/>
                </a:cubicBezTo>
                <a:cubicBezTo>
                  <a:pt x="145" y="144"/>
                  <a:pt x="143" y="145"/>
                  <a:pt x="141" y="145"/>
                </a:cubicBezTo>
                <a:cubicBezTo>
                  <a:pt x="139" y="145"/>
                  <a:pt x="137" y="144"/>
                  <a:pt x="136" y="143"/>
                </a:cubicBezTo>
                <a:close/>
                <a:moveTo>
                  <a:pt x="280" y="200"/>
                </a:moveTo>
                <a:cubicBezTo>
                  <a:pt x="280" y="332"/>
                  <a:pt x="280" y="332"/>
                  <a:pt x="280" y="332"/>
                </a:cubicBezTo>
                <a:cubicBezTo>
                  <a:pt x="280" y="337"/>
                  <a:pt x="277" y="340"/>
                  <a:pt x="273" y="340"/>
                </a:cubicBezTo>
                <a:cubicBezTo>
                  <a:pt x="7" y="340"/>
                  <a:pt x="7" y="340"/>
                  <a:pt x="7" y="340"/>
                </a:cubicBezTo>
                <a:cubicBezTo>
                  <a:pt x="3" y="340"/>
                  <a:pt x="0" y="337"/>
                  <a:pt x="0" y="332"/>
                </a:cubicBezTo>
                <a:cubicBezTo>
                  <a:pt x="0" y="200"/>
                  <a:pt x="0" y="200"/>
                  <a:pt x="0" y="200"/>
                </a:cubicBezTo>
                <a:cubicBezTo>
                  <a:pt x="0" y="195"/>
                  <a:pt x="3" y="192"/>
                  <a:pt x="7" y="192"/>
                </a:cubicBezTo>
                <a:cubicBezTo>
                  <a:pt x="273" y="192"/>
                  <a:pt x="273" y="192"/>
                  <a:pt x="273" y="192"/>
                </a:cubicBezTo>
                <a:cubicBezTo>
                  <a:pt x="277" y="192"/>
                  <a:pt x="280" y="195"/>
                  <a:pt x="280" y="200"/>
                </a:cubicBezTo>
                <a:close/>
                <a:moveTo>
                  <a:pt x="266" y="207"/>
                </a:moveTo>
                <a:cubicBezTo>
                  <a:pt x="15" y="207"/>
                  <a:pt x="15" y="207"/>
                  <a:pt x="15" y="207"/>
                </a:cubicBezTo>
                <a:cubicBezTo>
                  <a:pt x="15" y="325"/>
                  <a:pt x="15" y="325"/>
                  <a:pt x="15" y="325"/>
                </a:cubicBezTo>
                <a:cubicBezTo>
                  <a:pt x="266" y="325"/>
                  <a:pt x="266" y="325"/>
                  <a:pt x="266" y="325"/>
                </a:cubicBezTo>
                <a:lnTo>
                  <a:pt x="266" y="20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90"/>
          <p:cNvSpPr>
            <a:spLocks noEditPoints="1"/>
          </p:cNvSpPr>
          <p:nvPr/>
        </p:nvSpPr>
        <p:spPr bwMode="auto">
          <a:xfrm>
            <a:off x="8433455" y="685800"/>
            <a:ext cx="1972699" cy="2286000"/>
          </a:xfrm>
          <a:custGeom>
            <a:avLst/>
            <a:gdLst>
              <a:gd name="T0" fmla="*/ 136 w 280"/>
              <a:gd name="T1" fmla="*/ 143 h 340"/>
              <a:gd name="T2" fmla="*/ 88 w 280"/>
              <a:gd name="T3" fmla="*/ 95 h 340"/>
              <a:gd name="T4" fmla="*/ 98 w 280"/>
              <a:gd name="T5" fmla="*/ 85 h 340"/>
              <a:gd name="T6" fmla="*/ 133 w 280"/>
              <a:gd name="T7" fmla="*/ 120 h 340"/>
              <a:gd name="T8" fmla="*/ 133 w 280"/>
              <a:gd name="T9" fmla="*/ 0 h 340"/>
              <a:gd name="T10" fmla="*/ 148 w 280"/>
              <a:gd name="T11" fmla="*/ 0 h 340"/>
              <a:gd name="T12" fmla="*/ 148 w 280"/>
              <a:gd name="T13" fmla="*/ 120 h 340"/>
              <a:gd name="T14" fmla="*/ 184 w 280"/>
              <a:gd name="T15" fmla="*/ 85 h 340"/>
              <a:gd name="T16" fmla="*/ 194 w 280"/>
              <a:gd name="T17" fmla="*/ 95 h 340"/>
              <a:gd name="T18" fmla="*/ 146 w 280"/>
              <a:gd name="T19" fmla="*/ 143 h 340"/>
              <a:gd name="T20" fmla="*/ 141 w 280"/>
              <a:gd name="T21" fmla="*/ 145 h 340"/>
              <a:gd name="T22" fmla="*/ 136 w 280"/>
              <a:gd name="T23" fmla="*/ 143 h 340"/>
              <a:gd name="T24" fmla="*/ 280 w 280"/>
              <a:gd name="T25" fmla="*/ 200 h 340"/>
              <a:gd name="T26" fmla="*/ 280 w 280"/>
              <a:gd name="T27" fmla="*/ 332 h 340"/>
              <a:gd name="T28" fmla="*/ 273 w 280"/>
              <a:gd name="T29" fmla="*/ 340 h 340"/>
              <a:gd name="T30" fmla="*/ 7 w 280"/>
              <a:gd name="T31" fmla="*/ 340 h 340"/>
              <a:gd name="T32" fmla="*/ 0 w 280"/>
              <a:gd name="T33" fmla="*/ 332 h 340"/>
              <a:gd name="T34" fmla="*/ 0 w 280"/>
              <a:gd name="T35" fmla="*/ 200 h 340"/>
              <a:gd name="T36" fmla="*/ 7 w 280"/>
              <a:gd name="T37" fmla="*/ 192 h 340"/>
              <a:gd name="T38" fmla="*/ 273 w 280"/>
              <a:gd name="T39" fmla="*/ 192 h 340"/>
              <a:gd name="T40" fmla="*/ 280 w 280"/>
              <a:gd name="T41" fmla="*/ 200 h 340"/>
              <a:gd name="T42" fmla="*/ 266 w 280"/>
              <a:gd name="T43" fmla="*/ 207 h 340"/>
              <a:gd name="T44" fmla="*/ 15 w 280"/>
              <a:gd name="T45" fmla="*/ 207 h 340"/>
              <a:gd name="T46" fmla="*/ 15 w 280"/>
              <a:gd name="T47" fmla="*/ 325 h 340"/>
              <a:gd name="T48" fmla="*/ 266 w 280"/>
              <a:gd name="T49" fmla="*/ 325 h 340"/>
              <a:gd name="T50" fmla="*/ 266 w 280"/>
              <a:gd name="T51" fmla="*/ 20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340">
                <a:moveTo>
                  <a:pt x="136" y="143"/>
                </a:moveTo>
                <a:cubicBezTo>
                  <a:pt x="88" y="95"/>
                  <a:pt x="88" y="95"/>
                  <a:pt x="88" y="95"/>
                </a:cubicBezTo>
                <a:cubicBezTo>
                  <a:pt x="98" y="85"/>
                  <a:pt x="98" y="85"/>
                  <a:pt x="98" y="85"/>
                </a:cubicBezTo>
                <a:cubicBezTo>
                  <a:pt x="133" y="120"/>
                  <a:pt x="133" y="120"/>
                  <a:pt x="133" y="120"/>
                </a:cubicBezTo>
                <a:cubicBezTo>
                  <a:pt x="133" y="0"/>
                  <a:pt x="133" y="0"/>
                  <a:pt x="133" y="0"/>
                </a:cubicBezTo>
                <a:cubicBezTo>
                  <a:pt x="148" y="0"/>
                  <a:pt x="148" y="0"/>
                  <a:pt x="148" y="0"/>
                </a:cubicBezTo>
                <a:cubicBezTo>
                  <a:pt x="148" y="120"/>
                  <a:pt x="148" y="120"/>
                  <a:pt x="148" y="120"/>
                </a:cubicBezTo>
                <a:cubicBezTo>
                  <a:pt x="184" y="85"/>
                  <a:pt x="184" y="85"/>
                  <a:pt x="184" y="85"/>
                </a:cubicBezTo>
                <a:cubicBezTo>
                  <a:pt x="194" y="95"/>
                  <a:pt x="194" y="95"/>
                  <a:pt x="194" y="95"/>
                </a:cubicBezTo>
                <a:cubicBezTo>
                  <a:pt x="146" y="143"/>
                  <a:pt x="146" y="143"/>
                  <a:pt x="146" y="143"/>
                </a:cubicBezTo>
                <a:cubicBezTo>
                  <a:pt x="145" y="144"/>
                  <a:pt x="143" y="145"/>
                  <a:pt x="141" y="145"/>
                </a:cubicBezTo>
                <a:cubicBezTo>
                  <a:pt x="139" y="145"/>
                  <a:pt x="137" y="144"/>
                  <a:pt x="136" y="143"/>
                </a:cubicBezTo>
                <a:close/>
                <a:moveTo>
                  <a:pt x="280" y="200"/>
                </a:moveTo>
                <a:cubicBezTo>
                  <a:pt x="280" y="332"/>
                  <a:pt x="280" y="332"/>
                  <a:pt x="280" y="332"/>
                </a:cubicBezTo>
                <a:cubicBezTo>
                  <a:pt x="280" y="337"/>
                  <a:pt x="277" y="340"/>
                  <a:pt x="273" y="340"/>
                </a:cubicBezTo>
                <a:cubicBezTo>
                  <a:pt x="7" y="340"/>
                  <a:pt x="7" y="340"/>
                  <a:pt x="7" y="340"/>
                </a:cubicBezTo>
                <a:cubicBezTo>
                  <a:pt x="3" y="340"/>
                  <a:pt x="0" y="337"/>
                  <a:pt x="0" y="332"/>
                </a:cubicBezTo>
                <a:cubicBezTo>
                  <a:pt x="0" y="200"/>
                  <a:pt x="0" y="200"/>
                  <a:pt x="0" y="200"/>
                </a:cubicBezTo>
                <a:cubicBezTo>
                  <a:pt x="0" y="195"/>
                  <a:pt x="3" y="192"/>
                  <a:pt x="7" y="192"/>
                </a:cubicBezTo>
                <a:cubicBezTo>
                  <a:pt x="273" y="192"/>
                  <a:pt x="273" y="192"/>
                  <a:pt x="273" y="192"/>
                </a:cubicBezTo>
                <a:cubicBezTo>
                  <a:pt x="277" y="192"/>
                  <a:pt x="280" y="195"/>
                  <a:pt x="280" y="200"/>
                </a:cubicBezTo>
                <a:close/>
                <a:moveTo>
                  <a:pt x="266" y="207"/>
                </a:moveTo>
                <a:cubicBezTo>
                  <a:pt x="15" y="207"/>
                  <a:pt x="15" y="207"/>
                  <a:pt x="15" y="207"/>
                </a:cubicBezTo>
                <a:cubicBezTo>
                  <a:pt x="15" y="325"/>
                  <a:pt x="15" y="325"/>
                  <a:pt x="15" y="325"/>
                </a:cubicBezTo>
                <a:cubicBezTo>
                  <a:pt x="266" y="325"/>
                  <a:pt x="266" y="325"/>
                  <a:pt x="266" y="325"/>
                </a:cubicBezTo>
                <a:lnTo>
                  <a:pt x="266" y="20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90"/>
          <p:cNvSpPr>
            <a:spLocks noEditPoints="1"/>
          </p:cNvSpPr>
          <p:nvPr/>
        </p:nvSpPr>
        <p:spPr bwMode="auto">
          <a:xfrm>
            <a:off x="9202378" y="4495800"/>
            <a:ext cx="440198" cy="534764"/>
          </a:xfrm>
          <a:custGeom>
            <a:avLst/>
            <a:gdLst>
              <a:gd name="T0" fmla="*/ 136 w 280"/>
              <a:gd name="T1" fmla="*/ 143 h 340"/>
              <a:gd name="T2" fmla="*/ 88 w 280"/>
              <a:gd name="T3" fmla="*/ 95 h 340"/>
              <a:gd name="T4" fmla="*/ 98 w 280"/>
              <a:gd name="T5" fmla="*/ 85 h 340"/>
              <a:gd name="T6" fmla="*/ 133 w 280"/>
              <a:gd name="T7" fmla="*/ 120 h 340"/>
              <a:gd name="T8" fmla="*/ 133 w 280"/>
              <a:gd name="T9" fmla="*/ 0 h 340"/>
              <a:gd name="T10" fmla="*/ 148 w 280"/>
              <a:gd name="T11" fmla="*/ 0 h 340"/>
              <a:gd name="T12" fmla="*/ 148 w 280"/>
              <a:gd name="T13" fmla="*/ 120 h 340"/>
              <a:gd name="T14" fmla="*/ 184 w 280"/>
              <a:gd name="T15" fmla="*/ 85 h 340"/>
              <a:gd name="T16" fmla="*/ 194 w 280"/>
              <a:gd name="T17" fmla="*/ 95 h 340"/>
              <a:gd name="T18" fmla="*/ 146 w 280"/>
              <a:gd name="T19" fmla="*/ 143 h 340"/>
              <a:gd name="T20" fmla="*/ 141 w 280"/>
              <a:gd name="T21" fmla="*/ 145 h 340"/>
              <a:gd name="T22" fmla="*/ 136 w 280"/>
              <a:gd name="T23" fmla="*/ 143 h 340"/>
              <a:gd name="T24" fmla="*/ 280 w 280"/>
              <a:gd name="T25" fmla="*/ 200 h 340"/>
              <a:gd name="T26" fmla="*/ 280 w 280"/>
              <a:gd name="T27" fmla="*/ 332 h 340"/>
              <a:gd name="T28" fmla="*/ 273 w 280"/>
              <a:gd name="T29" fmla="*/ 340 h 340"/>
              <a:gd name="T30" fmla="*/ 7 w 280"/>
              <a:gd name="T31" fmla="*/ 340 h 340"/>
              <a:gd name="T32" fmla="*/ 0 w 280"/>
              <a:gd name="T33" fmla="*/ 332 h 340"/>
              <a:gd name="T34" fmla="*/ 0 w 280"/>
              <a:gd name="T35" fmla="*/ 200 h 340"/>
              <a:gd name="T36" fmla="*/ 7 w 280"/>
              <a:gd name="T37" fmla="*/ 192 h 340"/>
              <a:gd name="T38" fmla="*/ 273 w 280"/>
              <a:gd name="T39" fmla="*/ 192 h 340"/>
              <a:gd name="T40" fmla="*/ 280 w 280"/>
              <a:gd name="T41" fmla="*/ 200 h 340"/>
              <a:gd name="T42" fmla="*/ 266 w 280"/>
              <a:gd name="T43" fmla="*/ 207 h 340"/>
              <a:gd name="T44" fmla="*/ 15 w 280"/>
              <a:gd name="T45" fmla="*/ 207 h 340"/>
              <a:gd name="T46" fmla="*/ 15 w 280"/>
              <a:gd name="T47" fmla="*/ 325 h 340"/>
              <a:gd name="T48" fmla="*/ 266 w 280"/>
              <a:gd name="T49" fmla="*/ 325 h 340"/>
              <a:gd name="T50" fmla="*/ 266 w 280"/>
              <a:gd name="T51" fmla="*/ 20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340">
                <a:moveTo>
                  <a:pt x="136" y="143"/>
                </a:moveTo>
                <a:cubicBezTo>
                  <a:pt x="88" y="95"/>
                  <a:pt x="88" y="95"/>
                  <a:pt x="88" y="95"/>
                </a:cubicBezTo>
                <a:cubicBezTo>
                  <a:pt x="98" y="85"/>
                  <a:pt x="98" y="85"/>
                  <a:pt x="98" y="85"/>
                </a:cubicBezTo>
                <a:cubicBezTo>
                  <a:pt x="133" y="120"/>
                  <a:pt x="133" y="120"/>
                  <a:pt x="133" y="120"/>
                </a:cubicBezTo>
                <a:cubicBezTo>
                  <a:pt x="133" y="0"/>
                  <a:pt x="133" y="0"/>
                  <a:pt x="133" y="0"/>
                </a:cubicBezTo>
                <a:cubicBezTo>
                  <a:pt x="148" y="0"/>
                  <a:pt x="148" y="0"/>
                  <a:pt x="148" y="0"/>
                </a:cubicBezTo>
                <a:cubicBezTo>
                  <a:pt x="148" y="120"/>
                  <a:pt x="148" y="120"/>
                  <a:pt x="148" y="120"/>
                </a:cubicBezTo>
                <a:cubicBezTo>
                  <a:pt x="184" y="85"/>
                  <a:pt x="184" y="85"/>
                  <a:pt x="184" y="85"/>
                </a:cubicBezTo>
                <a:cubicBezTo>
                  <a:pt x="194" y="95"/>
                  <a:pt x="194" y="95"/>
                  <a:pt x="194" y="95"/>
                </a:cubicBezTo>
                <a:cubicBezTo>
                  <a:pt x="146" y="143"/>
                  <a:pt x="146" y="143"/>
                  <a:pt x="146" y="143"/>
                </a:cubicBezTo>
                <a:cubicBezTo>
                  <a:pt x="145" y="144"/>
                  <a:pt x="143" y="145"/>
                  <a:pt x="141" y="145"/>
                </a:cubicBezTo>
                <a:cubicBezTo>
                  <a:pt x="139" y="145"/>
                  <a:pt x="137" y="144"/>
                  <a:pt x="136" y="143"/>
                </a:cubicBezTo>
                <a:close/>
                <a:moveTo>
                  <a:pt x="280" y="200"/>
                </a:moveTo>
                <a:cubicBezTo>
                  <a:pt x="280" y="332"/>
                  <a:pt x="280" y="332"/>
                  <a:pt x="280" y="332"/>
                </a:cubicBezTo>
                <a:cubicBezTo>
                  <a:pt x="280" y="337"/>
                  <a:pt x="277" y="340"/>
                  <a:pt x="273" y="340"/>
                </a:cubicBezTo>
                <a:cubicBezTo>
                  <a:pt x="7" y="340"/>
                  <a:pt x="7" y="340"/>
                  <a:pt x="7" y="340"/>
                </a:cubicBezTo>
                <a:cubicBezTo>
                  <a:pt x="3" y="340"/>
                  <a:pt x="0" y="337"/>
                  <a:pt x="0" y="332"/>
                </a:cubicBezTo>
                <a:cubicBezTo>
                  <a:pt x="0" y="200"/>
                  <a:pt x="0" y="200"/>
                  <a:pt x="0" y="200"/>
                </a:cubicBezTo>
                <a:cubicBezTo>
                  <a:pt x="0" y="195"/>
                  <a:pt x="3" y="192"/>
                  <a:pt x="7" y="192"/>
                </a:cubicBezTo>
                <a:cubicBezTo>
                  <a:pt x="273" y="192"/>
                  <a:pt x="273" y="192"/>
                  <a:pt x="273" y="192"/>
                </a:cubicBezTo>
                <a:cubicBezTo>
                  <a:pt x="277" y="192"/>
                  <a:pt x="280" y="195"/>
                  <a:pt x="280" y="200"/>
                </a:cubicBezTo>
                <a:close/>
                <a:moveTo>
                  <a:pt x="266" y="207"/>
                </a:moveTo>
                <a:cubicBezTo>
                  <a:pt x="15" y="207"/>
                  <a:pt x="15" y="207"/>
                  <a:pt x="15" y="207"/>
                </a:cubicBezTo>
                <a:cubicBezTo>
                  <a:pt x="15" y="325"/>
                  <a:pt x="15" y="325"/>
                  <a:pt x="15" y="325"/>
                </a:cubicBezTo>
                <a:cubicBezTo>
                  <a:pt x="266" y="325"/>
                  <a:pt x="266" y="325"/>
                  <a:pt x="266" y="325"/>
                </a:cubicBezTo>
                <a:lnTo>
                  <a:pt x="266" y="20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0"/>
          <p:cNvSpPr>
            <a:spLocks noEditPoints="1"/>
          </p:cNvSpPr>
          <p:nvPr/>
        </p:nvSpPr>
        <p:spPr bwMode="auto">
          <a:xfrm>
            <a:off x="9286529" y="5330113"/>
            <a:ext cx="271895" cy="267382"/>
          </a:xfrm>
          <a:custGeom>
            <a:avLst/>
            <a:gdLst>
              <a:gd name="T0" fmla="*/ 136 w 280"/>
              <a:gd name="T1" fmla="*/ 143 h 340"/>
              <a:gd name="T2" fmla="*/ 88 w 280"/>
              <a:gd name="T3" fmla="*/ 95 h 340"/>
              <a:gd name="T4" fmla="*/ 98 w 280"/>
              <a:gd name="T5" fmla="*/ 85 h 340"/>
              <a:gd name="T6" fmla="*/ 133 w 280"/>
              <a:gd name="T7" fmla="*/ 120 h 340"/>
              <a:gd name="T8" fmla="*/ 133 w 280"/>
              <a:gd name="T9" fmla="*/ 0 h 340"/>
              <a:gd name="T10" fmla="*/ 148 w 280"/>
              <a:gd name="T11" fmla="*/ 0 h 340"/>
              <a:gd name="T12" fmla="*/ 148 w 280"/>
              <a:gd name="T13" fmla="*/ 120 h 340"/>
              <a:gd name="T14" fmla="*/ 184 w 280"/>
              <a:gd name="T15" fmla="*/ 85 h 340"/>
              <a:gd name="T16" fmla="*/ 194 w 280"/>
              <a:gd name="T17" fmla="*/ 95 h 340"/>
              <a:gd name="T18" fmla="*/ 146 w 280"/>
              <a:gd name="T19" fmla="*/ 143 h 340"/>
              <a:gd name="T20" fmla="*/ 141 w 280"/>
              <a:gd name="T21" fmla="*/ 145 h 340"/>
              <a:gd name="T22" fmla="*/ 136 w 280"/>
              <a:gd name="T23" fmla="*/ 143 h 340"/>
              <a:gd name="T24" fmla="*/ 280 w 280"/>
              <a:gd name="T25" fmla="*/ 200 h 340"/>
              <a:gd name="T26" fmla="*/ 280 w 280"/>
              <a:gd name="T27" fmla="*/ 332 h 340"/>
              <a:gd name="T28" fmla="*/ 273 w 280"/>
              <a:gd name="T29" fmla="*/ 340 h 340"/>
              <a:gd name="T30" fmla="*/ 7 w 280"/>
              <a:gd name="T31" fmla="*/ 340 h 340"/>
              <a:gd name="T32" fmla="*/ 0 w 280"/>
              <a:gd name="T33" fmla="*/ 332 h 340"/>
              <a:gd name="T34" fmla="*/ 0 w 280"/>
              <a:gd name="T35" fmla="*/ 200 h 340"/>
              <a:gd name="T36" fmla="*/ 7 w 280"/>
              <a:gd name="T37" fmla="*/ 192 h 340"/>
              <a:gd name="T38" fmla="*/ 273 w 280"/>
              <a:gd name="T39" fmla="*/ 192 h 340"/>
              <a:gd name="T40" fmla="*/ 280 w 280"/>
              <a:gd name="T41" fmla="*/ 200 h 340"/>
              <a:gd name="T42" fmla="*/ 266 w 280"/>
              <a:gd name="T43" fmla="*/ 207 h 340"/>
              <a:gd name="T44" fmla="*/ 15 w 280"/>
              <a:gd name="T45" fmla="*/ 207 h 340"/>
              <a:gd name="T46" fmla="*/ 15 w 280"/>
              <a:gd name="T47" fmla="*/ 325 h 340"/>
              <a:gd name="T48" fmla="*/ 266 w 280"/>
              <a:gd name="T49" fmla="*/ 325 h 340"/>
              <a:gd name="T50" fmla="*/ 266 w 280"/>
              <a:gd name="T51" fmla="*/ 20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340">
                <a:moveTo>
                  <a:pt x="136" y="143"/>
                </a:moveTo>
                <a:cubicBezTo>
                  <a:pt x="88" y="95"/>
                  <a:pt x="88" y="95"/>
                  <a:pt x="88" y="95"/>
                </a:cubicBezTo>
                <a:cubicBezTo>
                  <a:pt x="98" y="85"/>
                  <a:pt x="98" y="85"/>
                  <a:pt x="98" y="85"/>
                </a:cubicBezTo>
                <a:cubicBezTo>
                  <a:pt x="133" y="120"/>
                  <a:pt x="133" y="120"/>
                  <a:pt x="133" y="120"/>
                </a:cubicBezTo>
                <a:cubicBezTo>
                  <a:pt x="133" y="0"/>
                  <a:pt x="133" y="0"/>
                  <a:pt x="133" y="0"/>
                </a:cubicBezTo>
                <a:cubicBezTo>
                  <a:pt x="148" y="0"/>
                  <a:pt x="148" y="0"/>
                  <a:pt x="148" y="0"/>
                </a:cubicBezTo>
                <a:cubicBezTo>
                  <a:pt x="148" y="120"/>
                  <a:pt x="148" y="120"/>
                  <a:pt x="148" y="120"/>
                </a:cubicBezTo>
                <a:cubicBezTo>
                  <a:pt x="184" y="85"/>
                  <a:pt x="184" y="85"/>
                  <a:pt x="184" y="85"/>
                </a:cubicBezTo>
                <a:cubicBezTo>
                  <a:pt x="194" y="95"/>
                  <a:pt x="194" y="95"/>
                  <a:pt x="194" y="95"/>
                </a:cubicBezTo>
                <a:cubicBezTo>
                  <a:pt x="146" y="143"/>
                  <a:pt x="146" y="143"/>
                  <a:pt x="146" y="143"/>
                </a:cubicBezTo>
                <a:cubicBezTo>
                  <a:pt x="145" y="144"/>
                  <a:pt x="143" y="145"/>
                  <a:pt x="141" y="145"/>
                </a:cubicBezTo>
                <a:cubicBezTo>
                  <a:pt x="139" y="145"/>
                  <a:pt x="137" y="144"/>
                  <a:pt x="136" y="143"/>
                </a:cubicBezTo>
                <a:close/>
                <a:moveTo>
                  <a:pt x="280" y="200"/>
                </a:moveTo>
                <a:cubicBezTo>
                  <a:pt x="280" y="332"/>
                  <a:pt x="280" y="332"/>
                  <a:pt x="280" y="332"/>
                </a:cubicBezTo>
                <a:cubicBezTo>
                  <a:pt x="280" y="337"/>
                  <a:pt x="277" y="340"/>
                  <a:pt x="273" y="340"/>
                </a:cubicBezTo>
                <a:cubicBezTo>
                  <a:pt x="7" y="340"/>
                  <a:pt x="7" y="340"/>
                  <a:pt x="7" y="340"/>
                </a:cubicBezTo>
                <a:cubicBezTo>
                  <a:pt x="3" y="340"/>
                  <a:pt x="0" y="337"/>
                  <a:pt x="0" y="332"/>
                </a:cubicBezTo>
                <a:cubicBezTo>
                  <a:pt x="0" y="200"/>
                  <a:pt x="0" y="200"/>
                  <a:pt x="0" y="200"/>
                </a:cubicBezTo>
                <a:cubicBezTo>
                  <a:pt x="0" y="195"/>
                  <a:pt x="3" y="192"/>
                  <a:pt x="7" y="192"/>
                </a:cubicBezTo>
                <a:cubicBezTo>
                  <a:pt x="273" y="192"/>
                  <a:pt x="273" y="192"/>
                  <a:pt x="273" y="192"/>
                </a:cubicBezTo>
                <a:cubicBezTo>
                  <a:pt x="277" y="192"/>
                  <a:pt x="280" y="195"/>
                  <a:pt x="280" y="200"/>
                </a:cubicBezTo>
                <a:close/>
                <a:moveTo>
                  <a:pt x="266" y="207"/>
                </a:moveTo>
                <a:cubicBezTo>
                  <a:pt x="15" y="207"/>
                  <a:pt x="15" y="207"/>
                  <a:pt x="15" y="207"/>
                </a:cubicBezTo>
                <a:cubicBezTo>
                  <a:pt x="15" y="325"/>
                  <a:pt x="15" y="325"/>
                  <a:pt x="15" y="325"/>
                </a:cubicBezTo>
                <a:cubicBezTo>
                  <a:pt x="266" y="325"/>
                  <a:pt x="266" y="325"/>
                  <a:pt x="266" y="325"/>
                </a:cubicBezTo>
                <a:lnTo>
                  <a:pt x="266" y="20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90"/>
          <p:cNvSpPr>
            <a:spLocks noEditPoints="1"/>
          </p:cNvSpPr>
          <p:nvPr/>
        </p:nvSpPr>
        <p:spPr bwMode="auto">
          <a:xfrm>
            <a:off x="9328164" y="5891588"/>
            <a:ext cx="183279" cy="104023"/>
          </a:xfrm>
          <a:custGeom>
            <a:avLst/>
            <a:gdLst>
              <a:gd name="T0" fmla="*/ 136 w 280"/>
              <a:gd name="T1" fmla="*/ 143 h 340"/>
              <a:gd name="T2" fmla="*/ 88 w 280"/>
              <a:gd name="T3" fmla="*/ 95 h 340"/>
              <a:gd name="T4" fmla="*/ 98 w 280"/>
              <a:gd name="T5" fmla="*/ 85 h 340"/>
              <a:gd name="T6" fmla="*/ 133 w 280"/>
              <a:gd name="T7" fmla="*/ 120 h 340"/>
              <a:gd name="T8" fmla="*/ 133 w 280"/>
              <a:gd name="T9" fmla="*/ 0 h 340"/>
              <a:gd name="T10" fmla="*/ 148 w 280"/>
              <a:gd name="T11" fmla="*/ 0 h 340"/>
              <a:gd name="T12" fmla="*/ 148 w 280"/>
              <a:gd name="T13" fmla="*/ 120 h 340"/>
              <a:gd name="T14" fmla="*/ 184 w 280"/>
              <a:gd name="T15" fmla="*/ 85 h 340"/>
              <a:gd name="T16" fmla="*/ 194 w 280"/>
              <a:gd name="T17" fmla="*/ 95 h 340"/>
              <a:gd name="T18" fmla="*/ 146 w 280"/>
              <a:gd name="T19" fmla="*/ 143 h 340"/>
              <a:gd name="T20" fmla="*/ 141 w 280"/>
              <a:gd name="T21" fmla="*/ 145 h 340"/>
              <a:gd name="T22" fmla="*/ 136 w 280"/>
              <a:gd name="T23" fmla="*/ 143 h 340"/>
              <a:gd name="T24" fmla="*/ 280 w 280"/>
              <a:gd name="T25" fmla="*/ 200 h 340"/>
              <a:gd name="T26" fmla="*/ 280 w 280"/>
              <a:gd name="T27" fmla="*/ 332 h 340"/>
              <a:gd name="T28" fmla="*/ 273 w 280"/>
              <a:gd name="T29" fmla="*/ 340 h 340"/>
              <a:gd name="T30" fmla="*/ 7 w 280"/>
              <a:gd name="T31" fmla="*/ 340 h 340"/>
              <a:gd name="T32" fmla="*/ 0 w 280"/>
              <a:gd name="T33" fmla="*/ 332 h 340"/>
              <a:gd name="T34" fmla="*/ 0 w 280"/>
              <a:gd name="T35" fmla="*/ 200 h 340"/>
              <a:gd name="T36" fmla="*/ 7 w 280"/>
              <a:gd name="T37" fmla="*/ 192 h 340"/>
              <a:gd name="T38" fmla="*/ 273 w 280"/>
              <a:gd name="T39" fmla="*/ 192 h 340"/>
              <a:gd name="T40" fmla="*/ 280 w 280"/>
              <a:gd name="T41" fmla="*/ 200 h 340"/>
              <a:gd name="T42" fmla="*/ 266 w 280"/>
              <a:gd name="T43" fmla="*/ 207 h 340"/>
              <a:gd name="T44" fmla="*/ 15 w 280"/>
              <a:gd name="T45" fmla="*/ 207 h 340"/>
              <a:gd name="T46" fmla="*/ 15 w 280"/>
              <a:gd name="T47" fmla="*/ 325 h 340"/>
              <a:gd name="T48" fmla="*/ 266 w 280"/>
              <a:gd name="T49" fmla="*/ 325 h 340"/>
              <a:gd name="T50" fmla="*/ 266 w 280"/>
              <a:gd name="T51" fmla="*/ 20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340">
                <a:moveTo>
                  <a:pt x="136" y="143"/>
                </a:moveTo>
                <a:cubicBezTo>
                  <a:pt x="88" y="95"/>
                  <a:pt x="88" y="95"/>
                  <a:pt x="88" y="95"/>
                </a:cubicBezTo>
                <a:cubicBezTo>
                  <a:pt x="98" y="85"/>
                  <a:pt x="98" y="85"/>
                  <a:pt x="98" y="85"/>
                </a:cubicBezTo>
                <a:cubicBezTo>
                  <a:pt x="133" y="120"/>
                  <a:pt x="133" y="120"/>
                  <a:pt x="133" y="120"/>
                </a:cubicBezTo>
                <a:cubicBezTo>
                  <a:pt x="133" y="0"/>
                  <a:pt x="133" y="0"/>
                  <a:pt x="133" y="0"/>
                </a:cubicBezTo>
                <a:cubicBezTo>
                  <a:pt x="148" y="0"/>
                  <a:pt x="148" y="0"/>
                  <a:pt x="148" y="0"/>
                </a:cubicBezTo>
                <a:cubicBezTo>
                  <a:pt x="148" y="120"/>
                  <a:pt x="148" y="120"/>
                  <a:pt x="148" y="120"/>
                </a:cubicBezTo>
                <a:cubicBezTo>
                  <a:pt x="184" y="85"/>
                  <a:pt x="184" y="85"/>
                  <a:pt x="184" y="85"/>
                </a:cubicBezTo>
                <a:cubicBezTo>
                  <a:pt x="194" y="95"/>
                  <a:pt x="194" y="95"/>
                  <a:pt x="194" y="95"/>
                </a:cubicBezTo>
                <a:cubicBezTo>
                  <a:pt x="146" y="143"/>
                  <a:pt x="146" y="143"/>
                  <a:pt x="146" y="143"/>
                </a:cubicBezTo>
                <a:cubicBezTo>
                  <a:pt x="145" y="144"/>
                  <a:pt x="143" y="145"/>
                  <a:pt x="141" y="145"/>
                </a:cubicBezTo>
                <a:cubicBezTo>
                  <a:pt x="139" y="145"/>
                  <a:pt x="137" y="144"/>
                  <a:pt x="136" y="143"/>
                </a:cubicBezTo>
                <a:close/>
                <a:moveTo>
                  <a:pt x="280" y="200"/>
                </a:moveTo>
                <a:cubicBezTo>
                  <a:pt x="280" y="332"/>
                  <a:pt x="280" y="332"/>
                  <a:pt x="280" y="332"/>
                </a:cubicBezTo>
                <a:cubicBezTo>
                  <a:pt x="280" y="337"/>
                  <a:pt x="277" y="340"/>
                  <a:pt x="273" y="340"/>
                </a:cubicBezTo>
                <a:cubicBezTo>
                  <a:pt x="7" y="340"/>
                  <a:pt x="7" y="340"/>
                  <a:pt x="7" y="340"/>
                </a:cubicBezTo>
                <a:cubicBezTo>
                  <a:pt x="3" y="340"/>
                  <a:pt x="0" y="337"/>
                  <a:pt x="0" y="332"/>
                </a:cubicBezTo>
                <a:cubicBezTo>
                  <a:pt x="0" y="200"/>
                  <a:pt x="0" y="200"/>
                  <a:pt x="0" y="200"/>
                </a:cubicBezTo>
                <a:cubicBezTo>
                  <a:pt x="0" y="195"/>
                  <a:pt x="3" y="192"/>
                  <a:pt x="7" y="192"/>
                </a:cubicBezTo>
                <a:cubicBezTo>
                  <a:pt x="273" y="192"/>
                  <a:pt x="273" y="192"/>
                  <a:pt x="273" y="192"/>
                </a:cubicBezTo>
                <a:cubicBezTo>
                  <a:pt x="277" y="192"/>
                  <a:pt x="280" y="195"/>
                  <a:pt x="280" y="200"/>
                </a:cubicBezTo>
                <a:close/>
                <a:moveTo>
                  <a:pt x="266" y="207"/>
                </a:moveTo>
                <a:cubicBezTo>
                  <a:pt x="15" y="207"/>
                  <a:pt x="15" y="207"/>
                  <a:pt x="15" y="207"/>
                </a:cubicBezTo>
                <a:cubicBezTo>
                  <a:pt x="15" y="325"/>
                  <a:pt x="15" y="325"/>
                  <a:pt x="15" y="325"/>
                </a:cubicBezTo>
                <a:cubicBezTo>
                  <a:pt x="266" y="325"/>
                  <a:pt x="266" y="325"/>
                  <a:pt x="266" y="325"/>
                </a:cubicBezTo>
                <a:lnTo>
                  <a:pt x="266" y="20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pic>
        <p:nvPicPr>
          <p:cNvPr id="11" name="Picture 10" descr="Icons-02.png"/>
          <p:cNvPicPr>
            <a:picLocks noChangeAspect="1"/>
          </p:cNvPicPr>
          <p:nvPr/>
        </p:nvPicPr>
        <p:blipFill>
          <a:blip r:embed="rId5"/>
          <a:stretch>
            <a:fillRect/>
          </a:stretch>
        </p:blipFill>
        <p:spPr>
          <a:xfrm>
            <a:off x="8506684" y="1981200"/>
            <a:ext cx="876300" cy="876300"/>
          </a:xfrm>
          <a:prstGeom prst="rect">
            <a:avLst/>
          </a:prstGeom>
        </p:spPr>
      </p:pic>
      <p:pic>
        <p:nvPicPr>
          <p:cNvPr id="12" name="Picture 11" descr="Icons-02.png"/>
          <p:cNvPicPr>
            <a:picLocks noChangeAspect="1"/>
          </p:cNvPicPr>
          <p:nvPr/>
        </p:nvPicPr>
        <p:blipFill>
          <a:blip r:embed="rId5"/>
          <a:stretch>
            <a:fillRect/>
          </a:stretch>
        </p:blipFill>
        <p:spPr>
          <a:xfrm>
            <a:off x="8659084" y="2133600"/>
            <a:ext cx="876300" cy="876300"/>
          </a:xfrm>
          <a:prstGeom prst="rect">
            <a:avLst/>
          </a:prstGeom>
        </p:spPr>
      </p:pic>
      <p:pic>
        <p:nvPicPr>
          <p:cNvPr id="13" name="Picture 12" descr="Icons-02.png"/>
          <p:cNvPicPr>
            <a:picLocks noChangeAspect="1"/>
          </p:cNvPicPr>
          <p:nvPr/>
        </p:nvPicPr>
        <p:blipFill>
          <a:blip r:embed="rId5"/>
          <a:stretch>
            <a:fillRect/>
          </a:stretch>
        </p:blipFill>
        <p:spPr>
          <a:xfrm>
            <a:off x="9204426" y="1898650"/>
            <a:ext cx="876300" cy="876300"/>
          </a:xfrm>
          <a:prstGeom prst="rect">
            <a:avLst/>
          </a:prstGeom>
        </p:spPr>
      </p:pic>
      <p:pic>
        <p:nvPicPr>
          <p:cNvPr id="14" name="Picture 13" descr="Icons-02.png"/>
          <p:cNvPicPr>
            <a:picLocks noChangeAspect="1"/>
          </p:cNvPicPr>
          <p:nvPr/>
        </p:nvPicPr>
        <p:blipFill>
          <a:blip r:embed="rId5"/>
          <a:stretch>
            <a:fillRect/>
          </a:stretch>
        </p:blipFill>
        <p:spPr>
          <a:xfrm>
            <a:off x="9558424" y="2095500"/>
            <a:ext cx="876300" cy="876300"/>
          </a:xfrm>
          <a:prstGeom prst="rect">
            <a:avLst/>
          </a:prstGeom>
        </p:spPr>
      </p:pic>
      <p:pic>
        <p:nvPicPr>
          <p:cNvPr id="15" name="Picture 14" descr="Icons-02.png"/>
          <p:cNvPicPr>
            <a:picLocks noChangeAspect="1"/>
          </p:cNvPicPr>
          <p:nvPr/>
        </p:nvPicPr>
        <p:blipFill>
          <a:blip r:embed="rId5"/>
          <a:stretch>
            <a:fillRect/>
          </a:stretch>
        </p:blipFill>
        <p:spPr>
          <a:xfrm>
            <a:off x="8951198" y="2095500"/>
            <a:ext cx="876300" cy="876300"/>
          </a:xfrm>
          <a:prstGeom prst="rect">
            <a:avLst/>
          </a:prstGeom>
        </p:spPr>
      </p:pic>
      <p:pic>
        <p:nvPicPr>
          <p:cNvPr id="26" name="Picture 25" descr="Icons-02.png"/>
          <p:cNvPicPr>
            <a:picLocks noChangeAspect="1"/>
          </p:cNvPicPr>
          <p:nvPr/>
        </p:nvPicPr>
        <p:blipFill>
          <a:blip r:embed="rId5"/>
          <a:stretch>
            <a:fillRect/>
          </a:stretch>
        </p:blipFill>
        <p:spPr>
          <a:xfrm>
            <a:off x="8951198" y="3731821"/>
            <a:ext cx="408379" cy="408379"/>
          </a:xfrm>
          <a:prstGeom prst="rect">
            <a:avLst/>
          </a:prstGeom>
        </p:spPr>
      </p:pic>
      <p:pic>
        <p:nvPicPr>
          <p:cNvPr id="27" name="Picture 26" descr="Icons-02.png"/>
          <p:cNvPicPr>
            <a:picLocks noChangeAspect="1"/>
          </p:cNvPicPr>
          <p:nvPr/>
        </p:nvPicPr>
        <p:blipFill>
          <a:blip r:embed="rId5"/>
          <a:stretch>
            <a:fillRect/>
          </a:stretch>
        </p:blipFill>
        <p:spPr>
          <a:xfrm>
            <a:off x="9114710" y="3818742"/>
            <a:ext cx="408379" cy="408379"/>
          </a:xfrm>
          <a:prstGeom prst="rect">
            <a:avLst/>
          </a:prstGeom>
        </p:spPr>
      </p:pic>
      <p:pic>
        <p:nvPicPr>
          <p:cNvPr id="28" name="Picture 27" descr="Icons-02.png"/>
          <p:cNvPicPr>
            <a:picLocks noChangeAspect="1"/>
          </p:cNvPicPr>
          <p:nvPr/>
        </p:nvPicPr>
        <p:blipFill>
          <a:blip r:embed="rId5"/>
          <a:stretch>
            <a:fillRect/>
          </a:stretch>
        </p:blipFill>
        <p:spPr>
          <a:xfrm>
            <a:off x="9382984" y="3731821"/>
            <a:ext cx="408379" cy="408379"/>
          </a:xfrm>
          <a:prstGeom prst="rect">
            <a:avLst/>
          </a:prstGeom>
        </p:spPr>
      </p:pic>
      <p:pic>
        <p:nvPicPr>
          <p:cNvPr id="29" name="Picture 28" descr="Icons-02.png"/>
          <p:cNvPicPr>
            <a:picLocks noChangeAspect="1"/>
          </p:cNvPicPr>
          <p:nvPr/>
        </p:nvPicPr>
        <p:blipFill>
          <a:blip r:embed="rId5"/>
          <a:stretch>
            <a:fillRect/>
          </a:stretch>
        </p:blipFill>
        <p:spPr>
          <a:xfrm>
            <a:off x="9286529" y="3731821"/>
            <a:ext cx="408379" cy="408379"/>
          </a:xfrm>
          <a:prstGeom prst="rect">
            <a:avLst/>
          </a:prstGeom>
        </p:spPr>
      </p:pic>
      <p:pic>
        <p:nvPicPr>
          <p:cNvPr id="30" name="Picture 29" descr="Icons-02.png"/>
          <p:cNvPicPr>
            <a:picLocks noChangeAspect="1"/>
          </p:cNvPicPr>
          <p:nvPr/>
        </p:nvPicPr>
        <p:blipFill>
          <a:blip r:embed="rId5"/>
          <a:stretch>
            <a:fillRect/>
          </a:stretch>
        </p:blipFill>
        <p:spPr>
          <a:xfrm>
            <a:off x="9166500" y="4725764"/>
            <a:ext cx="304800" cy="304800"/>
          </a:xfrm>
          <a:prstGeom prst="rect">
            <a:avLst/>
          </a:prstGeom>
        </p:spPr>
      </p:pic>
      <p:pic>
        <p:nvPicPr>
          <p:cNvPr id="31" name="Picture 30" descr="Icons-02.png"/>
          <p:cNvPicPr>
            <a:picLocks noChangeAspect="1"/>
          </p:cNvPicPr>
          <p:nvPr/>
        </p:nvPicPr>
        <p:blipFill>
          <a:blip r:embed="rId5"/>
          <a:stretch>
            <a:fillRect/>
          </a:stretch>
        </p:blipFill>
        <p:spPr>
          <a:xfrm>
            <a:off x="9298135" y="5463804"/>
            <a:ext cx="133691" cy="133691"/>
          </a:xfrm>
          <a:prstGeom prst="rect">
            <a:avLst/>
          </a:prstGeom>
        </p:spPr>
      </p:pic>
      <p:pic>
        <p:nvPicPr>
          <p:cNvPr id="32" name="Picture 31" descr="Icons-02.png"/>
          <p:cNvPicPr>
            <a:picLocks noChangeAspect="1"/>
          </p:cNvPicPr>
          <p:nvPr/>
        </p:nvPicPr>
        <p:blipFill>
          <a:blip r:embed="rId5"/>
          <a:stretch>
            <a:fillRect/>
          </a:stretch>
        </p:blipFill>
        <p:spPr>
          <a:xfrm>
            <a:off x="9413594" y="5463803"/>
            <a:ext cx="133691" cy="133691"/>
          </a:xfrm>
          <a:prstGeom prst="rect">
            <a:avLst/>
          </a:prstGeom>
        </p:spPr>
      </p:pic>
      <p:pic>
        <p:nvPicPr>
          <p:cNvPr id="33" name="Picture 32" descr="Icons-02.png"/>
          <p:cNvPicPr>
            <a:picLocks noChangeAspect="1"/>
          </p:cNvPicPr>
          <p:nvPr/>
        </p:nvPicPr>
        <p:blipFill>
          <a:blip r:embed="rId5"/>
          <a:stretch>
            <a:fillRect/>
          </a:stretch>
        </p:blipFill>
        <p:spPr>
          <a:xfrm>
            <a:off x="9346748" y="5463804"/>
            <a:ext cx="133691" cy="133691"/>
          </a:xfrm>
          <a:prstGeom prst="rect">
            <a:avLst/>
          </a:prstGeom>
        </p:spPr>
      </p:pic>
      <p:pic>
        <p:nvPicPr>
          <p:cNvPr id="34" name="Picture 33" descr="Icons-02.png"/>
          <p:cNvPicPr>
            <a:picLocks noChangeAspect="1"/>
          </p:cNvPicPr>
          <p:nvPr/>
        </p:nvPicPr>
        <p:blipFill>
          <a:blip r:embed="rId5"/>
          <a:stretch>
            <a:fillRect/>
          </a:stretch>
        </p:blipFill>
        <p:spPr>
          <a:xfrm>
            <a:off x="9346748" y="4727128"/>
            <a:ext cx="304800" cy="304800"/>
          </a:xfrm>
          <a:prstGeom prst="rect">
            <a:avLst/>
          </a:prstGeom>
        </p:spPr>
      </p:pic>
      <p:pic>
        <p:nvPicPr>
          <p:cNvPr id="35" name="Picture 34" descr="Icons-02.png"/>
          <p:cNvPicPr>
            <a:picLocks noChangeAspect="1"/>
          </p:cNvPicPr>
          <p:nvPr/>
        </p:nvPicPr>
        <p:blipFill>
          <a:blip r:embed="rId5"/>
          <a:stretch>
            <a:fillRect/>
          </a:stretch>
        </p:blipFill>
        <p:spPr>
          <a:xfrm>
            <a:off x="9267404" y="4725764"/>
            <a:ext cx="304800" cy="304800"/>
          </a:xfrm>
          <a:prstGeom prst="rect">
            <a:avLst/>
          </a:prstGeom>
        </p:spPr>
      </p:pic>
      <p:pic>
        <p:nvPicPr>
          <p:cNvPr id="36" name="Picture 35" descr="Icons-02.png"/>
          <p:cNvPicPr>
            <a:picLocks noChangeAspect="1"/>
          </p:cNvPicPr>
          <p:nvPr/>
        </p:nvPicPr>
        <p:blipFill>
          <a:blip r:embed="rId5"/>
          <a:stretch>
            <a:fillRect/>
          </a:stretch>
        </p:blipFill>
        <p:spPr>
          <a:xfrm>
            <a:off x="9362853" y="3817752"/>
            <a:ext cx="408379" cy="408379"/>
          </a:xfrm>
          <a:prstGeom prst="rect">
            <a:avLst/>
          </a:prstGeom>
        </p:spPr>
      </p:pic>
      <p:pic>
        <p:nvPicPr>
          <p:cNvPr id="37" name="Picture 36" descr="Icons-02.png"/>
          <p:cNvPicPr>
            <a:picLocks noChangeAspect="1"/>
          </p:cNvPicPr>
          <p:nvPr/>
        </p:nvPicPr>
        <p:blipFill>
          <a:blip r:embed="rId5"/>
          <a:stretch>
            <a:fillRect/>
          </a:stretch>
        </p:blipFill>
        <p:spPr>
          <a:xfrm>
            <a:off x="9319261" y="5949892"/>
            <a:ext cx="45719" cy="45719"/>
          </a:xfrm>
          <a:prstGeom prst="rect">
            <a:avLst/>
          </a:prstGeom>
        </p:spPr>
      </p:pic>
      <p:pic>
        <p:nvPicPr>
          <p:cNvPr id="38" name="Picture 37" descr="Icons-02.png"/>
          <p:cNvPicPr>
            <a:picLocks noChangeAspect="1"/>
          </p:cNvPicPr>
          <p:nvPr/>
        </p:nvPicPr>
        <p:blipFill>
          <a:blip r:embed="rId5"/>
          <a:stretch>
            <a:fillRect/>
          </a:stretch>
        </p:blipFill>
        <p:spPr>
          <a:xfrm>
            <a:off x="9433263" y="5941794"/>
            <a:ext cx="45719" cy="45719"/>
          </a:xfrm>
          <a:prstGeom prst="rect">
            <a:avLst/>
          </a:prstGeom>
        </p:spPr>
      </p:pic>
      <p:pic>
        <p:nvPicPr>
          <p:cNvPr id="39" name="Picture 38" descr="Icons-02.png"/>
          <p:cNvPicPr>
            <a:picLocks noChangeAspect="1"/>
          </p:cNvPicPr>
          <p:nvPr/>
        </p:nvPicPr>
        <p:blipFill>
          <a:blip r:embed="rId5"/>
          <a:stretch>
            <a:fillRect/>
          </a:stretch>
        </p:blipFill>
        <p:spPr>
          <a:xfrm>
            <a:off x="9372677" y="5943599"/>
            <a:ext cx="45719" cy="45719"/>
          </a:xfrm>
          <a:prstGeom prst="rect">
            <a:avLst/>
          </a:prstGeom>
        </p:spPr>
      </p:pic>
      <p:pic>
        <p:nvPicPr>
          <p:cNvPr id="40" name="Picture 39" descr="Icons-02.png"/>
          <p:cNvPicPr>
            <a:picLocks noChangeAspect="1"/>
          </p:cNvPicPr>
          <p:nvPr/>
        </p:nvPicPr>
        <p:blipFill>
          <a:blip r:embed="rId5"/>
          <a:stretch>
            <a:fillRect/>
          </a:stretch>
        </p:blipFill>
        <p:spPr>
          <a:xfrm>
            <a:off x="9469601" y="5959993"/>
            <a:ext cx="45719" cy="45719"/>
          </a:xfrm>
          <a:prstGeom prst="rect">
            <a:avLst/>
          </a:prstGeom>
        </p:spPr>
      </p:pic>
      <p:pic>
        <p:nvPicPr>
          <p:cNvPr id="41" name="Picture 40" descr="Icons-02.png"/>
          <p:cNvPicPr>
            <a:picLocks noChangeAspect="1"/>
          </p:cNvPicPr>
          <p:nvPr/>
        </p:nvPicPr>
        <p:blipFill>
          <a:blip r:embed="rId5"/>
          <a:stretch>
            <a:fillRect/>
          </a:stretch>
        </p:blipFill>
        <p:spPr>
          <a:xfrm>
            <a:off x="9399617" y="5943598"/>
            <a:ext cx="45719" cy="45719"/>
          </a:xfrm>
          <a:prstGeom prst="rect">
            <a:avLst/>
          </a:prstGeom>
        </p:spPr>
      </p:pic>
      <p:pic>
        <p:nvPicPr>
          <p:cNvPr id="42" name="Picture 41" descr="Icons-02.png"/>
          <p:cNvPicPr>
            <a:picLocks noChangeAspect="1"/>
          </p:cNvPicPr>
          <p:nvPr/>
        </p:nvPicPr>
        <p:blipFill>
          <a:blip r:embed="rId5"/>
          <a:stretch>
            <a:fillRect/>
          </a:stretch>
        </p:blipFill>
        <p:spPr>
          <a:xfrm>
            <a:off x="9335360" y="5943599"/>
            <a:ext cx="45719" cy="45719"/>
          </a:xfrm>
          <a:prstGeom prst="rect">
            <a:avLst/>
          </a:prstGeom>
        </p:spPr>
      </p:pic>
      <p:pic>
        <p:nvPicPr>
          <p:cNvPr id="43" name="Picture 42" descr="Icons-02.png"/>
          <p:cNvPicPr>
            <a:picLocks noChangeAspect="1"/>
          </p:cNvPicPr>
          <p:nvPr/>
        </p:nvPicPr>
        <p:blipFill>
          <a:blip r:embed="rId5"/>
          <a:stretch>
            <a:fillRect/>
          </a:stretch>
        </p:blipFill>
        <p:spPr>
          <a:xfrm>
            <a:off x="9438538" y="5955230"/>
            <a:ext cx="45719" cy="45719"/>
          </a:xfrm>
          <a:prstGeom prst="rect">
            <a:avLst/>
          </a:prstGeom>
        </p:spPr>
      </p:pic>
      <p:pic>
        <p:nvPicPr>
          <p:cNvPr id="44" name="Picture 43" descr="Icons-02.png"/>
          <p:cNvPicPr>
            <a:picLocks noChangeAspect="1"/>
          </p:cNvPicPr>
          <p:nvPr/>
        </p:nvPicPr>
        <p:blipFill>
          <a:blip r:embed="rId5"/>
          <a:stretch>
            <a:fillRect/>
          </a:stretch>
        </p:blipFill>
        <p:spPr>
          <a:xfrm>
            <a:off x="9400414" y="5949891"/>
            <a:ext cx="45719" cy="45719"/>
          </a:xfrm>
          <a:prstGeom prst="rect">
            <a:avLst/>
          </a:prstGeom>
        </p:spPr>
      </p:pic>
      <p:pic>
        <p:nvPicPr>
          <p:cNvPr id="45" name="Picture 44" descr="Icons-02.png"/>
          <p:cNvPicPr>
            <a:picLocks noChangeAspect="1"/>
          </p:cNvPicPr>
          <p:nvPr/>
        </p:nvPicPr>
        <p:blipFill>
          <a:blip r:embed="rId5"/>
          <a:stretch>
            <a:fillRect/>
          </a:stretch>
        </p:blipFill>
        <p:spPr>
          <a:xfrm>
            <a:off x="9367875" y="5960844"/>
            <a:ext cx="45719" cy="45719"/>
          </a:xfrm>
          <a:prstGeom prst="rect">
            <a:avLst/>
          </a:prstGeom>
        </p:spPr>
      </p:pic>
      <p:pic>
        <p:nvPicPr>
          <p:cNvPr id="46" name="Picture 45" descr="Icons-02.png"/>
          <p:cNvPicPr>
            <a:picLocks noChangeAspect="1"/>
          </p:cNvPicPr>
          <p:nvPr/>
        </p:nvPicPr>
        <p:blipFill>
          <a:blip r:embed="rId5"/>
          <a:stretch>
            <a:fillRect/>
          </a:stretch>
        </p:blipFill>
        <p:spPr>
          <a:xfrm>
            <a:off x="9461397" y="5943597"/>
            <a:ext cx="45719" cy="45719"/>
          </a:xfrm>
          <a:prstGeom prst="rect">
            <a:avLst/>
          </a:prstGeom>
        </p:spPr>
      </p:pic>
      <p:pic>
        <p:nvPicPr>
          <p:cNvPr id="47" name="Picture 46" descr="Icons-02.png"/>
          <p:cNvPicPr>
            <a:picLocks noChangeAspect="1"/>
          </p:cNvPicPr>
          <p:nvPr/>
        </p:nvPicPr>
        <p:blipFill>
          <a:blip r:embed="rId5"/>
          <a:stretch>
            <a:fillRect/>
          </a:stretch>
        </p:blipFill>
        <p:spPr>
          <a:xfrm>
            <a:off x="9437010" y="5455665"/>
            <a:ext cx="133691" cy="133691"/>
          </a:xfrm>
          <a:prstGeom prst="rect">
            <a:avLst/>
          </a:prstGeom>
        </p:spPr>
      </p:pic>
      <p:pic>
        <p:nvPicPr>
          <p:cNvPr id="48" name="Picture 47" descr="Icons-02.png"/>
          <p:cNvPicPr>
            <a:picLocks noChangeAspect="1"/>
          </p:cNvPicPr>
          <p:nvPr/>
        </p:nvPicPr>
        <p:blipFill>
          <a:blip r:embed="rId5"/>
          <a:stretch>
            <a:fillRect/>
          </a:stretch>
        </p:blipFill>
        <p:spPr>
          <a:xfrm>
            <a:off x="9275274" y="5482513"/>
            <a:ext cx="133691" cy="133691"/>
          </a:xfrm>
          <a:prstGeom prst="rect">
            <a:avLst/>
          </a:prstGeom>
        </p:spPr>
      </p:pic>
      <p:pic>
        <p:nvPicPr>
          <p:cNvPr id="49" name="Picture 48" descr="Icons-02.png"/>
          <p:cNvPicPr>
            <a:picLocks noChangeAspect="1"/>
          </p:cNvPicPr>
          <p:nvPr/>
        </p:nvPicPr>
        <p:blipFill>
          <a:blip r:embed="rId5"/>
          <a:stretch>
            <a:fillRect/>
          </a:stretch>
        </p:blipFill>
        <p:spPr>
          <a:xfrm>
            <a:off x="9379287" y="5469952"/>
            <a:ext cx="133691" cy="133691"/>
          </a:xfrm>
          <a:prstGeom prst="rect">
            <a:avLst/>
          </a:prstGeom>
        </p:spPr>
      </p:pic>
      <p:pic>
        <p:nvPicPr>
          <p:cNvPr id="50" name="Picture 49" descr="Icons-02.png"/>
          <p:cNvPicPr>
            <a:picLocks noChangeAspect="1"/>
          </p:cNvPicPr>
          <p:nvPr/>
        </p:nvPicPr>
        <p:blipFill>
          <a:blip r:embed="rId5"/>
          <a:stretch>
            <a:fillRect/>
          </a:stretch>
        </p:blipFill>
        <p:spPr>
          <a:xfrm>
            <a:off x="9381079" y="4744814"/>
            <a:ext cx="304800" cy="304800"/>
          </a:xfrm>
          <a:prstGeom prst="rect">
            <a:avLst/>
          </a:prstGeom>
        </p:spPr>
      </p:pic>
      <p:pic>
        <p:nvPicPr>
          <p:cNvPr id="51" name="Picture 50" descr="Icons-02.png"/>
          <p:cNvPicPr>
            <a:picLocks noChangeAspect="1"/>
          </p:cNvPicPr>
          <p:nvPr/>
        </p:nvPicPr>
        <p:blipFill>
          <a:blip r:embed="rId5"/>
          <a:stretch>
            <a:fillRect/>
          </a:stretch>
        </p:blipFill>
        <p:spPr>
          <a:xfrm>
            <a:off x="9208178" y="4763182"/>
            <a:ext cx="304800" cy="304800"/>
          </a:xfrm>
          <a:prstGeom prst="rect">
            <a:avLst/>
          </a:prstGeom>
        </p:spPr>
      </p:pic>
      <p:pic>
        <p:nvPicPr>
          <p:cNvPr id="52" name="Picture 51" descr="Icons-02.png"/>
          <p:cNvPicPr>
            <a:picLocks noChangeAspect="1"/>
          </p:cNvPicPr>
          <p:nvPr/>
        </p:nvPicPr>
        <p:blipFill>
          <a:blip r:embed="rId5"/>
          <a:stretch>
            <a:fillRect/>
          </a:stretch>
        </p:blipFill>
        <p:spPr>
          <a:xfrm>
            <a:off x="9317201" y="4747877"/>
            <a:ext cx="304800" cy="304800"/>
          </a:xfrm>
          <a:prstGeom prst="rect">
            <a:avLst/>
          </a:prstGeom>
        </p:spPr>
      </p:pic>
      <p:pic>
        <p:nvPicPr>
          <p:cNvPr id="53" name="Picture 52" descr="Icons-02.png"/>
          <p:cNvPicPr>
            <a:picLocks noChangeAspect="1"/>
          </p:cNvPicPr>
          <p:nvPr/>
        </p:nvPicPr>
        <p:blipFill>
          <a:blip r:embed="rId5"/>
          <a:stretch>
            <a:fillRect/>
          </a:stretch>
        </p:blipFill>
        <p:spPr>
          <a:xfrm>
            <a:off x="9238139" y="3810000"/>
            <a:ext cx="408379" cy="408379"/>
          </a:xfrm>
          <a:prstGeom prst="rect">
            <a:avLst/>
          </a:prstGeom>
        </p:spPr>
      </p:pic>
      <p:pic>
        <p:nvPicPr>
          <p:cNvPr id="54" name="Picture 53" descr="Icons-02.png"/>
          <p:cNvPicPr>
            <a:picLocks noChangeAspect="1"/>
          </p:cNvPicPr>
          <p:nvPr/>
        </p:nvPicPr>
        <p:blipFill>
          <a:blip r:embed="rId5"/>
          <a:stretch>
            <a:fillRect/>
          </a:stretch>
        </p:blipFill>
        <p:spPr>
          <a:xfrm>
            <a:off x="8982852" y="3818742"/>
            <a:ext cx="408379" cy="408379"/>
          </a:xfrm>
          <a:prstGeom prst="rect">
            <a:avLst/>
          </a:prstGeom>
        </p:spPr>
      </p:pic>
      <p:pic>
        <p:nvPicPr>
          <p:cNvPr id="55" name="Picture 54" descr="Icons-02.png"/>
          <p:cNvPicPr>
            <a:picLocks noChangeAspect="1"/>
          </p:cNvPicPr>
          <p:nvPr/>
        </p:nvPicPr>
        <p:blipFill>
          <a:blip r:embed="rId5"/>
          <a:stretch>
            <a:fillRect/>
          </a:stretch>
        </p:blipFill>
        <p:spPr>
          <a:xfrm>
            <a:off x="9401253" y="3756447"/>
            <a:ext cx="408379" cy="408379"/>
          </a:xfrm>
          <a:prstGeom prst="rect">
            <a:avLst/>
          </a:prstGeom>
        </p:spPr>
      </p:pic>
    </p:spTree>
    <p:extLst>
      <p:ext uri="{BB962C8B-B14F-4D97-AF65-F5344CB8AC3E}">
        <p14:creationId xmlns:p14="http://schemas.microsoft.com/office/powerpoint/2010/main" val="127276235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smtClean="0"/>
              <a:t>announcing</a:t>
            </a:r>
            <a:endParaRPr lang="en-US" dirty="0"/>
          </a:p>
        </p:txBody>
      </p:sp>
      <p:sp>
        <p:nvSpPr>
          <p:cNvPr id="3" name="Subtitle 2"/>
          <p:cNvSpPr>
            <a:spLocks noGrp="1"/>
          </p:cNvSpPr>
          <p:nvPr>
            <p:ph type="subTitle" idx="1"/>
          </p:nvPr>
        </p:nvSpPr>
        <p:spPr/>
        <p:txBody>
          <a:bodyPr/>
          <a:lstStyle/>
          <a:p>
            <a:r>
              <a:rPr lang="en-US" dirty="0" smtClean="0"/>
              <a:t>Visit </a:t>
            </a:r>
            <a:r>
              <a:rPr lang="en-US" dirty="0" smtClean="0">
                <a:hlinkClick r:id="rId3"/>
              </a:rPr>
              <a:t>http://www.veeam.com/vmware-microsoft-esx-monitoring/resources.html</a:t>
            </a:r>
            <a:endParaRPr lang="en-US" dirty="0"/>
          </a:p>
        </p:txBody>
      </p:sp>
      <p:sp>
        <p:nvSpPr>
          <p:cNvPr id="2" name="Title 1"/>
          <p:cNvSpPr>
            <a:spLocks noGrp="1"/>
          </p:cNvSpPr>
          <p:nvPr>
            <p:ph type="ctrTitle"/>
          </p:nvPr>
        </p:nvSpPr>
        <p:spPr/>
        <p:txBody>
          <a:bodyPr/>
          <a:lstStyle/>
          <a:p>
            <a:r>
              <a:rPr dirty="0" smtClean="0"/>
              <a:t>FREE Report Toolkit!</a:t>
            </a:r>
            <a:br>
              <a:rPr dirty="0" smtClean="0"/>
            </a:br>
            <a:r>
              <a:rPr lang="en-US" dirty="0" smtClean="0"/>
              <a:t>Veeam Extended Generic Report Library</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Agenda</a:t>
            </a:r>
            <a:br>
              <a:rPr lang="en-US" dirty="0" smtClean="0"/>
            </a:br>
            <a:r>
              <a:rPr lang="en-US" sz="3600" dirty="0" smtClean="0">
                <a:solidFill>
                  <a:schemeClr val="accent1"/>
                </a:solidFill>
              </a:rPr>
              <a:t>{Placeholder for witty subtitle}</a:t>
            </a:r>
            <a:endParaRPr lang="en-US" dirty="0">
              <a:solidFill>
                <a:schemeClr val="accent1"/>
              </a:solidFill>
            </a:endParaRPr>
          </a:p>
        </p:txBody>
      </p:sp>
      <p:sp>
        <p:nvSpPr>
          <p:cNvPr id="3" name="Text Placeholder 2"/>
          <p:cNvSpPr>
            <a:spLocks noGrp="1"/>
          </p:cNvSpPr>
          <p:nvPr>
            <p:ph type="body" sz="quarter" idx="4294967295"/>
          </p:nvPr>
        </p:nvSpPr>
        <p:spPr>
          <a:xfrm>
            <a:off x="507868" y="1524000"/>
            <a:ext cx="11173090" cy="4573560"/>
          </a:xfrm>
        </p:spPr>
        <p:txBody>
          <a:bodyPr/>
          <a:lstStyle/>
          <a:p>
            <a:r>
              <a:rPr lang="en-US" dirty="0">
                <a:gradFill>
                  <a:gsLst>
                    <a:gs pos="0">
                      <a:schemeClr val="tx1"/>
                    </a:gs>
                    <a:gs pos="100000">
                      <a:schemeClr val="tx1"/>
                    </a:gs>
                  </a:gsLst>
                  <a:lin ang="5400000" scaled="0"/>
                </a:gradFill>
              </a:rPr>
              <a:t>MP good &amp; bad behavior</a:t>
            </a:r>
          </a:p>
          <a:p>
            <a:r>
              <a:rPr lang="en-US" dirty="0" smtClean="0">
                <a:gradFill>
                  <a:gsLst>
                    <a:gs pos="0">
                      <a:schemeClr val="tx1"/>
                    </a:gs>
                    <a:gs pos="100000">
                      <a:schemeClr val="tx1"/>
                    </a:gs>
                  </a:gsLst>
                  <a:lin ang="5400000" scaled="0"/>
                </a:gradFill>
              </a:rPr>
              <a:t>MP design principles</a:t>
            </a:r>
          </a:p>
          <a:p>
            <a:r>
              <a:rPr lang="en-US" dirty="0" smtClean="0">
                <a:gradFill>
                  <a:gsLst>
                    <a:gs pos="0">
                      <a:schemeClr val="tx1"/>
                    </a:gs>
                    <a:gs pos="100000">
                      <a:schemeClr val="tx1"/>
                    </a:gs>
                  </a:gsLst>
                  <a:lin ang="5400000" scaled="0"/>
                </a:gradFill>
              </a:rPr>
              <a:t>MP Best Practices –</a:t>
            </a:r>
          </a:p>
          <a:p>
            <a:pPr lvl="1"/>
            <a:r>
              <a:rPr lang="en-US" dirty="0" smtClean="0">
                <a:gradFill>
                  <a:gsLst>
                    <a:gs pos="0">
                      <a:schemeClr val="tx1"/>
                    </a:gs>
                    <a:gs pos="100000">
                      <a:schemeClr val="tx1"/>
                    </a:gs>
                  </a:gsLst>
                  <a:lin ang="5400000" scaled="0"/>
                </a:gradFill>
              </a:rPr>
              <a:t>Packaging and deployment</a:t>
            </a:r>
          </a:p>
          <a:p>
            <a:pPr lvl="1"/>
            <a:r>
              <a:rPr lang="en-US" dirty="0" smtClean="0">
                <a:gradFill>
                  <a:gsLst>
                    <a:gs pos="0">
                      <a:schemeClr val="tx1"/>
                    </a:gs>
                    <a:gs pos="100000">
                      <a:schemeClr val="tx1"/>
                    </a:gs>
                  </a:gsLst>
                  <a:lin ang="5400000" scaled="0"/>
                </a:gradFill>
              </a:rPr>
              <a:t>Discovery and </a:t>
            </a:r>
            <a:r>
              <a:rPr lang="en-US" dirty="0">
                <a:gradFill>
                  <a:gsLst>
                    <a:gs pos="0">
                      <a:schemeClr val="tx1"/>
                    </a:gs>
                    <a:gs pos="100000">
                      <a:schemeClr val="tx1"/>
                    </a:gs>
                  </a:gsLst>
                  <a:lin ang="5400000" scaled="0"/>
                </a:gradFill>
              </a:rPr>
              <a:t>d</a:t>
            </a:r>
            <a:r>
              <a:rPr lang="en-US" dirty="0" smtClean="0">
                <a:gradFill>
                  <a:gsLst>
                    <a:gs pos="0">
                      <a:schemeClr val="tx1"/>
                    </a:gs>
                    <a:gs pos="100000">
                      <a:schemeClr val="tx1"/>
                    </a:gs>
                  </a:gsLst>
                  <a:lin ang="5400000" scaled="0"/>
                </a:gradFill>
              </a:rPr>
              <a:t>ata collection</a:t>
            </a:r>
          </a:p>
          <a:p>
            <a:pPr lvl="1"/>
            <a:r>
              <a:rPr lang="en-US" dirty="0" smtClean="0">
                <a:gradFill>
                  <a:gsLst>
                    <a:gs pos="0">
                      <a:schemeClr val="tx1"/>
                    </a:gs>
                    <a:gs pos="100000">
                      <a:schemeClr val="tx1"/>
                    </a:gs>
                  </a:gsLst>
                  <a:lin ang="5400000" scaled="0"/>
                </a:gradFill>
              </a:rPr>
              <a:t>Alerting and automation</a:t>
            </a:r>
          </a:p>
          <a:p>
            <a:r>
              <a:rPr lang="en-US" dirty="0" smtClean="0">
                <a:gradFill>
                  <a:gsLst>
                    <a:gs pos="0">
                      <a:schemeClr val="tx1"/>
                    </a:gs>
                    <a:gs pos="100000">
                      <a:schemeClr val="tx1"/>
                    </a:gs>
                  </a:gsLst>
                  <a:lin ang="5400000" scaled="0"/>
                </a:gradFill>
              </a:rPr>
              <a:t>Demo - Good versus Bad Practice</a:t>
            </a:r>
          </a:p>
          <a:p>
            <a:r>
              <a:rPr lang="en-US" dirty="0" smtClean="0">
                <a:gradFill>
                  <a:gsLst>
                    <a:gs pos="0">
                      <a:schemeClr val="tx1"/>
                    </a:gs>
                    <a:gs pos="100000">
                      <a:schemeClr val="tx1"/>
                    </a:gs>
                  </a:gsLst>
                  <a:lin ang="5400000" scaled="0"/>
                </a:gradFill>
              </a:rPr>
              <a:t>Scalability Danger Signs</a:t>
            </a:r>
            <a:endParaRPr lang="en-US" dirty="0">
              <a:gradFill>
                <a:gsLst>
                  <a:gs pos="0">
                    <a:schemeClr val="tx1"/>
                  </a:gs>
                  <a:gs pos="100000">
                    <a:schemeClr val="tx1"/>
                  </a:gs>
                </a:gsLst>
                <a:lin ang="5400000" scaled="0"/>
              </a:gradFill>
            </a:endParaRPr>
          </a:p>
          <a:p>
            <a:endParaRPr lang="en-US" dirty="0" smtClean="0">
              <a:gradFill>
                <a:gsLst>
                  <a:gs pos="0">
                    <a:schemeClr val="tx1"/>
                  </a:gs>
                  <a:gs pos="100000">
                    <a:schemeClr val="tx1"/>
                  </a:gs>
                </a:gsLst>
                <a:lin ang="5400000" scaled="0"/>
              </a:gradFill>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smtClean="0"/>
              <a:t>announcing</a:t>
            </a:r>
            <a:endParaRPr lang="en-US" dirty="0"/>
          </a:p>
        </p:txBody>
      </p:sp>
      <p:sp>
        <p:nvSpPr>
          <p:cNvPr id="3" name="Subtitle 2"/>
          <p:cNvSpPr>
            <a:spLocks noGrp="1"/>
          </p:cNvSpPr>
          <p:nvPr>
            <p:ph type="subTitle" idx="1"/>
          </p:nvPr>
        </p:nvSpPr>
        <p:spPr/>
        <p:txBody>
          <a:bodyPr/>
          <a:lstStyle/>
          <a:p>
            <a:r>
              <a:rPr lang="en-US" dirty="0" smtClean="0"/>
              <a:t>Visit </a:t>
            </a:r>
            <a:r>
              <a:rPr lang="en-US" dirty="0" smtClean="0">
                <a:hlinkClick r:id="rId3"/>
              </a:rPr>
              <a:t>http://www.veeam.com/virtual-machine-backup-solution-free.html</a:t>
            </a:r>
            <a:endParaRPr lang="en-US" dirty="0"/>
          </a:p>
        </p:txBody>
      </p:sp>
      <p:sp>
        <p:nvSpPr>
          <p:cNvPr id="2" name="Title 1"/>
          <p:cNvSpPr>
            <a:spLocks noGrp="1"/>
          </p:cNvSpPr>
          <p:nvPr>
            <p:ph type="ctrTitle"/>
          </p:nvPr>
        </p:nvSpPr>
        <p:spPr/>
        <p:txBody>
          <a:bodyPr/>
          <a:lstStyle/>
          <a:p>
            <a:r>
              <a:rPr dirty="0" smtClean="0"/>
              <a:t>FREE Veeam Backup!</a:t>
            </a:r>
            <a:br>
              <a:rPr dirty="0" smtClean="0"/>
            </a:br>
            <a:r>
              <a:rPr lang="en-US" dirty="0" err="1" smtClean="0"/>
              <a:t>VeeamZIP</a:t>
            </a:r>
            <a:r>
              <a:rPr lang="en-US" dirty="0" smtClean="0"/>
              <a:t> your VMs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566827774"/>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Management Pack behavior</a:t>
            </a:r>
            <a:br>
              <a:rPr lang="en-US" dirty="0" smtClean="0"/>
            </a:br>
            <a:r>
              <a:rPr lang="en-US" sz="3600" dirty="0" smtClean="0">
                <a:solidFill>
                  <a:schemeClr val="accent1"/>
                </a:solidFill>
              </a:rPr>
              <a:t>The Good, the Bad - and the </a:t>
            </a:r>
            <a:r>
              <a:rPr lang="en-US" sz="3600" dirty="0" err="1" smtClean="0">
                <a:solidFill>
                  <a:schemeClr val="accent1"/>
                </a:solidFill>
              </a:rPr>
              <a:t>Buggly</a:t>
            </a:r>
            <a:endParaRPr lang="en-US" dirty="0">
              <a:solidFill>
                <a:schemeClr val="accent1"/>
              </a:solidFill>
            </a:endParaRPr>
          </a:p>
        </p:txBody>
      </p:sp>
      <p:sp>
        <p:nvSpPr>
          <p:cNvPr id="3" name="Text Placeholder 2"/>
          <p:cNvSpPr>
            <a:spLocks noGrp="1"/>
          </p:cNvSpPr>
          <p:nvPr>
            <p:ph type="body" sz="quarter" idx="4294967295"/>
          </p:nvPr>
        </p:nvSpPr>
        <p:spPr>
          <a:xfrm>
            <a:off x="507868" y="1676400"/>
            <a:ext cx="11173090" cy="2415302"/>
          </a:xfrm>
        </p:spPr>
        <p:txBody>
          <a:bodyPr/>
          <a:lstStyle/>
          <a:p>
            <a:r>
              <a:rPr lang="en-US" dirty="0" smtClean="0">
                <a:gradFill>
                  <a:gsLst>
                    <a:gs pos="0">
                      <a:schemeClr val="tx1"/>
                    </a:gs>
                    <a:gs pos="100000">
                      <a:schemeClr val="tx1"/>
                    </a:gs>
                  </a:gsLst>
                  <a:lin ang="5400000" scaled="0"/>
                </a:gradFill>
              </a:rPr>
              <a:t>Management Packs can be </a:t>
            </a:r>
            <a:r>
              <a:rPr lang="en-US" b="1" dirty="0" smtClean="0">
                <a:gradFill>
                  <a:gsLst>
                    <a:gs pos="0">
                      <a:schemeClr val="tx1"/>
                    </a:gs>
                    <a:gs pos="100000">
                      <a:schemeClr val="tx1"/>
                    </a:gs>
                  </a:gsLst>
                  <a:lin ang="5400000" scaled="0"/>
                </a:gradFill>
              </a:rPr>
              <a:t>Good….</a:t>
            </a:r>
          </a:p>
          <a:p>
            <a:pPr lvl="1"/>
            <a:r>
              <a:rPr lang="en-US" dirty="0" smtClean="0">
                <a:gradFill>
                  <a:gsLst>
                    <a:gs pos="0">
                      <a:schemeClr val="tx1"/>
                    </a:gs>
                    <a:gs pos="100000">
                      <a:schemeClr val="tx1"/>
                    </a:gs>
                  </a:gsLst>
                  <a:lin ang="5400000" scaled="0"/>
                </a:gradFill>
              </a:rPr>
              <a:t>Well designed Health Model</a:t>
            </a:r>
          </a:p>
          <a:p>
            <a:pPr lvl="1"/>
            <a:r>
              <a:rPr lang="en-US" dirty="0" smtClean="0">
                <a:gradFill>
                  <a:gsLst>
                    <a:gs pos="0">
                      <a:schemeClr val="tx1"/>
                    </a:gs>
                    <a:gs pos="100000">
                      <a:schemeClr val="tx1"/>
                    </a:gs>
                  </a:gsLst>
                  <a:lin ang="5400000" scaled="0"/>
                </a:gradFill>
              </a:rPr>
              <a:t>Low-impact operation</a:t>
            </a:r>
          </a:p>
          <a:p>
            <a:pPr lvl="1"/>
            <a:r>
              <a:rPr lang="en-US" b="1" dirty="0" smtClean="0">
                <a:gradFill>
                  <a:gsLst>
                    <a:gs pos="0">
                      <a:schemeClr val="tx1"/>
                    </a:gs>
                    <a:gs pos="100000">
                      <a:schemeClr val="tx1"/>
                    </a:gs>
                  </a:gsLst>
                  <a:lin ang="5400000" scaled="0"/>
                </a:gradFill>
              </a:rPr>
              <a:t>Add Value!</a:t>
            </a:r>
          </a:p>
          <a:p>
            <a:pPr lvl="1"/>
            <a:endParaRPr lang="en-US" dirty="0" smtClean="0">
              <a:gradFill>
                <a:gsLst>
                  <a:gs pos="0">
                    <a:schemeClr val="tx1"/>
                  </a:gs>
                  <a:gs pos="100000">
                    <a:schemeClr val="tx1"/>
                  </a:gs>
                </a:gsLst>
                <a:lin ang="5400000" scaled="0"/>
              </a:gradFill>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ons-03.png"/>
          <p:cNvPicPr>
            <a:picLocks noChangeAspect="1"/>
          </p:cNvPicPr>
          <p:nvPr/>
        </p:nvPicPr>
        <p:blipFill>
          <a:blip r:embed="rId4"/>
          <a:stretch>
            <a:fillRect/>
          </a:stretch>
        </p:blipFill>
        <p:spPr>
          <a:xfrm>
            <a:off x="7694612" y="838200"/>
            <a:ext cx="3276600" cy="3276600"/>
          </a:xfrm>
          <a:prstGeom prst="rect">
            <a:avLst/>
          </a:prstGeom>
        </p:spPr>
      </p:pic>
      <p:sp>
        <p:nvSpPr>
          <p:cNvPr id="9" name="Text Placeholder 2"/>
          <p:cNvSpPr>
            <a:spLocks noGrp="1"/>
          </p:cNvSpPr>
          <p:nvPr>
            <p:ph type="body" sz="quarter" idx="4294967295"/>
          </p:nvPr>
        </p:nvSpPr>
        <p:spPr>
          <a:xfrm>
            <a:off x="531812" y="4038600"/>
            <a:ext cx="11249290" cy="2339102"/>
          </a:xfrm>
        </p:spPr>
        <p:txBody>
          <a:bodyPr/>
          <a:lstStyle/>
          <a:p>
            <a:r>
              <a:rPr lang="en-US" dirty="0" smtClean="0">
                <a:gradFill>
                  <a:gsLst>
                    <a:gs pos="0">
                      <a:schemeClr val="tx1"/>
                    </a:gs>
                    <a:gs pos="100000">
                      <a:schemeClr val="tx1"/>
                    </a:gs>
                  </a:gsLst>
                  <a:lin ang="5400000" scaled="0"/>
                </a:gradFill>
              </a:rPr>
              <a:t>Management Packs can be </a:t>
            </a:r>
            <a:r>
              <a:rPr lang="en-US" b="1" dirty="0" smtClean="0">
                <a:gradFill>
                  <a:gsLst>
                    <a:gs pos="0">
                      <a:schemeClr val="tx1"/>
                    </a:gs>
                    <a:gs pos="100000">
                      <a:schemeClr val="tx1"/>
                    </a:gs>
                  </a:gsLst>
                  <a:lin ang="5400000" scaled="0"/>
                </a:gradFill>
              </a:rPr>
              <a:t>Bad….</a:t>
            </a:r>
          </a:p>
          <a:p>
            <a:pPr lvl="1"/>
            <a:r>
              <a:rPr lang="en-US" dirty="0" smtClean="0">
                <a:gradFill>
                  <a:gsLst>
                    <a:gs pos="0">
                      <a:schemeClr val="tx1"/>
                    </a:gs>
                    <a:gs pos="100000">
                      <a:schemeClr val="tx1"/>
                    </a:gs>
                  </a:gsLst>
                  <a:lin ang="5400000" scaled="0"/>
                </a:gradFill>
              </a:rPr>
              <a:t>Poorly designed Health Model</a:t>
            </a:r>
          </a:p>
          <a:p>
            <a:pPr lvl="1"/>
            <a:r>
              <a:rPr lang="en-US" dirty="0" smtClean="0">
                <a:gradFill>
                  <a:gsLst>
                    <a:gs pos="0">
                      <a:schemeClr val="tx1"/>
                    </a:gs>
                    <a:gs pos="100000">
                      <a:schemeClr val="tx1"/>
                    </a:gs>
                  </a:gsLst>
                  <a:lin ang="5400000" scaled="0"/>
                </a:gradFill>
              </a:rPr>
              <a:t>High-impact operation</a:t>
            </a:r>
          </a:p>
          <a:p>
            <a:pPr lvl="1"/>
            <a:r>
              <a:rPr lang="en-US" b="1" dirty="0" smtClean="0">
                <a:gradFill>
                  <a:gsLst>
                    <a:gs pos="0">
                      <a:schemeClr val="tx1"/>
                    </a:gs>
                    <a:gs pos="100000">
                      <a:schemeClr val="tx1"/>
                    </a:gs>
                  </a:gsLst>
                  <a:lin ang="5400000" scaled="0"/>
                </a:gradFill>
              </a:rPr>
              <a:t>Add Pain!</a:t>
            </a:r>
          </a:p>
          <a:p>
            <a:pPr lvl="1"/>
            <a:endParaRPr lang="en-US" dirty="0" smtClean="0">
              <a:gradFill>
                <a:gsLst>
                  <a:gs pos="0">
                    <a:schemeClr val="tx1"/>
                  </a:gs>
                  <a:gs pos="100000">
                    <a:schemeClr val="tx1"/>
                  </a:gs>
                </a:gsLst>
                <a:lin ang="5400000" scaled="0"/>
              </a:gradFill>
            </a:endParaRPr>
          </a:p>
        </p:txBody>
      </p:sp>
      <p:pic>
        <p:nvPicPr>
          <p:cNvPr id="10" name="Picture 9" descr="Icons-02.png"/>
          <p:cNvPicPr>
            <a:picLocks noChangeAspect="1"/>
          </p:cNvPicPr>
          <p:nvPr/>
        </p:nvPicPr>
        <p:blipFill>
          <a:blip r:embed="rId5"/>
          <a:stretch>
            <a:fillRect/>
          </a:stretch>
        </p:blipFill>
        <p:spPr>
          <a:xfrm>
            <a:off x="7618412" y="3421380"/>
            <a:ext cx="3505200" cy="35052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2000"/>
                                        <p:tgtEl>
                                          <p:spTgt spid="9">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2000"/>
                                        <p:tgtEl>
                                          <p:spTgt spid="9">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2000"/>
                                        <p:tgtEl>
                                          <p:spTgt spid="9">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2000"/>
                                        <p:tgtEl>
                                          <p:spTgt spid="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Management Pack design principles</a:t>
            </a:r>
            <a:br>
              <a:rPr lang="en-US" dirty="0" smtClean="0"/>
            </a:br>
            <a:r>
              <a:rPr lang="en-US" sz="3600" dirty="0" smtClean="0">
                <a:solidFill>
                  <a:schemeClr val="accent1"/>
                </a:solidFill>
              </a:rPr>
              <a:t>It’s more Art than Science</a:t>
            </a:r>
            <a:endParaRPr lang="en-US" dirty="0">
              <a:solidFill>
                <a:schemeClr val="accent1"/>
              </a:solidFill>
            </a:endParaRPr>
          </a:p>
        </p:txBody>
      </p:sp>
      <p:sp>
        <p:nvSpPr>
          <p:cNvPr id="3" name="Text Placeholder 2"/>
          <p:cNvSpPr>
            <a:spLocks noGrp="1"/>
          </p:cNvSpPr>
          <p:nvPr>
            <p:ph type="body" sz="quarter" idx="4294967295"/>
          </p:nvPr>
        </p:nvSpPr>
        <p:spPr>
          <a:xfrm>
            <a:off x="507868" y="1905000"/>
            <a:ext cx="11173090" cy="4869025"/>
          </a:xfrm>
        </p:spPr>
        <p:txBody>
          <a:bodyPr/>
          <a:lstStyle/>
          <a:p>
            <a:r>
              <a:rPr lang="en-US" sz="3600" dirty="0" smtClean="0">
                <a:gradFill>
                  <a:gsLst>
                    <a:gs pos="0">
                      <a:schemeClr val="tx1"/>
                    </a:gs>
                    <a:gs pos="100000">
                      <a:schemeClr val="tx1"/>
                    </a:gs>
                  </a:gsLst>
                  <a:lin ang="5400000" scaled="0"/>
                </a:gradFill>
              </a:rPr>
              <a:t>Take some time to plan</a:t>
            </a:r>
            <a:r>
              <a:rPr lang="en-US" dirty="0" smtClean="0">
                <a:gradFill>
                  <a:gsLst>
                    <a:gs pos="0">
                      <a:schemeClr val="tx1"/>
                    </a:gs>
                    <a:gs pos="100000">
                      <a:schemeClr val="tx1"/>
                    </a:gs>
                  </a:gsLst>
                  <a:lin ang="5400000" scaled="0"/>
                </a:gradFill>
              </a:rPr>
              <a:t/>
            </a:r>
            <a:br>
              <a:rPr lang="en-US" dirty="0" smtClean="0">
                <a:gradFill>
                  <a:gsLst>
                    <a:gs pos="0">
                      <a:schemeClr val="tx1"/>
                    </a:gs>
                    <a:gs pos="100000">
                      <a:schemeClr val="tx1"/>
                    </a:gs>
                  </a:gsLst>
                  <a:lin ang="5400000" scaled="0"/>
                </a:gradFill>
              </a:rPr>
            </a:br>
            <a:endParaRPr lang="en-US" dirty="0" smtClean="0">
              <a:gradFill>
                <a:gsLst>
                  <a:gs pos="0">
                    <a:schemeClr val="tx1"/>
                  </a:gs>
                  <a:gs pos="100000">
                    <a:schemeClr val="tx1"/>
                  </a:gs>
                </a:gsLst>
                <a:lin ang="5400000" scaled="0"/>
              </a:gradFill>
            </a:endParaRPr>
          </a:p>
          <a:p>
            <a:r>
              <a:rPr lang="en-US" sz="3600" dirty="0" smtClean="0">
                <a:gradFill>
                  <a:gsLst>
                    <a:gs pos="0">
                      <a:schemeClr val="tx1"/>
                    </a:gs>
                    <a:gs pos="100000">
                      <a:schemeClr val="tx1"/>
                    </a:gs>
                  </a:gsLst>
                  <a:lin ang="5400000" scaled="0"/>
                </a:gradFill>
              </a:rPr>
              <a:t>Consider the end-user</a:t>
            </a:r>
          </a:p>
          <a:p>
            <a:pPr lvl="1"/>
            <a:r>
              <a:rPr lang="en-US" dirty="0" smtClean="0">
                <a:gradFill>
                  <a:gsLst>
                    <a:gs pos="0">
                      <a:schemeClr val="tx1"/>
                    </a:gs>
                    <a:gs pos="100000">
                      <a:schemeClr val="tx1"/>
                    </a:gs>
                  </a:gsLst>
                  <a:lin ang="5400000" scaled="0"/>
                </a:gradFill>
              </a:rPr>
              <a:t>Understand </a:t>
            </a:r>
            <a:r>
              <a:rPr lang="en-US" b="1" dirty="0" smtClean="0">
                <a:gradFill>
                  <a:gsLst>
                    <a:gs pos="0">
                      <a:schemeClr val="tx1"/>
                    </a:gs>
                    <a:gs pos="100000">
                      <a:schemeClr val="tx1"/>
                    </a:gs>
                  </a:gsLst>
                  <a:lin ang="5400000" scaled="0"/>
                </a:gradFill>
              </a:rPr>
              <a:t>their Requirements</a:t>
            </a:r>
          </a:p>
          <a:p>
            <a:pPr lvl="1"/>
            <a:r>
              <a:rPr lang="en-US" b="1" dirty="0" smtClean="0">
                <a:gradFill>
                  <a:gsLst>
                    <a:gs pos="0">
                      <a:schemeClr val="tx1"/>
                    </a:gs>
                    <a:gs pos="100000">
                      <a:schemeClr val="tx1"/>
                    </a:gs>
                  </a:gsLst>
                  <a:lin ang="5400000" scaled="0"/>
                </a:gradFill>
              </a:rPr>
              <a:t>Actionable</a:t>
            </a:r>
            <a:r>
              <a:rPr lang="en-US" dirty="0" smtClean="0">
                <a:gradFill>
                  <a:gsLst>
                    <a:gs pos="0">
                      <a:schemeClr val="tx1"/>
                    </a:gs>
                    <a:gs pos="100000">
                      <a:schemeClr val="tx1"/>
                    </a:gs>
                  </a:gsLst>
                  <a:lin ang="5400000" scaled="0"/>
                </a:gradFill>
              </a:rPr>
              <a:t> </a:t>
            </a:r>
            <a:r>
              <a:rPr lang="en-US" b="1" dirty="0" smtClean="0">
                <a:gradFill>
                  <a:gsLst>
                    <a:gs pos="0">
                      <a:schemeClr val="tx1"/>
                    </a:gs>
                    <a:gs pos="100000">
                      <a:schemeClr val="tx1"/>
                    </a:gs>
                  </a:gsLst>
                  <a:lin ang="5400000" scaled="0"/>
                </a:gradFill>
              </a:rPr>
              <a:t>Alerts</a:t>
            </a:r>
            <a:r>
              <a:rPr lang="en-US" dirty="0" smtClean="0">
                <a:gradFill>
                  <a:gsLst>
                    <a:gs pos="0">
                      <a:schemeClr val="tx1"/>
                    </a:gs>
                    <a:gs pos="100000">
                      <a:schemeClr val="tx1"/>
                    </a:gs>
                  </a:gsLst>
                  <a:lin ang="5400000" scaled="0"/>
                </a:gradFill>
              </a:rPr>
              <a:t> – not spam </a:t>
            </a:r>
          </a:p>
          <a:p>
            <a:pPr lvl="1"/>
            <a:r>
              <a:rPr lang="en-US" b="1" dirty="0" smtClean="0">
                <a:gradFill>
                  <a:gsLst>
                    <a:gs pos="0">
                      <a:schemeClr val="tx1"/>
                    </a:gs>
                    <a:gs pos="100000">
                      <a:schemeClr val="tx1"/>
                    </a:gs>
                  </a:gsLst>
                  <a:lin ang="5400000" scaled="0"/>
                </a:gradFill>
              </a:rPr>
              <a:t>Knowledge Base </a:t>
            </a:r>
            <a:r>
              <a:rPr lang="en-US" dirty="0" smtClean="0">
                <a:gradFill>
                  <a:gsLst>
                    <a:gs pos="0">
                      <a:schemeClr val="tx1"/>
                    </a:gs>
                    <a:gs pos="100000">
                      <a:schemeClr val="tx1"/>
                    </a:gs>
                  </a:gsLst>
                  <a:lin ang="5400000" scaled="0"/>
                </a:gradFill>
              </a:rPr>
              <a:t>– not guesswork</a:t>
            </a:r>
          </a:p>
          <a:p>
            <a:pPr lvl="1"/>
            <a:r>
              <a:rPr lang="en-US" b="1" dirty="0" smtClean="0">
                <a:gradFill>
                  <a:gsLst>
                    <a:gs pos="0">
                      <a:schemeClr val="tx1"/>
                    </a:gs>
                    <a:gs pos="100000">
                      <a:schemeClr val="tx1"/>
                    </a:gs>
                  </a:gsLst>
                  <a:lin ang="5400000" scaled="0"/>
                </a:gradFill>
              </a:rPr>
              <a:t>Automation</a:t>
            </a:r>
            <a:r>
              <a:rPr lang="en-US" dirty="0" smtClean="0">
                <a:gradFill>
                  <a:gsLst>
                    <a:gs pos="0">
                      <a:schemeClr val="tx1"/>
                    </a:gs>
                    <a:gs pos="100000">
                      <a:schemeClr val="tx1"/>
                    </a:gs>
                  </a:gsLst>
                  <a:lin ang="5400000" scaled="0"/>
                </a:gradFill>
              </a:rPr>
              <a:t>– Yes! But stay in control</a:t>
            </a:r>
          </a:p>
          <a:p>
            <a:pPr lvl="1"/>
            <a:endParaRPr lang="en-US" dirty="0" smtClean="0">
              <a:gradFill>
                <a:gsLst>
                  <a:gs pos="0">
                    <a:schemeClr val="tx1"/>
                  </a:gs>
                  <a:gs pos="100000">
                    <a:schemeClr val="tx1"/>
                  </a:gs>
                </a:gsLst>
                <a:lin ang="5400000" scaled="0"/>
              </a:gradFill>
            </a:endParaRPr>
          </a:p>
          <a:p>
            <a:pPr lvl="1"/>
            <a:endParaRPr lang="en-US" dirty="0" smtClean="0">
              <a:gradFill>
                <a:gsLst>
                  <a:gs pos="0">
                    <a:schemeClr val="tx1"/>
                  </a:gs>
                  <a:gs pos="100000">
                    <a:schemeClr val="tx1"/>
                  </a:gs>
                </a:gsLst>
                <a:lin ang="5400000" scaled="0"/>
              </a:gradFill>
            </a:endParaRPr>
          </a:p>
          <a:p>
            <a:pPr lvl="1"/>
            <a:endParaRPr lang="en-US" dirty="0" smtClean="0">
              <a:gradFill>
                <a:gsLst>
                  <a:gs pos="0">
                    <a:schemeClr val="tx1"/>
                  </a:gs>
                  <a:gs pos="100000">
                    <a:schemeClr val="tx1"/>
                  </a:gs>
                </a:gsLst>
                <a:lin ang="5400000" scaled="0"/>
              </a:gradFill>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75"/>
          <p:cNvSpPr>
            <a:spLocks noEditPoints="1"/>
          </p:cNvSpPr>
          <p:nvPr/>
        </p:nvSpPr>
        <p:spPr bwMode="auto">
          <a:xfrm>
            <a:off x="7313613" y="1331821"/>
            <a:ext cx="3734664" cy="3544979"/>
          </a:xfrm>
          <a:custGeom>
            <a:avLst/>
            <a:gdLst>
              <a:gd name="T0" fmla="*/ 145 w 413"/>
              <a:gd name="T1" fmla="*/ 290 h 440"/>
              <a:gd name="T2" fmla="*/ 104 w 413"/>
              <a:gd name="T3" fmla="*/ 330 h 440"/>
              <a:gd name="T4" fmla="*/ 145 w 413"/>
              <a:gd name="T5" fmla="*/ 371 h 440"/>
              <a:gd name="T6" fmla="*/ 185 w 413"/>
              <a:gd name="T7" fmla="*/ 330 h 440"/>
              <a:gd name="T8" fmla="*/ 145 w 413"/>
              <a:gd name="T9" fmla="*/ 290 h 440"/>
              <a:gd name="T10" fmla="*/ 145 w 413"/>
              <a:gd name="T11" fmla="*/ 356 h 440"/>
              <a:gd name="T12" fmla="*/ 119 w 413"/>
              <a:gd name="T13" fmla="*/ 330 h 440"/>
              <a:gd name="T14" fmla="*/ 145 w 413"/>
              <a:gd name="T15" fmla="*/ 305 h 440"/>
              <a:gd name="T16" fmla="*/ 171 w 413"/>
              <a:gd name="T17" fmla="*/ 330 h 440"/>
              <a:gd name="T18" fmla="*/ 145 w 413"/>
              <a:gd name="T19" fmla="*/ 356 h 440"/>
              <a:gd name="T20" fmla="*/ 222 w 413"/>
              <a:gd name="T21" fmla="*/ 358 h 440"/>
              <a:gd name="T22" fmla="*/ 182 w 413"/>
              <a:gd name="T23" fmla="*/ 399 h 440"/>
              <a:gd name="T24" fmla="*/ 222 w 413"/>
              <a:gd name="T25" fmla="*/ 440 h 440"/>
              <a:gd name="T26" fmla="*/ 263 w 413"/>
              <a:gd name="T27" fmla="*/ 399 h 440"/>
              <a:gd name="T28" fmla="*/ 222 w 413"/>
              <a:gd name="T29" fmla="*/ 358 h 440"/>
              <a:gd name="T30" fmla="*/ 222 w 413"/>
              <a:gd name="T31" fmla="*/ 425 h 440"/>
              <a:gd name="T32" fmla="*/ 197 w 413"/>
              <a:gd name="T33" fmla="*/ 399 h 440"/>
              <a:gd name="T34" fmla="*/ 222 w 413"/>
              <a:gd name="T35" fmla="*/ 373 h 440"/>
              <a:gd name="T36" fmla="*/ 248 w 413"/>
              <a:gd name="T37" fmla="*/ 399 h 440"/>
              <a:gd name="T38" fmla="*/ 222 w 413"/>
              <a:gd name="T39" fmla="*/ 425 h 440"/>
              <a:gd name="T40" fmla="*/ 339 w 413"/>
              <a:gd name="T41" fmla="*/ 0 h 440"/>
              <a:gd name="T42" fmla="*/ 74 w 413"/>
              <a:gd name="T43" fmla="*/ 0 h 440"/>
              <a:gd name="T44" fmla="*/ 0 w 413"/>
              <a:gd name="T45" fmla="*/ 74 h 440"/>
              <a:gd name="T46" fmla="*/ 0 w 413"/>
              <a:gd name="T47" fmla="*/ 204 h 440"/>
              <a:gd name="T48" fmla="*/ 74 w 413"/>
              <a:gd name="T49" fmla="*/ 278 h 440"/>
              <a:gd name="T50" fmla="*/ 339 w 413"/>
              <a:gd name="T51" fmla="*/ 278 h 440"/>
              <a:gd name="T52" fmla="*/ 413 w 413"/>
              <a:gd name="T53" fmla="*/ 204 h 440"/>
              <a:gd name="T54" fmla="*/ 413 w 413"/>
              <a:gd name="T55" fmla="*/ 74 h 440"/>
              <a:gd name="T56" fmla="*/ 339 w 413"/>
              <a:gd name="T57" fmla="*/ 0 h 440"/>
              <a:gd name="T58" fmla="*/ 398 w 413"/>
              <a:gd name="T59" fmla="*/ 204 h 440"/>
              <a:gd name="T60" fmla="*/ 339 w 413"/>
              <a:gd name="T61" fmla="*/ 263 h 440"/>
              <a:gd name="T62" fmla="*/ 74 w 413"/>
              <a:gd name="T63" fmla="*/ 263 h 440"/>
              <a:gd name="T64" fmla="*/ 14 w 413"/>
              <a:gd name="T65" fmla="*/ 204 h 440"/>
              <a:gd name="T66" fmla="*/ 14 w 413"/>
              <a:gd name="T67" fmla="*/ 74 h 440"/>
              <a:gd name="T68" fmla="*/ 74 w 413"/>
              <a:gd name="T69" fmla="*/ 15 h 440"/>
              <a:gd name="T70" fmla="*/ 339 w 413"/>
              <a:gd name="T71" fmla="*/ 15 h 440"/>
              <a:gd name="T72" fmla="*/ 398 w 413"/>
              <a:gd name="T73" fmla="*/ 74 h 440"/>
              <a:gd name="T74" fmla="*/ 398 w 413"/>
              <a:gd name="T75" fmla="*/ 20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440">
                <a:moveTo>
                  <a:pt x="145" y="290"/>
                </a:moveTo>
                <a:cubicBezTo>
                  <a:pt x="122" y="290"/>
                  <a:pt x="104" y="308"/>
                  <a:pt x="104" y="330"/>
                </a:cubicBezTo>
                <a:cubicBezTo>
                  <a:pt x="104" y="353"/>
                  <a:pt x="122" y="371"/>
                  <a:pt x="145" y="371"/>
                </a:cubicBezTo>
                <a:cubicBezTo>
                  <a:pt x="167" y="371"/>
                  <a:pt x="185" y="353"/>
                  <a:pt x="185" y="330"/>
                </a:cubicBezTo>
                <a:cubicBezTo>
                  <a:pt x="185" y="308"/>
                  <a:pt x="167" y="290"/>
                  <a:pt x="145" y="290"/>
                </a:cubicBezTo>
                <a:close/>
                <a:moveTo>
                  <a:pt x="145" y="356"/>
                </a:moveTo>
                <a:cubicBezTo>
                  <a:pt x="131" y="356"/>
                  <a:pt x="119" y="345"/>
                  <a:pt x="119" y="330"/>
                </a:cubicBezTo>
                <a:cubicBezTo>
                  <a:pt x="119" y="316"/>
                  <a:pt x="131" y="305"/>
                  <a:pt x="145" y="305"/>
                </a:cubicBezTo>
                <a:cubicBezTo>
                  <a:pt x="159" y="305"/>
                  <a:pt x="171" y="316"/>
                  <a:pt x="171" y="330"/>
                </a:cubicBezTo>
                <a:cubicBezTo>
                  <a:pt x="171" y="345"/>
                  <a:pt x="159" y="356"/>
                  <a:pt x="145" y="356"/>
                </a:cubicBezTo>
                <a:close/>
                <a:moveTo>
                  <a:pt x="222" y="358"/>
                </a:moveTo>
                <a:cubicBezTo>
                  <a:pt x="200" y="358"/>
                  <a:pt x="182" y="377"/>
                  <a:pt x="182" y="399"/>
                </a:cubicBezTo>
                <a:cubicBezTo>
                  <a:pt x="182" y="421"/>
                  <a:pt x="200" y="440"/>
                  <a:pt x="222" y="440"/>
                </a:cubicBezTo>
                <a:cubicBezTo>
                  <a:pt x="245" y="440"/>
                  <a:pt x="263" y="421"/>
                  <a:pt x="263" y="399"/>
                </a:cubicBezTo>
                <a:cubicBezTo>
                  <a:pt x="263" y="377"/>
                  <a:pt x="245" y="358"/>
                  <a:pt x="222" y="358"/>
                </a:cubicBezTo>
                <a:close/>
                <a:moveTo>
                  <a:pt x="222" y="425"/>
                </a:moveTo>
                <a:cubicBezTo>
                  <a:pt x="208" y="425"/>
                  <a:pt x="197" y="413"/>
                  <a:pt x="197" y="399"/>
                </a:cubicBezTo>
                <a:cubicBezTo>
                  <a:pt x="197" y="385"/>
                  <a:pt x="208" y="373"/>
                  <a:pt x="222" y="373"/>
                </a:cubicBezTo>
                <a:cubicBezTo>
                  <a:pt x="237" y="373"/>
                  <a:pt x="248" y="385"/>
                  <a:pt x="248" y="399"/>
                </a:cubicBezTo>
                <a:cubicBezTo>
                  <a:pt x="248" y="413"/>
                  <a:pt x="237" y="425"/>
                  <a:pt x="222" y="425"/>
                </a:cubicBezTo>
                <a:close/>
                <a:moveTo>
                  <a:pt x="339" y="0"/>
                </a:moveTo>
                <a:cubicBezTo>
                  <a:pt x="74" y="0"/>
                  <a:pt x="74" y="0"/>
                  <a:pt x="74" y="0"/>
                </a:cubicBezTo>
                <a:cubicBezTo>
                  <a:pt x="33" y="0"/>
                  <a:pt x="0" y="33"/>
                  <a:pt x="0" y="74"/>
                </a:cubicBezTo>
                <a:cubicBezTo>
                  <a:pt x="0" y="204"/>
                  <a:pt x="0" y="204"/>
                  <a:pt x="0" y="204"/>
                </a:cubicBezTo>
                <a:cubicBezTo>
                  <a:pt x="0" y="245"/>
                  <a:pt x="33" y="278"/>
                  <a:pt x="74" y="278"/>
                </a:cubicBezTo>
                <a:cubicBezTo>
                  <a:pt x="339" y="278"/>
                  <a:pt x="339" y="278"/>
                  <a:pt x="339" y="278"/>
                </a:cubicBezTo>
                <a:cubicBezTo>
                  <a:pt x="380" y="278"/>
                  <a:pt x="413" y="245"/>
                  <a:pt x="413" y="204"/>
                </a:cubicBezTo>
                <a:cubicBezTo>
                  <a:pt x="413" y="74"/>
                  <a:pt x="413" y="74"/>
                  <a:pt x="413" y="74"/>
                </a:cubicBezTo>
                <a:cubicBezTo>
                  <a:pt x="413" y="33"/>
                  <a:pt x="380" y="0"/>
                  <a:pt x="339" y="0"/>
                </a:cubicBezTo>
                <a:close/>
                <a:moveTo>
                  <a:pt x="398" y="204"/>
                </a:moveTo>
                <a:cubicBezTo>
                  <a:pt x="398" y="237"/>
                  <a:pt x="372" y="263"/>
                  <a:pt x="339" y="263"/>
                </a:cubicBezTo>
                <a:cubicBezTo>
                  <a:pt x="74" y="263"/>
                  <a:pt x="74" y="263"/>
                  <a:pt x="74" y="263"/>
                </a:cubicBezTo>
                <a:cubicBezTo>
                  <a:pt x="41" y="263"/>
                  <a:pt x="14" y="237"/>
                  <a:pt x="14" y="204"/>
                </a:cubicBezTo>
                <a:cubicBezTo>
                  <a:pt x="14" y="74"/>
                  <a:pt x="14" y="74"/>
                  <a:pt x="14" y="74"/>
                </a:cubicBezTo>
                <a:cubicBezTo>
                  <a:pt x="14" y="41"/>
                  <a:pt x="41" y="15"/>
                  <a:pt x="74" y="15"/>
                </a:cubicBezTo>
                <a:cubicBezTo>
                  <a:pt x="339" y="15"/>
                  <a:pt x="339" y="15"/>
                  <a:pt x="339" y="15"/>
                </a:cubicBezTo>
                <a:cubicBezTo>
                  <a:pt x="372" y="15"/>
                  <a:pt x="398" y="41"/>
                  <a:pt x="398" y="74"/>
                </a:cubicBezTo>
                <a:lnTo>
                  <a:pt x="398" y="20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pic>
        <p:nvPicPr>
          <p:cNvPr id="7" name="Picture 6" descr="Icons-03.png"/>
          <p:cNvPicPr>
            <a:picLocks noChangeAspect="1"/>
          </p:cNvPicPr>
          <p:nvPr/>
        </p:nvPicPr>
        <p:blipFill>
          <a:blip r:embed="rId4"/>
          <a:stretch>
            <a:fillRect/>
          </a:stretch>
        </p:blipFill>
        <p:spPr>
          <a:xfrm>
            <a:off x="8190128" y="1486114"/>
            <a:ext cx="1981633" cy="198163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Management Pack Best Practices</a:t>
            </a:r>
            <a:br>
              <a:rPr lang="en-US" dirty="0" smtClean="0"/>
            </a:br>
            <a:r>
              <a:rPr lang="en-US" sz="3600" dirty="0" smtClean="0">
                <a:solidFill>
                  <a:schemeClr val="accent1"/>
                </a:solidFill>
              </a:rPr>
              <a:t>Best practice makes perfect</a:t>
            </a:r>
            <a:endParaRPr lang="en-US" dirty="0">
              <a:solidFill>
                <a:schemeClr val="accent1"/>
              </a:solidFill>
            </a:endParaRPr>
          </a:p>
        </p:txBody>
      </p:sp>
      <p:sp>
        <p:nvSpPr>
          <p:cNvPr id="3" name="Text Placeholder 2"/>
          <p:cNvSpPr>
            <a:spLocks noGrp="1"/>
          </p:cNvSpPr>
          <p:nvPr>
            <p:ph type="body" sz="quarter" idx="4294967295"/>
          </p:nvPr>
        </p:nvSpPr>
        <p:spPr>
          <a:xfrm>
            <a:off x="507868" y="1905000"/>
            <a:ext cx="11173090" cy="3342453"/>
          </a:xfrm>
        </p:spPr>
        <p:txBody>
          <a:bodyPr/>
          <a:lstStyle/>
          <a:p>
            <a:r>
              <a:rPr lang="en-US" sz="3600" dirty="0" smtClean="0">
                <a:gradFill>
                  <a:gsLst>
                    <a:gs pos="0">
                      <a:schemeClr val="tx1"/>
                    </a:gs>
                    <a:gs pos="100000">
                      <a:schemeClr val="tx1"/>
                    </a:gs>
                  </a:gsLst>
                  <a:lin ang="5400000" scaled="0"/>
                </a:gradFill>
              </a:rPr>
              <a:t>Packaging</a:t>
            </a:r>
          </a:p>
          <a:p>
            <a:pPr lvl="1"/>
            <a:r>
              <a:rPr lang="en-US" dirty="0" smtClean="0">
                <a:gradFill>
                  <a:gsLst>
                    <a:gs pos="0">
                      <a:schemeClr val="tx1"/>
                    </a:gs>
                    <a:gs pos="100000">
                      <a:schemeClr val="tx1"/>
                    </a:gs>
                  </a:gsLst>
                  <a:lin ang="5400000" scaled="0"/>
                </a:gradFill>
              </a:rPr>
              <a:t>Seal your MP</a:t>
            </a:r>
          </a:p>
          <a:p>
            <a:pPr lvl="1"/>
            <a:r>
              <a:rPr lang="en-US" dirty="0" smtClean="0">
                <a:gradFill>
                  <a:gsLst>
                    <a:gs pos="0">
                      <a:schemeClr val="tx1"/>
                    </a:gs>
                    <a:gs pos="100000">
                      <a:schemeClr val="tx1"/>
                    </a:gs>
                  </a:gsLst>
                  <a:lin ang="5400000" scaled="0"/>
                </a:gradFill>
              </a:rPr>
              <a:t>Break MP into separate files:</a:t>
            </a:r>
          </a:p>
          <a:p>
            <a:pPr lvl="1"/>
            <a:r>
              <a:rPr lang="en-US" dirty="0" smtClean="0">
                <a:gradFill>
                  <a:gsLst>
                    <a:gs pos="0">
                      <a:schemeClr val="tx1"/>
                    </a:gs>
                    <a:gs pos="100000">
                      <a:schemeClr val="tx1"/>
                    </a:gs>
                  </a:gsLst>
                  <a:lin ang="5400000" scaled="0"/>
                </a:gradFill>
              </a:rPr>
              <a:t>Library</a:t>
            </a:r>
          </a:p>
          <a:p>
            <a:pPr lvl="1"/>
            <a:r>
              <a:rPr lang="en-US" dirty="0" smtClean="0">
                <a:gradFill>
                  <a:gsLst>
                    <a:gs pos="0">
                      <a:schemeClr val="tx1"/>
                    </a:gs>
                    <a:gs pos="100000">
                      <a:schemeClr val="tx1"/>
                    </a:gs>
                  </a:gsLst>
                  <a:lin ang="5400000" scaled="0"/>
                </a:gradFill>
              </a:rPr>
              <a:t>Discovery</a:t>
            </a:r>
          </a:p>
          <a:p>
            <a:pPr lvl="1"/>
            <a:r>
              <a:rPr lang="en-US" dirty="0" smtClean="0">
                <a:gradFill>
                  <a:gsLst>
                    <a:gs pos="0">
                      <a:schemeClr val="tx1"/>
                    </a:gs>
                    <a:gs pos="100000">
                      <a:schemeClr val="tx1"/>
                    </a:gs>
                  </a:gsLst>
                  <a:lin ang="5400000" scaled="0"/>
                </a:gradFill>
              </a:rPr>
              <a:t>Monitoring</a:t>
            </a:r>
          </a:p>
          <a:p>
            <a:pPr lvl="1"/>
            <a:r>
              <a:rPr lang="en-US" dirty="0" smtClean="0">
                <a:gradFill>
                  <a:gsLst>
                    <a:gs pos="0">
                      <a:schemeClr val="tx1"/>
                    </a:gs>
                    <a:gs pos="100000">
                      <a:schemeClr val="tx1"/>
                    </a:gs>
                  </a:gsLst>
                  <a:lin ang="5400000" scaled="0"/>
                </a:gradFill>
              </a:rPr>
              <a:t>Reporting</a:t>
            </a: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68"/>
          <p:cNvSpPr>
            <a:spLocks noEditPoints="1"/>
          </p:cNvSpPr>
          <p:nvPr/>
        </p:nvSpPr>
        <p:spPr bwMode="auto">
          <a:xfrm>
            <a:off x="8685212" y="2590800"/>
            <a:ext cx="2057400" cy="1981200"/>
          </a:xfrm>
          <a:custGeom>
            <a:avLst/>
            <a:gdLst>
              <a:gd name="T0" fmla="*/ 26 w 368"/>
              <a:gd name="T1" fmla="*/ 0 h 414"/>
              <a:gd name="T2" fmla="*/ 19 w 368"/>
              <a:gd name="T3" fmla="*/ 30 h 414"/>
              <a:gd name="T4" fmla="*/ 19 w 368"/>
              <a:gd name="T5" fmla="*/ 65 h 414"/>
              <a:gd name="T6" fmla="*/ 0 w 368"/>
              <a:gd name="T7" fmla="*/ 102 h 414"/>
              <a:gd name="T8" fmla="*/ 19 w 368"/>
              <a:gd name="T9" fmla="*/ 138 h 414"/>
              <a:gd name="T10" fmla="*/ 19 w 368"/>
              <a:gd name="T11" fmla="*/ 173 h 414"/>
              <a:gd name="T12" fmla="*/ 0 w 368"/>
              <a:gd name="T13" fmla="*/ 210 h 414"/>
              <a:gd name="T14" fmla="*/ 19 w 368"/>
              <a:gd name="T15" fmla="*/ 247 h 414"/>
              <a:gd name="T16" fmla="*/ 19 w 368"/>
              <a:gd name="T17" fmla="*/ 281 h 414"/>
              <a:gd name="T18" fmla="*/ 0 w 368"/>
              <a:gd name="T19" fmla="*/ 318 h 414"/>
              <a:gd name="T20" fmla="*/ 19 w 368"/>
              <a:gd name="T21" fmla="*/ 355 h 414"/>
              <a:gd name="T22" fmla="*/ 19 w 368"/>
              <a:gd name="T23" fmla="*/ 390 h 414"/>
              <a:gd name="T24" fmla="*/ 26 w 368"/>
              <a:gd name="T25" fmla="*/ 414 h 414"/>
              <a:gd name="T26" fmla="*/ 368 w 368"/>
              <a:gd name="T27" fmla="*/ 340 h 414"/>
              <a:gd name="T28" fmla="*/ 294 w 368"/>
              <a:gd name="T29" fmla="*/ 0 h 414"/>
              <a:gd name="T30" fmla="*/ 19 w 368"/>
              <a:gd name="T31" fmla="*/ 45 h 414"/>
              <a:gd name="T32" fmla="*/ 15 w 368"/>
              <a:gd name="T33" fmla="*/ 47 h 414"/>
              <a:gd name="T34" fmla="*/ 19 w 368"/>
              <a:gd name="T35" fmla="*/ 99 h 414"/>
              <a:gd name="T36" fmla="*/ 15 w 368"/>
              <a:gd name="T37" fmla="*/ 102 h 414"/>
              <a:gd name="T38" fmla="*/ 19 w 368"/>
              <a:gd name="T39" fmla="*/ 154 h 414"/>
              <a:gd name="T40" fmla="*/ 15 w 368"/>
              <a:gd name="T41" fmla="*/ 156 h 414"/>
              <a:gd name="T42" fmla="*/ 19 w 368"/>
              <a:gd name="T43" fmla="*/ 208 h 414"/>
              <a:gd name="T44" fmla="*/ 15 w 368"/>
              <a:gd name="T45" fmla="*/ 210 h 414"/>
              <a:gd name="T46" fmla="*/ 19 w 368"/>
              <a:gd name="T47" fmla="*/ 262 h 414"/>
              <a:gd name="T48" fmla="*/ 15 w 368"/>
              <a:gd name="T49" fmla="*/ 264 h 414"/>
              <a:gd name="T50" fmla="*/ 19 w 368"/>
              <a:gd name="T51" fmla="*/ 316 h 414"/>
              <a:gd name="T52" fmla="*/ 15 w 368"/>
              <a:gd name="T53" fmla="*/ 318 h 414"/>
              <a:gd name="T54" fmla="*/ 19 w 368"/>
              <a:gd name="T55" fmla="*/ 370 h 414"/>
              <a:gd name="T56" fmla="*/ 15 w 368"/>
              <a:gd name="T57" fmla="*/ 373 h 414"/>
              <a:gd name="T58" fmla="*/ 294 w 368"/>
              <a:gd name="T59" fmla="*/ 400 h 414"/>
              <a:gd name="T60" fmla="*/ 34 w 368"/>
              <a:gd name="T61" fmla="*/ 370 h 414"/>
              <a:gd name="T62" fmla="*/ 38 w 368"/>
              <a:gd name="T63" fmla="*/ 378 h 414"/>
              <a:gd name="T64" fmla="*/ 50 w 368"/>
              <a:gd name="T65" fmla="*/ 364 h 414"/>
              <a:gd name="T66" fmla="*/ 34 w 368"/>
              <a:gd name="T67" fmla="*/ 316 h 414"/>
              <a:gd name="T68" fmla="*/ 38 w 368"/>
              <a:gd name="T69" fmla="*/ 324 h 414"/>
              <a:gd name="T70" fmla="*/ 50 w 368"/>
              <a:gd name="T71" fmla="*/ 310 h 414"/>
              <a:gd name="T72" fmla="*/ 34 w 368"/>
              <a:gd name="T73" fmla="*/ 262 h 414"/>
              <a:gd name="T74" fmla="*/ 38 w 368"/>
              <a:gd name="T75" fmla="*/ 269 h 414"/>
              <a:gd name="T76" fmla="*/ 50 w 368"/>
              <a:gd name="T77" fmla="*/ 256 h 414"/>
              <a:gd name="T78" fmla="*/ 34 w 368"/>
              <a:gd name="T79" fmla="*/ 208 h 414"/>
              <a:gd name="T80" fmla="*/ 38 w 368"/>
              <a:gd name="T81" fmla="*/ 215 h 414"/>
              <a:gd name="T82" fmla="*/ 50 w 368"/>
              <a:gd name="T83" fmla="*/ 202 h 414"/>
              <a:gd name="T84" fmla="*/ 34 w 368"/>
              <a:gd name="T85" fmla="*/ 154 h 414"/>
              <a:gd name="T86" fmla="*/ 38 w 368"/>
              <a:gd name="T87" fmla="*/ 161 h 414"/>
              <a:gd name="T88" fmla="*/ 50 w 368"/>
              <a:gd name="T89" fmla="*/ 148 h 414"/>
              <a:gd name="T90" fmla="*/ 34 w 368"/>
              <a:gd name="T91" fmla="*/ 100 h 414"/>
              <a:gd name="T92" fmla="*/ 38 w 368"/>
              <a:gd name="T93" fmla="*/ 107 h 414"/>
              <a:gd name="T94" fmla="*/ 50 w 368"/>
              <a:gd name="T95" fmla="*/ 94 h 414"/>
              <a:gd name="T96" fmla="*/ 34 w 368"/>
              <a:gd name="T97" fmla="*/ 45 h 414"/>
              <a:gd name="T98" fmla="*/ 38 w 368"/>
              <a:gd name="T99" fmla="*/ 53 h 414"/>
              <a:gd name="T100" fmla="*/ 50 w 368"/>
              <a:gd name="T101" fmla="*/ 39 h 414"/>
              <a:gd name="T102" fmla="*/ 34 w 368"/>
              <a:gd name="T103" fmla="*/ 15 h 414"/>
              <a:gd name="T104" fmla="*/ 353 w 368"/>
              <a:gd name="T105" fmla="*/ 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 h="414">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pic>
        <p:nvPicPr>
          <p:cNvPr id="7" name="Picture 6" descr="Icons-03.png"/>
          <p:cNvPicPr>
            <a:picLocks noChangeAspect="1"/>
          </p:cNvPicPr>
          <p:nvPr/>
        </p:nvPicPr>
        <p:blipFill>
          <a:blip r:embed="rId4"/>
          <a:stretch>
            <a:fillRect/>
          </a:stretch>
        </p:blipFill>
        <p:spPr>
          <a:xfrm>
            <a:off x="9085369" y="2952857"/>
            <a:ext cx="1257086" cy="1257086"/>
          </a:xfrm>
          <a:prstGeom prst="rect">
            <a:avLst/>
          </a:prstGeo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Management Pack Best Practices</a:t>
            </a:r>
            <a:br>
              <a:rPr lang="en-US" dirty="0" smtClean="0"/>
            </a:br>
            <a:r>
              <a:rPr lang="en-US" sz="3600" dirty="0" smtClean="0">
                <a:solidFill>
                  <a:schemeClr val="accent1"/>
                </a:solidFill>
              </a:rPr>
              <a:t>Best practice makes perfect</a:t>
            </a:r>
            <a:endParaRPr lang="en-US" dirty="0">
              <a:solidFill>
                <a:schemeClr val="accent1"/>
              </a:solidFill>
            </a:endParaRPr>
          </a:p>
        </p:txBody>
      </p:sp>
      <p:sp>
        <p:nvSpPr>
          <p:cNvPr id="3" name="Text Placeholder 2"/>
          <p:cNvSpPr>
            <a:spLocks noGrp="1"/>
          </p:cNvSpPr>
          <p:nvPr>
            <p:ph type="body" sz="quarter" idx="4294967295"/>
          </p:nvPr>
        </p:nvSpPr>
        <p:spPr>
          <a:xfrm>
            <a:off x="507868" y="1905000"/>
            <a:ext cx="11173090" cy="2813078"/>
          </a:xfrm>
        </p:spPr>
        <p:txBody>
          <a:bodyPr/>
          <a:lstStyle/>
          <a:p>
            <a:r>
              <a:rPr lang="en-US" sz="3600" dirty="0" smtClean="0">
                <a:gradFill>
                  <a:gsLst>
                    <a:gs pos="0">
                      <a:schemeClr val="tx1"/>
                    </a:gs>
                    <a:gs pos="100000">
                      <a:schemeClr val="tx1"/>
                    </a:gs>
                  </a:gsLst>
                  <a:lin ang="5400000" scaled="0"/>
                </a:gradFill>
              </a:rPr>
              <a:t>Discovery </a:t>
            </a:r>
          </a:p>
          <a:p>
            <a:pPr lvl="1"/>
            <a:r>
              <a:rPr lang="en-US" dirty="0" smtClean="0">
                <a:gradFill>
                  <a:gsLst>
                    <a:gs pos="0">
                      <a:schemeClr val="tx1"/>
                    </a:gs>
                    <a:gs pos="100000">
                      <a:schemeClr val="tx1"/>
                    </a:gs>
                  </a:gsLst>
                  <a:lin ang="5400000" scaled="0"/>
                </a:gradFill>
              </a:rPr>
              <a:t>Avoid </a:t>
            </a:r>
            <a:r>
              <a:rPr lang="en-US" b="1" dirty="0" smtClean="0">
                <a:gradFill>
                  <a:gsLst>
                    <a:gs pos="0">
                      <a:schemeClr val="tx1"/>
                    </a:gs>
                    <a:gs pos="100000">
                      <a:schemeClr val="tx1"/>
                    </a:gs>
                  </a:gsLst>
                  <a:lin ang="5400000" scaled="0"/>
                </a:gradFill>
              </a:rPr>
              <a:t>Discovery Thrashing</a:t>
            </a:r>
          </a:p>
          <a:p>
            <a:pPr lvl="1"/>
            <a:r>
              <a:rPr lang="en-US" dirty="0" smtClean="0">
                <a:gradFill>
                  <a:gsLst>
                    <a:gs pos="0">
                      <a:schemeClr val="tx1"/>
                    </a:gs>
                    <a:gs pos="100000">
                      <a:schemeClr val="tx1"/>
                    </a:gs>
                  </a:gsLst>
                  <a:lin ang="5400000" scaled="0"/>
                </a:gradFill>
              </a:rPr>
              <a:t>Do not schedule discoveries too frequently</a:t>
            </a:r>
          </a:p>
          <a:p>
            <a:pPr lvl="1"/>
            <a:r>
              <a:rPr lang="en-US" dirty="0" smtClean="0">
                <a:gradFill>
                  <a:gsLst>
                    <a:gs pos="0">
                      <a:schemeClr val="tx1"/>
                    </a:gs>
                    <a:gs pos="100000">
                      <a:schemeClr val="tx1"/>
                    </a:gs>
                  </a:gsLst>
                  <a:lin ang="5400000" scaled="0"/>
                </a:gradFill>
              </a:rPr>
              <a:t>No dynamic properties</a:t>
            </a:r>
          </a:p>
          <a:p>
            <a:pPr lvl="1"/>
            <a:r>
              <a:rPr lang="en-US" dirty="0" smtClean="0">
                <a:gradFill>
                  <a:gsLst>
                    <a:gs pos="0">
                      <a:schemeClr val="tx1"/>
                    </a:gs>
                    <a:gs pos="100000">
                      <a:schemeClr val="tx1"/>
                    </a:gs>
                  </a:gsLst>
                  <a:lin ang="5400000" scaled="0"/>
                </a:gradFill>
              </a:rPr>
              <a:t>Streamline your topology</a:t>
            </a:r>
          </a:p>
          <a:p>
            <a:pPr lvl="2"/>
            <a:r>
              <a:rPr lang="en-US" dirty="0" smtClean="0">
                <a:gradFill>
                  <a:gsLst>
                    <a:gs pos="0">
                      <a:schemeClr val="tx1"/>
                    </a:gs>
                    <a:gs pos="100000">
                      <a:schemeClr val="tx1"/>
                    </a:gs>
                  </a:gsLst>
                  <a:lin ang="5400000" scaled="0"/>
                </a:gradFill>
              </a:rPr>
              <a:t>Workflows = (monitors + rules) x instances</a:t>
            </a: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8"/>
          <p:cNvSpPr>
            <a:spLocks noEditPoints="1"/>
          </p:cNvSpPr>
          <p:nvPr/>
        </p:nvSpPr>
        <p:spPr bwMode="auto">
          <a:xfrm>
            <a:off x="8685212" y="2590800"/>
            <a:ext cx="2057400" cy="1981200"/>
          </a:xfrm>
          <a:custGeom>
            <a:avLst/>
            <a:gdLst>
              <a:gd name="T0" fmla="*/ 26 w 368"/>
              <a:gd name="T1" fmla="*/ 0 h 414"/>
              <a:gd name="T2" fmla="*/ 19 w 368"/>
              <a:gd name="T3" fmla="*/ 30 h 414"/>
              <a:gd name="T4" fmla="*/ 19 w 368"/>
              <a:gd name="T5" fmla="*/ 65 h 414"/>
              <a:gd name="T6" fmla="*/ 0 w 368"/>
              <a:gd name="T7" fmla="*/ 102 h 414"/>
              <a:gd name="T8" fmla="*/ 19 w 368"/>
              <a:gd name="T9" fmla="*/ 138 h 414"/>
              <a:gd name="T10" fmla="*/ 19 w 368"/>
              <a:gd name="T11" fmla="*/ 173 h 414"/>
              <a:gd name="T12" fmla="*/ 0 w 368"/>
              <a:gd name="T13" fmla="*/ 210 h 414"/>
              <a:gd name="T14" fmla="*/ 19 w 368"/>
              <a:gd name="T15" fmla="*/ 247 h 414"/>
              <a:gd name="T16" fmla="*/ 19 w 368"/>
              <a:gd name="T17" fmla="*/ 281 h 414"/>
              <a:gd name="T18" fmla="*/ 0 w 368"/>
              <a:gd name="T19" fmla="*/ 318 h 414"/>
              <a:gd name="T20" fmla="*/ 19 w 368"/>
              <a:gd name="T21" fmla="*/ 355 h 414"/>
              <a:gd name="T22" fmla="*/ 19 w 368"/>
              <a:gd name="T23" fmla="*/ 390 h 414"/>
              <a:gd name="T24" fmla="*/ 26 w 368"/>
              <a:gd name="T25" fmla="*/ 414 h 414"/>
              <a:gd name="T26" fmla="*/ 368 w 368"/>
              <a:gd name="T27" fmla="*/ 340 h 414"/>
              <a:gd name="T28" fmla="*/ 294 w 368"/>
              <a:gd name="T29" fmla="*/ 0 h 414"/>
              <a:gd name="T30" fmla="*/ 19 w 368"/>
              <a:gd name="T31" fmla="*/ 45 h 414"/>
              <a:gd name="T32" fmla="*/ 15 w 368"/>
              <a:gd name="T33" fmla="*/ 47 h 414"/>
              <a:gd name="T34" fmla="*/ 19 w 368"/>
              <a:gd name="T35" fmla="*/ 99 h 414"/>
              <a:gd name="T36" fmla="*/ 15 w 368"/>
              <a:gd name="T37" fmla="*/ 102 h 414"/>
              <a:gd name="T38" fmla="*/ 19 w 368"/>
              <a:gd name="T39" fmla="*/ 154 h 414"/>
              <a:gd name="T40" fmla="*/ 15 w 368"/>
              <a:gd name="T41" fmla="*/ 156 h 414"/>
              <a:gd name="T42" fmla="*/ 19 w 368"/>
              <a:gd name="T43" fmla="*/ 208 h 414"/>
              <a:gd name="T44" fmla="*/ 15 w 368"/>
              <a:gd name="T45" fmla="*/ 210 h 414"/>
              <a:gd name="T46" fmla="*/ 19 w 368"/>
              <a:gd name="T47" fmla="*/ 262 h 414"/>
              <a:gd name="T48" fmla="*/ 15 w 368"/>
              <a:gd name="T49" fmla="*/ 264 h 414"/>
              <a:gd name="T50" fmla="*/ 19 w 368"/>
              <a:gd name="T51" fmla="*/ 316 h 414"/>
              <a:gd name="T52" fmla="*/ 15 w 368"/>
              <a:gd name="T53" fmla="*/ 318 h 414"/>
              <a:gd name="T54" fmla="*/ 19 w 368"/>
              <a:gd name="T55" fmla="*/ 370 h 414"/>
              <a:gd name="T56" fmla="*/ 15 w 368"/>
              <a:gd name="T57" fmla="*/ 373 h 414"/>
              <a:gd name="T58" fmla="*/ 294 w 368"/>
              <a:gd name="T59" fmla="*/ 400 h 414"/>
              <a:gd name="T60" fmla="*/ 34 w 368"/>
              <a:gd name="T61" fmla="*/ 370 h 414"/>
              <a:gd name="T62" fmla="*/ 38 w 368"/>
              <a:gd name="T63" fmla="*/ 378 h 414"/>
              <a:gd name="T64" fmla="*/ 50 w 368"/>
              <a:gd name="T65" fmla="*/ 364 h 414"/>
              <a:gd name="T66" fmla="*/ 34 w 368"/>
              <a:gd name="T67" fmla="*/ 316 h 414"/>
              <a:gd name="T68" fmla="*/ 38 w 368"/>
              <a:gd name="T69" fmla="*/ 324 h 414"/>
              <a:gd name="T70" fmla="*/ 50 w 368"/>
              <a:gd name="T71" fmla="*/ 310 h 414"/>
              <a:gd name="T72" fmla="*/ 34 w 368"/>
              <a:gd name="T73" fmla="*/ 262 h 414"/>
              <a:gd name="T74" fmla="*/ 38 w 368"/>
              <a:gd name="T75" fmla="*/ 269 h 414"/>
              <a:gd name="T76" fmla="*/ 50 w 368"/>
              <a:gd name="T77" fmla="*/ 256 h 414"/>
              <a:gd name="T78" fmla="*/ 34 w 368"/>
              <a:gd name="T79" fmla="*/ 208 h 414"/>
              <a:gd name="T80" fmla="*/ 38 w 368"/>
              <a:gd name="T81" fmla="*/ 215 h 414"/>
              <a:gd name="T82" fmla="*/ 50 w 368"/>
              <a:gd name="T83" fmla="*/ 202 h 414"/>
              <a:gd name="T84" fmla="*/ 34 w 368"/>
              <a:gd name="T85" fmla="*/ 154 h 414"/>
              <a:gd name="T86" fmla="*/ 38 w 368"/>
              <a:gd name="T87" fmla="*/ 161 h 414"/>
              <a:gd name="T88" fmla="*/ 50 w 368"/>
              <a:gd name="T89" fmla="*/ 148 h 414"/>
              <a:gd name="T90" fmla="*/ 34 w 368"/>
              <a:gd name="T91" fmla="*/ 100 h 414"/>
              <a:gd name="T92" fmla="*/ 38 w 368"/>
              <a:gd name="T93" fmla="*/ 107 h 414"/>
              <a:gd name="T94" fmla="*/ 50 w 368"/>
              <a:gd name="T95" fmla="*/ 94 h 414"/>
              <a:gd name="T96" fmla="*/ 34 w 368"/>
              <a:gd name="T97" fmla="*/ 45 h 414"/>
              <a:gd name="T98" fmla="*/ 38 w 368"/>
              <a:gd name="T99" fmla="*/ 53 h 414"/>
              <a:gd name="T100" fmla="*/ 50 w 368"/>
              <a:gd name="T101" fmla="*/ 39 h 414"/>
              <a:gd name="T102" fmla="*/ 34 w 368"/>
              <a:gd name="T103" fmla="*/ 15 h 414"/>
              <a:gd name="T104" fmla="*/ 353 w 368"/>
              <a:gd name="T105" fmla="*/ 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 h="414">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pic>
        <p:nvPicPr>
          <p:cNvPr id="9" name="Picture 8" descr="Icons-03.png"/>
          <p:cNvPicPr>
            <a:picLocks noChangeAspect="1"/>
          </p:cNvPicPr>
          <p:nvPr/>
        </p:nvPicPr>
        <p:blipFill>
          <a:blip r:embed="rId4"/>
          <a:stretch>
            <a:fillRect/>
          </a:stretch>
        </p:blipFill>
        <p:spPr>
          <a:xfrm>
            <a:off x="9085369" y="2952857"/>
            <a:ext cx="1257086" cy="1257086"/>
          </a:xfrm>
          <a:prstGeom prst="rect">
            <a:avLst/>
          </a:prstGeom>
        </p:spPr>
      </p:pic>
    </p:spTree>
    <p:extLst>
      <p:ext uri="{BB962C8B-B14F-4D97-AF65-F5344CB8AC3E}">
        <p14:creationId xmlns:p14="http://schemas.microsoft.com/office/powerpoint/2010/main" val="8971638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Management Pack Best Practices</a:t>
            </a:r>
            <a:br>
              <a:rPr lang="en-US" dirty="0" smtClean="0"/>
            </a:br>
            <a:r>
              <a:rPr lang="en-US" sz="3600" dirty="0" smtClean="0">
                <a:solidFill>
                  <a:schemeClr val="accent1"/>
                </a:solidFill>
              </a:rPr>
              <a:t>Best practice makes perfect</a:t>
            </a:r>
            <a:endParaRPr lang="en-US" dirty="0">
              <a:solidFill>
                <a:schemeClr val="accent1"/>
              </a:solidFill>
            </a:endParaRPr>
          </a:p>
        </p:txBody>
      </p:sp>
      <p:sp>
        <p:nvSpPr>
          <p:cNvPr id="3" name="Text Placeholder 2"/>
          <p:cNvSpPr>
            <a:spLocks noGrp="1"/>
          </p:cNvSpPr>
          <p:nvPr>
            <p:ph type="body" sz="quarter" idx="4294967295"/>
          </p:nvPr>
        </p:nvSpPr>
        <p:spPr>
          <a:xfrm>
            <a:off x="507868" y="1905000"/>
            <a:ext cx="11173090" cy="3816429"/>
          </a:xfrm>
        </p:spPr>
        <p:txBody>
          <a:bodyPr/>
          <a:lstStyle/>
          <a:p>
            <a:r>
              <a:rPr lang="en-US" sz="3600" dirty="0" smtClean="0">
                <a:gradFill>
                  <a:gsLst>
                    <a:gs pos="0">
                      <a:schemeClr val="tx1"/>
                    </a:gs>
                    <a:gs pos="100000">
                      <a:schemeClr val="tx1"/>
                    </a:gs>
                  </a:gsLst>
                  <a:lin ang="5400000" scaled="0"/>
                </a:gradFill>
              </a:rPr>
              <a:t>Data collection</a:t>
            </a:r>
          </a:p>
          <a:p>
            <a:pPr lvl="1"/>
            <a:r>
              <a:rPr lang="en-US" dirty="0" smtClean="0">
                <a:gradFill>
                  <a:gsLst>
                    <a:gs pos="0">
                      <a:schemeClr val="tx1"/>
                    </a:gs>
                    <a:gs pos="100000">
                      <a:schemeClr val="tx1"/>
                    </a:gs>
                  </a:gsLst>
                  <a:lin ang="5400000" scaled="0"/>
                </a:gradFill>
              </a:rPr>
              <a:t>Make it </a:t>
            </a:r>
            <a:r>
              <a:rPr lang="en-US" b="1" dirty="0" smtClean="0">
                <a:gradFill>
                  <a:gsLst>
                    <a:gs pos="0">
                      <a:schemeClr val="tx1"/>
                    </a:gs>
                    <a:gs pos="100000">
                      <a:schemeClr val="tx1"/>
                    </a:gs>
                  </a:gsLst>
                  <a:lin ang="5400000" scaled="0"/>
                </a:gradFill>
              </a:rPr>
              <a:t>low-impact</a:t>
            </a:r>
          </a:p>
          <a:p>
            <a:pPr lvl="1"/>
            <a:r>
              <a:rPr lang="en-US" dirty="0" smtClean="0">
                <a:gradFill>
                  <a:gsLst>
                    <a:gs pos="0">
                      <a:schemeClr val="tx1"/>
                    </a:gs>
                    <a:gs pos="100000">
                      <a:schemeClr val="tx1"/>
                    </a:gs>
                  </a:gsLst>
                  <a:lin ang="5400000" scaled="0"/>
                </a:gradFill>
              </a:rPr>
              <a:t>Consider collection scheduling</a:t>
            </a:r>
          </a:p>
          <a:p>
            <a:pPr lvl="1"/>
            <a:r>
              <a:rPr lang="en-US" dirty="0" smtClean="0">
                <a:gradFill>
                  <a:gsLst>
                    <a:gs pos="0">
                      <a:schemeClr val="tx1"/>
                    </a:gs>
                    <a:gs pos="100000">
                      <a:schemeClr val="tx1"/>
                    </a:gs>
                  </a:gsLst>
                  <a:lin ang="5400000" scaled="0"/>
                </a:gradFill>
              </a:rPr>
              <a:t>Consider database impact</a:t>
            </a:r>
          </a:p>
          <a:p>
            <a:pPr lvl="1"/>
            <a:r>
              <a:rPr lang="en-US" dirty="0" smtClean="0">
                <a:gradFill>
                  <a:gsLst>
                    <a:gs pos="0">
                      <a:schemeClr val="tx1"/>
                    </a:gs>
                    <a:gs pos="100000">
                      <a:schemeClr val="tx1"/>
                    </a:gs>
                  </a:gsLst>
                  <a:lin ang="5400000" scaled="0"/>
                </a:gradFill>
              </a:rPr>
              <a:t>Use </a:t>
            </a:r>
            <a:r>
              <a:rPr lang="en-US" dirty="0" smtClean="0">
                <a:gradFill>
                  <a:gsLst>
                    <a:gs pos="0">
                      <a:schemeClr val="tx1"/>
                    </a:gs>
                    <a:gs pos="100000">
                      <a:schemeClr val="tx1"/>
                    </a:gs>
                  </a:gsLst>
                  <a:lin ang="5400000" scaled="0"/>
                </a:gradFill>
                <a:hlinkClick r:id="rId3" action="ppaction://hlinksldjump"/>
              </a:rPr>
              <a:t>Optimized Performance Collection</a:t>
            </a:r>
            <a:endParaRPr lang="en-US" dirty="0" smtClean="0">
              <a:gradFill>
                <a:gsLst>
                  <a:gs pos="0">
                    <a:schemeClr val="tx1"/>
                  </a:gs>
                  <a:gs pos="100000">
                    <a:schemeClr val="tx1"/>
                  </a:gs>
                </a:gsLst>
                <a:lin ang="5400000" scaled="0"/>
              </a:gradFill>
            </a:endParaRPr>
          </a:p>
          <a:p>
            <a:pPr lvl="1"/>
            <a:r>
              <a:rPr lang="en-US" dirty="0" smtClean="0">
                <a:gradFill>
                  <a:gsLst>
                    <a:gs pos="0">
                      <a:schemeClr val="tx1"/>
                    </a:gs>
                    <a:gs pos="100000">
                      <a:schemeClr val="tx1"/>
                    </a:gs>
                  </a:gsLst>
                  <a:lin ang="5400000" scaled="0"/>
                </a:gradFill>
              </a:rPr>
              <a:t>Use </a:t>
            </a:r>
            <a:r>
              <a:rPr lang="en-US" dirty="0" smtClean="0">
                <a:gradFill>
                  <a:gsLst>
                    <a:gs pos="0">
                      <a:schemeClr val="tx1"/>
                    </a:gs>
                    <a:gs pos="100000">
                      <a:schemeClr val="tx1"/>
                    </a:gs>
                  </a:gsLst>
                  <a:lin ang="5400000" scaled="0"/>
                </a:gradFill>
                <a:hlinkClick r:id="rId4" action="ppaction://hlinksldjump"/>
              </a:rPr>
              <a:t>Cookdown</a:t>
            </a:r>
            <a:endParaRPr lang="en-US" dirty="0" smtClean="0">
              <a:gradFill>
                <a:gsLst>
                  <a:gs pos="0">
                    <a:schemeClr val="tx1"/>
                  </a:gs>
                  <a:gs pos="100000">
                    <a:schemeClr val="tx1"/>
                  </a:gs>
                </a:gsLst>
                <a:lin ang="5400000" scaled="0"/>
              </a:gradFill>
            </a:endParaRPr>
          </a:p>
          <a:p>
            <a:pPr lvl="1"/>
            <a:endParaRPr lang="en-US" dirty="0" smtClean="0">
              <a:gradFill>
                <a:gsLst>
                  <a:gs pos="0">
                    <a:srgbClr val="FFFFFF"/>
                  </a:gs>
                  <a:gs pos="86000">
                    <a:srgbClr val="FFFFFF"/>
                  </a:gs>
                </a:gsLst>
                <a:lin ang="5400000" scaled="0"/>
              </a:gradFill>
            </a:endParaRPr>
          </a:p>
          <a:p>
            <a:pPr lvl="1"/>
            <a:endParaRPr lang="en-US" dirty="0" smtClean="0">
              <a:gradFill>
                <a:gsLst>
                  <a:gs pos="0">
                    <a:schemeClr val="tx1"/>
                  </a:gs>
                  <a:gs pos="100000">
                    <a:schemeClr val="tx1"/>
                  </a:gs>
                </a:gsLst>
                <a:lin ang="5400000" scaled="0"/>
              </a:gradFill>
            </a:endParaRPr>
          </a:p>
        </p:txBody>
      </p:sp>
      <p:pic>
        <p:nvPicPr>
          <p:cNvPr id="6"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68"/>
          <p:cNvSpPr>
            <a:spLocks noEditPoints="1"/>
          </p:cNvSpPr>
          <p:nvPr/>
        </p:nvSpPr>
        <p:spPr bwMode="auto">
          <a:xfrm>
            <a:off x="8685212" y="2590800"/>
            <a:ext cx="2057400" cy="1981200"/>
          </a:xfrm>
          <a:custGeom>
            <a:avLst/>
            <a:gdLst>
              <a:gd name="T0" fmla="*/ 26 w 368"/>
              <a:gd name="T1" fmla="*/ 0 h 414"/>
              <a:gd name="T2" fmla="*/ 19 w 368"/>
              <a:gd name="T3" fmla="*/ 30 h 414"/>
              <a:gd name="T4" fmla="*/ 19 w 368"/>
              <a:gd name="T5" fmla="*/ 65 h 414"/>
              <a:gd name="T6" fmla="*/ 0 w 368"/>
              <a:gd name="T7" fmla="*/ 102 h 414"/>
              <a:gd name="T8" fmla="*/ 19 w 368"/>
              <a:gd name="T9" fmla="*/ 138 h 414"/>
              <a:gd name="T10" fmla="*/ 19 w 368"/>
              <a:gd name="T11" fmla="*/ 173 h 414"/>
              <a:gd name="T12" fmla="*/ 0 w 368"/>
              <a:gd name="T13" fmla="*/ 210 h 414"/>
              <a:gd name="T14" fmla="*/ 19 w 368"/>
              <a:gd name="T15" fmla="*/ 247 h 414"/>
              <a:gd name="T16" fmla="*/ 19 w 368"/>
              <a:gd name="T17" fmla="*/ 281 h 414"/>
              <a:gd name="T18" fmla="*/ 0 w 368"/>
              <a:gd name="T19" fmla="*/ 318 h 414"/>
              <a:gd name="T20" fmla="*/ 19 w 368"/>
              <a:gd name="T21" fmla="*/ 355 h 414"/>
              <a:gd name="T22" fmla="*/ 19 w 368"/>
              <a:gd name="T23" fmla="*/ 390 h 414"/>
              <a:gd name="T24" fmla="*/ 26 w 368"/>
              <a:gd name="T25" fmla="*/ 414 h 414"/>
              <a:gd name="T26" fmla="*/ 368 w 368"/>
              <a:gd name="T27" fmla="*/ 340 h 414"/>
              <a:gd name="T28" fmla="*/ 294 w 368"/>
              <a:gd name="T29" fmla="*/ 0 h 414"/>
              <a:gd name="T30" fmla="*/ 19 w 368"/>
              <a:gd name="T31" fmla="*/ 45 h 414"/>
              <a:gd name="T32" fmla="*/ 15 w 368"/>
              <a:gd name="T33" fmla="*/ 47 h 414"/>
              <a:gd name="T34" fmla="*/ 19 w 368"/>
              <a:gd name="T35" fmla="*/ 99 h 414"/>
              <a:gd name="T36" fmla="*/ 15 w 368"/>
              <a:gd name="T37" fmla="*/ 102 h 414"/>
              <a:gd name="T38" fmla="*/ 19 w 368"/>
              <a:gd name="T39" fmla="*/ 154 h 414"/>
              <a:gd name="T40" fmla="*/ 15 w 368"/>
              <a:gd name="T41" fmla="*/ 156 h 414"/>
              <a:gd name="T42" fmla="*/ 19 w 368"/>
              <a:gd name="T43" fmla="*/ 208 h 414"/>
              <a:gd name="T44" fmla="*/ 15 w 368"/>
              <a:gd name="T45" fmla="*/ 210 h 414"/>
              <a:gd name="T46" fmla="*/ 19 w 368"/>
              <a:gd name="T47" fmla="*/ 262 h 414"/>
              <a:gd name="T48" fmla="*/ 15 w 368"/>
              <a:gd name="T49" fmla="*/ 264 h 414"/>
              <a:gd name="T50" fmla="*/ 19 w 368"/>
              <a:gd name="T51" fmla="*/ 316 h 414"/>
              <a:gd name="T52" fmla="*/ 15 w 368"/>
              <a:gd name="T53" fmla="*/ 318 h 414"/>
              <a:gd name="T54" fmla="*/ 19 w 368"/>
              <a:gd name="T55" fmla="*/ 370 h 414"/>
              <a:gd name="T56" fmla="*/ 15 w 368"/>
              <a:gd name="T57" fmla="*/ 373 h 414"/>
              <a:gd name="T58" fmla="*/ 294 w 368"/>
              <a:gd name="T59" fmla="*/ 400 h 414"/>
              <a:gd name="T60" fmla="*/ 34 w 368"/>
              <a:gd name="T61" fmla="*/ 370 h 414"/>
              <a:gd name="T62" fmla="*/ 38 w 368"/>
              <a:gd name="T63" fmla="*/ 378 h 414"/>
              <a:gd name="T64" fmla="*/ 50 w 368"/>
              <a:gd name="T65" fmla="*/ 364 h 414"/>
              <a:gd name="T66" fmla="*/ 34 w 368"/>
              <a:gd name="T67" fmla="*/ 316 h 414"/>
              <a:gd name="T68" fmla="*/ 38 w 368"/>
              <a:gd name="T69" fmla="*/ 324 h 414"/>
              <a:gd name="T70" fmla="*/ 50 w 368"/>
              <a:gd name="T71" fmla="*/ 310 h 414"/>
              <a:gd name="T72" fmla="*/ 34 w 368"/>
              <a:gd name="T73" fmla="*/ 262 h 414"/>
              <a:gd name="T74" fmla="*/ 38 w 368"/>
              <a:gd name="T75" fmla="*/ 269 h 414"/>
              <a:gd name="T76" fmla="*/ 50 w 368"/>
              <a:gd name="T77" fmla="*/ 256 h 414"/>
              <a:gd name="T78" fmla="*/ 34 w 368"/>
              <a:gd name="T79" fmla="*/ 208 h 414"/>
              <a:gd name="T80" fmla="*/ 38 w 368"/>
              <a:gd name="T81" fmla="*/ 215 h 414"/>
              <a:gd name="T82" fmla="*/ 50 w 368"/>
              <a:gd name="T83" fmla="*/ 202 h 414"/>
              <a:gd name="T84" fmla="*/ 34 w 368"/>
              <a:gd name="T85" fmla="*/ 154 h 414"/>
              <a:gd name="T86" fmla="*/ 38 w 368"/>
              <a:gd name="T87" fmla="*/ 161 h 414"/>
              <a:gd name="T88" fmla="*/ 50 w 368"/>
              <a:gd name="T89" fmla="*/ 148 h 414"/>
              <a:gd name="T90" fmla="*/ 34 w 368"/>
              <a:gd name="T91" fmla="*/ 100 h 414"/>
              <a:gd name="T92" fmla="*/ 38 w 368"/>
              <a:gd name="T93" fmla="*/ 107 h 414"/>
              <a:gd name="T94" fmla="*/ 50 w 368"/>
              <a:gd name="T95" fmla="*/ 94 h 414"/>
              <a:gd name="T96" fmla="*/ 34 w 368"/>
              <a:gd name="T97" fmla="*/ 45 h 414"/>
              <a:gd name="T98" fmla="*/ 38 w 368"/>
              <a:gd name="T99" fmla="*/ 53 h 414"/>
              <a:gd name="T100" fmla="*/ 50 w 368"/>
              <a:gd name="T101" fmla="*/ 39 h 414"/>
              <a:gd name="T102" fmla="*/ 34 w 368"/>
              <a:gd name="T103" fmla="*/ 15 h 414"/>
              <a:gd name="T104" fmla="*/ 353 w 368"/>
              <a:gd name="T105" fmla="*/ 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 h="414">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Picture 7" descr="Icons-03.png"/>
          <p:cNvPicPr>
            <a:picLocks noChangeAspect="1"/>
          </p:cNvPicPr>
          <p:nvPr/>
        </p:nvPicPr>
        <p:blipFill>
          <a:blip r:embed="rId6"/>
          <a:stretch>
            <a:fillRect/>
          </a:stretch>
        </p:blipFill>
        <p:spPr>
          <a:xfrm>
            <a:off x="9085369" y="2952857"/>
            <a:ext cx="1257086" cy="1257086"/>
          </a:xfrm>
          <a:prstGeom prst="rect">
            <a:avLst/>
          </a:prstGeom>
        </p:spPr>
      </p:pic>
    </p:spTree>
    <p:extLst>
      <p:ext uri="{BB962C8B-B14F-4D97-AF65-F5344CB8AC3E}">
        <p14:creationId xmlns:p14="http://schemas.microsoft.com/office/powerpoint/2010/main" val="48446873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Optimized Performance Collection</a:t>
            </a:r>
            <a:endParaRPr lang="en-US" dirty="0"/>
          </a:p>
        </p:txBody>
      </p:sp>
      <p:sp>
        <p:nvSpPr>
          <p:cNvPr id="6" name="Text Placeholder 5"/>
          <p:cNvSpPr>
            <a:spLocks noGrp="1"/>
          </p:cNvSpPr>
          <p:nvPr>
            <p:ph type="body" sz="quarter" idx="10"/>
          </p:nvPr>
        </p:nvSpPr>
        <p:spPr>
          <a:xfrm>
            <a:off x="760616" y="5958840"/>
            <a:ext cx="10718125" cy="138499"/>
          </a:xfrm>
        </p:spPr>
        <p:txBody>
          <a:bodyPr/>
          <a:lstStyle/>
          <a:p>
            <a:r>
              <a:rPr lang="en-GB" sz="1000" b="1" dirty="0" smtClean="0">
                <a:hlinkClick r:id="rId3" action="ppaction://hlinksldjump"/>
              </a:rPr>
              <a:t>Back</a:t>
            </a:r>
            <a:endParaRPr lang="en-GB" sz="1000" b="1" dirty="0"/>
          </a:p>
        </p:txBody>
      </p:sp>
      <p:pic>
        <p:nvPicPr>
          <p:cNvPr id="4" name="Picture 2" descr="C:\Users\Jordan\Desktop\TechEd_2012\TechEd-log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04092"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64" y="1066800"/>
            <a:ext cx="1031217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52344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NOT </a:t>
            </a:r>
            <a:r>
              <a:rPr lang="en-US" dirty="0" err="1" smtClean="0"/>
              <a:t>Cookdown</a:t>
            </a:r>
            <a:r>
              <a:rPr lang="en-US" dirty="0" smtClean="0"/>
              <a:t> WMI </a:t>
            </a:r>
            <a:r>
              <a:rPr lang="en-US" dirty="0" err="1" smtClean="0"/>
              <a:t>Perf</a:t>
            </a:r>
            <a:r>
              <a:rPr lang="en-US" dirty="0" smtClean="0"/>
              <a:t> Collect</a:t>
            </a:r>
            <a:endParaRPr lang="en-US" dirty="0"/>
          </a:p>
        </p:txBody>
      </p:sp>
      <p:sp>
        <p:nvSpPr>
          <p:cNvPr id="6" name="Text Placeholder 5"/>
          <p:cNvSpPr>
            <a:spLocks noGrp="1"/>
          </p:cNvSpPr>
          <p:nvPr>
            <p:ph type="body" sz="quarter" idx="10"/>
          </p:nvPr>
        </p:nvSpPr>
        <p:spPr>
          <a:xfrm>
            <a:off x="504092" y="1143000"/>
            <a:ext cx="11126845" cy="5229124"/>
          </a:xfrm>
        </p:spPr>
        <p:txBody>
          <a:bodyPr/>
          <a:lstStyle/>
          <a:p>
            <a:r>
              <a:rPr lang="en-US" sz="1400" dirty="0"/>
              <a:t>&lt;Rule ID</a:t>
            </a:r>
            <a:r>
              <a:rPr lang="en-US" sz="1400" dirty="0" smtClean="0"/>
              <a:t>=“</a:t>
            </a:r>
            <a:r>
              <a:rPr lang="en-US" sz="1400" dirty="0" err="1" smtClean="0"/>
              <a:t>MyNOTCookdownWMIPerformanceRule</a:t>
            </a:r>
            <a:r>
              <a:rPr lang="en-US" sz="1400" dirty="0" smtClean="0"/>
              <a:t>" </a:t>
            </a:r>
            <a:r>
              <a:rPr lang="en-US" sz="1400" dirty="0"/>
              <a:t>Enabled="true" </a:t>
            </a:r>
            <a:r>
              <a:rPr lang="en-US" sz="1400" b="1" dirty="0"/>
              <a:t>Target="</a:t>
            </a:r>
            <a:r>
              <a:rPr lang="en-US" sz="1400" b="1" dirty="0" err="1"/>
              <a:t>VMware!nworks.VMware.VEM.VMGUEST</a:t>
            </a:r>
            <a:r>
              <a:rPr lang="en-US" sz="1400" b="1" dirty="0"/>
              <a:t>" </a:t>
            </a:r>
            <a:r>
              <a:rPr lang="en-US" sz="1400" dirty="0" err="1"/>
              <a:t>ConfirmDelivery</a:t>
            </a:r>
            <a:r>
              <a:rPr lang="en-US" sz="1400" dirty="0"/>
              <a:t>="false" </a:t>
            </a:r>
            <a:r>
              <a:rPr lang="en-US" sz="1400" dirty="0" err="1"/>
              <a:t>Remotable</a:t>
            </a:r>
            <a:r>
              <a:rPr lang="en-US" sz="1400" dirty="0"/>
              <a:t>="true" Priority="Normal" </a:t>
            </a:r>
            <a:r>
              <a:rPr lang="en-US" sz="1400" dirty="0" err="1"/>
              <a:t>DiscardLevel</a:t>
            </a:r>
            <a:r>
              <a:rPr lang="en-US" sz="1400" dirty="0"/>
              <a:t>="100"&gt;</a:t>
            </a:r>
          </a:p>
          <a:p>
            <a:r>
              <a:rPr lang="en-US" sz="1400" dirty="0"/>
              <a:t>        &lt;Category&gt;</a:t>
            </a:r>
            <a:r>
              <a:rPr lang="en-US" sz="1400" dirty="0" err="1"/>
              <a:t>PerformanceCollection</a:t>
            </a:r>
            <a:r>
              <a:rPr lang="en-US" sz="1400" dirty="0"/>
              <a:t>&lt;/Category&gt;</a:t>
            </a:r>
          </a:p>
          <a:p>
            <a:r>
              <a:rPr lang="en-US" sz="1400" dirty="0"/>
              <a:t>        &lt;</a:t>
            </a:r>
            <a:r>
              <a:rPr lang="en-US" sz="1400" dirty="0" err="1"/>
              <a:t>DataSources</a:t>
            </a:r>
            <a:r>
              <a:rPr lang="en-US" sz="1400" dirty="0"/>
              <a:t>&gt;</a:t>
            </a:r>
          </a:p>
          <a:p>
            <a:r>
              <a:rPr lang="en-US" sz="1400" dirty="0"/>
              <a:t>          &lt;</a:t>
            </a:r>
            <a:r>
              <a:rPr lang="en-US" sz="1400" dirty="0" err="1"/>
              <a:t>DataSource</a:t>
            </a:r>
            <a:r>
              <a:rPr lang="en-US" sz="1400" dirty="0"/>
              <a:t> ID="DS" </a:t>
            </a:r>
            <a:r>
              <a:rPr lang="en-US" sz="1400" dirty="0" err="1"/>
              <a:t>TypeID</a:t>
            </a:r>
            <a:r>
              <a:rPr lang="en-US" sz="1400" dirty="0"/>
              <a:t>="</a:t>
            </a:r>
            <a:r>
              <a:rPr lang="en-US" sz="1400" dirty="0" err="1"/>
              <a:t>Windows!Microsoft.Windows.WmiPerfCounterProvider</a:t>
            </a:r>
            <a:r>
              <a:rPr lang="en-US" sz="1400" dirty="0"/>
              <a:t>"&gt;</a:t>
            </a:r>
          </a:p>
          <a:p>
            <a:r>
              <a:rPr lang="en-US" sz="1400" b="1" dirty="0"/>
              <a:t>            &lt;</a:t>
            </a:r>
            <a:r>
              <a:rPr lang="en-US" sz="1400" b="1" dirty="0" err="1"/>
              <a:t>NameSpace</a:t>
            </a:r>
            <a:r>
              <a:rPr lang="en-US" sz="1400" b="1" dirty="0"/>
              <a:t>&gt;root\nworks&lt;/</a:t>
            </a:r>
            <a:r>
              <a:rPr lang="en-US" sz="1400" b="1" dirty="0" err="1"/>
              <a:t>NameSpace</a:t>
            </a:r>
            <a:r>
              <a:rPr lang="en-US" sz="1400" b="1" dirty="0"/>
              <a:t>&gt;</a:t>
            </a:r>
          </a:p>
          <a:p>
            <a:r>
              <a:rPr lang="en-US" sz="1400" dirty="0" smtClean="0"/>
              <a:t>&lt;</a:t>
            </a:r>
            <a:r>
              <a:rPr lang="en-US" sz="1400" dirty="0">
                <a:solidFill>
                  <a:schemeClr val="tx1"/>
                </a:solidFill>
              </a:rPr>
              <a:t>Query&gt;</a:t>
            </a:r>
            <a:r>
              <a:rPr lang="en-US" sz="1400" b="1" dirty="0">
                <a:solidFill>
                  <a:srgbClr val="FF0000"/>
                </a:solidFill>
              </a:rPr>
              <a:t>select </a:t>
            </a:r>
            <a:r>
              <a:rPr lang="en-US" sz="1400" b="1" dirty="0" err="1" smtClean="0">
                <a:solidFill>
                  <a:srgbClr val="FF0000"/>
                </a:solidFill>
              </a:rPr>
              <a:t>cpuUsedPct</a:t>
            </a:r>
            <a:r>
              <a:rPr lang="en-US" sz="1400" b="1" dirty="0" smtClean="0">
                <a:solidFill>
                  <a:srgbClr val="FF0000"/>
                </a:solidFill>
              </a:rPr>
              <a:t> from VMSTATS </a:t>
            </a:r>
            <a:r>
              <a:rPr lang="en-US" sz="1400" b="1" dirty="0">
                <a:solidFill>
                  <a:srgbClr val="FF0000"/>
                </a:solidFill>
              </a:rPr>
              <a:t>where </a:t>
            </a:r>
            <a:r>
              <a:rPr lang="en-US" sz="1400" b="1" dirty="0" smtClean="0">
                <a:solidFill>
                  <a:srgbClr val="FF0000">
                    <a:alpha val="99000"/>
                  </a:srgbClr>
                </a:solidFill>
              </a:rPr>
              <a:t>ID </a:t>
            </a:r>
            <a:r>
              <a:rPr lang="en-US" sz="1400" b="1" dirty="0">
                <a:solidFill>
                  <a:srgbClr val="FF0000">
                    <a:alpha val="99000"/>
                  </a:srgbClr>
                </a:solidFill>
              </a:rPr>
              <a:t>= </a:t>
            </a:r>
            <a:r>
              <a:rPr lang="en-US" sz="1400" b="1" dirty="0" smtClean="0">
                <a:solidFill>
                  <a:srgbClr val="FF0000">
                    <a:alpha val="99000"/>
                  </a:srgbClr>
                </a:solidFill>
              </a:rPr>
              <a:t>$</a:t>
            </a:r>
            <a:r>
              <a:rPr lang="en-US" sz="1400" b="1" dirty="0">
                <a:solidFill>
                  <a:srgbClr val="FF0000">
                    <a:alpha val="99000"/>
                  </a:srgbClr>
                </a:solidFill>
              </a:rPr>
              <a:t>Target/Property[Type="</a:t>
            </a:r>
            <a:r>
              <a:rPr lang="en-US" sz="1400" b="1" dirty="0" err="1">
                <a:solidFill>
                  <a:srgbClr val="FF0000">
                    <a:alpha val="99000"/>
                  </a:srgbClr>
                </a:solidFill>
              </a:rPr>
              <a:t>VMware!nworks.VMware.VEM.VMGUEST</a:t>
            </a:r>
            <a:r>
              <a:rPr lang="en-US" sz="1400" b="1" dirty="0">
                <a:solidFill>
                  <a:srgbClr val="FF0000">
                    <a:alpha val="99000"/>
                  </a:srgbClr>
                </a:solidFill>
              </a:rPr>
              <a:t>"]/id</a:t>
            </a:r>
            <a:r>
              <a:rPr lang="en-US" sz="1400" b="1" dirty="0" smtClean="0">
                <a:solidFill>
                  <a:srgbClr val="FF0000">
                    <a:alpha val="99000"/>
                  </a:srgbClr>
                </a:solidFill>
              </a:rPr>
              <a:t>$’</a:t>
            </a:r>
          </a:p>
          <a:p>
            <a:r>
              <a:rPr lang="en-US" sz="1400" b="1" dirty="0">
                <a:solidFill>
                  <a:srgbClr val="FF0000">
                    <a:alpha val="99000"/>
                  </a:srgbClr>
                </a:solidFill>
              </a:rPr>
              <a:t>	 </a:t>
            </a:r>
            <a:r>
              <a:rPr lang="en-US" sz="1400" dirty="0" smtClean="0"/>
              <a:t>&lt;/</a:t>
            </a:r>
            <a:r>
              <a:rPr lang="en-US" sz="1400" dirty="0"/>
              <a:t>Query&gt;</a:t>
            </a:r>
          </a:p>
          <a:p>
            <a:r>
              <a:rPr lang="en-US" sz="1400" dirty="0"/>
              <a:t>            &lt;Frequency&gt;300&lt;/Frequency&gt;</a:t>
            </a:r>
          </a:p>
          <a:p>
            <a:r>
              <a:rPr lang="en-US" sz="1400" dirty="0"/>
              <a:t>            &lt;</a:t>
            </a:r>
            <a:r>
              <a:rPr lang="en-US" sz="1400" dirty="0" err="1" smtClean="0"/>
              <a:t>ObjectName</a:t>
            </a:r>
            <a:r>
              <a:rPr lang="en-US" sz="1400" dirty="0" smtClean="0"/>
              <a:t>&gt;</a:t>
            </a:r>
            <a:r>
              <a:rPr lang="en-US" sz="1400" dirty="0" err="1" smtClean="0"/>
              <a:t>VMGuest-cpu</a:t>
            </a:r>
            <a:r>
              <a:rPr lang="en-US" sz="1400" dirty="0" smtClean="0"/>
              <a:t>&lt;/</a:t>
            </a:r>
            <a:r>
              <a:rPr lang="en-US" sz="1400" dirty="0" err="1"/>
              <a:t>ObjectName</a:t>
            </a:r>
            <a:r>
              <a:rPr lang="en-US" sz="1400" dirty="0"/>
              <a:t>&gt;</a:t>
            </a:r>
          </a:p>
          <a:p>
            <a:r>
              <a:rPr lang="en-US" sz="1400" dirty="0"/>
              <a:t>            &lt;</a:t>
            </a:r>
            <a:r>
              <a:rPr lang="en-US" sz="1400" dirty="0" err="1" smtClean="0"/>
              <a:t>CounterName</a:t>
            </a:r>
            <a:r>
              <a:rPr lang="en-US" sz="1400" dirty="0" smtClean="0"/>
              <a:t>&gt;</a:t>
            </a:r>
            <a:r>
              <a:rPr lang="en-US" sz="1400" dirty="0" err="1" smtClean="0"/>
              <a:t>cpuUsedPct</a:t>
            </a:r>
            <a:r>
              <a:rPr lang="en-US" sz="1400" dirty="0" smtClean="0"/>
              <a:t>&lt;/</a:t>
            </a:r>
            <a:r>
              <a:rPr lang="en-US" sz="1400" dirty="0" err="1"/>
              <a:t>CounterName</a:t>
            </a:r>
            <a:r>
              <a:rPr lang="en-US" sz="1400" dirty="0"/>
              <a:t>&gt;</a:t>
            </a:r>
          </a:p>
          <a:p>
            <a:r>
              <a:rPr lang="en-US" sz="1400" dirty="0"/>
              <a:t>            &lt;</a:t>
            </a:r>
            <a:r>
              <a:rPr lang="en-US" sz="1400" dirty="0" err="1" smtClean="0"/>
              <a:t>InstanceName</a:t>
            </a:r>
            <a:r>
              <a:rPr lang="en-US" sz="1400" dirty="0" smtClean="0"/>
              <a:t>&gt;_Total&lt;/</a:t>
            </a:r>
            <a:r>
              <a:rPr lang="en-US" sz="1400" dirty="0" err="1"/>
              <a:t>InstanceName</a:t>
            </a:r>
            <a:r>
              <a:rPr lang="en-US" sz="1400" dirty="0"/>
              <a:t>&gt;</a:t>
            </a:r>
          </a:p>
          <a:p>
            <a:r>
              <a:rPr lang="en-US" sz="1400" dirty="0"/>
              <a:t>            &lt;Value&gt;$Data/Property[@Name</a:t>
            </a:r>
            <a:r>
              <a:rPr lang="en-US" sz="1400" dirty="0" smtClean="0"/>
              <a:t>=‘</a:t>
            </a:r>
            <a:r>
              <a:rPr lang="en-US" sz="1400" dirty="0" err="1" smtClean="0"/>
              <a:t>cpuUsedPct</a:t>
            </a:r>
            <a:r>
              <a:rPr lang="en-US" sz="1400" dirty="0" smtClean="0"/>
              <a:t>']$&lt;/</a:t>
            </a:r>
            <a:r>
              <a:rPr lang="en-US" sz="1400" dirty="0"/>
              <a:t>Value&gt;</a:t>
            </a:r>
          </a:p>
          <a:p>
            <a:r>
              <a:rPr lang="en-US" sz="1400" dirty="0"/>
              <a:t>          &lt;/</a:t>
            </a:r>
            <a:r>
              <a:rPr lang="en-US" sz="1400" dirty="0" err="1"/>
              <a:t>DataSource</a:t>
            </a:r>
            <a:r>
              <a:rPr lang="en-US" sz="1400" dirty="0"/>
              <a:t>&gt;</a:t>
            </a:r>
          </a:p>
          <a:p>
            <a:r>
              <a:rPr lang="en-US" sz="1400" dirty="0"/>
              <a:t>        &lt;/</a:t>
            </a:r>
            <a:r>
              <a:rPr lang="en-US" sz="1400" dirty="0" err="1"/>
              <a:t>DataSources</a:t>
            </a:r>
            <a:r>
              <a:rPr lang="en-US" sz="1400" dirty="0"/>
              <a:t>&gt;</a:t>
            </a:r>
          </a:p>
          <a:p>
            <a:r>
              <a:rPr lang="en-US" sz="1400" dirty="0"/>
              <a:t>        &lt;</a:t>
            </a:r>
            <a:r>
              <a:rPr lang="en-US" sz="1400" dirty="0" err="1"/>
              <a:t>WriteActions</a:t>
            </a:r>
            <a:r>
              <a:rPr lang="en-US" sz="1400" dirty="0"/>
              <a:t>&gt;</a:t>
            </a:r>
          </a:p>
          <a:p>
            <a:r>
              <a:rPr lang="en-US" sz="1400" dirty="0"/>
              <a:t>         </a:t>
            </a:r>
            <a:r>
              <a:rPr lang="en-US" sz="1400" dirty="0" smtClean="0"/>
              <a:t>&lt;</a:t>
            </a:r>
            <a:r>
              <a:rPr lang="en-US" sz="1400" dirty="0" err="1"/>
              <a:t>WriteAction</a:t>
            </a:r>
            <a:r>
              <a:rPr lang="en-US" sz="1400" dirty="0"/>
              <a:t> ID="</a:t>
            </a:r>
            <a:r>
              <a:rPr lang="en-US" sz="1400" dirty="0" err="1"/>
              <a:t>WriteToDB</a:t>
            </a:r>
            <a:r>
              <a:rPr lang="en-US" sz="1400" dirty="0"/>
              <a:t>" </a:t>
            </a:r>
            <a:r>
              <a:rPr lang="en-US" sz="1400" dirty="0" err="1"/>
              <a:t>TypeID</a:t>
            </a:r>
            <a:r>
              <a:rPr lang="en-US" sz="1400" dirty="0"/>
              <a:t>="</a:t>
            </a:r>
            <a:r>
              <a:rPr lang="en-US" sz="1400" dirty="0" err="1"/>
              <a:t>SC!Microsoft.SystemCenter.CollectPerformanceData</a:t>
            </a:r>
            <a:r>
              <a:rPr lang="en-US" sz="1400" dirty="0"/>
              <a:t>" /&gt;</a:t>
            </a:r>
          </a:p>
          <a:p>
            <a:r>
              <a:rPr lang="en-US" sz="1400" dirty="0"/>
              <a:t>         </a:t>
            </a:r>
            <a:r>
              <a:rPr lang="en-US" sz="1400" dirty="0" smtClean="0"/>
              <a:t>&lt;</a:t>
            </a:r>
            <a:r>
              <a:rPr lang="en-US" sz="1400" dirty="0" err="1"/>
              <a:t>WriteAction</a:t>
            </a:r>
            <a:r>
              <a:rPr lang="en-US" sz="1400" dirty="0"/>
              <a:t> ID="</a:t>
            </a:r>
            <a:r>
              <a:rPr lang="en-US" sz="1400" dirty="0" err="1"/>
              <a:t>WriteToDW</a:t>
            </a:r>
            <a:r>
              <a:rPr lang="en-US" sz="1400" dirty="0"/>
              <a:t>" </a:t>
            </a:r>
            <a:r>
              <a:rPr lang="en-US" sz="1400" dirty="0" err="1"/>
              <a:t>TypeID</a:t>
            </a:r>
            <a:r>
              <a:rPr lang="en-US" sz="1400" dirty="0"/>
              <a:t>="SCDW!Microsoft.SystemCenter.DataWarehouse.PublishPerformanceData" /&gt;</a:t>
            </a:r>
          </a:p>
          <a:p>
            <a:r>
              <a:rPr lang="en-US" sz="1400" dirty="0"/>
              <a:t>        &lt;/</a:t>
            </a:r>
            <a:r>
              <a:rPr lang="en-US" sz="1400" dirty="0" err="1"/>
              <a:t>WriteActions</a:t>
            </a:r>
            <a:r>
              <a:rPr lang="en-US" sz="1400" dirty="0"/>
              <a:t>&gt;</a:t>
            </a:r>
          </a:p>
          <a:p>
            <a:r>
              <a:rPr lang="en-US" sz="1400" dirty="0"/>
              <a:t>      &lt;/Rule</a:t>
            </a:r>
            <a:r>
              <a:rPr lang="en-US" sz="1400" dirty="0" smtClean="0"/>
              <a:t>&gt;</a:t>
            </a:r>
            <a:endParaRPr lang="en-US" sz="1000" dirty="0" smtClean="0"/>
          </a:p>
          <a:p>
            <a:endParaRPr lang="en-US" sz="1000" dirty="0"/>
          </a:p>
          <a:p>
            <a:endParaRPr lang="en-US" sz="1000" dirty="0" smtClean="0"/>
          </a:p>
          <a:p>
            <a:pPr algn="r"/>
            <a:r>
              <a:rPr lang="en-US" sz="1000" dirty="0" smtClean="0"/>
              <a:t> </a:t>
            </a:r>
            <a:r>
              <a:rPr lang="en-US" sz="1400" b="1" dirty="0" smtClean="0">
                <a:hlinkClick r:id="rId3" action="ppaction://hlinksldjump"/>
              </a:rPr>
              <a:t>Next</a:t>
            </a:r>
            <a:endParaRPr lang="en-GB" sz="1400" b="1" dirty="0"/>
          </a:p>
        </p:txBody>
      </p:sp>
      <p:pic>
        <p:nvPicPr>
          <p:cNvPr id="4" name="Picture 2" descr="C:\Users\Jordan\Desktop\TechEd_2012\TechEd-log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04092"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18897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Alec King</External_x0020_Speaker>
    <Session_x0020_Code xmlns="2295e2e7-0eeb-498e-8716-217bb2ee6ee3"> MGT308</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purl.org/dc/terms/"/>
    <ds:schemaRef ds:uri="http://schemas.microsoft.com/office/2006/documentManagement/types"/>
    <ds:schemaRef ds:uri="8b529f77-48ab-4581-b468-93f09345b8aa"/>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2295e2e7-0eeb-498e-8716-217bb2ee6ee3"/>
    <ds:schemaRef ds:uri="http://purl.org/dc/elements/1.1/"/>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7347</TotalTime>
  <Words>3099</Words>
  <Application>Microsoft Office PowerPoint</Application>
  <PresentationFormat>Custom</PresentationFormat>
  <Paragraphs>336</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TechEd_2012_Template_16x9</vt:lpstr>
      <vt:lpstr>White with Consolas font for code slides</vt:lpstr>
      <vt:lpstr>Massively Multi-Instance: Building and Deploying Microsoft System Center Operations Manager Management Packs in the Enterprise</vt:lpstr>
      <vt:lpstr>Agenda {Placeholder for witty subtitle}</vt:lpstr>
      <vt:lpstr>Management Pack behavior The Good, the Bad - and the Buggly</vt:lpstr>
      <vt:lpstr>Management Pack design principles It’s more Art than Science</vt:lpstr>
      <vt:lpstr>Management Pack Best Practices Best practice makes perfect</vt:lpstr>
      <vt:lpstr>Management Pack Best Practices Best practice makes perfect</vt:lpstr>
      <vt:lpstr>Management Pack Best Practices Best practice makes perfect</vt:lpstr>
      <vt:lpstr>Optimized Performance Collection</vt:lpstr>
      <vt:lpstr>NOT Cookdown WMI Perf Collect</vt:lpstr>
      <vt:lpstr>Cookdown WMI Data Source Module</vt:lpstr>
      <vt:lpstr>Cookdown WMI Perf Collect Rule</vt:lpstr>
      <vt:lpstr>Cookdown WMI Perf Unit Monitor</vt:lpstr>
      <vt:lpstr>Cookdown If you can’t stand the heat…</vt:lpstr>
      <vt:lpstr>Management Pack Best Practices Best practice makes perfect</vt:lpstr>
      <vt:lpstr>A Management Scenario &amp; Demo May the Demo Gods be kind….</vt:lpstr>
      <vt:lpstr>MPs - The Good, and the Bad </vt:lpstr>
      <vt:lpstr>Scalability Danger Signs The Devil is in the Details</vt:lpstr>
      <vt:lpstr>Massively Multi-Instance All your scalability are belong to us</vt:lpstr>
      <vt:lpstr>FREE Report Toolkit! Veeam Extended Generic Report Library</vt:lpstr>
      <vt:lpstr>FREE Veeam Backup! VeeamZIP your VMs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Massively Multi-Instance: Building and Deploying Microsoft System Center Operations Manager Management Packs in the Enterprise</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344</cp:revision>
  <cp:lastPrinted>2010-05-11T05:02:34Z</cp:lastPrinted>
  <dcterms:created xsi:type="dcterms:W3CDTF">2012-03-23T02:48:52Z</dcterms:created>
  <dcterms:modified xsi:type="dcterms:W3CDTF">2012-06-12T18:20:47Z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