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21.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22.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6.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64"/>
  </p:notesMasterIdLst>
  <p:handoutMasterIdLst>
    <p:handoutMasterId r:id="rId65"/>
  </p:handoutMasterIdLst>
  <p:sldIdLst>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8" r:id="rId45"/>
    <p:sldId id="299" r:id="rId46"/>
    <p:sldId id="300" r:id="rId47"/>
    <p:sldId id="301" r:id="rId48"/>
    <p:sldId id="302" r:id="rId49"/>
    <p:sldId id="303"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256" r:id="rId63"/>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4633" autoAdjust="0"/>
  </p:normalViewPr>
  <p:slideViewPr>
    <p:cSldViewPr snapToGrid="0">
      <p:cViewPr varScale="1">
        <p:scale>
          <a:sx n="123" d="100"/>
          <a:sy n="123" d="100"/>
        </p:scale>
        <p:origin x="-216" y="-102"/>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6/12/2012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6/12/2012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6/12/2012 7:00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solidFill>
                <a:prstClr val="black"/>
              </a:solidFill>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406336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TechReady12</a:t>
            </a:r>
            <a:endParaRPr lang="en-US" dirty="0">
              <a:solidFill>
                <a:prstClr val="black"/>
              </a:solidFill>
            </a:endParaRPr>
          </a:p>
        </p:txBody>
      </p:sp>
      <p:sp>
        <p:nvSpPr>
          <p:cNvPr id="5" name="Date Placeholder 4"/>
          <p:cNvSpPr>
            <a:spLocks noGrp="1"/>
          </p:cNvSpPr>
          <p:nvPr>
            <p:ph type="dt" idx="11"/>
          </p:nvPr>
        </p:nvSpPr>
        <p:spPr/>
        <p:txBody>
          <a:bodyPr/>
          <a:lstStyle/>
          <a:p>
            <a:fld id="{6E433989-E580-442C-98F5-FE3EDF05329F}" type="datetime1">
              <a:rPr lang="en-US" smtClean="0">
                <a:solidFill>
                  <a:prstClr val="black"/>
                </a:solidFill>
              </a:rPr>
              <a:pPr/>
              <a:t>6/12/2012</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708850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350839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067206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350839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25</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715500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TechReady12</a:t>
            </a:r>
            <a:endParaRPr lang="en-US" dirty="0">
              <a:solidFill>
                <a:prstClr val="black"/>
              </a:solidFill>
            </a:endParaRPr>
          </a:p>
        </p:txBody>
      </p:sp>
      <p:sp>
        <p:nvSpPr>
          <p:cNvPr id="5" name="Date Placeholder 4"/>
          <p:cNvSpPr>
            <a:spLocks noGrp="1"/>
          </p:cNvSpPr>
          <p:nvPr>
            <p:ph type="dt" idx="11"/>
          </p:nvPr>
        </p:nvSpPr>
        <p:spPr/>
        <p:txBody>
          <a:bodyPr/>
          <a:lstStyle/>
          <a:p>
            <a:fld id="{516FF5A3-FEDD-4E2D-88C1-1C6CF1ABECDF}" type="datetime1">
              <a:rPr lang="en-US" smtClean="0">
                <a:solidFill>
                  <a:prstClr val="black"/>
                </a:solidFill>
              </a:rPr>
              <a:pPr/>
              <a:t>6/12/2012</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853741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350839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30</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1"/>
            <a:ext cx="5486400" cy="4114800"/>
          </a:xfrm>
          <a:prstGeom prst="rect">
            <a:avLst/>
          </a:prstGeom>
        </p:spPr>
        <p:txBody>
          <a:bodyPr lIns="90564" tIns="45283" rIns="90564" bIns="45283">
            <a:normAutofit/>
          </a:bodyPr>
          <a:lstStyle/>
          <a:p>
            <a:pPr lvl="0"/>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164951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3D9878-CB90-41F1-9B43-5D85FC3616A7}"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428865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53434E-F623-4C69-8ECF-4C4C7B390334}" type="slidenum">
              <a:rPr lang="en-US" smtClean="0">
                <a:solidFill>
                  <a:prstClr val="black"/>
                </a:solidFill>
              </a:rPr>
              <a:pPr/>
              <a:t>32</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53434E-F623-4C69-8ECF-4C4C7B390334}" type="slidenum">
              <a:rPr lang="en-US" smtClean="0">
                <a:solidFill>
                  <a:prstClr val="black"/>
                </a:solidFill>
              </a:rPr>
              <a:pPr/>
              <a:t>33</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7FD2F7-D4DE-4272-9588-7F6BDF0F6227}"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0034061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350839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4ABF2A-4646-4099-90DA-24F87237CEC1}"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011132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573335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TechReady12</a:t>
            </a:r>
            <a:endParaRPr lang="en-US" dirty="0">
              <a:solidFill>
                <a:prstClr val="black"/>
              </a:solidFill>
            </a:endParaRPr>
          </a:p>
        </p:txBody>
      </p:sp>
      <p:sp>
        <p:nvSpPr>
          <p:cNvPr id="5" name="Date Placeholder 4"/>
          <p:cNvSpPr>
            <a:spLocks noGrp="1"/>
          </p:cNvSpPr>
          <p:nvPr>
            <p:ph type="dt" idx="11"/>
          </p:nvPr>
        </p:nvSpPr>
        <p:spPr/>
        <p:txBody>
          <a:bodyPr/>
          <a:lstStyle/>
          <a:p>
            <a:fld id="{4D94A62A-7419-4871-9AB8-1AB50C579F96}" type="datetime1">
              <a:rPr lang="en-US" smtClean="0">
                <a:solidFill>
                  <a:prstClr val="black"/>
                </a:solidFill>
              </a:rPr>
              <a:pPr/>
              <a:t>6/12/2012</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4273088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42</a:t>
            </a:fld>
            <a:endParaRPr 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4201246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53434E-F623-4C69-8ECF-4C4C7B390334}"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42012464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8507095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34438368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23327062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6/12/2012 7:00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49</a:t>
            </a:fld>
            <a:endParaRPr lang="en-US"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24384283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741927-6463-459E-A476-6AA29362DB91}"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33163832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741927-6463-459E-A476-6AA29362DB91}"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14798956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AFE450-D77A-4165-B094-86A29CABB3BD}" type="slidenum">
              <a:rPr lang="en-US" smtClean="0">
                <a:solidFill>
                  <a:prstClr val="black"/>
                </a:solidFill>
              </a:rPr>
              <a:pPr/>
              <a:t>53</a:t>
            </a:fld>
            <a:endParaRPr 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2438428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AFE450-D77A-4165-B094-86A29CABB3BD}"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741927-6463-459E-A476-6AA29362DB91}"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33163832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741927-6463-459E-A476-6AA29362DB91}"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14798956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AFE450-D77A-4165-B094-86A29CABB3BD}" type="slidenum">
              <a:rPr lang="en-US" smtClean="0">
                <a:solidFill>
                  <a:prstClr val="black"/>
                </a:solidFill>
              </a:rPr>
              <a:pPr/>
              <a:t>57</a:t>
            </a:fld>
            <a:endParaRPr lang="en-US">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6/12/2012 7:00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solidFill>
                <a:prstClr val="black"/>
              </a:solidFill>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58</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AFE450-D77A-4165-B094-86A29CABB3BD}"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AFE450-D77A-4165-B094-86A29CABB3BD}"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AFE450-D77A-4165-B094-86A29CABB3BD}" type="slidenum">
              <a:rPr lang="en-US" smtClean="0">
                <a:solidFill>
                  <a:prstClr val="black"/>
                </a:solidFill>
              </a:rPr>
              <a:pPr/>
              <a:t>9</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a:xfrm>
            <a:off x="685800" y="4343400"/>
            <a:ext cx="5486400" cy="4114800"/>
          </a:xfrm>
          <a:prstGeom prst="rect">
            <a:avLst/>
          </a:prstGeom>
        </p:spPr>
        <p:txBody>
          <a:bodyPr lIns="91435" tIns="45718" rIns="91435" bIns="45718">
            <a:normAutofit/>
          </a:bodyPr>
          <a:lstStyle/>
          <a:p>
            <a:endParaRPr lang="en-US" dirty="0"/>
          </a:p>
        </p:txBody>
      </p:sp>
      <p:sp>
        <p:nvSpPr>
          <p:cNvPr id="4" name="Slide Number Placeholder 3"/>
          <p:cNvSpPr>
            <a:spLocks noGrp="1"/>
          </p:cNvSpPr>
          <p:nvPr>
            <p:ph type="sldNum" sz="quarter" idx="10"/>
          </p:nvPr>
        </p:nvSpPr>
        <p:spPr/>
        <p:txBody>
          <a:bodyPr/>
          <a:lstStyle/>
          <a:p>
            <a:fld id="{5F53434E-F623-4C69-8ECF-4C4C7B390334}"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TechReady12</a:t>
            </a:r>
            <a:endParaRPr lang="en-US" dirty="0">
              <a:solidFill>
                <a:prstClr val="black"/>
              </a:solidFill>
            </a:endParaRPr>
          </a:p>
        </p:txBody>
      </p:sp>
      <p:sp>
        <p:nvSpPr>
          <p:cNvPr id="5" name="Date Placeholder 4"/>
          <p:cNvSpPr>
            <a:spLocks noGrp="1"/>
          </p:cNvSpPr>
          <p:nvPr>
            <p:ph type="dt" idx="11"/>
          </p:nvPr>
        </p:nvSpPr>
        <p:spPr/>
        <p:txBody>
          <a:bodyPr/>
          <a:lstStyle/>
          <a:p>
            <a:fld id="{EA136B2A-E7C7-48DF-A6AA-DE22230E112D}" type="datetime1">
              <a:rPr lang="en-US" smtClean="0">
                <a:solidFill>
                  <a:prstClr val="black"/>
                </a:solidFill>
              </a:rPr>
              <a:pPr/>
              <a:t>6/12/2012</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5418850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Content Placeholder 5"/>
          <p:cNvSpPr>
            <a:spLocks noGrp="1"/>
          </p:cNvSpPr>
          <p:nvPr>
            <p:ph sz="quarter" idx="10" hasCustomPrompt="1"/>
          </p:nvPr>
        </p:nvSpPr>
        <p:spPr>
          <a:xfrm>
            <a:off x="518192" y="228600"/>
            <a:ext cx="1485898" cy="249299"/>
          </a:xfrm>
        </p:spPr>
        <p:txBody>
          <a:bodyPr/>
          <a:lstStyle>
            <a:lvl1pPr marL="0" indent="0">
              <a:buNone/>
              <a:defRPr sz="1800" baseline="0"/>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408901027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 id="2147483728"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0"/>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0"/>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0"/>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image" Target="../media/image14.png"/><Relationship Id="rId3" Type="http://schemas.openxmlformats.org/officeDocument/2006/relationships/tags" Target="../tags/tag2.xml"/><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image" Target="../media/image13.emf"/><Relationship Id="rId2" Type="http://schemas.openxmlformats.org/officeDocument/2006/relationships/tags" Target="../tags/tag1.xml"/><Relationship Id="rId16" Type="http://schemas.openxmlformats.org/officeDocument/2006/relationships/oleObject" Target="../embeddings/oleObject1.bin"/><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5" Type="http://schemas.openxmlformats.org/officeDocument/2006/relationships/tags" Target="../tags/tag4.xml"/><Relationship Id="rId15" Type="http://schemas.openxmlformats.org/officeDocument/2006/relationships/notesSlide" Target="../notesSlides/notesSlide10.xml"/><Relationship Id="rId10" Type="http://schemas.openxmlformats.org/officeDocument/2006/relationships/tags" Target="../tags/tag9.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14.xml"/><Relationship Id="rId7" Type="http://schemas.openxmlformats.org/officeDocument/2006/relationships/notesSlide" Target="../notesSlides/notesSlide13.xml"/><Relationship Id="rId2" Type="http://schemas.openxmlformats.org/officeDocument/2006/relationships/tags" Target="../tags/tag13.xml"/><Relationship Id="rId1" Type="http://schemas.openxmlformats.org/officeDocument/2006/relationships/vmlDrawing" Target="../drawings/vmlDrawing2.vml"/><Relationship Id="rId6" Type="http://schemas.openxmlformats.org/officeDocument/2006/relationships/slideLayout" Target="../slideLayouts/slideLayout12.xml"/><Relationship Id="rId5" Type="http://schemas.openxmlformats.org/officeDocument/2006/relationships/tags" Target="../tags/tag16.xml"/><Relationship Id="rId4" Type="http://schemas.openxmlformats.org/officeDocument/2006/relationships/tags" Target="../tags/tag15.xml"/><Relationship Id="rId9" Type="http://schemas.openxmlformats.org/officeDocument/2006/relationships/image" Target="../media/image13.emf"/></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slideLayout" Target="../slideLayouts/slideLayout12.xml"/><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tags" Target="../tags/tag27.xml"/><Relationship Id="rId17" Type="http://schemas.openxmlformats.org/officeDocument/2006/relationships/image" Target="../media/image1.png"/><Relationship Id="rId2" Type="http://schemas.openxmlformats.org/officeDocument/2006/relationships/tags" Target="../tags/tag17.xml"/><Relationship Id="rId16" Type="http://schemas.openxmlformats.org/officeDocument/2006/relationships/image" Target="../media/image13.emf"/><Relationship Id="rId1" Type="http://schemas.openxmlformats.org/officeDocument/2006/relationships/vmlDrawing" Target="../drawings/vmlDrawing3.vml"/><Relationship Id="rId6" Type="http://schemas.openxmlformats.org/officeDocument/2006/relationships/tags" Target="../tags/tag21.xml"/><Relationship Id="rId11" Type="http://schemas.openxmlformats.org/officeDocument/2006/relationships/tags" Target="../tags/tag26.xml"/><Relationship Id="rId5" Type="http://schemas.openxmlformats.org/officeDocument/2006/relationships/tags" Target="../tags/tag20.xml"/><Relationship Id="rId15" Type="http://schemas.openxmlformats.org/officeDocument/2006/relationships/oleObject" Target="../embeddings/oleObject3.bin"/><Relationship Id="rId10" Type="http://schemas.openxmlformats.org/officeDocument/2006/relationships/tags" Target="../tags/tag25.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18" Type="http://schemas.openxmlformats.org/officeDocument/2006/relationships/image" Target="../media/image13.emf"/><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oleObject" Target="../embeddings/oleObject4.bin"/><Relationship Id="rId2" Type="http://schemas.openxmlformats.org/officeDocument/2006/relationships/tags" Target="../tags/tag28.xml"/><Relationship Id="rId16" Type="http://schemas.openxmlformats.org/officeDocument/2006/relationships/notesSlide" Target="../notesSlides/notesSlide17.xml"/><Relationship Id="rId20" Type="http://schemas.openxmlformats.org/officeDocument/2006/relationships/image" Target="../media/image18.png"/><Relationship Id="rId1" Type="http://schemas.openxmlformats.org/officeDocument/2006/relationships/vmlDrawing" Target="../drawings/vmlDrawing4.v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5" Type="http://schemas.openxmlformats.org/officeDocument/2006/relationships/slideLayout" Target="../slideLayouts/slideLayout9.xml"/><Relationship Id="rId10" Type="http://schemas.openxmlformats.org/officeDocument/2006/relationships/tags" Target="../tags/tag36.xml"/><Relationship Id="rId19" Type="http://schemas.openxmlformats.org/officeDocument/2006/relationships/image" Target="../media/image17.png"/><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tags" Target="../tags/tag52.xml"/><Relationship Id="rId18" Type="http://schemas.openxmlformats.org/officeDocument/2006/relationships/slideLayout" Target="../slideLayouts/slideLayout9.xml"/><Relationship Id="rId3" Type="http://schemas.openxmlformats.org/officeDocument/2006/relationships/tags" Target="../tags/tag42.xml"/><Relationship Id="rId21" Type="http://schemas.openxmlformats.org/officeDocument/2006/relationships/image" Target="../media/image13.emf"/><Relationship Id="rId7" Type="http://schemas.openxmlformats.org/officeDocument/2006/relationships/tags" Target="../tags/tag46.xml"/><Relationship Id="rId12" Type="http://schemas.openxmlformats.org/officeDocument/2006/relationships/tags" Target="../tags/tag51.xml"/><Relationship Id="rId17" Type="http://schemas.openxmlformats.org/officeDocument/2006/relationships/tags" Target="../tags/tag56.xml"/><Relationship Id="rId25" Type="http://schemas.openxmlformats.org/officeDocument/2006/relationships/image" Target="../media/image21.png"/><Relationship Id="rId2" Type="http://schemas.openxmlformats.org/officeDocument/2006/relationships/tags" Target="../tags/tag41.xml"/><Relationship Id="rId16" Type="http://schemas.openxmlformats.org/officeDocument/2006/relationships/tags" Target="../tags/tag55.xml"/><Relationship Id="rId20" Type="http://schemas.openxmlformats.org/officeDocument/2006/relationships/oleObject" Target="../embeddings/oleObject5.bin"/><Relationship Id="rId1" Type="http://schemas.openxmlformats.org/officeDocument/2006/relationships/vmlDrawing" Target="../drawings/vmlDrawing5.vml"/><Relationship Id="rId6" Type="http://schemas.openxmlformats.org/officeDocument/2006/relationships/tags" Target="../tags/tag45.xml"/><Relationship Id="rId11" Type="http://schemas.openxmlformats.org/officeDocument/2006/relationships/tags" Target="../tags/tag50.xml"/><Relationship Id="rId24" Type="http://schemas.openxmlformats.org/officeDocument/2006/relationships/image" Target="../media/image20.png"/><Relationship Id="rId5" Type="http://schemas.openxmlformats.org/officeDocument/2006/relationships/tags" Target="../tags/tag44.xml"/><Relationship Id="rId15" Type="http://schemas.openxmlformats.org/officeDocument/2006/relationships/tags" Target="../tags/tag54.xml"/><Relationship Id="rId23" Type="http://schemas.openxmlformats.org/officeDocument/2006/relationships/image" Target="../media/image18.png"/><Relationship Id="rId10" Type="http://schemas.openxmlformats.org/officeDocument/2006/relationships/tags" Target="../tags/tag49.xml"/><Relationship Id="rId19" Type="http://schemas.openxmlformats.org/officeDocument/2006/relationships/notesSlide" Target="../notesSlides/notesSlide21.xml"/><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tags" Target="../tags/tag53.xml"/><Relationship Id="rId22" Type="http://schemas.openxmlformats.org/officeDocument/2006/relationships/image" Target="../media/image19.png"/></Relationships>
</file>

<file path=ppt/slides/_rels/slide33.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slideLayout" Target="../slideLayouts/slideLayout9.xml"/><Relationship Id="rId18" Type="http://schemas.openxmlformats.org/officeDocument/2006/relationships/image" Target="../media/image20.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tags" Target="../tags/tag67.xml"/><Relationship Id="rId17" Type="http://schemas.openxmlformats.org/officeDocument/2006/relationships/image" Target="../media/image1.png"/><Relationship Id="rId2" Type="http://schemas.openxmlformats.org/officeDocument/2006/relationships/tags" Target="../tags/tag57.xml"/><Relationship Id="rId16" Type="http://schemas.openxmlformats.org/officeDocument/2006/relationships/image" Target="../media/image13.emf"/><Relationship Id="rId1" Type="http://schemas.openxmlformats.org/officeDocument/2006/relationships/vmlDrawing" Target="../drawings/vmlDrawing6.vml"/><Relationship Id="rId6" Type="http://schemas.openxmlformats.org/officeDocument/2006/relationships/tags" Target="../tags/tag61.xml"/><Relationship Id="rId11" Type="http://schemas.openxmlformats.org/officeDocument/2006/relationships/tags" Target="../tags/tag66.xml"/><Relationship Id="rId5" Type="http://schemas.openxmlformats.org/officeDocument/2006/relationships/tags" Target="../tags/tag60.xml"/><Relationship Id="rId15" Type="http://schemas.openxmlformats.org/officeDocument/2006/relationships/oleObject" Target="../embeddings/oleObject6.bin"/><Relationship Id="rId10" Type="http://schemas.openxmlformats.org/officeDocument/2006/relationships/tags" Target="../tags/tag65.xml"/><Relationship Id="rId19" Type="http://schemas.openxmlformats.org/officeDocument/2006/relationships/image" Target="../media/image19.png"/><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notesSlide" Target="../notesSlides/notesSlide22.xml"/></Relationships>
</file>

<file path=ppt/slides/_rels/slide34.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tags" Target="../tags/tag79.xml"/><Relationship Id="rId18" Type="http://schemas.openxmlformats.org/officeDocument/2006/relationships/tags" Target="../tags/tag84.xml"/><Relationship Id="rId26" Type="http://schemas.openxmlformats.org/officeDocument/2006/relationships/image" Target="../media/image1.png"/><Relationship Id="rId3" Type="http://schemas.openxmlformats.org/officeDocument/2006/relationships/tags" Target="../tags/tag69.xml"/><Relationship Id="rId21" Type="http://schemas.openxmlformats.org/officeDocument/2006/relationships/tags" Target="../tags/tag87.xml"/><Relationship Id="rId7" Type="http://schemas.openxmlformats.org/officeDocument/2006/relationships/tags" Target="../tags/tag73.xml"/><Relationship Id="rId12" Type="http://schemas.openxmlformats.org/officeDocument/2006/relationships/tags" Target="../tags/tag78.xml"/><Relationship Id="rId17" Type="http://schemas.openxmlformats.org/officeDocument/2006/relationships/tags" Target="../tags/tag83.xml"/><Relationship Id="rId25" Type="http://schemas.openxmlformats.org/officeDocument/2006/relationships/image" Target="../media/image13.emf"/><Relationship Id="rId2" Type="http://schemas.openxmlformats.org/officeDocument/2006/relationships/tags" Target="../tags/tag68.xml"/><Relationship Id="rId16" Type="http://schemas.openxmlformats.org/officeDocument/2006/relationships/tags" Target="../tags/tag82.xml"/><Relationship Id="rId20" Type="http://schemas.openxmlformats.org/officeDocument/2006/relationships/tags" Target="../tags/tag86.xml"/><Relationship Id="rId1" Type="http://schemas.openxmlformats.org/officeDocument/2006/relationships/vmlDrawing" Target="../drawings/vmlDrawing7.vml"/><Relationship Id="rId6" Type="http://schemas.openxmlformats.org/officeDocument/2006/relationships/tags" Target="../tags/tag72.xml"/><Relationship Id="rId11" Type="http://schemas.openxmlformats.org/officeDocument/2006/relationships/tags" Target="../tags/tag77.xml"/><Relationship Id="rId24" Type="http://schemas.openxmlformats.org/officeDocument/2006/relationships/oleObject" Target="../embeddings/oleObject7.bin"/><Relationship Id="rId5" Type="http://schemas.openxmlformats.org/officeDocument/2006/relationships/tags" Target="../tags/tag71.xml"/><Relationship Id="rId15" Type="http://schemas.openxmlformats.org/officeDocument/2006/relationships/tags" Target="../tags/tag81.xml"/><Relationship Id="rId23" Type="http://schemas.openxmlformats.org/officeDocument/2006/relationships/notesSlide" Target="../notesSlides/notesSlide23.xml"/><Relationship Id="rId28" Type="http://schemas.openxmlformats.org/officeDocument/2006/relationships/image" Target="../media/image19.png"/><Relationship Id="rId10" Type="http://schemas.openxmlformats.org/officeDocument/2006/relationships/tags" Target="../tags/tag76.xml"/><Relationship Id="rId19" Type="http://schemas.openxmlformats.org/officeDocument/2006/relationships/tags" Target="../tags/tag85.xm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tags" Target="../tags/tag80.xml"/><Relationship Id="rId22" Type="http://schemas.openxmlformats.org/officeDocument/2006/relationships/slideLayout" Target="../slideLayouts/slideLayout8.xml"/><Relationship Id="rId27"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9.xml"/><Relationship Id="rId5" Type="http://schemas.openxmlformats.org/officeDocument/2006/relationships/image" Target="../media/image1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tags" Target="../tags/tag89.xml"/><Relationship Id="rId7" Type="http://schemas.openxmlformats.org/officeDocument/2006/relationships/oleObject" Target="../embeddings/oleObject8.bin"/><Relationship Id="rId2" Type="http://schemas.openxmlformats.org/officeDocument/2006/relationships/tags" Target="../tags/tag88.xml"/><Relationship Id="rId1" Type="http://schemas.openxmlformats.org/officeDocument/2006/relationships/vmlDrawing" Target="../drawings/vmlDrawing8.vml"/><Relationship Id="rId6" Type="http://schemas.openxmlformats.org/officeDocument/2006/relationships/notesSlide" Target="../notesSlides/notesSlide26.xml"/><Relationship Id="rId5" Type="http://schemas.openxmlformats.org/officeDocument/2006/relationships/slideLayout" Target="../slideLayouts/slideLayout9.xml"/><Relationship Id="rId4" Type="http://schemas.openxmlformats.org/officeDocument/2006/relationships/tags" Target="../tags/tag90.xml"/><Relationship Id="rId9" Type="http://schemas.openxmlformats.org/officeDocument/2006/relationships/image" Target="../media/image1.png"/></Relationships>
</file>

<file path=ppt/slides/_rels/slide41.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tags" Target="../tags/tag92.xml"/><Relationship Id="rId7" Type="http://schemas.openxmlformats.org/officeDocument/2006/relationships/oleObject" Target="../embeddings/oleObject9.bin"/><Relationship Id="rId2" Type="http://schemas.openxmlformats.org/officeDocument/2006/relationships/tags" Target="../tags/tag91.xml"/><Relationship Id="rId1" Type="http://schemas.openxmlformats.org/officeDocument/2006/relationships/vmlDrawing" Target="../drawings/vmlDrawing9.vml"/><Relationship Id="rId6" Type="http://schemas.openxmlformats.org/officeDocument/2006/relationships/notesSlide" Target="../notesSlides/notesSlide27.xml"/><Relationship Id="rId5" Type="http://schemas.openxmlformats.org/officeDocument/2006/relationships/slideLayout" Target="../slideLayouts/slideLayout9.xml"/><Relationship Id="rId4" Type="http://schemas.openxmlformats.org/officeDocument/2006/relationships/tags" Target="../tags/tag9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hyperlink" Target="http://technet.microsoft.com/en-us/edge/ff832960?Category=System+Center+2012+Configuration+Manager+How+Do+I+Video+series&amp;page=1" TargetMode="External"/><Relationship Id="rId2" Type="http://schemas.openxmlformats.org/officeDocument/2006/relationships/hyperlink" Target="http://blogs.technet.com/b/systemcenter/default.aspx?PostSortBy=MostRecent&amp;PageIndex=1" TargetMode="External"/><Relationship Id="rId1" Type="http://schemas.openxmlformats.org/officeDocument/2006/relationships/slideLayout" Target="../slideLayouts/slideLayout8.xml"/><Relationship Id="rId6" Type="http://schemas.openxmlformats.org/officeDocument/2006/relationships/hyperlink" Target="http://blogs.technet.com/b/systemcenter/archive/2010/10/05/configuration-manager-v-next-virtual-labs-announcement.aspx" TargetMode="External"/><Relationship Id="rId5" Type="http://schemas.openxmlformats.org/officeDocument/2006/relationships/hyperlink" Target="http://blogs.technet.com/b/systemcenter/archive/2010/10/21/looking-for-vhds.aspx" TargetMode="External"/><Relationship Id="rId4" Type="http://schemas.openxmlformats.org/officeDocument/2006/relationships/hyperlink" Target="http://www.microsoft.com/systemcenter/en/us/configuration-manager.aspx"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25.png"/><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hyperlink" Target="http://microsoft.com/msdn" TargetMode="External"/><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28.emf"/><Relationship Id="rId11" Type="http://schemas.microsoft.com/office/2007/relationships/hdphoto" Target="../media/hdphoto3.wdp"/><Relationship Id="rId5" Type="http://schemas.openxmlformats.org/officeDocument/2006/relationships/hyperlink" Target="http://northamerica.msteched.com/" TargetMode="External"/><Relationship Id="rId10" Type="http://schemas.openxmlformats.org/officeDocument/2006/relationships/image" Target="../media/image30.png"/><Relationship Id="rId4" Type="http://schemas.microsoft.com/office/2007/relationships/hdphoto" Target="../media/hdphoto2.wdp"/><Relationship Id="rId9" Type="http://schemas.openxmlformats.org/officeDocument/2006/relationships/hyperlink" Target="http://microsoft.com/technet" TargetMode="External"/></Relationships>
</file>

<file path=ppt/slides/_rels/slide4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 Id="rId9" Type="http://schemas.openxmlformats.org/officeDocument/2006/relationships/image" Target="../media/image37.jpeg"/></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11.emf"/><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9.xml"/><Relationship Id="rId6" Type="http://schemas.openxmlformats.org/officeDocument/2006/relationships/image" Target="../media/image43.png"/><Relationship Id="rId5" Type="http://schemas.openxmlformats.org/officeDocument/2006/relationships/image" Target="../media/image11.emf"/><Relationship Id="rId4" Type="http://schemas.openxmlformats.org/officeDocument/2006/relationships/image" Target="../media/image42.png"/></Relationships>
</file>

<file path=ppt/slides/_rels/slide5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9.xml"/><Relationship Id="rId4" Type="http://schemas.openxmlformats.org/officeDocument/2006/relationships/image" Target="../media/image11.emf"/></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11.emf"/><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9.xml"/><Relationship Id="rId6" Type="http://schemas.openxmlformats.org/officeDocument/2006/relationships/image" Target="../media/image43.png"/><Relationship Id="rId5" Type="http://schemas.openxmlformats.org/officeDocument/2006/relationships/image" Target="../media/image11.emf"/><Relationship Id="rId4" Type="http://schemas.openxmlformats.org/officeDocument/2006/relationships/image" Target="../media/image42.png"/></Relationships>
</file>

<file path=ppt/slides/_rels/slide5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000" dirty="0"/>
              <a:t>Microsoft System Center Configuration Manager 2012 Deployment and Infrastructure Technical Overview</a:t>
            </a:r>
          </a:p>
        </p:txBody>
      </p:sp>
      <p:sp useBgFill="1">
        <p:nvSpPr>
          <p:cNvPr id="4" name="MASK bottom"/>
          <p:cNvSpPr/>
          <p:nvPr/>
        </p:nvSpPr>
        <p:spPr bwMode="auto">
          <a:xfrm>
            <a:off x="3884611"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 name="Rectangle 5"/>
          <p:cNvSpPr/>
          <p:nvPr/>
        </p:nvSpPr>
        <p:spPr>
          <a:xfrm>
            <a:off x="8228012" y="4992756"/>
            <a:ext cx="2456635" cy="830997"/>
          </a:xfrm>
          <a:prstGeom prst="rect">
            <a:avLst/>
          </a:prstGeom>
        </p:spPr>
        <p:txBody>
          <a:bodyPr wrap="none">
            <a:spAutoFit/>
          </a:bodyPr>
          <a:lstStyle/>
          <a:p>
            <a:r>
              <a:rPr lang="en-US" sz="1600" dirty="0" smtClean="0">
                <a:solidFill>
                  <a:srgbClr val="363535"/>
                </a:solidFill>
              </a:rPr>
              <a:t>Wally Mead</a:t>
            </a:r>
          </a:p>
          <a:p>
            <a:r>
              <a:rPr lang="en-US" sz="1600" dirty="0" smtClean="0">
                <a:solidFill>
                  <a:srgbClr val="363535"/>
                </a:solidFill>
              </a:rPr>
              <a:t>Senior Program Manager</a:t>
            </a:r>
          </a:p>
          <a:p>
            <a:r>
              <a:rPr lang="en-US" sz="1600" dirty="0" smtClean="0">
                <a:solidFill>
                  <a:srgbClr val="363535"/>
                </a:solidFill>
              </a:rPr>
              <a:t>Microsoft Corporation</a:t>
            </a:r>
            <a:endParaRPr lang="en-US" sz="1600" dirty="0">
              <a:solidFill>
                <a:srgbClr val="363535"/>
              </a:solidFill>
            </a:endParaRPr>
          </a:p>
        </p:txBody>
      </p:sp>
      <p:sp>
        <p:nvSpPr>
          <p:cNvPr id="7" name="Rectangle 6"/>
          <p:cNvSpPr/>
          <p:nvPr/>
        </p:nvSpPr>
        <p:spPr>
          <a:xfrm>
            <a:off x="4186100" y="4989442"/>
            <a:ext cx="2310761" cy="830997"/>
          </a:xfrm>
          <a:prstGeom prst="rect">
            <a:avLst/>
          </a:prstGeom>
        </p:spPr>
        <p:txBody>
          <a:bodyPr wrap="none">
            <a:spAutoFit/>
          </a:bodyPr>
          <a:lstStyle/>
          <a:p>
            <a:r>
              <a:rPr lang="en-US" sz="1600" dirty="0" smtClean="0">
                <a:solidFill>
                  <a:srgbClr val="363535"/>
                </a:solidFill>
              </a:rPr>
              <a:t>Bryan Keller</a:t>
            </a:r>
          </a:p>
          <a:p>
            <a:r>
              <a:rPr lang="en-US" sz="1600" dirty="0" smtClean="0">
                <a:solidFill>
                  <a:srgbClr val="363535"/>
                </a:solidFill>
              </a:rPr>
              <a:t>Lead Program Manager</a:t>
            </a:r>
          </a:p>
          <a:p>
            <a:r>
              <a:rPr lang="en-US" sz="1600" dirty="0" smtClean="0">
                <a:solidFill>
                  <a:srgbClr val="363535"/>
                </a:solidFill>
              </a:rPr>
              <a:t>Microsoft Corporation</a:t>
            </a:r>
            <a:endParaRPr lang="en-US" sz="1600" dirty="0">
              <a:solidFill>
                <a:srgbClr val="363535"/>
              </a:solidFill>
            </a:endParaRPr>
          </a:p>
        </p:txBody>
      </p:sp>
      <p:sp>
        <p:nvSpPr>
          <p:cNvPr id="3" name="TextBox 2"/>
          <p:cNvSpPr txBox="1"/>
          <p:nvPr/>
        </p:nvSpPr>
        <p:spPr>
          <a:xfrm>
            <a:off x="521208" y="228600"/>
            <a:ext cx="855299" cy="249299"/>
          </a:xfrm>
          <a:prstGeom prst="rect">
            <a:avLst/>
          </a:prstGeom>
          <a:noFill/>
        </p:spPr>
        <p:txBody>
          <a:bodyPr wrap="none" lIns="0" tIns="0" rIns="0" bIns="0" rtlCol="0">
            <a:spAutoFit/>
          </a:bodyPr>
          <a:lstStyle/>
          <a:p>
            <a:pPr>
              <a:lnSpc>
                <a:spcPct val="90000"/>
              </a:lnSpc>
              <a:spcBef>
                <a:spcPct val="20000"/>
              </a:spcBef>
              <a:buSzPct val="90000"/>
            </a:pPr>
            <a:r>
              <a:rPr lang="en-US" dirty="0" smtClean="0">
                <a:solidFill>
                  <a:schemeClr val="tx1">
                    <a:alpha val="99000"/>
                  </a:schemeClr>
                </a:solidFill>
              </a:rPr>
              <a:t>MGT311</a:t>
            </a:r>
          </a:p>
        </p:txBody>
      </p:sp>
    </p:spTree>
    <p:extLst>
      <p:ext uri="{BB962C8B-B14F-4D97-AF65-F5344CB8AC3E}">
        <p14:creationId xmlns:p14="http://schemas.microsoft.com/office/powerpoint/2010/main" val="3267385976"/>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1"/>
            <a:ext cx="11173090" cy="553998"/>
          </a:xfrm>
        </p:spPr>
        <p:txBody>
          <a:bodyPr/>
          <a:lstStyle/>
          <a:p>
            <a:r>
              <a:rPr lang="en-US" sz="4000" dirty="0" smtClean="0"/>
              <a:t>Minimizing Infrastructure at Remote Offices</a:t>
            </a:r>
            <a:endParaRPr lang="en-US" sz="4000" dirty="0"/>
          </a:p>
        </p:txBody>
      </p:sp>
      <p:sp>
        <p:nvSpPr>
          <p:cNvPr id="3" name="Content Placeholder 2"/>
          <p:cNvSpPr>
            <a:spLocks noGrp="1"/>
          </p:cNvSpPr>
          <p:nvPr>
            <p:ph idx="1"/>
          </p:nvPr>
        </p:nvSpPr>
        <p:spPr>
          <a:xfrm>
            <a:off x="507868" y="1371600"/>
            <a:ext cx="11173090" cy="4943974"/>
          </a:xfrm>
        </p:spPr>
        <p:txBody>
          <a:bodyPr>
            <a:normAutofit/>
          </a:bodyPr>
          <a:lstStyle/>
          <a:p>
            <a:r>
              <a:rPr lang="en-US" dirty="0" smtClean="0"/>
              <a:t>One Distribution Point covers it</a:t>
            </a:r>
          </a:p>
          <a:p>
            <a:pPr lvl="1"/>
            <a:r>
              <a:rPr lang="en-US" sz="2400" dirty="0"/>
              <a:t>No Branch DPs - DPs can be installed on clients and servers </a:t>
            </a:r>
            <a:r>
              <a:rPr lang="en-US" sz="2400" dirty="0" smtClean="0"/>
              <a:t>now</a:t>
            </a:r>
            <a:endParaRPr lang="en-US" sz="2400" dirty="0"/>
          </a:p>
          <a:p>
            <a:pPr lvl="1"/>
            <a:r>
              <a:rPr lang="en-US" sz="2400" dirty="0" smtClean="0"/>
              <a:t>Multicast option</a:t>
            </a:r>
          </a:p>
          <a:p>
            <a:pPr lvl="1"/>
            <a:r>
              <a:rPr lang="en-US" sz="2400" dirty="0" smtClean="0"/>
              <a:t>Throttling and scheduling of content to that location</a:t>
            </a:r>
          </a:p>
          <a:p>
            <a:pPr lvl="1"/>
            <a:r>
              <a:rPr lang="en-US" sz="2400" dirty="0" smtClean="0"/>
              <a:t>Pre-stage of content and specify specific drives for storage</a:t>
            </a:r>
          </a:p>
          <a:p>
            <a:pPr marL="460375" lvl="1" indent="0">
              <a:buNone/>
            </a:pPr>
            <a:endParaRPr lang="en-US" dirty="0"/>
          </a:p>
          <a:p>
            <a:r>
              <a:rPr lang="en-US" dirty="0" smtClean="0"/>
              <a:t>Improved Distribution Point Groups</a:t>
            </a:r>
          </a:p>
          <a:p>
            <a:pPr lvl="1"/>
            <a:r>
              <a:rPr lang="en-US" sz="2400" dirty="0" smtClean="0"/>
              <a:t>Manage content distribution to individual Distribution Points or Groups</a:t>
            </a:r>
          </a:p>
          <a:p>
            <a:pPr lvl="1"/>
            <a:r>
              <a:rPr lang="en-US" sz="2400" dirty="0" smtClean="0"/>
              <a:t>Content automatically added or removed from Distribution Points based on Group membership</a:t>
            </a:r>
          </a:p>
          <a:p>
            <a:pPr lvl="1"/>
            <a:r>
              <a:rPr lang="en-US" sz="2400" dirty="0" smtClean="0"/>
              <a:t>Associate Distribution Point Groups with a collections to automate content staging for software targeted to the collection</a:t>
            </a:r>
          </a:p>
          <a:p>
            <a:pPr marL="460375" lvl="1" indent="0">
              <a:buNone/>
            </a:pPr>
            <a:endParaRPr lang="en-US" sz="2400" dirty="0"/>
          </a:p>
          <a:p>
            <a:pPr lvl="1"/>
            <a:endParaRPr lang="en-US" sz="2400" dirty="0" smtClean="0"/>
          </a:p>
          <a:p>
            <a:pPr lvl="1"/>
            <a:endParaRPr lang="en-US" sz="2400" dirty="0" smtClean="0"/>
          </a:p>
        </p:txBody>
      </p:sp>
    </p:spTree>
    <p:extLst>
      <p:ext uri="{BB962C8B-B14F-4D97-AF65-F5344CB8AC3E}">
        <p14:creationId xmlns:p14="http://schemas.microsoft.com/office/powerpoint/2010/main" val="146026692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609398"/>
          </a:xfrm>
        </p:spPr>
        <p:txBody>
          <a:bodyPr/>
          <a:lstStyle/>
          <a:p>
            <a:r>
              <a:rPr lang="en-US" dirty="0" smtClean="0"/>
              <a:t>Content </a:t>
            </a:r>
            <a:r>
              <a:rPr lang="en-US" dirty="0" err="1" smtClean="0"/>
              <a:t>Prestaging</a:t>
            </a:r>
            <a:endParaRPr lang="en-US" sz="3600" dirty="0">
              <a:solidFill>
                <a:schemeClr val="tx2"/>
              </a:solidFill>
            </a:endParaRPr>
          </a:p>
        </p:txBody>
      </p:sp>
      <p:sp>
        <p:nvSpPr>
          <p:cNvPr id="3" name="Content Placeholder 2"/>
          <p:cNvSpPr>
            <a:spLocks noGrp="1"/>
          </p:cNvSpPr>
          <p:nvPr>
            <p:ph idx="1"/>
          </p:nvPr>
        </p:nvSpPr>
        <p:spPr>
          <a:xfrm>
            <a:off x="519114" y="1524000"/>
            <a:ext cx="11161845" cy="4467624"/>
          </a:xfrm>
        </p:spPr>
        <p:txBody>
          <a:bodyPr>
            <a:noAutofit/>
          </a:bodyPr>
          <a:lstStyle/>
          <a:p>
            <a:r>
              <a:rPr lang="en-US" dirty="0"/>
              <a:t>One feature that can preload on a site server or a distribution point</a:t>
            </a:r>
          </a:p>
          <a:p>
            <a:pPr lvl="1"/>
            <a:r>
              <a:rPr lang="en-US" dirty="0" smtClean="0"/>
              <a:t>All </a:t>
            </a:r>
            <a:r>
              <a:rPr lang="en-US" dirty="0"/>
              <a:t>package </a:t>
            </a:r>
            <a:r>
              <a:rPr lang="en-US" dirty="0" smtClean="0"/>
              <a:t>types supported</a:t>
            </a:r>
          </a:p>
          <a:p>
            <a:pPr lvl="1"/>
            <a:r>
              <a:rPr lang="en-US" dirty="0" smtClean="0"/>
              <a:t>Content Library and Package Share</a:t>
            </a:r>
          </a:p>
          <a:p>
            <a:pPr lvl="1"/>
            <a:r>
              <a:rPr lang="en-US" dirty="0" smtClean="0"/>
              <a:t>Registers </a:t>
            </a:r>
            <a:r>
              <a:rPr lang="en-US" dirty="0"/>
              <a:t>package availability with site server</a:t>
            </a:r>
          </a:p>
          <a:p>
            <a:pPr lvl="1"/>
            <a:r>
              <a:rPr lang="en-US" dirty="0" err="1"/>
              <a:t>Prestaged</a:t>
            </a:r>
            <a:r>
              <a:rPr lang="en-US" dirty="0"/>
              <a:t> content file is </a:t>
            </a:r>
            <a:r>
              <a:rPr lang="en-US" dirty="0" smtClean="0"/>
              <a:t>compressed</a:t>
            </a:r>
          </a:p>
          <a:p>
            <a:pPr lvl="1"/>
            <a:r>
              <a:rPr lang="en-US" dirty="0" smtClean="0"/>
              <a:t>Single action to load Multiple </a:t>
            </a:r>
            <a:r>
              <a:rPr lang="en-US" dirty="0" err="1" smtClean="0"/>
              <a:t>prestaged</a:t>
            </a:r>
            <a:r>
              <a:rPr lang="en-US" dirty="0" smtClean="0"/>
              <a:t> content files</a:t>
            </a:r>
          </a:p>
          <a:p>
            <a:pPr lvl="2"/>
            <a:r>
              <a:rPr lang="en-US" sz="2000" dirty="0" smtClean="0"/>
              <a:t>&lt; </a:t>
            </a:r>
            <a:r>
              <a:rPr lang="en-US" sz="2000" dirty="0"/>
              <a:t>ExtractContent.exe&gt; used for </a:t>
            </a:r>
            <a:r>
              <a:rPr lang="en-US" sz="2000" dirty="0" err="1"/>
              <a:t>prestaging</a:t>
            </a:r>
            <a:r>
              <a:rPr lang="en-US" sz="2000" dirty="0"/>
              <a:t> </a:t>
            </a:r>
            <a:r>
              <a:rPr lang="en-US" sz="2000" dirty="0" smtClean="0"/>
              <a:t>the </a:t>
            </a:r>
            <a:r>
              <a:rPr lang="en-US" sz="2000" dirty="0" err="1"/>
              <a:t>prestaged</a:t>
            </a:r>
            <a:r>
              <a:rPr lang="en-US" sz="2000" dirty="0"/>
              <a:t> content </a:t>
            </a:r>
            <a:r>
              <a:rPr lang="en-US" sz="2000" dirty="0" smtClean="0"/>
              <a:t>file</a:t>
            </a:r>
            <a:endParaRPr lang="en-US" sz="2000" dirty="0"/>
          </a:p>
          <a:p>
            <a:pPr lvl="1"/>
            <a:r>
              <a:rPr lang="en-US" dirty="0"/>
              <a:t>Conflict detection to </a:t>
            </a:r>
            <a:r>
              <a:rPr lang="en-US" dirty="0" smtClean="0"/>
              <a:t>ensure latest package version</a:t>
            </a:r>
            <a:endParaRPr lang="en-US" dirty="0"/>
          </a:p>
        </p:txBody>
      </p:sp>
    </p:spTree>
    <p:extLst>
      <p:ext uri="{BB962C8B-B14F-4D97-AF65-F5344CB8AC3E}">
        <p14:creationId xmlns:p14="http://schemas.microsoft.com/office/powerpoint/2010/main" val="159491519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Forest Discovery – New</a:t>
            </a:r>
            <a:endParaRPr lang="en-US" dirty="0"/>
          </a:p>
        </p:txBody>
      </p:sp>
      <p:sp>
        <p:nvSpPr>
          <p:cNvPr id="5" name="Content Placeholder 4"/>
          <p:cNvSpPr>
            <a:spLocks noGrp="1"/>
          </p:cNvSpPr>
          <p:nvPr>
            <p:ph idx="1"/>
          </p:nvPr>
        </p:nvSpPr>
        <p:spPr>
          <a:xfrm>
            <a:off x="519113" y="1447799"/>
            <a:ext cx="11149013" cy="4912114"/>
          </a:xfrm>
        </p:spPr>
        <p:txBody>
          <a:bodyPr/>
          <a:lstStyle/>
          <a:p>
            <a:r>
              <a:rPr lang="en-US" dirty="0" smtClean="0"/>
              <a:t>Discovers </a:t>
            </a:r>
            <a:r>
              <a:rPr lang="en-US" dirty="0"/>
              <a:t>site server’s forest + any trusted forests</a:t>
            </a:r>
          </a:p>
          <a:p>
            <a:r>
              <a:rPr lang="en-US" dirty="0"/>
              <a:t>Manually add forests that are not trusted 	</a:t>
            </a:r>
          </a:p>
          <a:p>
            <a:pPr lvl="1"/>
            <a:r>
              <a:rPr lang="en-US" dirty="0"/>
              <a:t>Example: Forests for a perimeter </a:t>
            </a:r>
            <a:r>
              <a:rPr lang="en-US" dirty="0" smtClean="0"/>
              <a:t>network</a:t>
            </a:r>
          </a:p>
          <a:p>
            <a:pPr lvl="1"/>
            <a:r>
              <a:rPr lang="en-US" dirty="0" smtClean="0"/>
              <a:t>Supports both publishing and discovery</a:t>
            </a:r>
            <a:endParaRPr lang="en-US" dirty="0"/>
          </a:p>
          <a:p>
            <a:r>
              <a:rPr lang="en-US" dirty="0"/>
              <a:t>Discovery returns the following </a:t>
            </a:r>
            <a:r>
              <a:rPr lang="en-US" dirty="0" smtClean="0"/>
              <a:t>information </a:t>
            </a:r>
            <a:endParaRPr lang="en-US" dirty="0"/>
          </a:p>
          <a:p>
            <a:pPr lvl="1"/>
            <a:r>
              <a:rPr lang="en-US" dirty="0"/>
              <a:t>Domains, IP Subnets, AD Sites</a:t>
            </a:r>
          </a:p>
          <a:p>
            <a:r>
              <a:rPr lang="en-US" dirty="0"/>
              <a:t>Supports </a:t>
            </a:r>
            <a:r>
              <a:rPr lang="en-US" dirty="0" smtClean="0"/>
              <a:t>boundary </a:t>
            </a:r>
            <a:r>
              <a:rPr lang="en-US" dirty="0"/>
              <a:t>creation</a:t>
            </a:r>
          </a:p>
          <a:p>
            <a:pPr lvl="1"/>
            <a:r>
              <a:rPr lang="en-US" dirty="0"/>
              <a:t>Can even be automatic!</a:t>
            </a:r>
          </a:p>
          <a:p>
            <a:pPr lvl="1"/>
            <a:r>
              <a:rPr lang="en-US" dirty="0"/>
              <a:t>On-Demand selection of specific </a:t>
            </a:r>
            <a:r>
              <a:rPr lang="en-US" dirty="0" smtClean="0"/>
              <a:t>boundaries</a:t>
            </a:r>
          </a:p>
          <a:p>
            <a:pPr lvl="1"/>
            <a:r>
              <a:rPr lang="en-US" dirty="0" smtClean="0"/>
              <a:t>Converts all AD subnet types including “</a:t>
            </a:r>
            <a:r>
              <a:rPr lang="en-US" dirty="0" err="1" smtClean="0"/>
              <a:t>supernets</a:t>
            </a:r>
            <a:r>
              <a:rPr lang="en-US" dirty="0" smtClean="0"/>
              <a:t>” into ranges</a:t>
            </a:r>
            <a:endParaRPr lang="en-US" dirty="0"/>
          </a:p>
        </p:txBody>
      </p:sp>
    </p:spTree>
    <p:extLst>
      <p:ext uri="{BB962C8B-B14F-4D97-AF65-F5344CB8AC3E}">
        <p14:creationId xmlns:p14="http://schemas.microsoft.com/office/powerpoint/2010/main" val="373074856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1745163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4"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p>
            <a:r>
              <a:rPr lang="en-US" dirty="0" smtClean="0"/>
              <a:t>Forest and Boundary Process Flow</a:t>
            </a:r>
            <a:endParaRPr lang="en-US" dirty="0"/>
          </a:p>
        </p:txBody>
      </p:sp>
      <p:sp>
        <p:nvSpPr>
          <p:cNvPr id="4" name="Isosceles Triangle 3"/>
          <p:cNvSpPr/>
          <p:nvPr>
            <p:custDataLst>
              <p:tags r:id="rId4"/>
            </p:custDataLst>
          </p:nvPr>
        </p:nvSpPr>
        <p:spPr bwMode="auto">
          <a:xfrm>
            <a:off x="1892673" y="1491915"/>
            <a:ext cx="640080" cy="640080"/>
          </a:xfrm>
          <a:prstGeom prst="triangl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rgbClr val="FFFFFF"/>
              </a:solidFill>
            </a:endParaRPr>
          </a:p>
        </p:txBody>
      </p:sp>
      <p:sp>
        <p:nvSpPr>
          <p:cNvPr id="5" name="Isosceles Triangle 4"/>
          <p:cNvSpPr/>
          <p:nvPr>
            <p:custDataLst>
              <p:tags r:id="rId5"/>
            </p:custDataLst>
          </p:nvPr>
        </p:nvSpPr>
        <p:spPr bwMode="auto">
          <a:xfrm>
            <a:off x="2237382" y="2181333"/>
            <a:ext cx="640080" cy="640080"/>
          </a:xfrm>
          <a:prstGeom prst="triangl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rgbClr val="FFFFFF"/>
              </a:solidFill>
            </a:endParaRPr>
          </a:p>
        </p:txBody>
      </p:sp>
      <p:sp>
        <p:nvSpPr>
          <p:cNvPr id="6" name="Isosceles Triangle 5"/>
          <p:cNvSpPr/>
          <p:nvPr>
            <p:custDataLst>
              <p:tags r:id="rId6"/>
            </p:custDataLst>
          </p:nvPr>
        </p:nvSpPr>
        <p:spPr bwMode="auto">
          <a:xfrm>
            <a:off x="1547964" y="2181333"/>
            <a:ext cx="640080" cy="640080"/>
          </a:xfrm>
          <a:prstGeom prst="triangl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rgbClr val="FFFFFF"/>
              </a:solidFill>
            </a:endParaRPr>
          </a:p>
        </p:txBody>
      </p:sp>
      <p:sp>
        <p:nvSpPr>
          <p:cNvPr id="7" name="TextBox 6"/>
          <p:cNvSpPr txBox="1"/>
          <p:nvPr>
            <p:custDataLst>
              <p:tags r:id="rId7"/>
            </p:custDataLst>
          </p:nvPr>
        </p:nvSpPr>
        <p:spPr>
          <a:xfrm>
            <a:off x="779821" y="2920039"/>
            <a:ext cx="2865785" cy="692497"/>
          </a:xfrm>
          <a:prstGeom prst="rect">
            <a:avLst/>
          </a:prstGeom>
          <a:noFill/>
        </p:spPr>
        <p:txBody>
          <a:bodyPr wrap="none" lIns="0" tIns="0" rIns="0" bIns="0" rtlCol="0">
            <a:spAutoFit/>
          </a:bodyPr>
          <a:lstStyle/>
          <a:p>
            <a:pPr algn="ctr">
              <a:spcBef>
                <a:spcPts val="600"/>
              </a:spcBef>
            </a:pPr>
            <a:r>
              <a:rPr lang="en-US" sz="2000" dirty="0" smtClean="0">
                <a:solidFill>
                  <a:srgbClr val="FFFFFF">
                    <a:alpha val="99000"/>
                  </a:srgbClr>
                </a:solidFill>
              </a:rPr>
              <a:t>Contoso.com</a:t>
            </a:r>
            <a:endParaRPr lang="en-US" sz="2000" dirty="0">
              <a:solidFill>
                <a:srgbClr val="FFFFFF">
                  <a:alpha val="99000"/>
                </a:srgbClr>
              </a:solidFill>
            </a:endParaRPr>
          </a:p>
          <a:p>
            <a:pPr algn="ctr">
              <a:spcBef>
                <a:spcPts val="600"/>
              </a:spcBef>
            </a:pPr>
            <a:r>
              <a:rPr lang="en-US" sz="2000" dirty="0" smtClean="0">
                <a:solidFill>
                  <a:srgbClr val="FFFFFF">
                    <a:alpha val="99000"/>
                  </a:srgbClr>
                </a:solidFill>
              </a:rPr>
              <a:t>Engineering.contoso.com</a:t>
            </a:r>
          </a:p>
        </p:txBody>
      </p:sp>
      <p:graphicFrame>
        <p:nvGraphicFramePr>
          <p:cNvPr id="9" name="Table 8"/>
          <p:cNvGraphicFramePr>
            <a:graphicFrameLocks noGrp="1"/>
          </p:cNvGraphicFramePr>
          <p:nvPr>
            <p:custDataLst>
              <p:tags r:id="rId8"/>
            </p:custDataLst>
            <p:extLst>
              <p:ext uri="{D42A27DB-BD31-4B8C-83A1-F6EECF244321}">
                <p14:modId xmlns:p14="http://schemas.microsoft.com/office/powerpoint/2010/main" val="408528230"/>
              </p:ext>
            </p:extLst>
          </p:nvPr>
        </p:nvGraphicFramePr>
        <p:xfrm>
          <a:off x="7166611" y="1615544"/>
          <a:ext cx="4711937" cy="1483360"/>
        </p:xfrm>
        <a:graphic>
          <a:graphicData uri="http://schemas.openxmlformats.org/drawingml/2006/table">
            <a:tbl>
              <a:tblPr firstRow="1" bandRow="1">
                <a:tableStyleId>{5C22544A-7EE6-4342-B048-85BDC9FD1C3A}</a:tableStyleId>
              </a:tblPr>
              <a:tblGrid>
                <a:gridCol w="1405888"/>
                <a:gridCol w="1291590"/>
                <a:gridCol w="2014459"/>
              </a:tblGrid>
              <a:tr h="370840">
                <a:tc>
                  <a:txBody>
                    <a:bodyPr/>
                    <a:lstStyle/>
                    <a:p>
                      <a:r>
                        <a:rPr lang="en-US" sz="1600" b="0" dirty="0" smtClean="0">
                          <a:solidFill>
                            <a:schemeClr val="accent6">
                              <a:alpha val="99000"/>
                            </a:schemeClr>
                          </a:solidFill>
                          <a:latin typeface="Segoe UI Semibold" pitchFamily="34" charset="0"/>
                        </a:rPr>
                        <a:t>Domains</a:t>
                      </a:r>
                      <a:endParaRPr lang="en-US" sz="1600" b="0" dirty="0">
                        <a:solidFill>
                          <a:schemeClr val="accent6">
                            <a:alpha val="99000"/>
                          </a:schemeClr>
                        </a:solidFill>
                        <a:latin typeface="Segoe UI Semibold" pitchFamily="34" charset="0"/>
                      </a:endParaRPr>
                    </a:p>
                  </a:txBody>
                  <a:tcPr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noFill/>
                  </a:tcPr>
                </a:tc>
                <a:tc>
                  <a:txBody>
                    <a:bodyPr/>
                    <a:lstStyle/>
                    <a:p>
                      <a:r>
                        <a:rPr lang="en-US" sz="1600" b="0" dirty="0" smtClean="0">
                          <a:solidFill>
                            <a:schemeClr val="accent6">
                              <a:alpha val="99000"/>
                            </a:schemeClr>
                          </a:solidFill>
                          <a:latin typeface="Segoe UI Semibold" pitchFamily="34" charset="0"/>
                        </a:rPr>
                        <a:t>Subnets</a:t>
                      </a:r>
                      <a:endParaRPr lang="en-US" sz="1600" b="0" dirty="0">
                        <a:solidFill>
                          <a:schemeClr val="accent6">
                            <a:alpha val="99000"/>
                          </a:schemeClr>
                        </a:solidFill>
                        <a:latin typeface="Segoe UI Semibold" pitchFamily="34" charset="0"/>
                      </a:endParaRPr>
                    </a:p>
                  </a:txBody>
                  <a:tcPr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noFill/>
                  </a:tcPr>
                </a:tc>
                <a:tc>
                  <a:txBody>
                    <a:bodyPr/>
                    <a:lstStyle/>
                    <a:p>
                      <a:r>
                        <a:rPr lang="en-US" sz="1600" b="0" dirty="0" smtClean="0">
                          <a:solidFill>
                            <a:schemeClr val="accent6">
                              <a:alpha val="99000"/>
                            </a:schemeClr>
                          </a:solidFill>
                          <a:latin typeface="Segoe UI Semibold" pitchFamily="34" charset="0"/>
                        </a:rPr>
                        <a:t>Sites</a:t>
                      </a:r>
                      <a:endParaRPr lang="en-US" sz="1600" b="0" dirty="0">
                        <a:solidFill>
                          <a:schemeClr val="accent6">
                            <a:alpha val="99000"/>
                          </a:schemeClr>
                        </a:solidFill>
                        <a:latin typeface="Segoe UI Semibold" pitchFamily="34" charset="0"/>
                      </a:endParaRPr>
                    </a:p>
                  </a:txBody>
                  <a:tcPr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noFill/>
                  </a:tcPr>
                </a:tc>
              </a:tr>
              <a:tr h="370840">
                <a:tc>
                  <a:txBody>
                    <a:bodyPr/>
                    <a:lstStyle/>
                    <a:p>
                      <a:r>
                        <a:rPr lang="en-US" sz="1400" dirty="0" err="1" smtClean="0">
                          <a:solidFill>
                            <a:schemeClr val="tx1">
                              <a:alpha val="99000"/>
                            </a:schemeClr>
                          </a:solidFill>
                        </a:rPr>
                        <a:t>Contoso</a:t>
                      </a:r>
                      <a:endParaRPr lang="en-US" sz="1400" dirty="0">
                        <a:solidFill>
                          <a:schemeClr val="tx1">
                            <a:alpha val="99000"/>
                          </a:schemeClr>
                        </a:solidFill>
                      </a:endParaRPr>
                    </a:p>
                  </a:txBody>
                  <a:tcPr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noFill/>
                  </a:tcPr>
                </a:tc>
                <a:tc>
                  <a:txBody>
                    <a:bodyPr/>
                    <a:lstStyle/>
                    <a:p>
                      <a:r>
                        <a:rPr lang="en-US" sz="1400" dirty="0" smtClean="0">
                          <a:solidFill>
                            <a:schemeClr val="tx1">
                              <a:alpha val="99000"/>
                            </a:schemeClr>
                          </a:solidFill>
                        </a:rPr>
                        <a:t>10.10.10.x</a:t>
                      </a:r>
                      <a:endParaRPr lang="en-US" sz="1400" dirty="0">
                        <a:solidFill>
                          <a:schemeClr val="tx1">
                            <a:alpha val="99000"/>
                          </a:schemeClr>
                        </a:solidFill>
                      </a:endParaRPr>
                    </a:p>
                  </a:txBody>
                  <a:tcPr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noFill/>
                  </a:tcPr>
                </a:tc>
                <a:tc>
                  <a:txBody>
                    <a:bodyPr/>
                    <a:lstStyle/>
                    <a:p>
                      <a:r>
                        <a:rPr lang="en-US" sz="1400" dirty="0" smtClean="0">
                          <a:solidFill>
                            <a:schemeClr val="tx1">
                              <a:alpha val="99000"/>
                            </a:schemeClr>
                          </a:solidFill>
                        </a:rPr>
                        <a:t>North America</a:t>
                      </a:r>
                      <a:endParaRPr lang="en-US" sz="1400" dirty="0">
                        <a:solidFill>
                          <a:schemeClr val="tx1">
                            <a:alpha val="99000"/>
                          </a:schemeClr>
                        </a:solidFill>
                      </a:endParaRPr>
                    </a:p>
                  </a:txBody>
                  <a:tcPr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noFill/>
                  </a:tcPr>
                </a:tc>
              </a:tr>
              <a:tr h="370840">
                <a:tc>
                  <a:txBody>
                    <a:bodyPr/>
                    <a:lstStyle/>
                    <a:p>
                      <a:r>
                        <a:rPr lang="en-US" sz="1400" dirty="0" smtClean="0">
                          <a:solidFill>
                            <a:schemeClr val="tx1">
                              <a:alpha val="99000"/>
                            </a:schemeClr>
                          </a:solidFill>
                        </a:rPr>
                        <a:t>engineering</a:t>
                      </a:r>
                      <a:endParaRPr lang="en-US" sz="1400" dirty="0">
                        <a:solidFill>
                          <a:schemeClr val="tx1">
                            <a:alpha val="99000"/>
                          </a:schemeClr>
                        </a:solidFill>
                      </a:endParaRPr>
                    </a:p>
                  </a:txBody>
                  <a:tcPr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noFill/>
                  </a:tcPr>
                </a:tc>
                <a:tc>
                  <a:txBody>
                    <a:bodyPr/>
                    <a:lstStyle/>
                    <a:p>
                      <a:r>
                        <a:rPr lang="en-US" sz="1400" dirty="0" smtClean="0">
                          <a:solidFill>
                            <a:schemeClr val="tx1">
                              <a:alpha val="99000"/>
                            </a:schemeClr>
                          </a:solidFill>
                        </a:rPr>
                        <a:t>10.10.11.x</a:t>
                      </a:r>
                      <a:endParaRPr lang="en-US" sz="1400" dirty="0">
                        <a:solidFill>
                          <a:schemeClr val="tx1">
                            <a:alpha val="99000"/>
                          </a:schemeClr>
                        </a:solidFill>
                      </a:endParaRPr>
                    </a:p>
                  </a:txBody>
                  <a:tcPr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noFill/>
                  </a:tcPr>
                </a:tc>
                <a:tc>
                  <a:txBody>
                    <a:bodyPr/>
                    <a:lstStyle/>
                    <a:p>
                      <a:r>
                        <a:rPr lang="en-US" sz="1400" dirty="0" smtClean="0">
                          <a:solidFill>
                            <a:schemeClr val="tx1">
                              <a:alpha val="99000"/>
                            </a:schemeClr>
                          </a:solidFill>
                        </a:rPr>
                        <a:t>Hawaii</a:t>
                      </a:r>
                      <a:endParaRPr lang="en-US" sz="1400" dirty="0">
                        <a:solidFill>
                          <a:schemeClr val="tx1">
                            <a:alpha val="99000"/>
                          </a:schemeClr>
                        </a:solidFill>
                      </a:endParaRPr>
                    </a:p>
                  </a:txBody>
                  <a:tcPr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noFill/>
                  </a:tcPr>
                </a:tc>
              </a:tr>
              <a:tr h="370840">
                <a:tc>
                  <a:txBody>
                    <a:bodyPr/>
                    <a:lstStyle/>
                    <a:p>
                      <a:endParaRPr lang="en-US" sz="1400">
                        <a:solidFill>
                          <a:schemeClr val="tx1">
                            <a:alpha val="99000"/>
                          </a:schemeClr>
                        </a:solidFill>
                      </a:endParaRPr>
                    </a:p>
                  </a:txBody>
                  <a:tcPr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noFill/>
                  </a:tcPr>
                </a:tc>
                <a:tc>
                  <a:txBody>
                    <a:bodyPr/>
                    <a:lstStyle/>
                    <a:p>
                      <a:r>
                        <a:rPr lang="en-US" sz="1400" dirty="0" smtClean="0">
                          <a:solidFill>
                            <a:schemeClr val="tx1">
                              <a:alpha val="99000"/>
                            </a:schemeClr>
                          </a:solidFill>
                        </a:rPr>
                        <a:t>10.10.12.x</a:t>
                      </a:r>
                      <a:endParaRPr lang="en-US" sz="1400" dirty="0">
                        <a:solidFill>
                          <a:schemeClr val="tx1">
                            <a:alpha val="99000"/>
                          </a:schemeClr>
                        </a:solidFill>
                      </a:endParaRPr>
                    </a:p>
                  </a:txBody>
                  <a:tcPr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noFill/>
                  </a:tcPr>
                </a:tc>
                <a:tc>
                  <a:txBody>
                    <a:bodyPr/>
                    <a:lstStyle/>
                    <a:p>
                      <a:endParaRPr lang="en-US" sz="1400" dirty="0">
                        <a:solidFill>
                          <a:schemeClr val="tx1">
                            <a:alpha val="99000"/>
                          </a:schemeClr>
                        </a:solidFill>
                      </a:endParaRPr>
                    </a:p>
                  </a:txBody>
                  <a:tcPr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noFill/>
                  </a:tcPr>
                </a:tc>
              </a:tr>
            </a:tbl>
          </a:graphicData>
        </a:graphic>
      </p:graphicFrame>
      <p:sp>
        <p:nvSpPr>
          <p:cNvPr id="10" name="TextBox 9"/>
          <p:cNvSpPr txBox="1"/>
          <p:nvPr>
            <p:custDataLst>
              <p:tags r:id="rId9"/>
            </p:custDataLst>
          </p:nvPr>
        </p:nvSpPr>
        <p:spPr>
          <a:xfrm>
            <a:off x="4494117" y="2819400"/>
            <a:ext cx="1320170" cy="738664"/>
          </a:xfrm>
          <a:prstGeom prst="rect">
            <a:avLst/>
          </a:prstGeom>
          <a:noFill/>
        </p:spPr>
        <p:txBody>
          <a:bodyPr wrap="none" lIns="0" tIns="0" rIns="0" bIns="0" rtlCol="0">
            <a:spAutoFit/>
          </a:bodyPr>
          <a:lstStyle/>
          <a:p>
            <a:r>
              <a:rPr lang="en-US" sz="2400" dirty="0" smtClean="0">
                <a:solidFill>
                  <a:srgbClr val="FFFFFF">
                    <a:alpha val="99000"/>
                  </a:srgbClr>
                </a:solidFill>
              </a:rPr>
              <a:t>Discovery</a:t>
            </a:r>
          </a:p>
          <a:p>
            <a:pPr algn="ctr"/>
            <a:r>
              <a:rPr lang="en-US" sz="2400" dirty="0" smtClean="0">
                <a:solidFill>
                  <a:srgbClr val="FFFFFF">
                    <a:alpha val="99000"/>
                  </a:srgbClr>
                </a:solidFill>
              </a:rPr>
              <a:t>Runs</a:t>
            </a:r>
          </a:p>
        </p:txBody>
      </p:sp>
      <p:graphicFrame>
        <p:nvGraphicFramePr>
          <p:cNvPr id="11" name="Table 10"/>
          <p:cNvGraphicFramePr>
            <a:graphicFrameLocks noGrp="1"/>
          </p:cNvGraphicFramePr>
          <p:nvPr>
            <p:custDataLst>
              <p:tags r:id="rId10"/>
            </p:custDataLst>
            <p:extLst>
              <p:ext uri="{D42A27DB-BD31-4B8C-83A1-F6EECF244321}">
                <p14:modId xmlns:p14="http://schemas.microsoft.com/office/powerpoint/2010/main" val="1216291336"/>
              </p:ext>
            </p:extLst>
          </p:nvPr>
        </p:nvGraphicFramePr>
        <p:xfrm>
          <a:off x="779821" y="3947160"/>
          <a:ext cx="8156627" cy="2225040"/>
        </p:xfrm>
        <a:graphic>
          <a:graphicData uri="http://schemas.openxmlformats.org/drawingml/2006/table">
            <a:tbl>
              <a:tblPr firstRow="1" bandRow="1">
                <a:tableStyleId>{5C22544A-7EE6-4342-B048-85BDC9FD1C3A}</a:tableStyleId>
              </a:tblPr>
              <a:tblGrid>
                <a:gridCol w="1939183"/>
                <a:gridCol w="2036649"/>
                <a:gridCol w="4180795"/>
              </a:tblGrid>
              <a:tr h="370840">
                <a:tc>
                  <a:txBody>
                    <a:bodyPr/>
                    <a:lstStyle/>
                    <a:p>
                      <a:r>
                        <a:rPr lang="en-US" sz="1600" b="0" dirty="0" smtClean="0">
                          <a:solidFill>
                            <a:schemeClr val="accent6">
                              <a:alpha val="99000"/>
                            </a:schemeClr>
                          </a:solidFill>
                          <a:latin typeface="Segoe UI Semibold" pitchFamily="34" charset="0"/>
                        </a:rPr>
                        <a:t>Boundaries</a:t>
                      </a:r>
                      <a:endParaRPr lang="en-US" sz="1600" b="0" dirty="0">
                        <a:solidFill>
                          <a:schemeClr val="accent6">
                            <a:alpha val="99000"/>
                          </a:schemeClr>
                        </a:solidFill>
                        <a:latin typeface="Segoe UI Semibold" pitchFamily="34" charset="0"/>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600" b="0" dirty="0" smtClean="0">
                          <a:solidFill>
                            <a:schemeClr val="accent6">
                              <a:alpha val="99000"/>
                            </a:schemeClr>
                          </a:solidFill>
                          <a:latin typeface="Segoe UI Semibold" pitchFamily="34" charset="0"/>
                        </a:rPr>
                        <a:t>Boundary Group</a:t>
                      </a:r>
                      <a:endParaRPr lang="en-US" sz="1600" b="0" dirty="0">
                        <a:solidFill>
                          <a:schemeClr val="accent6">
                            <a:alpha val="99000"/>
                          </a:schemeClr>
                        </a:solidFill>
                        <a:latin typeface="Segoe UI Semibold" pitchFamily="34" charset="0"/>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600" b="0" dirty="0" smtClean="0">
                          <a:solidFill>
                            <a:schemeClr val="accent6">
                              <a:alpha val="99000"/>
                            </a:schemeClr>
                          </a:solidFill>
                          <a:latin typeface="Segoe UI Semibold" pitchFamily="34" charset="0"/>
                        </a:rPr>
                        <a:t>Boundary Group Purpose</a:t>
                      </a:r>
                      <a:endParaRPr lang="en-US" sz="1600" b="0" dirty="0">
                        <a:solidFill>
                          <a:schemeClr val="accent6">
                            <a:alpha val="99000"/>
                          </a:schemeClr>
                        </a:solidFill>
                        <a:latin typeface="Segoe UI Semibold" pitchFamily="34" charset="0"/>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400" dirty="0" err="1" smtClean="0">
                          <a:solidFill>
                            <a:schemeClr val="tx1">
                              <a:alpha val="99000"/>
                            </a:schemeClr>
                          </a:solidFill>
                        </a:rPr>
                        <a:t>NorthAmerica</a:t>
                      </a:r>
                      <a:endParaRPr lang="en-US" sz="1400" dirty="0">
                        <a:solidFill>
                          <a:schemeClr val="tx1">
                            <a:alpha val="99000"/>
                          </a:schemeClr>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400" dirty="0" err="1" smtClean="0">
                          <a:solidFill>
                            <a:schemeClr val="tx1">
                              <a:alpha val="99000"/>
                            </a:schemeClr>
                          </a:solidFill>
                        </a:rPr>
                        <a:t>NA_Site_QQQ</a:t>
                      </a:r>
                      <a:endParaRPr lang="en-US" sz="1400" dirty="0">
                        <a:solidFill>
                          <a:schemeClr val="tx1">
                            <a:alpha val="99000"/>
                          </a:schemeClr>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400" dirty="0" smtClean="0">
                          <a:solidFill>
                            <a:schemeClr val="tx1">
                              <a:alpha val="99000"/>
                            </a:schemeClr>
                          </a:solidFill>
                        </a:rPr>
                        <a:t>Site Assignment</a:t>
                      </a:r>
                      <a:endParaRPr lang="en-US" sz="1400" dirty="0">
                        <a:solidFill>
                          <a:schemeClr val="tx1">
                            <a:alpha val="99000"/>
                          </a:schemeClr>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400" dirty="0" smtClean="0">
                          <a:solidFill>
                            <a:schemeClr val="tx1">
                              <a:alpha val="99000"/>
                            </a:schemeClr>
                          </a:solidFill>
                        </a:rPr>
                        <a:t>Hawaii</a:t>
                      </a:r>
                      <a:endParaRPr lang="en-US" sz="1400" dirty="0">
                        <a:solidFill>
                          <a:schemeClr val="tx1">
                            <a:alpha val="99000"/>
                          </a:schemeClr>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400" dirty="0" err="1" smtClean="0">
                          <a:solidFill>
                            <a:schemeClr val="tx1">
                              <a:alpha val="99000"/>
                            </a:schemeClr>
                          </a:solidFill>
                        </a:rPr>
                        <a:t>HI_Site_HAW</a:t>
                      </a:r>
                      <a:endParaRPr lang="en-US" sz="1400" dirty="0">
                        <a:solidFill>
                          <a:schemeClr val="tx1">
                            <a:alpha val="99000"/>
                          </a:schemeClr>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400" dirty="0" smtClean="0">
                          <a:solidFill>
                            <a:schemeClr val="tx1">
                              <a:alpha val="99000"/>
                            </a:schemeClr>
                          </a:solidFill>
                        </a:rPr>
                        <a:t>Site Assignment,</a:t>
                      </a:r>
                      <a:r>
                        <a:rPr lang="en-US" sz="1400" baseline="0" dirty="0" smtClean="0">
                          <a:solidFill>
                            <a:schemeClr val="tx1">
                              <a:alpha val="99000"/>
                            </a:schemeClr>
                          </a:solidFill>
                        </a:rPr>
                        <a:t> Content</a:t>
                      </a:r>
                      <a:endParaRPr lang="en-US" sz="1400" dirty="0">
                        <a:solidFill>
                          <a:schemeClr val="tx1">
                            <a:alpha val="99000"/>
                          </a:schemeClr>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400" dirty="0" smtClean="0">
                          <a:solidFill>
                            <a:schemeClr val="tx1">
                              <a:alpha val="99000"/>
                            </a:schemeClr>
                          </a:solidFill>
                        </a:rPr>
                        <a:t>10.10.10.x</a:t>
                      </a:r>
                      <a:endParaRPr lang="en-US" sz="1400" dirty="0">
                        <a:solidFill>
                          <a:schemeClr val="tx1">
                            <a:alpha val="99000"/>
                          </a:schemeClr>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400" dirty="0" err="1" smtClean="0">
                          <a:solidFill>
                            <a:schemeClr val="tx1">
                              <a:alpha val="99000"/>
                            </a:schemeClr>
                          </a:solidFill>
                        </a:rPr>
                        <a:t>Chicago_DP</a:t>
                      </a:r>
                      <a:endParaRPr lang="en-US" sz="1400" dirty="0">
                        <a:solidFill>
                          <a:schemeClr val="tx1">
                            <a:alpha val="99000"/>
                          </a:schemeClr>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400" dirty="0" smtClean="0">
                          <a:solidFill>
                            <a:schemeClr val="tx1">
                              <a:alpha val="99000"/>
                            </a:schemeClr>
                          </a:solidFill>
                        </a:rPr>
                        <a:t>Content</a:t>
                      </a:r>
                      <a:endParaRPr lang="en-US" sz="1400" dirty="0">
                        <a:solidFill>
                          <a:schemeClr val="tx1">
                            <a:alpha val="99000"/>
                          </a:schemeClr>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400" dirty="0" smtClean="0">
                          <a:solidFill>
                            <a:schemeClr val="tx1">
                              <a:alpha val="99000"/>
                            </a:schemeClr>
                          </a:solidFill>
                        </a:rPr>
                        <a:t>10.10.11.x</a:t>
                      </a:r>
                      <a:endParaRPr lang="en-US" sz="1400" dirty="0">
                        <a:solidFill>
                          <a:schemeClr val="tx1">
                            <a:alpha val="99000"/>
                          </a:schemeClr>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400" dirty="0" err="1" smtClean="0">
                          <a:solidFill>
                            <a:schemeClr val="tx1">
                              <a:alpha val="99000"/>
                            </a:schemeClr>
                          </a:solidFill>
                        </a:rPr>
                        <a:t>Chicago_DP</a:t>
                      </a:r>
                      <a:endParaRPr lang="en-US" sz="1400" dirty="0">
                        <a:solidFill>
                          <a:schemeClr val="tx1">
                            <a:alpha val="99000"/>
                          </a:schemeClr>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400" dirty="0" smtClean="0">
                          <a:solidFill>
                            <a:schemeClr val="tx1">
                              <a:alpha val="99000"/>
                            </a:schemeClr>
                          </a:solidFill>
                        </a:rPr>
                        <a:t>Content</a:t>
                      </a:r>
                      <a:endParaRPr lang="en-US" sz="1400" dirty="0">
                        <a:solidFill>
                          <a:schemeClr val="tx1">
                            <a:alpha val="99000"/>
                          </a:schemeClr>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400" dirty="0" smtClean="0">
                          <a:solidFill>
                            <a:schemeClr val="tx1">
                              <a:alpha val="99000"/>
                            </a:schemeClr>
                          </a:solidFill>
                        </a:rPr>
                        <a:t>10.10.12.x</a:t>
                      </a:r>
                      <a:endParaRPr lang="en-US" sz="1400" dirty="0">
                        <a:solidFill>
                          <a:schemeClr val="tx1">
                            <a:alpha val="99000"/>
                          </a:schemeClr>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400" dirty="0" smtClean="0">
                          <a:solidFill>
                            <a:schemeClr val="tx1">
                              <a:alpha val="99000"/>
                            </a:schemeClr>
                          </a:solidFill>
                        </a:rPr>
                        <a:t>St_Louis_DP1</a:t>
                      </a:r>
                      <a:endParaRPr lang="en-US" sz="1400" dirty="0">
                        <a:solidFill>
                          <a:schemeClr val="tx1">
                            <a:alpha val="99000"/>
                          </a:schemeClr>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400" dirty="0" smtClean="0">
                          <a:solidFill>
                            <a:schemeClr val="tx1">
                              <a:alpha val="99000"/>
                            </a:schemeClr>
                          </a:solidFill>
                        </a:rPr>
                        <a:t>Content</a:t>
                      </a:r>
                      <a:endParaRPr lang="en-US" sz="1400" dirty="0">
                        <a:solidFill>
                          <a:schemeClr val="tx1">
                            <a:alpha val="99000"/>
                          </a:schemeClr>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4" name="Right Arrow 11"/>
          <p:cNvSpPr/>
          <p:nvPr>
            <p:custDataLst>
              <p:tags r:id="rId11"/>
            </p:custDataLst>
          </p:nvPr>
        </p:nvSpPr>
        <p:spPr bwMode="auto">
          <a:xfrm>
            <a:off x="6080813" y="2196070"/>
            <a:ext cx="788671" cy="402371"/>
          </a:xfrm>
          <a:prstGeom prs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rgbClr val="000000"/>
              </a:solidFill>
            </a:endParaRPr>
          </a:p>
        </p:txBody>
      </p:sp>
      <p:pic>
        <p:nvPicPr>
          <p:cNvPr id="16" name="Picture 15" descr="\\MAGNUM\Projects\Microsoft\Cloud Power FY12\Design\ICONS_PNG\Application.png"/>
          <p:cNvPicPr>
            <a:picLocks noChangeAspect="1" noChangeArrowheads="1"/>
          </p:cNvPicPr>
          <p:nvPr>
            <p:custDataLst>
              <p:tags r:id="rId12"/>
            </p:custDataLst>
          </p:nvPr>
        </p:nvPicPr>
        <p:blipFill rotWithShape="1">
          <a:blip r:embed="rId18" cstate="print">
            <a:biLevel thresh="25000"/>
          </a:blip>
          <a:srcRect l="30174" t="36465" r="28608" b="29915"/>
          <a:stretch/>
        </p:blipFill>
        <p:spPr bwMode="auto">
          <a:xfrm>
            <a:off x="4494117" y="1767270"/>
            <a:ext cx="1289570" cy="1052130"/>
          </a:xfrm>
          <a:prstGeom prst="rect">
            <a:avLst/>
          </a:prstGeom>
          <a:noFill/>
          <a:ln>
            <a:noFill/>
          </a:ln>
        </p:spPr>
      </p:pic>
      <p:sp>
        <p:nvSpPr>
          <p:cNvPr id="15" name="Curved Up Arrow 13"/>
          <p:cNvSpPr/>
          <p:nvPr>
            <p:custDataLst>
              <p:tags r:id="rId13"/>
            </p:custDataLst>
          </p:nvPr>
        </p:nvSpPr>
        <p:spPr bwMode="gray">
          <a:xfrm rot="5400000" flipV="1">
            <a:off x="8900243" y="3588919"/>
            <a:ext cx="2362492" cy="1433841"/>
          </a:xfrm>
          <a:custGeom>
            <a:avLst/>
            <a:gdLst>
              <a:gd name="connsiteX0" fmla="*/ 1749425 w 1943100"/>
              <a:gd name="connsiteY0" fmla="*/ 0 h 774700"/>
              <a:gd name="connsiteX1" fmla="*/ 1916862 w 1943100"/>
              <a:gd name="connsiteY1" fmla="*/ 193675 h 774700"/>
              <a:gd name="connsiteX2" fmla="*/ 1820024 w 1943100"/>
              <a:gd name="connsiteY2" fmla="*/ 193675 h 774700"/>
              <a:gd name="connsiteX3" fmla="*/ 923131 w 1943100"/>
              <a:gd name="connsiteY3" fmla="*/ 769361 h 774700"/>
              <a:gd name="connsiteX4" fmla="*/ 1626349 w 1943100"/>
              <a:gd name="connsiteY4" fmla="*/ 193675 h 774700"/>
              <a:gd name="connsiteX5" fmla="*/ 1529512 w 1943100"/>
              <a:gd name="connsiteY5" fmla="*/ 193675 h 774700"/>
              <a:gd name="connsiteX6" fmla="*/ 1749425 w 1943100"/>
              <a:gd name="connsiteY6" fmla="*/ 0 h 774700"/>
              <a:gd name="connsiteX0" fmla="*/ 826294 w 1943100"/>
              <a:gd name="connsiteY0" fmla="*/ 774700 h 774700"/>
              <a:gd name="connsiteX1" fmla="*/ 0 w 1943100"/>
              <a:gd name="connsiteY1" fmla="*/ 0 h 774700"/>
              <a:gd name="connsiteX2" fmla="*/ 193675 w 1943100"/>
              <a:gd name="connsiteY2" fmla="*/ 0 h 774700"/>
              <a:gd name="connsiteX3" fmla="*/ 1019969 w 1943100"/>
              <a:gd name="connsiteY3" fmla="*/ 774700 h 774700"/>
              <a:gd name="connsiteX4" fmla="*/ 826294 w 1943100"/>
              <a:gd name="connsiteY4" fmla="*/ 774700 h 774700"/>
              <a:gd name="connsiteX0" fmla="*/ 923131 w 1943100"/>
              <a:gd name="connsiteY0" fmla="*/ 769361 h 774700"/>
              <a:gd name="connsiteX1" fmla="*/ 1626349 w 1943100"/>
              <a:gd name="connsiteY1" fmla="*/ 193675 h 774700"/>
              <a:gd name="connsiteX2" fmla="*/ 1529512 w 1943100"/>
              <a:gd name="connsiteY2" fmla="*/ 193675 h 774700"/>
              <a:gd name="connsiteX3" fmla="*/ 1749425 w 1943100"/>
              <a:gd name="connsiteY3" fmla="*/ 0 h 774700"/>
              <a:gd name="connsiteX4" fmla="*/ 1916862 w 1943100"/>
              <a:gd name="connsiteY4" fmla="*/ 193675 h 774700"/>
              <a:gd name="connsiteX5" fmla="*/ 1820024 w 1943100"/>
              <a:gd name="connsiteY5" fmla="*/ 193675 h 774700"/>
              <a:gd name="connsiteX6" fmla="*/ 1019968 w 1943100"/>
              <a:gd name="connsiteY6" fmla="*/ 774700 h 774700"/>
              <a:gd name="connsiteX7" fmla="*/ 826294 w 1943100"/>
              <a:gd name="connsiteY7" fmla="*/ 774700 h 774700"/>
              <a:gd name="connsiteX8" fmla="*/ 0 w 1943100"/>
              <a:gd name="connsiteY8" fmla="*/ 0 h 774700"/>
              <a:gd name="connsiteX9" fmla="*/ 193675 w 1943100"/>
              <a:gd name="connsiteY9" fmla="*/ 0 h 774700"/>
              <a:gd name="connsiteX10" fmla="*/ 1019969 w 1943100"/>
              <a:gd name="connsiteY10" fmla="*/ 774700 h 774700"/>
              <a:gd name="connsiteX0" fmla="*/ 1749425 w 1916862"/>
              <a:gd name="connsiteY0" fmla="*/ 0 h 774749"/>
              <a:gd name="connsiteX1" fmla="*/ 1916862 w 1916862"/>
              <a:gd name="connsiteY1" fmla="*/ 193675 h 774749"/>
              <a:gd name="connsiteX2" fmla="*/ 1820024 w 1916862"/>
              <a:gd name="connsiteY2" fmla="*/ 193675 h 774749"/>
              <a:gd name="connsiteX3" fmla="*/ 923131 w 1916862"/>
              <a:gd name="connsiteY3" fmla="*/ 769361 h 774749"/>
              <a:gd name="connsiteX4" fmla="*/ 1626349 w 1916862"/>
              <a:gd name="connsiteY4" fmla="*/ 193675 h 774749"/>
              <a:gd name="connsiteX5" fmla="*/ 1529512 w 1916862"/>
              <a:gd name="connsiteY5" fmla="*/ 193675 h 774749"/>
              <a:gd name="connsiteX6" fmla="*/ 1749425 w 1916862"/>
              <a:gd name="connsiteY6" fmla="*/ 0 h 774749"/>
              <a:gd name="connsiteX0" fmla="*/ 826294 w 1916862"/>
              <a:gd name="connsiteY0" fmla="*/ 774700 h 774749"/>
              <a:gd name="connsiteX1" fmla="*/ 0 w 1916862"/>
              <a:gd name="connsiteY1" fmla="*/ 0 h 774749"/>
              <a:gd name="connsiteX2" fmla="*/ 193675 w 1916862"/>
              <a:gd name="connsiteY2" fmla="*/ 0 h 774749"/>
              <a:gd name="connsiteX3" fmla="*/ 1019969 w 1916862"/>
              <a:gd name="connsiteY3" fmla="*/ 774700 h 774749"/>
              <a:gd name="connsiteX4" fmla="*/ 826294 w 1916862"/>
              <a:gd name="connsiteY4" fmla="*/ 774700 h 774749"/>
              <a:gd name="connsiteX0" fmla="*/ 923131 w 1916862"/>
              <a:gd name="connsiteY0" fmla="*/ 769361 h 774749"/>
              <a:gd name="connsiteX1" fmla="*/ 1626349 w 1916862"/>
              <a:gd name="connsiteY1" fmla="*/ 193675 h 774749"/>
              <a:gd name="connsiteX2" fmla="*/ 1529512 w 1916862"/>
              <a:gd name="connsiteY2" fmla="*/ 193675 h 774749"/>
              <a:gd name="connsiteX3" fmla="*/ 1749425 w 1916862"/>
              <a:gd name="connsiteY3" fmla="*/ 0 h 774749"/>
              <a:gd name="connsiteX4" fmla="*/ 1916862 w 1916862"/>
              <a:gd name="connsiteY4" fmla="*/ 193675 h 774749"/>
              <a:gd name="connsiteX5" fmla="*/ 1820024 w 1916862"/>
              <a:gd name="connsiteY5" fmla="*/ 193675 h 774749"/>
              <a:gd name="connsiteX6" fmla="*/ 1019968 w 1916862"/>
              <a:gd name="connsiteY6" fmla="*/ 774700 h 774749"/>
              <a:gd name="connsiteX7" fmla="*/ 826294 w 1916862"/>
              <a:gd name="connsiteY7" fmla="*/ 774700 h 774749"/>
              <a:gd name="connsiteX8" fmla="*/ 0 w 1916862"/>
              <a:gd name="connsiteY8" fmla="*/ 0 h 774749"/>
              <a:gd name="connsiteX9" fmla="*/ 1019969 w 1916862"/>
              <a:gd name="connsiteY9" fmla="*/ 774700 h 774749"/>
              <a:gd name="connsiteX0" fmla="*/ 1749425 w 1916862"/>
              <a:gd name="connsiteY0" fmla="*/ 0 h 774749"/>
              <a:gd name="connsiteX1" fmla="*/ 1916862 w 1916862"/>
              <a:gd name="connsiteY1" fmla="*/ 193675 h 774749"/>
              <a:gd name="connsiteX2" fmla="*/ 1820024 w 1916862"/>
              <a:gd name="connsiteY2" fmla="*/ 193675 h 774749"/>
              <a:gd name="connsiteX3" fmla="*/ 923131 w 1916862"/>
              <a:gd name="connsiteY3" fmla="*/ 769361 h 774749"/>
              <a:gd name="connsiteX4" fmla="*/ 1626349 w 1916862"/>
              <a:gd name="connsiteY4" fmla="*/ 193675 h 774749"/>
              <a:gd name="connsiteX5" fmla="*/ 1529512 w 1916862"/>
              <a:gd name="connsiteY5" fmla="*/ 193675 h 774749"/>
              <a:gd name="connsiteX6" fmla="*/ 1749425 w 1916862"/>
              <a:gd name="connsiteY6" fmla="*/ 0 h 774749"/>
              <a:gd name="connsiteX0" fmla="*/ 826294 w 1916862"/>
              <a:gd name="connsiteY0" fmla="*/ 774700 h 774749"/>
              <a:gd name="connsiteX1" fmla="*/ 0 w 1916862"/>
              <a:gd name="connsiteY1" fmla="*/ 0 h 774749"/>
              <a:gd name="connsiteX2" fmla="*/ 193675 w 1916862"/>
              <a:gd name="connsiteY2" fmla="*/ 0 h 774749"/>
              <a:gd name="connsiteX3" fmla="*/ 1019969 w 1916862"/>
              <a:gd name="connsiteY3" fmla="*/ 774700 h 774749"/>
              <a:gd name="connsiteX4" fmla="*/ 826294 w 1916862"/>
              <a:gd name="connsiteY4" fmla="*/ 774700 h 774749"/>
              <a:gd name="connsiteX0" fmla="*/ 923131 w 1916862"/>
              <a:gd name="connsiteY0" fmla="*/ 769361 h 774749"/>
              <a:gd name="connsiteX1" fmla="*/ 1626349 w 1916862"/>
              <a:gd name="connsiteY1" fmla="*/ 193675 h 774749"/>
              <a:gd name="connsiteX2" fmla="*/ 1529512 w 1916862"/>
              <a:gd name="connsiteY2" fmla="*/ 193675 h 774749"/>
              <a:gd name="connsiteX3" fmla="*/ 1749425 w 1916862"/>
              <a:gd name="connsiteY3" fmla="*/ 0 h 774749"/>
              <a:gd name="connsiteX4" fmla="*/ 1916862 w 1916862"/>
              <a:gd name="connsiteY4" fmla="*/ 193675 h 774749"/>
              <a:gd name="connsiteX5" fmla="*/ 1820024 w 1916862"/>
              <a:gd name="connsiteY5" fmla="*/ 193675 h 774749"/>
              <a:gd name="connsiteX6" fmla="*/ 1019968 w 1916862"/>
              <a:gd name="connsiteY6" fmla="*/ 774700 h 774749"/>
              <a:gd name="connsiteX7" fmla="*/ 826294 w 1916862"/>
              <a:gd name="connsiteY7" fmla="*/ 774700 h 774749"/>
              <a:gd name="connsiteX8" fmla="*/ 1019969 w 1916862"/>
              <a:gd name="connsiteY8" fmla="*/ 774700 h 774749"/>
              <a:gd name="connsiteX0" fmla="*/ 1749425 w 1916862"/>
              <a:gd name="connsiteY0" fmla="*/ 0 h 774749"/>
              <a:gd name="connsiteX1" fmla="*/ 1916862 w 1916862"/>
              <a:gd name="connsiteY1" fmla="*/ 193675 h 774749"/>
              <a:gd name="connsiteX2" fmla="*/ 1820024 w 1916862"/>
              <a:gd name="connsiteY2" fmla="*/ 193675 h 774749"/>
              <a:gd name="connsiteX3" fmla="*/ 923131 w 1916862"/>
              <a:gd name="connsiteY3" fmla="*/ 769361 h 774749"/>
              <a:gd name="connsiteX4" fmla="*/ 1626349 w 1916862"/>
              <a:gd name="connsiteY4" fmla="*/ 193675 h 774749"/>
              <a:gd name="connsiteX5" fmla="*/ 1529512 w 1916862"/>
              <a:gd name="connsiteY5" fmla="*/ 193675 h 774749"/>
              <a:gd name="connsiteX6" fmla="*/ 1749425 w 1916862"/>
              <a:gd name="connsiteY6" fmla="*/ 0 h 774749"/>
              <a:gd name="connsiteX0" fmla="*/ 826294 w 1916862"/>
              <a:gd name="connsiteY0" fmla="*/ 774700 h 774749"/>
              <a:gd name="connsiteX1" fmla="*/ 0 w 1916862"/>
              <a:gd name="connsiteY1" fmla="*/ 0 h 774749"/>
              <a:gd name="connsiteX2" fmla="*/ 1019969 w 1916862"/>
              <a:gd name="connsiteY2" fmla="*/ 774700 h 774749"/>
              <a:gd name="connsiteX3" fmla="*/ 826294 w 1916862"/>
              <a:gd name="connsiteY3" fmla="*/ 774700 h 774749"/>
              <a:gd name="connsiteX0" fmla="*/ 923131 w 1916862"/>
              <a:gd name="connsiteY0" fmla="*/ 769361 h 774749"/>
              <a:gd name="connsiteX1" fmla="*/ 1626349 w 1916862"/>
              <a:gd name="connsiteY1" fmla="*/ 193675 h 774749"/>
              <a:gd name="connsiteX2" fmla="*/ 1529512 w 1916862"/>
              <a:gd name="connsiteY2" fmla="*/ 193675 h 774749"/>
              <a:gd name="connsiteX3" fmla="*/ 1749425 w 1916862"/>
              <a:gd name="connsiteY3" fmla="*/ 0 h 774749"/>
              <a:gd name="connsiteX4" fmla="*/ 1916862 w 1916862"/>
              <a:gd name="connsiteY4" fmla="*/ 193675 h 774749"/>
              <a:gd name="connsiteX5" fmla="*/ 1820024 w 1916862"/>
              <a:gd name="connsiteY5" fmla="*/ 193675 h 774749"/>
              <a:gd name="connsiteX6" fmla="*/ 1019968 w 1916862"/>
              <a:gd name="connsiteY6" fmla="*/ 774700 h 774749"/>
              <a:gd name="connsiteX7" fmla="*/ 826294 w 1916862"/>
              <a:gd name="connsiteY7" fmla="*/ 774700 h 774749"/>
              <a:gd name="connsiteX8" fmla="*/ 1019969 w 1916862"/>
              <a:gd name="connsiteY8" fmla="*/ 774700 h 774749"/>
              <a:gd name="connsiteX0" fmla="*/ 1671966 w 1839403"/>
              <a:gd name="connsiteY0" fmla="*/ 0 h 774749"/>
              <a:gd name="connsiteX1" fmla="*/ 1839403 w 1839403"/>
              <a:gd name="connsiteY1" fmla="*/ 193675 h 774749"/>
              <a:gd name="connsiteX2" fmla="*/ 1742565 w 1839403"/>
              <a:gd name="connsiteY2" fmla="*/ 193675 h 774749"/>
              <a:gd name="connsiteX3" fmla="*/ 845672 w 1839403"/>
              <a:gd name="connsiteY3" fmla="*/ 769361 h 774749"/>
              <a:gd name="connsiteX4" fmla="*/ 1548890 w 1839403"/>
              <a:gd name="connsiteY4" fmla="*/ 193675 h 774749"/>
              <a:gd name="connsiteX5" fmla="*/ 1452053 w 1839403"/>
              <a:gd name="connsiteY5" fmla="*/ 193675 h 774749"/>
              <a:gd name="connsiteX6" fmla="*/ 1671966 w 1839403"/>
              <a:gd name="connsiteY6" fmla="*/ 0 h 774749"/>
              <a:gd name="connsiteX0" fmla="*/ 942510 w 1839403"/>
              <a:gd name="connsiteY0" fmla="*/ 774700 h 774749"/>
              <a:gd name="connsiteX1" fmla="*/ 748835 w 1839403"/>
              <a:gd name="connsiteY1" fmla="*/ 774700 h 774749"/>
              <a:gd name="connsiteX2" fmla="*/ 13981 w 1839403"/>
              <a:gd name="connsiteY2" fmla="*/ 91440 h 774749"/>
              <a:gd name="connsiteX0" fmla="*/ 845672 w 1839403"/>
              <a:gd name="connsiteY0" fmla="*/ 769361 h 774749"/>
              <a:gd name="connsiteX1" fmla="*/ 1548890 w 1839403"/>
              <a:gd name="connsiteY1" fmla="*/ 193675 h 774749"/>
              <a:gd name="connsiteX2" fmla="*/ 1452053 w 1839403"/>
              <a:gd name="connsiteY2" fmla="*/ 193675 h 774749"/>
              <a:gd name="connsiteX3" fmla="*/ 1671966 w 1839403"/>
              <a:gd name="connsiteY3" fmla="*/ 0 h 774749"/>
              <a:gd name="connsiteX4" fmla="*/ 1839403 w 1839403"/>
              <a:gd name="connsiteY4" fmla="*/ 193675 h 774749"/>
              <a:gd name="connsiteX5" fmla="*/ 1742565 w 1839403"/>
              <a:gd name="connsiteY5" fmla="*/ 193675 h 774749"/>
              <a:gd name="connsiteX6" fmla="*/ 942509 w 1839403"/>
              <a:gd name="connsiteY6" fmla="*/ 774700 h 774749"/>
              <a:gd name="connsiteX7" fmla="*/ 748835 w 1839403"/>
              <a:gd name="connsiteY7" fmla="*/ 774700 h 774749"/>
              <a:gd name="connsiteX8" fmla="*/ 942510 w 1839403"/>
              <a:gd name="connsiteY8" fmla="*/ 774700 h 774749"/>
              <a:gd name="connsiteX0" fmla="*/ 923131 w 1090568"/>
              <a:gd name="connsiteY0" fmla="*/ 0 h 774749"/>
              <a:gd name="connsiteX1" fmla="*/ 1090568 w 1090568"/>
              <a:gd name="connsiteY1" fmla="*/ 193675 h 774749"/>
              <a:gd name="connsiteX2" fmla="*/ 993730 w 1090568"/>
              <a:gd name="connsiteY2" fmla="*/ 193675 h 774749"/>
              <a:gd name="connsiteX3" fmla="*/ 96837 w 1090568"/>
              <a:gd name="connsiteY3" fmla="*/ 769361 h 774749"/>
              <a:gd name="connsiteX4" fmla="*/ 800055 w 1090568"/>
              <a:gd name="connsiteY4" fmla="*/ 193675 h 774749"/>
              <a:gd name="connsiteX5" fmla="*/ 703218 w 1090568"/>
              <a:gd name="connsiteY5" fmla="*/ 193675 h 774749"/>
              <a:gd name="connsiteX6" fmla="*/ 923131 w 1090568"/>
              <a:gd name="connsiteY6" fmla="*/ 0 h 774749"/>
              <a:gd name="connsiteX0" fmla="*/ 193675 w 1090568"/>
              <a:gd name="connsiteY0" fmla="*/ 774700 h 774749"/>
              <a:gd name="connsiteX1" fmla="*/ 0 w 1090568"/>
              <a:gd name="connsiteY1" fmla="*/ 774700 h 774749"/>
              <a:gd name="connsiteX0" fmla="*/ 96837 w 1090568"/>
              <a:gd name="connsiteY0" fmla="*/ 769361 h 774749"/>
              <a:gd name="connsiteX1" fmla="*/ 800055 w 1090568"/>
              <a:gd name="connsiteY1" fmla="*/ 193675 h 774749"/>
              <a:gd name="connsiteX2" fmla="*/ 703218 w 1090568"/>
              <a:gd name="connsiteY2" fmla="*/ 193675 h 774749"/>
              <a:gd name="connsiteX3" fmla="*/ 923131 w 1090568"/>
              <a:gd name="connsiteY3" fmla="*/ 0 h 774749"/>
              <a:gd name="connsiteX4" fmla="*/ 1090568 w 1090568"/>
              <a:gd name="connsiteY4" fmla="*/ 193675 h 774749"/>
              <a:gd name="connsiteX5" fmla="*/ 993730 w 1090568"/>
              <a:gd name="connsiteY5" fmla="*/ 193675 h 774749"/>
              <a:gd name="connsiteX6" fmla="*/ 193674 w 1090568"/>
              <a:gd name="connsiteY6" fmla="*/ 774700 h 774749"/>
              <a:gd name="connsiteX7" fmla="*/ 0 w 1090568"/>
              <a:gd name="connsiteY7" fmla="*/ 774700 h 774749"/>
              <a:gd name="connsiteX8" fmla="*/ 193675 w 1090568"/>
              <a:gd name="connsiteY8" fmla="*/ 774700 h 77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568" h="774749" stroke="0" extrusionOk="0">
                <a:moveTo>
                  <a:pt x="923131" y="0"/>
                </a:moveTo>
                <a:lnTo>
                  <a:pt x="1090568" y="193675"/>
                </a:lnTo>
                <a:lnTo>
                  <a:pt x="993730" y="193675"/>
                </a:lnTo>
                <a:cubicBezTo>
                  <a:pt x="890404" y="568867"/>
                  <a:pt x="507292" y="814774"/>
                  <a:pt x="96837" y="769361"/>
                </a:cubicBezTo>
                <a:cubicBezTo>
                  <a:pt x="435487" y="731893"/>
                  <a:pt x="714805" y="503230"/>
                  <a:pt x="800055" y="193675"/>
                </a:cubicBezTo>
                <a:lnTo>
                  <a:pt x="703218" y="193675"/>
                </a:lnTo>
                <a:lnTo>
                  <a:pt x="923131" y="0"/>
                </a:lnTo>
                <a:close/>
              </a:path>
              <a:path w="1090568" h="774749" fill="darkenLess" stroke="0" extrusionOk="0">
                <a:moveTo>
                  <a:pt x="193675" y="774700"/>
                </a:moveTo>
                <a:lnTo>
                  <a:pt x="0" y="774700"/>
                </a:lnTo>
              </a:path>
              <a:path w="1090568" h="774749" fill="none" extrusionOk="0">
                <a:moveTo>
                  <a:pt x="96837" y="769361"/>
                </a:moveTo>
                <a:cubicBezTo>
                  <a:pt x="435487" y="731893"/>
                  <a:pt x="714805" y="503230"/>
                  <a:pt x="800055" y="193675"/>
                </a:cubicBezTo>
                <a:lnTo>
                  <a:pt x="703218" y="193675"/>
                </a:lnTo>
                <a:lnTo>
                  <a:pt x="923131" y="0"/>
                </a:lnTo>
                <a:lnTo>
                  <a:pt x="1090568" y="193675"/>
                </a:lnTo>
                <a:lnTo>
                  <a:pt x="993730" y="193675"/>
                </a:lnTo>
                <a:cubicBezTo>
                  <a:pt x="899533" y="535719"/>
                  <a:pt x="570463" y="774700"/>
                  <a:pt x="193674" y="774700"/>
                </a:cubicBezTo>
                <a:lnTo>
                  <a:pt x="0" y="774700"/>
                </a:lnTo>
                <a:lnTo>
                  <a:pt x="193675" y="774700"/>
                </a:lnTo>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buClr>
                <a:srgbClr val="3BBEB4"/>
              </a:buClr>
              <a:buSzPct val="90000"/>
            </a:pPr>
            <a:endParaRPr lang="en-US" sz="1400" dirty="0" smtClean="0">
              <a:solidFill>
                <a:srgbClr val="FFFFFF"/>
              </a:solidFill>
            </a:endParaRPr>
          </a:p>
        </p:txBody>
      </p:sp>
    </p:spTree>
    <p:extLst>
      <p:ext uri="{BB962C8B-B14F-4D97-AF65-F5344CB8AC3E}">
        <p14:creationId xmlns:p14="http://schemas.microsoft.com/office/powerpoint/2010/main" val="10244362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10" grpId="0"/>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Boundaries </a:t>
            </a:r>
            <a:endParaRPr lang="en-US" dirty="0"/>
          </a:p>
        </p:txBody>
      </p:sp>
      <p:sp>
        <p:nvSpPr>
          <p:cNvPr id="3" name="Content Placeholder 2"/>
          <p:cNvSpPr>
            <a:spLocks noGrp="1"/>
          </p:cNvSpPr>
          <p:nvPr>
            <p:ph idx="1"/>
          </p:nvPr>
        </p:nvSpPr>
        <p:spPr>
          <a:xfrm>
            <a:off x="519113" y="1469136"/>
            <a:ext cx="11149013" cy="5547220"/>
          </a:xfrm>
        </p:spPr>
        <p:txBody>
          <a:bodyPr>
            <a:normAutofit/>
          </a:bodyPr>
          <a:lstStyle/>
          <a:p>
            <a:r>
              <a:rPr lang="en-US" sz="2800" dirty="0" smtClean="0"/>
              <a:t>Retained same boundary types as Configuration Manager 2007 </a:t>
            </a:r>
          </a:p>
          <a:p>
            <a:endParaRPr lang="en-US" sz="2800" dirty="0"/>
          </a:p>
          <a:p>
            <a:pPr marL="0" indent="0">
              <a:buNone/>
            </a:pPr>
            <a:endParaRPr lang="en-US" sz="2800" dirty="0" smtClean="0"/>
          </a:p>
          <a:p>
            <a:r>
              <a:rPr lang="en-US" sz="2800" dirty="0" smtClean="0"/>
              <a:t>Boundary management has been simplified</a:t>
            </a:r>
          </a:p>
          <a:p>
            <a:pPr lvl="1"/>
            <a:r>
              <a:rPr lang="en-US" sz="2400" dirty="0" smtClean="0"/>
              <a:t>Automatically create boundaries as part of forest discovery</a:t>
            </a:r>
          </a:p>
          <a:p>
            <a:pPr lvl="2"/>
            <a:r>
              <a:rPr lang="en-US" sz="2000" dirty="0" smtClean="0"/>
              <a:t>Enable Active Directory forest discovery </a:t>
            </a:r>
          </a:p>
          <a:p>
            <a:pPr lvl="1"/>
            <a:r>
              <a:rPr lang="en-US" sz="2400" dirty="0" smtClean="0"/>
              <a:t>Separated client assignment and content lookup </a:t>
            </a:r>
          </a:p>
          <a:p>
            <a:pPr lvl="1"/>
            <a:r>
              <a:rPr lang="en-US" sz="2400" dirty="0"/>
              <a:t>Added boundary </a:t>
            </a:r>
            <a:r>
              <a:rPr lang="en-US" sz="2400" dirty="0" smtClean="0"/>
              <a:t>groups to keep boundaries organized in logical containers </a:t>
            </a:r>
            <a:endParaRPr lang="en-US" sz="2400" dirty="0"/>
          </a:p>
          <a:p>
            <a:pPr lvl="1"/>
            <a:r>
              <a:rPr lang="en-US" sz="2400" dirty="0" smtClean="0"/>
              <a:t>Boundary groups are the primary object for client assignment and content lookup (not the boundary)</a:t>
            </a:r>
          </a:p>
          <a:p>
            <a:r>
              <a:rPr lang="en-US" sz="2800" dirty="0" smtClean="0"/>
              <a:t>Automatically create a boundary group and associated boundaries from Configuration Manager 2007 site during migration </a:t>
            </a:r>
          </a:p>
        </p:txBody>
      </p:sp>
      <p:graphicFrame>
        <p:nvGraphicFramePr>
          <p:cNvPr id="6" name="Table 5"/>
          <p:cNvGraphicFramePr>
            <a:graphicFrameLocks noGrp="1"/>
          </p:cNvGraphicFramePr>
          <p:nvPr>
            <p:extLst>
              <p:ext uri="{D42A27DB-BD31-4B8C-83A1-F6EECF244321}">
                <p14:modId xmlns:p14="http://schemas.microsoft.com/office/powerpoint/2010/main" val="4112657105"/>
              </p:ext>
            </p:extLst>
          </p:nvPr>
        </p:nvGraphicFramePr>
        <p:xfrm>
          <a:off x="1370163" y="2026920"/>
          <a:ext cx="8125884" cy="792480"/>
        </p:xfrm>
        <a:graphic>
          <a:graphicData uri="http://schemas.openxmlformats.org/drawingml/2006/table">
            <a:tbl>
              <a:tblPr bandRow="1">
                <a:tableStyleId>{2D5ABB26-0587-4C30-8999-92F81FD0307C}</a:tableStyleId>
              </a:tblPr>
              <a:tblGrid>
                <a:gridCol w="4062942"/>
                <a:gridCol w="4062942"/>
              </a:tblGrid>
              <a:tr h="370840">
                <a:tc>
                  <a:txBody>
                    <a:bodyPr/>
                    <a:lstStyle/>
                    <a:p>
                      <a:pPr marL="342900" marR="0" lvl="1" indent="-34290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000" dirty="0" smtClean="0">
                          <a:solidFill>
                            <a:schemeClr val="tx1"/>
                          </a:solidFill>
                        </a:rPr>
                        <a:t>Active Directory Site </a:t>
                      </a:r>
                      <a:endParaRPr lang="en-US" sz="1600" dirty="0">
                        <a:solidFill>
                          <a:schemeClr val="tx1"/>
                        </a:solidFill>
                      </a:endParaRPr>
                    </a:p>
                  </a:txBody>
                  <a:tcPr/>
                </a:tc>
                <a:tc>
                  <a:txBody>
                    <a:bodyPr/>
                    <a:lstStyle/>
                    <a:p>
                      <a:pPr marL="342900" marR="0" lvl="1" indent="-34290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000" dirty="0" smtClean="0">
                          <a:solidFill>
                            <a:schemeClr val="tx1"/>
                          </a:solidFill>
                        </a:rPr>
                        <a:t>IPv4 subnet</a:t>
                      </a:r>
                      <a:endParaRPr lang="en-US" sz="1600" dirty="0">
                        <a:solidFill>
                          <a:schemeClr val="tx1"/>
                        </a:solidFill>
                      </a:endParaRPr>
                    </a:p>
                  </a:txBody>
                  <a:tcPr/>
                </a:tc>
              </a:tr>
              <a:tr h="370840">
                <a:tc>
                  <a:txBody>
                    <a:bodyPr/>
                    <a:lstStyle/>
                    <a:p>
                      <a:pPr marL="342900" marR="0" lvl="1" indent="-34290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000" dirty="0" smtClean="0">
                          <a:solidFill>
                            <a:schemeClr val="tx1"/>
                          </a:solidFill>
                        </a:rPr>
                        <a:t>IP address range</a:t>
                      </a:r>
                      <a:endParaRPr lang="en-US" sz="1600" dirty="0">
                        <a:solidFill>
                          <a:schemeClr val="tx1"/>
                        </a:solidFill>
                      </a:endParaRPr>
                    </a:p>
                  </a:txBody>
                  <a:tcPr/>
                </a:tc>
                <a:tc>
                  <a:txBody>
                    <a:bodyPr/>
                    <a:lstStyle/>
                    <a:p>
                      <a:pPr marL="342900" marR="0" lvl="1" indent="-34290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000" dirty="0" smtClean="0">
                          <a:solidFill>
                            <a:schemeClr val="tx1"/>
                          </a:solidFill>
                        </a:rPr>
                        <a:t>IPv6 prefix</a:t>
                      </a:r>
                      <a:endParaRPr lang="en-US" sz="1600" dirty="0">
                        <a:solidFill>
                          <a:schemeClr val="tx1"/>
                        </a:solidFill>
                      </a:endParaRPr>
                    </a:p>
                  </a:txBody>
                  <a:tcPr/>
                </a:tc>
              </a:tr>
            </a:tbl>
          </a:graphicData>
        </a:graphic>
      </p:graphicFrame>
    </p:spTree>
    <p:extLst>
      <p:ext uri="{BB962C8B-B14F-4D97-AF65-F5344CB8AC3E}">
        <p14:creationId xmlns:p14="http://schemas.microsoft.com/office/powerpoint/2010/main" val="135534595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Forest Discovery &amp; </a:t>
            </a:r>
            <a:br>
              <a:rPr lang="en-US" dirty="0" smtClean="0"/>
            </a:br>
            <a:r>
              <a:rPr lang="en-US" dirty="0" smtClean="0"/>
              <a:t>Boundary Groups</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2107289752"/>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595100" cy="609398"/>
          </a:xfrm>
        </p:spPr>
        <p:txBody>
          <a:bodyPr/>
          <a:lstStyle/>
          <a:p>
            <a:r>
              <a:rPr lang="en-US" dirty="0" smtClean="0"/>
              <a:t>SQL Replication in Configuration Manager 2012</a:t>
            </a:r>
            <a:endParaRPr lang="en-US" dirty="0"/>
          </a:p>
        </p:txBody>
      </p:sp>
      <p:sp>
        <p:nvSpPr>
          <p:cNvPr id="3" name="Content Placeholder 2"/>
          <p:cNvSpPr>
            <a:spLocks noGrp="1"/>
          </p:cNvSpPr>
          <p:nvPr>
            <p:ph idx="1"/>
          </p:nvPr>
        </p:nvSpPr>
        <p:spPr>
          <a:xfrm>
            <a:off x="519112" y="1447799"/>
            <a:ext cx="11149013" cy="5170646"/>
          </a:xfrm>
        </p:spPr>
        <p:txBody>
          <a:bodyPr/>
          <a:lstStyle/>
          <a:p>
            <a:r>
              <a:rPr lang="en-US" sz="2800" dirty="0" smtClean="0"/>
              <a:t>SQL Replication is the new mode for data moving throughout a </a:t>
            </a:r>
            <a:r>
              <a:rPr lang="en-US" sz="2800" dirty="0" err="1" smtClean="0"/>
              <a:t>ConfigMgr</a:t>
            </a:r>
            <a:r>
              <a:rPr lang="en-US" sz="2800" dirty="0" smtClean="0"/>
              <a:t> hierarchy</a:t>
            </a:r>
          </a:p>
          <a:p>
            <a:pPr lvl="1"/>
            <a:r>
              <a:rPr lang="en-US" sz="2400" dirty="0" smtClean="0"/>
              <a:t>Interactions with SQL DBA are consistent with Configuration Manager 2007</a:t>
            </a:r>
          </a:p>
          <a:p>
            <a:pPr lvl="1"/>
            <a:r>
              <a:rPr lang="en-US" sz="2400" dirty="0" smtClean="0"/>
              <a:t>Configuration Manager admin can monitor and troubleshoot new replication approach independently</a:t>
            </a:r>
          </a:p>
          <a:p>
            <a:r>
              <a:rPr lang="en-US" sz="2800" dirty="0" smtClean="0"/>
              <a:t>DRS </a:t>
            </a:r>
            <a:r>
              <a:rPr lang="en-US" sz="2800" dirty="0"/>
              <a:t>(Data Replication Service)</a:t>
            </a:r>
          </a:p>
          <a:p>
            <a:pPr lvl="1"/>
            <a:r>
              <a:rPr lang="en-US" sz="2400" dirty="0"/>
              <a:t>Configuration Manager built solution</a:t>
            </a:r>
          </a:p>
          <a:p>
            <a:pPr lvl="2"/>
            <a:r>
              <a:rPr lang="en-US" sz="2000" dirty="0"/>
              <a:t>SQL Service Broker</a:t>
            </a:r>
          </a:p>
          <a:p>
            <a:pPr lvl="2"/>
            <a:r>
              <a:rPr lang="en-US" sz="2000" dirty="0"/>
              <a:t>SQL Change Tracking</a:t>
            </a:r>
          </a:p>
          <a:p>
            <a:pPr lvl="1"/>
            <a:r>
              <a:rPr lang="en-US" sz="2400" dirty="0" smtClean="0"/>
              <a:t>Data is encrypted</a:t>
            </a:r>
          </a:p>
          <a:p>
            <a:pPr lvl="1"/>
            <a:r>
              <a:rPr lang="en-US" sz="2400" dirty="0" smtClean="0"/>
              <a:t>One-way </a:t>
            </a:r>
            <a:r>
              <a:rPr lang="en-US" sz="2400" dirty="0"/>
              <a:t>and bi-directional</a:t>
            </a:r>
          </a:p>
          <a:p>
            <a:pPr lvl="1"/>
            <a:r>
              <a:rPr lang="en-US" sz="2400" dirty="0" smtClean="0"/>
              <a:t>Runs </a:t>
            </a:r>
            <a:r>
              <a:rPr lang="en-US" sz="2400" dirty="0"/>
              <a:t>under SMSEXEC using </a:t>
            </a:r>
            <a:r>
              <a:rPr lang="en-US" sz="2400" dirty="0" err="1"/>
              <a:t>rcmctrl</a:t>
            </a:r>
            <a:r>
              <a:rPr lang="en-US" sz="2400" dirty="0"/>
              <a:t> component</a:t>
            </a:r>
          </a:p>
          <a:p>
            <a:endParaRPr lang="en-US" sz="2800" dirty="0" smtClean="0"/>
          </a:p>
        </p:txBody>
      </p:sp>
    </p:spTree>
    <p:extLst>
      <p:ext uri="{BB962C8B-B14F-4D97-AF65-F5344CB8AC3E}">
        <p14:creationId xmlns:p14="http://schemas.microsoft.com/office/powerpoint/2010/main" val="210687659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2367094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8"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custDataLst>
              <p:tags r:id="rId3"/>
            </p:custDataLst>
          </p:nvPr>
        </p:nvSpPr>
        <p:spPr/>
        <p:txBody>
          <a:bodyPr/>
          <a:lstStyle/>
          <a:p>
            <a:r>
              <a:rPr lang="en-US" dirty="0" smtClean="0"/>
              <a:t>Replication Data Types</a:t>
            </a:r>
            <a:endParaRPr lang="en-US" dirty="0"/>
          </a:p>
        </p:txBody>
      </p:sp>
      <p:graphicFrame>
        <p:nvGraphicFramePr>
          <p:cNvPr id="7" name="Table 6"/>
          <p:cNvGraphicFramePr>
            <a:graphicFrameLocks noGrp="1"/>
          </p:cNvGraphicFramePr>
          <p:nvPr>
            <p:custDataLst>
              <p:tags r:id="rId4"/>
            </p:custDataLst>
            <p:extLst>
              <p:ext uri="{D42A27DB-BD31-4B8C-83A1-F6EECF244321}">
                <p14:modId xmlns:p14="http://schemas.microsoft.com/office/powerpoint/2010/main" val="1803589096"/>
              </p:ext>
            </p:extLst>
          </p:nvPr>
        </p:nvGraphicFramePr>
        <p:xfrm>
          <a:off x="519338" y="1442918"/>
          <a:ext cx="11150149" cy="3883152"/>
        </p:xfrm>
        <a:graphic>
          <a:graphicData uri="http://schemas.openxmlformats.org/drawingml/2006/table">
            <a:tbl>
              <a:tblPr firstRow="1" bandRow="1">
                <a:tableStyleId>{5C22544A-7EE6-4342-B048-85BDC9FD1C3A}</a:tableStyleId>
              </a:tblPr>
              <a:tblGrid>
                <a:gridCol w="2060177"/>
                <a:gridCol w="2926080"/>
                <a:gridCol w="2780612"/>
                <a:gridCol w="3383280"/>
              </a:tblGrid>
              <a:tr h="181665">
                <a:tc>
                  <a:txBody>
                    <a:bodyPr/>
                    <a:lstStyle/>
                    <a:p>
                      <a:pPr algn="l"/>
                      <a:r>
                        <a:rPr lang="en-US" sz="2600" b="0" dirty="0" smtClean="0">
                          <a:solidFill>
                            <a:schemeClr val="accent6">
                              <a:alpha val="99000"/>
                            </a:schemeClr>
                          </a:solidFill>
                          <a:latin typeface="Segoe UI" pitchFamily="34" charset="0"/>
                          <a:ea typeface="Segoe UI" pitchFamily="34" charset="0"/>
                          <a:cs typeface="Segoe UI" pitchFamily="34" charset="0"/>
                        </a:rPr>
                        <a:t>Data type</a:t>
                      </a:r>
                    </a:p>
                  </a:txBody>
                  <a:tcPr marT="54864" marB="54864"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ot"/>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US" sz="2600" b="0" dirty="0" smtClean="0">
                          <a:solidFill>
                            <a:schemeClr val="accent6">
                              <a:alpha val="99000"/>
                            </a:schemeClr>
                          </a:solidFill>
                          <a:latin typeface="Segoe UI" pitchFamily="34" charset="0"/>
                          <a:ea typeface="Segoe UI" pitchFamily="34" charset="0"/>
                          <a:cs typeface="Segoe UI" pitchFamily="34" charset="0"/>
                        </a:rPr>
                        <a:t>Examples</a:t>
                      </a:r>
                    </a:p>
                  </a:txBody>
                  <a:tcPr marT="54864" marB="54864"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ot"/>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US" sz="2600" b="0" dirty="0" smtClean="0">
                          <a:solidFill>
                            <a:schemeClr val="accent6">
                              <a:alpha val="99000"/>
                            </a:schemeClr>
                          </a:solidFill>
                          <a:latin typeface="Segoe UI" pitchFamily="34" charset="0"/>
                          <a:ea typeface="Segoe UI" pitchFamily="34" charset="0"/>
                          <a:cs typeface="Segoe UI" pitchFamily="34" charset="0"/>
                        </a:rPr>
                        <a:t>Replication type</a:t>
                      </a:r>
                    </a:p>
                  </a:txBody>
                  <a:tcPr marT="54864" marB="54864" anchor="b">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ot"/>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US" sz="2600" b="0" dirty="0" smtClean="0">
                          <a:solidFill>
                            <a:schemeClr val="accent6">
                              <a:alpha val="99000"/>
                            </a:schemeClr>
                          </a:solidFill>
                          <a:latin typeface="Segoe UI" pitchFamily="34" charset="0"/>
                          <a:ea typeface="Segoe UI" pitchFamily="34" charset="0"/>
                          <a:cs typeface="Segoe UI" pitchFamily="34" charset="0"/>
                        </a:rPr>
                        <a:t>Where is data found?</a:t>
                      </a:r>
                    </a:p>
                  </a:txBody>
                  <a:tcPr marT="54864" marB="54864" anchor="b">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ot"/>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r>
              <a:tr h="0">
                <a:tc>
                  <a:txBody>
                    <a:bodyPr/>
                    <a:lstStyle/>
                    <a:p>
                      <a:pPr algn="l"/>
                      <a:r>
                        <a:rPr lang="en-US" sz="2000" b="0" dirty="0" smtClean="0">
                          <a:solidFill>
                            <a:schemeClr val="tx1">
                              <a:alpha val="99000"/>
                            </a:schemeClr>
                          </a:solidFill>
                        </a:rPr>
                        <a:t>Global data </a:t>
                      </a:r>
                    </a:p>
                    <a:p>
                      <a:pPr algn="l"/>
                      <a:r>
                        <a:rPr lang="en-US" sz="1800" b="0" dirty="0" smtClean="0">
                          <a:solidFill>
                            <a:schemeClr val="tx1">
                              <a:alpha val="99000"/>
                            </a:schemeClr>
                          </a:solidFill>
                        </a:rPr>
                        <a:t>Created by admin</a:t>
                      </a:r>
                    </a:p>
                  </a:txBody>
                  <a:tcPr marT="54864" marB="54864"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accent1">
                          <a:lumMod val="60000"/>
                          <a:lumOff val="40000"/>
                        </a:schemeClr>
                      </a:solidFill>
                      <a:prstDash val="sysDot"/>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1">
                              <a:alpha val="99000"/>
                            </a:schemeClr>
                          </a:solidFill>
                        </a:rPr>
                        <a:t>Collection rules, package metadata, software update metadata, Deployments</a:t>
                      </a:r>
                    </a:p>
                  </a:txBody>
                  <a:tcPr marT="54864" marB="54864"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accent1">
                          <a:lumMod val="60000"/>
                          <a:lumOff val="40000"/>
                        </a:schemeClr>
                      </a:solidFill>
                      <a:prstDash val="sysDot"/>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smtClean="0">
                          <a:solidFill>
                            <a:schemeClr val="tx1">
                              <a:alpha val="99000"/>
                            </a:schemeClr>
                          </a:solidFill>
                        </a:rPr>
                        <a:t>SQL</a:t>
                      </a:r>
                    </a:p>
                  </a:txBody>
                  <a:tcPr marT="54864" marB="54864"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accent1">
                          <a:lumMod val="60000"/>
                          <a:lumOff val="40000"/>
                        </a:schemeClr>
                      </a:solidFill>
                      <a:prstDash val="sysDot"/>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1">
                              <a:alpha val="99000"/>
                            </a:schemeClr>
                          </a:solidFill>
                        </a:rPr>
                        <a:t>Central administration site, all primary sites, secondary sites*</a:t>
                      </a:r>
                    </a:p>
                  </a:txBody>
                  <a:tcPr marT="54864" marB="54864"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accent1">
                          <a:lumMod val="60000"/>
                          <a:lumOff val="40000"/>
                        </a:schemeClr>
                      </a:solidFill>
                      <a:prstDash val="sysDot"/>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r>
              <a:tr h="328728">
                <a:tc>
                  <a:txBody>
                    <a:bodyPr/>
                    <a:lstStyle/>
                    <a:p>
                      <a:pPr algn="l"/>
                      <a:r>
                        <a:rPr lang="en-US" sz="2000" b="0" dirty="0" smtClean="0">
                          <a:solidFill>
                            <a:schemeClr val="tx1">
                              <a:alpha val="99000"/>
                            </a:schemeClr>
                          </a:solidFill>
                        </a:rPr>
                        <a:t>Site data </a:t>
                      </a:r>
                    </a:p>
                    <a:p>
                      <a:pPr algn="l"/>
                      <a:r>
                        <a:rPr lang="en-US" sz="1800" b="0" dirty="0" smtClean="0">
                          <a:solidFill>
                            <a:schemeClr val="tx1">
                              <a:alpha val="99000"/>
                            </a:schemeClr>
                          </a:solidFill>
                        </a:rPr>
                        <a:t>Created by system</a:t>
                      </a:r>
                    </a:p>
                  </a:txBody>
                  <a:tcPr marT="54864" marB="54864"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accent1">
                          <a:lumMod val="60000"/>
                          <a:lumOff val="40000"/>
                        </a:schemeClr>
                      </a:solidFill>
                      <a:prstDash val="sysDot"/>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1">
                              <a:alpha val="99000"/>
                            </a:schemeClr>
                          </a:solidFill>
                        </a:rPr>
                        <a:t>Collection members, HINV, alert messages</a:t>
                      </a:r>
                    </a:p>
                  </a:txBody>
                  <a:tcPr marT="54864" marB="54864"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accent1">
                          <a:lumMod val="60000"/>
                          <a:lumOff val="40000"/>
                        </a:schemeClr>
                      </a:solidFill>
                      <a:prstDash val="sysDot"/>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smtClean="0">
                          <a:solidFill>
                            <a:schemeClr val="tx1">
                              <a:alpha val="99000"/>
                            </a:schemeClr>
                          </a:solidFill>
                        </a:rPr>
                        <a:t>SQL</a:t>
                      </a:r>
                    </a:p>
                  </a:txBody>
                  <a:tcPr marT="54864" marB="54864"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accent1">
                          <a:lumMod val="60000"/>
                          <a:lumOff val="40000"/>
                        </a:schemeClr>
                      </a:solidFill>
                      <a:prstDash val="sysDot"/>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1">
                              <a:alpha val="99000"/>
                            </a:schemeClr>
                          </a:solidFill>
                        </a:rPr>
                        <a:t>Central administration site, originating primary site</a:t>
                      </a:r>
                    </a:p>
                  </a:txBody>
                  <a:tcPr marT="54864" marB="54864"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accent1">
                          <a:lumMod val="60000"/>
                          <a:lumOff val="40000"/>
                        </a:schemeClr>
                      </a:solidFill>
                      <a:prstDash val="sysDot"/>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r>
              <a:tr h="348685">
                <a:tc>
                  <a:txBody>
                    <a:bodyPr/>
                    <a:lstStyle/>
                    <a:p>
                      <a:pPr algn="l"/>
                      <a:r>
                        <a:rPr lang="en-US" sz="2000" b="0" dirty="0" smtClean="0">
                          <a:solidFill>
                            <a:schemeClr val="tx1">
                              <a:alpha val="99000"/>
                            </a:schemeClr>
                          </a:solidFill>
                        </a:rPr>
                        <a:t>Content</a:t>
                      </a:r>
                    </a:p>
                  </a:txBody>
                  <a:tcPr marT="54864" marB="54864"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accent1">
                          <a:lumMod val="60000"/>
                          <a:lumOff val="40000"/>
                        </a:schemeClr>
                      </a:solidFill>
                      <a:prstDash val="sysDot"/>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1">
                              <a:alpha val="99000"/>
                            </a:schemeClr>
                          </a:solidFill>
                        </a:rPr>
                        <a:t>Software package installation bits, software updates, boot images</a:t>
                      </a:r>
                    </a:p>
                  </a:txBody>
                  <a:tcPr marT="54864" marB="54864"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accent1">
                          <a:lumMod val="60000"/>
                          <a:lumOff val="40000"/>
                        </a:schemeClr>
                      </a:solidFill>
                      <a:prstDash val="sysDot"/>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smtClean="0">
                          <a:solidFill>
                            <a:schemeClr val="tx1">
                              <a:alpha val="99000"/>
                            </a:schemeClr>
                          </a:solidFill>
                        </a:rPr>
                        <a:t>File-based</a:t>
                      </a:r>
                    </a:p>
                  </a:txBody>
                  <a:tcPr marT="54864" marB="54864"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accent1">
                          <a:lumMod val="60000"/>
                          <a:lumOff val="40000"/>
                        </a:schemeClr>
                      </a:solidFill>
                      <a:prstDash val="sysDot"/>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0" dirty="0" smtClean="0">
                          <a:solidFill>
                            <a:schemeClr val="tx1">
                              <a:alpha val="99000"/>
                            </a:schemeClr>
                          </a:solidFill>
                        </a:rPr>
                        <a:t>Primary sites, secondary sites, distribution points</a:t>
                      </a:r>
                    </a:p>
                  </a:txBody>
                  <a:tcPr marT="54864" marB="54864"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accent1">
                          <a:lumMod val="60000"/>
                          <a:lumOff val="40000"/>
                        </a:schemeClr>
                      </a:solidFill>
                      <a:prstDash val="sysDot"/>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TextBox 4"/>
          <p:cNvSpPr txBox="1"/>
          <p:nvPr>
            <p:custDataLst>
              <p:tags r:id="rId5"/>
            </p:custDataLst>
          </p:nvPr>
        </p:nvSpPr>
        <p:spPr>
          <a:xfrm>
            <a:off x="519113" y="5409132"/>
            <a:ext cx="2991653" cy="184666"/>
          </a:xfrm>
          <a:prstGeom prst="rect">
            <a:avLst/>
          </a:prstGeom>
          <a:noFill/>
        </p:spPr>
        <p:txBody>
          <a:bodyPr wrap="none" lIns="0" tIns="0" rIns="0" bIns="0" rtlCol="0">
            <a:spAutoFit/>
          </a:bodyPr>
          <a:lstStyle/>
          <a:p>
            <a:r>
              <a:rPr lang="en-US" sz="1200" dirty="0" smtClean="0">
                <a:solidFill>
                  <a:srgbClr val="FFFFFF">
                    <a:alpha val="99000"/>
                  </a:srgbClr>
                </a:solidFill>
              </a:rPr>
              <a:t>*</a:t>
            </a:r>
            <a:r>
              <a:rPr lang="en-US" sz="1200" dirty="0" err="1" smtClean="0">
                <a:solidFill>
                  <a:srgbClr val="FFFFFF">
                    <a:alpha val="99000"/>
                  </a:srgbClr>
                </a:solidFill>
              </a:rPr>
              <a:t>Global_Proxy</a:t>
            </a:r>
            <a:r>
              <a:rPr lang="en-US" sz="1200" dirty="0" smtClean="0">
                <a:solidFill>
                  <a:srgbClr val="FFFFFF">
                    <a:alpha val="99000"/>
                  </a:srgbClr>
                </a:solidFill>
              </a:rPr>
              <a:t> is a subset of global data only</a:t>
            </a:r>
          </a:p>
        </p:txBody>
      </p:sp>
    </p:spTree>
    <p:extLst>
      <p:ext uri="{BB962C8B-B14F-4D97-AF65-F5344CB8AC3E}">
        <p14:creationId xmlns:p14="http://schemas.microsoft.com/office/powerpoint/2010/main" val="366309278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Replication Data Types, cont.</a:t>
            </a:r>
            <a:endParaRPr lang="en-US" dirty="0"/>
          </a:p>
        </p:txBody>
      </p:sp>
      <p:pic>
        <p:nvPicPr>
          <p:cNvPr id="8" name="Picture 7"/>
          <p:cNvPicPr>
            <a:picLocks noChangeAspect="1" noChangeArrowheads="1"/>
          </p:cNvPicPr>
          <p:nvPr/>
        </p:nvPicPr>
        <p:blipFill rotWithShape="1">
          <a:blip r:embed="rId2" cstate="print">
            <a:biLevel thresh="25000"/>
            <a:extLst>
              <a:ext uri="{28A0092B-C50C-407E-A947-70E740481C1C}">
                <a14:useLocalDpi xmlns:a14="http://schemas.microsoft.com/office/drawing/2010/main" val="0"/>
              </a:ext>
            </a:extLst>
          </a:blip>
          <a:stretch/>
        </p:blipFill>
        <p:spPr bwMode="auto">
          <a:xfrm>
            <a:off x="3579812" y="1447800"/>
            <a:ext cx="1106424" cy="1005840"/>
          </a:xfrm>
          <a:prstGeom prst="rect">
            <a:avLst/>
          </a:prstGeom>
          <a:noFill/>
          <a:ln>
            <a:noFill/>
          </a:ln>
        </p:spPr>
      </p:pic>
      <p:sp>
        <p:nvSpPr>
          <p:cNvPr id="9" name="Rectangle 8"/>
          <p:cNvSpPr/>
          <p:nvPr/>
        </p:nvSpPr>
        <p:spPr>
          <a:xfrm flipH="1">
            <a:off x="4838430" y="1651721"/>
            <a:ext cx="2856182" cy="319296"/>
          </a:xfrm>
          <a:prstGeom prst="rect">
            <a:avLst/>
          </a:prstGeom>
          <a:noFill/>
          <a:ln w="12700" cap="flat" cmpd="sng" algn="ctr">
            <a:noFill/>
            <a:prstDash val="sysDot"/>
          </a:ln>
          <a:effectLst/>
        </p:spPr>
        <p:txBody>
          <a:bodyPr lIns="0" tIns="0" rIns="0" bIns="0" rtlCol="0" anchor="t" anchorCtr="0"/>
          <a:lstStyle/>
          <a:p>
            <a:pPr defTabSz="914400">
              <a:defRPr/>
            </a:pPr>
            <a:r>
              <a:rPr lang="en-US" sz="1400" kern="0" dirty="0" smtClean="0">
                <a:solidFill>
                  <a:srgbClr val="FFFFFF"/>
                </a:solidFill>
                <a:ea typeface="Segoe UI" pitchFamily="34" charset="0"/>
              </a:rPr>
              <a:t>CENTRAL </a:t>
            </a:r>
            <a:br>
              <a:rPr lang="en-US" sz="1400" kern="0" dirty="0" smtClean="0">
                <a:solidFill>
                  <a:srgbClr val="FFFFFF"/>
                </a:solidFill>
                <a:ea typeface="Segoe UI" pitchFamily="34" charset="0"/>
              </a:rPr>
            </a:br>
            <a:r>
              <a:rPr lang="en-US" sz="1400" kern="0" dirty="0" smtClean="0">
                <a:solidFill>
                  <a:srgbClr val="FFFFFF"/>
                </a:solidFill>
                <a:ea typeface="Segoe UI" pitchFamily="34" charset="0"/>
              </a:rPr>
              <a:t>ADMINISTRATION  </a:t>
            </a:r>
            <a:br>
              <a:rPr lang="en-US" sz="1400" kern="0" dirty="0" smtClean="0">
                <a:solidFill>
                  <a:srgbClr val="FFFFFF"/>
                </a:solidFill>
                <a:ea typeface="Segoe UI" pitchFamily="34" charset="0"/>
              </a:rPr>
            </a:br>
            <a:r>
              <a:rPr lang="en-US" sz="1400" kern="0" dirty="0" smtClean="0">
                <a:solidFill>
                  <a:srgbClr val="FFFFFF"/>
                </a:solidFill>
                <a:ea typeface="Segoe UI" pitchFamily="34" charset="0"/>
              </a:rPr>
              <a:t>SITE</a:t>
            </a:r>
            <a:endParaRPr lang="en-US" sz="1400" kern="0" dirty="0">
              <a:solidFill>
                <a:srgbClr val="FFFFFF"/>
              </a:solidFill>
              <a:ea typeface="Segoe UI" pitchFamily="34" charset="0"/>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67536"/>
          <a:stretch/>
        </p:blipFill>
        <p:spPr>
          <a:xfrm>
            <a:off x="3694902" y="4291124"/>
            <a:ext cx="457200" cy="718875"/>
          </a:xfrm>
          <a:prstGeom prst="rect">
            <a:avLst/>
          </a:prstGeom>
        </p:spPr>
      </p:pic>
      <p:sp>
        <p:nvSpPr>
          <p:cNvPr id="11" name="Rectangle 10"/>
          <p:cNvSpPr/>
          <p:nvPr/>
        </p:nvSpPr>
        <p:spPr>
          <a:xfrm flipH="1">
            <a:off x="1393162" y="4490913"/>
            <a:ext cx="2412327" cy="319296"/>
          </a:xfrm>
          <a:prstGeom prst="rect">
            <a:avLst/>
          </a:prstGeom>
          <a:noFill/>
          <a:ln w="12700" cap="flat" cmpd="sng" algn="ctr">
            <a:noFill/>
            <a:prstDash val="sysDot"/>
          </a:ln>
          <a:effectLst/>
        </p:spPr>
        <p:txBody>
          <a:bodyPr lIns="0" tIns="0" rIns="0" bIns="0" rtlCol="0" anchor="t" anchorCtr="0"/>
          <a:lstStyle/>
          <a:p>
            <a:pPr defTabSz="914400">
              <a:defRPr/>
            </a:pPr>
            <a:r>
              <a:rPr lang="en-US" sz="1400" kern="0" dirty="0" smtClean="0">
                <a:solidFill>
                  <a:srgbClr val="FFFFFF"/>
                </a:solidFill>
                <a:ea typeface="Segoe UI" pitchFamily="34" charset="0"/>
              </a:rPr>
              <a:t>SECONDARY SITE</a:t>
            </a:r>
          </a:p>
          <a:p>
            <a:pPr defTabSz="914400">
              <a:defRPr/>
            </a:pPr>
            <a:r>
              <a:rPr lang="en-US" sz="1400" kern="0" dirty="0" smtClean="0">
                <a:solidFill>
                  <a:srgbClr val="FFFFFF"/>
                </a:solidFill>
                <a:ea typeface="Segoe UI" pitchFamily="34" charset="0"/>
              </a:rPr>
              <a:t>W/DISTRIBUTION POINT</a:t>
            </a:r>
            <a:endParaRPr lang="en-US" sz="1400" kern="0" dirty="0">
              <a:solidFill>
                <a:srgbClr val="FFFFFF"/>
              </a:solidFill>
              <a:ea typeface="Segoe UI" pitchFamily="34" charset="0"/>
            </a:endParaRPr>
          </a:p>
        </p:txBody>
      </p:sp>
      <p:cxnSp>
        <p:nvCxnSpPr>
          <p:cNvPr id="13" name="Straight Connector 12"/>
          <p:cNvCxnSpPr/>
          <p:nvPr/>
        </p:nvCxnSpPr>
        <p:spPr>
          <a:xfrm flipH="1">
            <a:off x="2802572" y="2512433"/>
            <a:ext cx="548640" cy="367927"/>
          </a:xfrm>
          <a:prstGeom prst="line">
            <a:avLst/>
          </a:prstGeom>
          <a:noFill/>
          <a:ln w="38100" cap="rnd" cmpd="sng" algn="ctr">
            <a:solidFill>
              <a:schemeClr val="accent3"/>
            </a:solidFill>
            <a:prstDash val="sysDot"/>
            <a:headEnd type="none"/>
            <a:tailEnd type="triangle" w="med" len="med"/>
          </a:ln>
          <a:effectLst/>
        </p:spPr>
      </p:cxn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67536"/>
          <a:stretch/>
        </p:blipFill>
        <p:spPr>
          <a:xfrm>
            <a:off x="2316444" y="3124200"/>
            <a:ext cx="457200" cy="718875"/>
          </a:xfrm>
          <a:prstGeom prst="rect">
            <a:avLst/>
          </a:prstGeom>
        </p:spPr>
      </p:pic>
      <p:sp>
        <p:nvSpPr>
          <p:cNvPr id="18" name="Rectangle 17"/>
          <p:cNvSpPr/>
          <p:nvPr/>
        </p:nvSpPr>
        <p:spPr>
          <a:xfrm flipH="1">
            <a:off x="4346731" y="4490913"/>
            <a:ext cx="2046036" cy="319296"/>
          </a:xfrm>
          <a:prstGeom prst="rect">
            <a:avLst/>
          </a:prstGeom>
          <a:noFill/>
          <a:ln w="12700" cap="flat" cmpd="sng" algn="ctr">
            <a:noFill/>
            <a:prstDash val="sysDot"/>
          </a:ln>
          <a:effectLst/>
        </p:spPr>
        <p:txBody>
          <a:bodyPr lIns="0" tIns="0" rIns="0" bIns="0" rtlCol="0" anchor="t" anchorCtr="0"/>
          <a:lstStyle/>
          <a:p>
            <a:pPr defTabSz="914400">
              <a:defRPr/>
            </a:pPr>
            <a:r>
              <a:rPr lang="en-US" sz="1400" kern="0" dirty="0" smtClean="0">
                <a:solidFill>
                  <a:srgbClr val="FFFFFF"/>
                </a:solidFill>
                <a:ea typeface="Segoe UI" pitchFamily="34" charset="0"/>
              </a:rPr>
              <a:t>DISTRIBUTION POINT</a:t>
            </a:r>
            <a:endParaRPr lang="en-US" sz="1400" kern="0" dirty="0">
              <a:solidFill>
                <a:srgbClr val="FFFFFF"/>
              </a:solidFill>
              <a:ea typeface="Segoe UI" pitchFamily="34" charset="0"/>
            </a:endParaRPr>
          </a:p>
        </p:txBody>
      </p:sp>
      <p:sp>
        <p:nvSpPr>
          <p:cNvPr id="19" name="Rectangle 18"/>
          <p:cNvSpPr/>
          <p:nvPr/>
        </p:nvSpPr>
        <p:spPr>
          <a:xfrm flipH="1">
            <a:off x="3002243" y="3323989"/>
            <a:ext cx="2070636" cy="319296"/>
          </a:xfrm>
          <a:prstGeom prst="rect">
            <a:avLst/>
          </a:prstGeom>
          <a:noFill/>
          <a:ln w="12700" cap="flat" cmpd="sng" algn="ctr">
            <a:noFill/>
            <a:prstDash val="sysDot"/>
          </a:ln>
          <a:effectLst/>
        </p:spPr>
        <p:txBody>
          <a:bodyPr lIns="0" tIns="0" rIns="0" bIns="0" rtlCol="0" anchor="t" anchorCtr="0"/>
          <a:lstStyle/>
          <a:p>
            <a:pPr defTabSz="914400">
              <a:defRPr/>
            </a:pPr>
            <a:r>
              <a:rPr lang="en-US" sz="1400" kern="0" dirty="0" smtClean="0">
                <a:solidFill>
                  <a:srgbClr val="FFFFFF"/>
                </a:solidFill>
                <a:ea typeface="Segoe UI" pitchFamily="34" charset="0"/>
              </a:rPr>
              <a:t>PRIMARY SITE</a:t>
            </a:r>
            <a:endParaRPr lang="en-US" sz="1400" kern="0" dirty="0">
              <a:solidFill>
                <a:srgbClr val="FFFFFF"/>
              </a:solidFill>
              <a:ea typeface="Segoe UI" pitchFamily="34" charset="0"/>
            </a:endParaRPr>
          </a:p>
        </p:txBody>
      </p:sp>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67536"/>
          <a:stretch/>
        </p:blipFill>
        <p:spPr>
          <a:xfrm>
            <a:off x="768821" y="4291124"/>
            <a:ext cx="457200" cy="718875"/>
          </a:xfrm>
          <a:prstGeom prst="rect">
            <a:avLst/>
          </a:prstGeom>
        </p:spPr>
      </p:pic>
      <p:sp>
        <p:nvSpPr>
          <p:cNvPr id="21" name="Rectangle 20"/>
          <p:cNvSpPr/>
          <p:nvPr/>
        </p:nvSpPr>
        <p:spPr>
          <a:xfrm flipH="1">
            <a:off x="1597355" y="5786935"/>
            <a:ext cx="3309285" cy="319296"/>
          </a:xfrm>
          <a:prstGeom prst="rect">
            <a:avLst/>
          </a:prstGeom>
          <a:noFill/>
          <a:ln w="12700" cap="flat" cmpd="sng" algn="ctr">
            <a:noFill/>
            <a:prstDash val="sysDot"/>
          </a:ln>
          <a:effectLst/>
        </p:spPr>
        <p:txBody>
          <a:bodyPr lIns="0" tIns="0" rIns="0" bIns="0" rtlCol="0" anchor="t" anchorCtr="0"/>
          <a:lstStyle/>
          <a:p>
            <a:pPr defTabSz="914400">
              <a:defRPr/>
            </a:pPr>
            <a:r>
              <a:rPr lang="en-US" sz="1400" kern="0" dirty="0" smtClean="0">
                <a:solidFill>
                  <a:srgbClr val="FFFFFF"/>
                </a:solidFill>
                <a:ea typeface="Segoe UI" pitchFamily="34" charset="0"/>
              </a:rPr>
              <a:t> DISTRIBUTION POINT </a:t>
            </a:r>
            <a:br>
              <a:rPr lang="en-US" sz="1400" kern="0" dirty="0" smtClean="0">
                <a:solidFill>
                  <a:srgbClr val="FFFFFF"/>
                </a:solidFill>
                <a:ea typeface="Segoe UI" pitchFamily="34" charset="0"/>
              </a:rPr>
            </a:br>
            <a:r>
              <a:rPr lang="en-US" sz="1400" kern="0" dirty="0" smtClean="0">
                <a:solidFill>
                  <a:srgbClr val="FFFFFF"/>
                </a:solidFill>
                <a:ea typeface="Segoe UI" pitchFamily="34" charset="0"/>
              </a:rPr>
              <a:t>– CLIENT OS</a:t>
            </a:r>
            <a:endParaRPr lang="en-US" sz="1400" kern="0" dirty="0">
              <a:solidFill>
                <a:srgbClr val="FFFFFF"/>
              </a:solidFill>
              <a:ea typeface="Segoe UI" pitchFamily="34" charset="0"/>
            </a:endParaRPr>
          </a:p>
        </p:txBody>
      </p:sp>
      <p:cxnSp>
        <p:nvCxnSpPr>
          <p:cNvPr id="22" name="Straight Connector 21"/>
          <p:cNvCxnSpPr/>
          <p:nvPr/>
        </p:nvCxnSpPr>
        <p:spPr>
          <a:xfrm flipH="1">
            <a:off x="1227297" y="3806493"/>
            <a:ext cx="914400" cy="320040"/>
          </a:xfrm>
          <a:prstGeom prst="line">
            <a:avLst/>
          </a:prstGeom>
          <a:noFill/>
          <a:ln w="38100" cap="rnd" cmpd="sng" algn="ctr">
            <a:solidFill>
              <a:schemeClr val="accent3"/>
            </a:solidFill>
            <a:prstDash val="sysDot"/>
            <a:headEnd type="none"/>
            <a:tailEnd type="triangle" w="med" len="med"/>
          </a:ln>
          <a:effectLst/>
        </p:spPr>
      </p:cxnSp>
      <p:pic>
        <p:nvPicPr>
          <p:cNvPr id="30" name="Picture 2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5612" y="5593349"/>
            <a:ext cx="994165" cy="640080"/>
          </a:xfrm>
          <a:prstGeom prst="rect">
            <a:avLst/>
          </a:prstGeom>
        </p:spPr>
      </p:pic>
      <p:cxnSp>
        <p:nvCxnSpPr>
          <p:cNvPr id="32" name="Straight Connector 31"/>
          <p:cNvCxnSpPr/>
          <p:nvPr/>
        </p:nvCxnSpPr>
        <p:spPr>
          <a:xfrm>
            <a:off x="996015" y="5108162"/>
            <a:ext cx="0" cy="365760"/>
          </a:xfrm>
          <a:prstGeom prst="line">
            <a:avLst/>
          </a:prstGeom>
          <a:noFill/>
          <a:ln w="38100" cap="rnd" cmpd="sng" algn="ctr">
            <a:solidFill>
              <a:schemeClr val="accent6"/>
            </a:solidFill>
            <a:prstDash val="sysDot"/>
            <a:headEnd type="none"/>
            <a:tailEnd type="triangle" w="med" len="med"/>
          </a:ln>
          <a:effectLst/>
        </p:spPr>
      </p:cxnSp>
      <p:cxnSp>
        <p:nvCxnSpPr>
          <p:cNvPr id="35" name="Straight Connector 34"/>
          <p:cNvCxnSpPr/>
          <p:nvPr/>
        </p:nvCxnSpPr>
        <p:spPr>
          <a:xfrm>
            <a:off x="2716965" y="3983102"/>
            <a:ext cx="923281" cy="308022"/>
          </a:xfrm>
          <a:prstGeom prst="line">
            <a:avLst/>
          </a:prstGeom>
          <a:noFill/>
          <a:ln w="38100" cap="rnd" cmpd="sng" algn="ctr">
            <a:solidFill>
              <a:schemeClr val="accent6"/>
            </a:solidFill>
            <a:prstDash val="sysDot"/>
            <a:headEnd type="none"/>
            <a:tailEnd type="triangle" w="med" len="med"/>
          </a:ln>
          <a:effectLst/>
        </p:spPr>
      </p:cxnSp>
      <p:sp>
        <p:nvSpPr>
          <p:cNvPr id="48" name="Rectangle 47"/>
          <p:cNvSpPr/>
          <p:nvPr/>
        </p:nvSpPr>
        <p:spPr>
          <a:xfrm flipH="1">
            <a:off x="455612" y="1109398"/>
            <a:ext cx="2057400" cy="1508105"/>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wrap="square" lIns="137160" tIns="137160" rIns="0" bIns="137160" rtlCol="0" anchor="t" anchorCtr="0">
            <a:spAutoFit/>
          </a:bodyPr>
          <a:lstStyle/>
          <a:p>
            <a:pPr marL="569913"/>
            <a:r>
              <a:rPr lang="en-US" sz="1600" dirty="0" smtClean="0">
                <a:solidFill>
                  <a:srgbClr val="FFFFFF"/>
                </a:solidFill>
                <a:ea typeface="Segoe UI" pitchFamily="34" charset="0"/>
                <a:cs typeface="Segoe UI" pitchFamily="34" charset="0"/>
              </a:rPr>
              <a:t>Global Data</a:t>
            </a:r>
          </a:p>
          <a:p>
            <a:pPr marL="569913"/>
            <a:endParaRPr lang="en-US" sz="1600" dirty="0">
              <a:solidFill>
                <a:srgbClr val="FFFFFF"/>
              </a:solidFill>
              <a:ea typeface="Segoe UI" pitchFamily="34" charset="0"/>
              <a:cs typeface="Segoe UI" pitchFamily="34" charset="0"/>
            </a:endParaRPr>
          </a:p>
          <a:p>
            <a:pPr marL="569913"/>
            <a:r>
              <a:rPr lang="en-US" sz="1600" dirty="0" smtClean="0">
                <a:solidFill>
                  <a:srgbClr val="FFFFFF"/>
                </a:solidFill>
                <a:ea typeface="Segoe UI" pitchFamily="34" charset="0"/>
                <a:cs typeface="Segoe UI" pitchFamily="34" charset="0"/>
              </a:rPr>
              <a:t>Site Data</a:t>
            </a:r>
            <a:endParaRPr lang="en-US" sz="1400" dirty="0">
              <a:solidFill>
                <a:srgbClr val="FFFFFF"/>
              </a:solidFill>
              <a:ea typeface="Segoe UI" pitchFamily="34" charset="0"/>
              <a:cs typeface="Segoe UI" pitchFamily="34" charset="0"/>
            </a:endParaRPr>
          </a:p>
          <a:p>
            <a:pPr marL="569913"/>
            <a:endParaRPr lang="en-US" sz="1600" dirty="0" smtClean="0">
              <a:solidFill>
                <a:srgbClr val="FFFFFF"/>
              </a:solidFill>
              <a:ea typeface="Segoe UI" pitchFamily="34" charset="0"/>
              <a:cs typeface="Segoe UI" pitchFamily="34" charset="0"/>
            </a:endParaRPr>
          </a:p>
          <a:p>
            <a:pPr marL="569913"/>
            <a:r>
              <a:rPr lang="en-US" sz="1600" dirty="0" smtClean="0">
                <a:solidFill>
                  <a:srgbClr val="FFFFFF"/>
                </a:solidFill>
                <a:ea typeface="Segoe UI" pitchFamily="34" charset="0"/>
                <a:cs typeface="Segoe UI" pitchFamily="34" charset="0"/>
              </a:rPr>
              <a:t>Content</a:t>
            </a:r>
            <a:endParaRPr lang="en-US" sz="1400" dirty="0" smtClean="0">
              <a:solidFill>
                <a:srgbClr val="FFFFFF"/>
              </a:solidFill>
              <a:ea typeface="Segoe UI" pitchFamily="34" charset="0"/>
              <a:cs typeface="Segoe UI" pitchFamily="34" charset="0"/>
            </a:endParaRPr>
          </a:p>
        </p:txBody>
      </p:sp>
      <p:cxnSp>
        <p:nvCxnSpPr>
          <p:cNvPr id="52" name="Straight Connector 51"/>
          <p:cNvCxnSpPr/>
          <p:nvPr/>
        </p:nvCxnSpPr>
        <p:spPr>
          <a:xfrm>
            <a:off x="608012" y="1337998"/>
            <a:ext cx="457200" cy="0"/>
          </a:xfrm>
          <a:prstGeom prst="line">
            <a:avLst/>
          </a:prstGeom>
          <a:noFill/>
          <a:ln w="38100" cap="rnd" cmpd="sng" algn="ctr">
            <a:solidFill>
              <a:schemeClr val="accent3"/>
            </a:solidFill>
            <a:prstDash val="sysDot"/>
            <a:headEnd type="none"/>
            <a:tailEnd type="triangle" w="med" len="med"/>
          </a:ln>
          <a:effectLst/>
        </p:spPr>
      </p:cxnSp>
      <p:cxnSp>
        <p:nvCxnSpPr>
          <p:cNvPr id="57" name="Straight Connector 56"/>
          <p:cNvCxnSpPr/>
          <p:nvPr/>
        </p:nvCxnSpPr>
        <p:spPr>
          <a:xfrm>
            <a:off x="608012" y="1871398"/>
            <a:ext cx="457200" cy="0"/>
          </a:xfrm>
          <a:prstGeom prst="line">
            <a:avLst/>
          </a:prstGeom>
          <a:noFill/>
          <a:ln w="38100" cap="rnd" cmpd="sng" algn="ctr">
            <a:solidFill>
              <a:schemeClr val="accent5"/>
            </a:solidFill>
            <a:prstDash val="sysDot"/>
            <a:headEnd type="none"/>
            <a:tailEnd type="triangle" w="med" len="med"/>
          </a:ln>
          <a:effectLst/>
        </p:spPr>
      </p:cxnSp>
      <p:pic>
        <p:nvPicPr>
          <p:cNvPr id="26"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l="67536"/>
          <a:stretch/>
        </p:blipFill>
        <p:spPr>
          <a:xfrm>
            <a:off x="4947862" y="3135932"/>
            <a:ext cx="457200" cy="718875"/>
          </a:xfrm>
          <a:prstGeom prst="rect">
            <a:avLst/>
          </a:prstGeom>
        </p:spPr>
      </p:pic>
      <p:sp>
        <p:nvSpPr>
          <p:cNvPr id="27" name="Rectangle 26"/>
          <p:cNvSpPr/>
          <p:nvPr/>
        </p:nvSpPr>
        <p:spPr>
          <a:xfrm flipH="1">
            <a:off x="5637212" y="3276600"/>
            <a:ext cx="2070636" cy="319296"/>
          </a:xfrm>
          <a:prstGeom prst="rect">
            <a:avLst/>
          </a:prstGeom>
          <a:noFill/>
          <a:ln w="12700" cap="flat" cmpd="sng" algn="ctr">
            <a:noFill/>
            <a:prstDash val="sysDot"/>
          </a:ln>
          <a:effectLst/>
        </p:spPr>
        <p:txBody>
          <a:bodyPr lIns="0" tIns="0" rIns="0" bIns="0" rtlCol="0" anchor="t" anchorCtr="0"/>
          <a:lstStyle/>
          <a:p>
            <a:pPr defTabSz="914400">
              <a:defRPr/>
            </a:pPr>
            <a:r>
              <a:rPr lang="en-US" sz="1400" kern="0" dirty="0" smtClean="0">
                <a:solidFill>
                  <a:srgbClr val="FFFFFF"/>
                </a:solidFill>
                <a:ea typeface="Segoe UI" pitchFamily="34" charset="0"/>
              </a:rPr>
              <a:t>PRIMARY SITE</a:t>
            </a:r>
            <a:endParaRPr lang="en-US" sz="1400" kern="0" dirty="0">
              <a:solidFill>
                <a:srgbClr val="FFFFFF"/>
              </a:solidFill>
              <a:ea typeface="Segoe UI" pitchFamily="34" charset="0"/>
            </a:endParaRPr>
          </a:p>
        </p:txBody>
      </p:sp>
      <p:cxnSp>
        <p:nvCxnSpPr>
          <p:cNvPr id="31" name="Straight Connector 30"/>
          <p:cNvCxnSpPr/>
          <p:nvPr/>
        </p:nvCxnSpPr>
        <p:spPr>
          <a:xfrm>
            <a:off x="4318688" y="2693703"/>
            <a:ext cx="556524" cy="365760"/>
          </a:xfrm>
          <a:prstGeom prst="line">
            <a:avLst/>
          </a:prstGeom>
          <a:noFill/>
          <a:ln w="38100" cap="rnd" cmpd="sng" algn="ctr">
            <a:solidFill>
              <a:schemeClr val="accent3"/>
            </a:solidFill>
            <a:prstDash val="sysDot"/>
            <a:headEnd type="none"/>
            <a:tailEnd type="triangle" w="med" len="med"/>
          </a:ln>
          <a:effectLst/>
        </p:spPr>
      </p:cxnSp>
      <p:cxnSp>
        <p:nvCxnSpPr>
          <p:cNvPr id="34" name="Straight Connector 33"/>
          <p:cNvCxnSpPr/>
          <p:nvPr/>
        </p:nvCxnSpPr>
        <p:spPr>
          <a:xfrm flipH="1" flipV="1">
            <a:off x="4478972" y="2529840"/>
            <a:ext cx="548640" cy="365760"/>
          </a:xfrm>
          <a:prstGeom prst="line">
            <a:avLst/>
          </a:prstGeom>
          <a:noFill/>
          <a:ln w="38100" cap="rnd" cmpd="sng" algn="ctr">
            <a:solidFill>
              <a:schemeClr val="accent3"/>
            </a:solidFill>
            <a:prstDash val="sysDot"/>
            <a:headEnd type="none"/>
            <a:tailEnd type="triangle" w="med" len="med"/>
          </a:ln>
          <a:effectLst/>
        </p:spPr>
      </p:cxnSp>
      <p:cxnSp>
        <p:nvCxnSpPr>
          <p:cNvPr id="37" name="Straight Connector 36"/>
          <p:cNvCxnSpPr/>
          <p:nvPr/>
        </p:nvCxnSpPr>
        <p:spPr>
          <a:xfrm flipV="1">
            <a:off x="2965898" y="2635268"/>
            <a:ext cx="534029" cy="347995"/>
          </a:xfrm>
          <a:prstGeom prst="line">
            <a:avLst/>
          </a:prstGeom>
          <a:noFill/>
          <a:ln w="38100" cap="rnd" cmpd="sng" algn="ctr">
            <a:solidFill>
              <a:schemeClr val="accent3"/>
            </a:solidFill>
            <a:prstDash val="sysDot"/>
            <a:headEnd type="none"/>
            <a:tailEnd type="triangle" w="med" len="med"/>
          </a:ln>
          <a:effectLst/>
        </p:spPr>
      </p:cxnSp>
      <p:cxnSp>
        <p:nvCxnSpPr>
          <p:cNvPr id="39" name="Straight Connector 38"/>
          <p:cNvCxnSpPr/>
          <p:nvPr/>
        </p:nvCxnSpPr>
        <p:spPr>
          <a:xfrm flipV="1">
            <a:off x="1151097" y="3593132"/>
            <a:ext cx="914400" cy="320040"/>
          </a:xfrm>
          <a:prstGeom prst="line">
            <a:avLst/>
          </a:prstGeom>
          <a:noFill/>
          <a:ln w="38100" cap="rnd" cmpd="sng" algn="ctr">
            <a:solidFill>
              <a:schemeClr val="accent3"/>
            </a:solidFill>
            <a:prstDash val="sysDot"/>
            <a:headEnd type="none"/>
            <a:tailEnd type="triangle" w="med" len="med"/>
          </a:ln>
          <a:effectLst/>
        </p:spPr>
      </p:cxnSp>
      <p:cxnSp>
        <p:nvCxnSpPr>
          <p:cNvPr id="41" name="Straight Connector 40"/>
          <p:cNvCxnSpPr/>
          <p:nvPr/>
        </p:nvCxnSpPr>
        <p:spPr>
          <a:xfrm>
            <a:off x="4113212" y="2846103"/>
            <a:ext cx="556524" cy="365760"/>
          </a:xfrm>
          <a:prstGeom prst="line">
            <a:avLst/>
          </a:prstGeom>
          <a:noFill/>
          <a:ln w="38100" cap="rnd" cmpd="sng" algn="ctr">
            <a:solidFill>
              <a:schemeClr val="accent6"/>
            </a:solidFill>
            <a:prstDash val="sysDot"/>
            <a:headEnd type="none"/>
            <a:tailEnd type="triangle" w="med" len="med"/>
          </a:ln>
          <a:effectLst/>
        </p:spPr>
      </p:cxnSp>
      <p:cxnSp>
        <p:nvCxnSpPr>
          <p:cNvPr id="49" name="Straight Connector 48"/>
          <p:cNvCxnSpPr/>
          <p:nvPr/>
        </p:nvCxnSpPr>
        <p:spPr>
          <a:xfrm flipH="1">
            <a:off x="3046412" y="2804160"/>
            <a:ext cx="548640" cy="367927"/>
          </a:xfrm>
          <a:prstGeom prst="line">
            <a:avLst/>
          </a:prstGeom>
          <a:noFill/>
          <a:ln w="38100" cap="rnd" cmpd="sng" algn="ctr">
            <a:solidFill>
              <a:schemeClr val="accent6"/>
            </a:solidFill>
            <a:prstDash val="sysDot"/>
            <a:headEnd type="none"/>
            <a:tailEnd type="triangle" w="med" len="med"/>
          </a:ln>
          <a:effectLst/>
        </p:spPr>
      </p:cxnSp>
      <p:cxnSp>
        <p:nvCxnSpPr>
          <p:cNvPr id="50" name="Straight Connector 49"/>
          <p:cNvCxnSpPr/>
          <p:nvPr/>
        </p:nvCxnSpPr>
        <p:spPr>
          <a:xfrm flipH="1">
            <a:off x="1379697" y="4050332"/>
            <a:ext cx="914400" cy="320040"/>
          </a:xfrm>
          <a:prstGeom prst="line">
            <a:avLst/>
          </a:prstGeom>
          <a:noFill/>
          <a:ln w="38100" cap="rnd" cmpd="sng" algn="ctr">
            <a:solidFill>
              <a:schemeClr val="accent6"/>
            </a:solidFill>
            <a:prstDash val="sysDot"/>
            <a:headEnd type="none"/>
            <a:tailEnd type="triangle" w="med" len="med"/>
          </a:ln>
          <a:effectLst/>
        </p:spPr>
      </p:cxnSp>
      <p:cxnSp>
        <p:nvCxnSpPr>
          <p:cNvPr id="51" name="Straight Connector 50"/>
          <p:cNvCxnSpPr/>
          <p:nvPr/>
        </p:nvCxnSpPr>
        <p:spPr>
          <a:xfrm>
            <a:off x="608012" y="2329399"/>
            <a:ext cx="457200" cy="0"/>
          </a:xfrm>
          <a:prstGeom prst="line">
            <a:avLst/>
          </a:prstGeom>
          <a:noFill/>
          <a:ln w="38100" cap="rnd" cmpd="sng" algn="ctr">
            <a:solidFill>
              <a:schemeClr val="accent6"/>
            </a:solidFill>
            <a:prstDash val="sysDot"/>
            <a:headEnd type="none"/>
            <a:tailEnd type="triangle" w="med" len="med"/>
          </a:ln>
          <a:effectLst/>
        </p:spPr>
      </p:cxnSp>
      <p:grpSp>
        <p:nvGrpSpPr>
          <p:cNvPr id="56" name="Group 55"/>
          <p:cNvGrpSpPr/>
          <p:nvPr/>
        </p:nvGrpSpPr>
        <p:grpSpPr>
          <a:xfrm>
            <a:off x="7618412" y="3646783"/>
            <a:ext cx="4127500" cy="1611017"/>
            <a:chOff x="567090" y="3838072"/>
            <a:chExt cx="4127500" cy="1611017"/>
          </a:xfrm>
        </p:grpSpPr>
        <p:sp>
          <p:nvSpPr>
            <p:cNvPr id="58" name="Rectangle 57"/>
            <p:cNvSpPr/>
            <p:nvPr/>
          </p:nvSpPr>
          <p:spPr>
            <a:xfrm>
              <a:off x="579790" y="3838072"/>
              <a:ext cx="4114800" cy="344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pPr algn="ctr"/>
              <a:r>
                <a:rPr lang="en-US" dirty="0" smtClean="0">
                  <a:solidFill>
                    <a:srgbClr val="FFFFFF"/>
                  </a:solidFill>
                </a:rPr>
                <a:t>Site Data</a:t>
              </a:r>
              <a:endParaRPr lang="en-US" dirty="0">
                <a:solidFill>
                  <a:srgbClr val="FFFFFF"/>
                </a:solidFill>
              </a:endParaRPr>
            </a:p>
          </p:txBody>
        </p:sp>
        <p:sp>
          <p:nvSpPr>
            <p:cNvPr id="59" name="Rectangle 58"/>
            <p:cNvSpPr/>
            <p:nvPr/>
          </p:nvSpPr>
          <p:spPr>
            <a:xfrm flipH="1">
              <a:off x="567090" y="4229295"/>
              <a:ext cx="4114800" cy="1219794"/>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137160" rIns="45720" rtlCol="0" anchor="t" anchorCtr="0"/>
            <a:lstStyle/>
            <a:p>
              <a:pPr marL="285750" indent="-285750">
                <a:buFont typeface="Arial" pitchFamily="34" charset="0"/>
                <a:buChar char="•"/>
              </a:pPr>
              <a:r>
                <a:rPr lang="en-US" sz="1600" dirty="0">
                  <a:solidFill>
                    <a:srgbClr val="FFFFFF"/>
                  </a:solidFill>
                </a:rPr>
                <a:t>Available at:  Central Administration Site, Replicating Primary</a:t>
              </a:r>
            </a:p>
            <a:p>
              <a:pPr marL="285750" indent="-285750">
                <a:buFont typeface="Arial" pitchFamily="34" charset="0"/>
                <a:buChar char="•"/>
              </a:pPr>
              <a:r>
                <a:rPr lang="en-US" sz="1600" dirty="0" smtClean="0">
                  <a:solidFill>
                    <a:srgbClr val="FFFFFF"/>
                  </a:solidFill>
                </a:rPr>
                <a:t>Examples include HINV, Status, Collection </a:t>
              </a:r>
              <a:r>
                <a:rPr lang="en-US" sz="1600" dirty="0">
                  <a:solidFill>
                    <a:srgbClr val="FFFFFF"/>
                  </a:solidFill>
                </a:rPr>
                <a:t>Membership Results	</a:t>
              </a:r>
            </a:p>
            <a:p>
              <a:pPr marL="285750" indent="-285750">
                <a:lnSpc>
                  <a:spcPct val="90000"/>
                </a:lnSpc>
                <a:spcBef>
                  <a:spcPct val="20000"/>
                </a:spcBef>
                <a:buClr>
                  <a:srgbClr val="84A8D8"/>
                </a:buClr>
                <a:buSzPct val="100000"/>
                <a:buFont typeface="Arial" pitchFamily="34" charset="0"/>
                <a:buChar char="•"/>
              </a:pPr>
              <a:endParaRPr lang="en-US" sz="1600" dirty="0" smtClean="0">
                <a:solidFill>
                  <a:srgbClr val="FFFFFF">
                    <a:alpha val="99000"/>
                  </a:srgbClr>
                </a:solidFill>
              </a:endParaRPr>
            </a:p>
          </p:txBody>
        </p:sp>
      </p:grpSp>
      <p:grpSp>
        <p:nvGrpSpPr>
          <p:cNvPr id="60" name="Group 59"/>
          <p:cNvGrpSpPr/>
          <p:nvPr/>
        </p:nvGrpSpPr>
        <p:grpSpPr>
          <a:xfrm>
            <a:off x="7621306" y="900751"/>
            <a:ext cx="4127500" cy="2539712"/>
            <a:chOff x="567090" y="3838072"/>
            <a:chExt cx="4127500" cy="2539712"/>
          </a:xfrm>
        </p:grpSpPr>
        <p:sp>
          <p:nvSpPr>
            <p:cNvPr id="61" name="Rectangle 60"/>
            <p:cNvSpPr/>
            <p:nvPr/>
          </p:nvSpPr>
          <p:spPr>
            <a:xfrm>
              <a:off x="579790" y="3838072"/>
              <a:ext cx="4114800" cy="344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pPr algn="ctr"/>
              <a:r>
                <a:rPr lang="en-US" dirty="0" smtClean="0">
                  <a:solidFill>
                    <a:srgbClr val="FFFFFF"/>
                  </a:solidFill>
                </a:rPr>
                <a:t>Global Data</a:t>
              </a:r>
              <a:endParaRPr lang="en-US" dirty="0">
                <a:solidFill>
                  <a:srgbClr val="FFFFFF"/>
                </a:solidFill>
              </a:endParaRPr>
            </a:p>
          </p:txBody>
        </p:sp>
        <p:sp>
          <p:nvSpPr>
            <p:cNvPr id="62" name="Rectangle 61"/>
            <p:cNvSpPr/>
            <p:nvPr/>
          </p:nvSpPr>
          <p:spPr>
            <a:xfrm flipH="1">
              <a:off x="567090" y="4229294"/>
              <a:ext cx="4114800" cy="2148490"/>
            </a:xfrm>
            <a:prstGeom prst="rect">
              <a:avLst/>
            </a:prstGeom>
            <a:ln w="12700">
              <a:solidFill>
                <a:srgbClr val="FFFFFF"/>
              </a:solidFill>
              <a:prstDash val="sysDot"/>
            </a:ln>
          </p:spPr>
          <p:style>
            <a:lnRef idx="1">
              <a:schemeClr val="accent1"/>
            </a:lnRef>
            <a:fillRef idx="0">
              <a:schemeClr val="accent1"/>
            </a:fillRef>
            <a:effectRef idx="0">
              <a:schemeClr val="accent1"/>
            </a:effectRef>
            <a:fontRef idx="minor">
              <a:schemeClr val="tx1"/>
            </a:fontRef>
          </p:style>
          <p:txBody>
            <a:bodyPr lIns="137160" tIns="137160" rIns="45720" rtlCol="0" anchor="t" anchorCtr="0"/>
            <a:lstStyle/>
            <a:p>
              <a:pPr marL="285750" indent="-285750">
                <a:buFont typeface="Arial" pitchFamily="34" charset="0"/>
                <a:buChar char="•"/>
              </a:pPr>
              <a:r>
                <a:rPr lang="en-US" sz="1600" dirty="0">
                  <a:solidFill>
                    <a:srgbClr val="FFFFFF"/>
                  </a:solidFill>
                </a:rPr>
                <a:t>Available at: Central Administration Site and all Primary Sites</a:t>
              </a:r>
            </a:p>
            <a:p>
              <a:pPr marL="285750" indent="-285750">
                <a:buFont typeface="Arial" pitchFamily="34" charset="0"/>
                <a:buChar char="•"/>
              </a:pPr>
              <a:r>
                <a:rPr lang="en-US" sz="1600" dirty="0" smtClean="0">
                  <a:solidFill>
                    <a:srgbClr val="FFFFFF"/>
                  </a:solidFill>
                </a:rPr>
                <a:t>Examples include Collection rules, Package metadata, Deployments, Security Scopes</a:t>
              </a:r>
            </a:p>
            <a:p>
              <a:pPr marL="285750" indent="-285750">
                <a:buFont typeface="Arial" pitchFamily="34" charset="0"/>
                <a:buChar char="•"/>
              </a:pPr>
              <a:r>
                <a:rPr lang="en-US" sz="1600" dirty="0" smtClean="0">
                  <a:solidFill>
                    <a:srgbClr val="FFFFFF"/>
                  </a:solidFill>
                </a:rPr>
                <a:t>A subset of global data also goes to and from Secondary sites (</a:t>
              </a:r>
              <a:r>
                <a:rPr lang="sv-SE" sz="1600" dirty="0" smtClean="0">
                  <a:solidFill>
                    <a:srgbClr val="FFFFFF"/>
                  </a:solidFill>
                </a:rPr>
                <a:t>Package </a:t>
              </a:r>
              <a:r>
                <a:rPr lang="sv-SE" sz="1600" dirty="0">
                  <a:solidFill>
                    <a:srgbClr val="FFFFFF"/>
                  </a:solidFill>
                </a:rPr>
                <a:t>metadata and status, Program </a:t>
              </a:r>
              <a:r>
                <a:rPr lang="sv-SE" sz="1600" dirty="0" smtClean="0">
                  <a:solidFill>
                    <a:srgbClr val="FFFFFF"/>
                  </a:solidFill>
                </a:rPr>
                <a:t>metadata)</a:t>
              </a:r>
              <a:endParaRPr lang="en-US" sz="1600" dirty="0" smtClean="0">
                <a:solidFill>
                  <a:srgbClr val="FFFFFF"/>
                </a:solidFill>
              </a:endParaRPr>
            </a:p>
            <a:p>
              <a:pPr marL="285750" indent="-285750">
                <a:lnSpc>
                  <a:spcPct val="90000"/>
                </a:lnSpc>
                <a:spcBef>
                  <a:spcPct val="20000"/>
                </a:spcBef>
                <a:buClr>
                  <a:srgbClr val="84A8D8"/>
                </a:buClr>
                <a:buSzPct val="100000"/>
                <a:buFont typeface="Arial" pitchFamily="34" charset="0"/>
                <a:buChar char="•"/>
              </a:pPr>
              <a:endParaRPr lang="en-US" sz="1600" dirty="0" smtClean="0">
                <a:solidFill>
                  <a:srgbClr val="FFFFFF">
                    <a:alpha val="99000"/>
                  </a:srgbClr>
                </a:solidFill>
              </a:endParaRPr>
            </a:p>
          </p:txBody>
        </p:sp>
      </p:grpSp>
      <p:grpSp>
        <p:nvGrpSpPr>
          <p:cNvPr id="63" name="Group 62"/>
          <p:cNvGrpSpPr/>
          <p:nvPr/>
        </p:nvGrpSpPr>
        <p:grpSpPr>
          <a:xfrm>
            <a:off x="7634006" y="5428395"/>
            <a:ext cx="4127500" cy="1124805"/>
            <a:chOff x="567090" y="3838072"/>
            <a:chExt cx="4127500" cy="1124805"/>
          </a:xfrm>
        </p:grpSpPr>
        <p:sp>
          <p:nvSpPr>
            <p:cNvPr id="64" name="Rectangle 63"/>
            <p:cNvSpPr/>
            <p:nvPr/>
          </p:nvSpPr>
          <p:spPr>
            <a:xfrm>
              <a:off x="579790" y="3838072"/>
              <a:ext cx="4114800" cy="344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pPr algn="ctr"/>
              <a:r>
                <a:rPr lang="en-US" dirty="0" smtClean="0">
                  <a:solidFill>
                    <a:srgbClr val="FFFFFF"/>
                  </a:solidFill>
                </a:rPr>
                <a:t>Content</a:t>
              </a:r>
              <a:endParaRPr lang="en-US" dirty="0">
                <a:solidFill>
                  <a:srgbClr val="FFFFFF"/>
                </a:solidFill>
              </a:endParaRPr>
            </a:p>
          </p:txBody>
        </p:sp>
        <p:sp>
          <p:nvSpPr>
            <p:cNvPr id="65" name="Rectangle 64"/>
            <p:cNvSpPr/>
            <p:nvPr/>
          </p:nvSpPr>
          <p:spPr>
            <a:xfrm flipH="1">
              <a:off x="567090" y="4229295"/>
              <a:ext cx="4114800" cy="733582"/>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137160" rIns="45720" rtlCol="0" anchor="t" anchorCtr="0"/>
            <a:lstStyle/>
            <a:p>
              <a:pPr marL="285750" indent="-285750">
                <a:buFont typeface="Arial" pitchFamily="34" charset="0"/>
                <a:buChar char="•"/>
              </a:pPr>
              <a:r>
                <a:rPr lang="en-US" sz="1600" dirty="0">
                  <a:solidFill>
                    <a:srgbClr val="FFFFFF"/>
                  </a:solidFill>
                </a:rPr>
                <a:t>Available where content has been distributed to a Distribution </a:t>
              </a:r>
              <a:r>
                <a:rPr lang="en-US" sz="1600" dirty="0" smtClean="0">
                  <a:solidFill>
                    <a:srgbClr val="FFFFFF"/>
                  </a:solidFill>
                </a:rPr>
                <a:t>Point</a:t>
              </a:r>
              <a:r>
                <a:rPr lang="en-US" sz="1600" dirty="0">
                  <a:solidFill>
                    <a:srgbClr val="FFFFFF"/>
                  </a:solidFill>
                </a:rPr>
                <a:t>	</a:t>
              </a:r>
            </a:p>
            <a:p>
              <a:pPr marL="285750" indent="-285750">
                <a:lnSpc>
                  <a:spcPct val="90000"/>
                </a:lnSpc>
                <a:spcBef>
                  <a:spcPct val="20000"/>
                </a:spcBef>
                <a:buClr>
                  <a:srgbClr val="84A8D8"/>
                </a:buClr>
                <a:buSzPct val="100000"/>
                <a:buFont typeface="Arial" pitchFamily="34" charset="0"/>
                <a:buChar char="•"/>
              </a:pPr>
              <a:endParaRPr lang="en-US" sz="1600" dirty="0" smtClean="0">
                <a:solidFill>
                  <a:srgbClr val="FFFFFF">
                    <a:alpha val="99000"/>
                  </a:srgbClr>
                </a:solidFill>
              </a:endParaRPr>
            </a:p>
          </p:txBody>
        </p:sp>
      </p:grpSp>
      <p:cxnSp>
        <p:nvCxnSpPr>
          <p:cNvPr id="66" name="Straight Connector 65"/>
          <p:cNvCxnSpPr/>
          <p:nvPr/>
        </p:nvCxnSpPr>
        <p:spPr>
          <a:xfrm flipV="1">
            <a:off x="2726372" y="2362200"/>
            <a:ext cx="548640" cy="365760"/>
          </a:xfrm>
          <a:prstGeom prst="line">
            <a:avLst/>
          </a:prstGeom>
          <a:noFill/>
          <a:ln w="38100" cap="rnd" cmpd="sng" algn="ctr">
            <a:solidFill>
              <a:schemeClr val="accent5"/>
            </a:solidFill>
            <a:prstDash val="sysDot"/>
            <a:headEnd type="none"/>
            <a:tailEnd type="triangle" w="med" len="med"/>
          </a:ln>
          <a:effectLst/>
        </p:spPr>
      </p:cxnSp>
      <p:cxnSp>
        <p:nvCxnSpPr>
          <p:cNvPr id="67" name="Straight Connector 66"/>
          <p:cNvCxnSpPr/>
          <p:nvPr/>
        </p:nvCxnSpPr>
        <p:spPr>
          <a:xfrm flipH="1" flipV="1">
            <a:off x="4646612" y="2377440"/>
            <a:ext cx="548640" cy="365760"/>
          </a:xfrm>
          <a:prstGeom prst="line">
            <a:avLst/>
          </a:prstGeom>
          <a:noFill/>
          <a:ln w="38100" cap="rnd" cmpd="sng" algn="ctr">
            <a:solidFill>
              <a:schemeClr val="accent5"/>
            </a:solidFill>
            <a:prstDash val="sysDot"/>
            <a:headEnd type="none"/>
            <a:tailEnd type="triangle" w="med" len="med"/>
          </a:ln>
          <a:effectLst/>
        </p:spPr>
      </p:cxnSp>
    </p:spTree>
    <p:extLst>
      <p:ext uri="{BB962C8B-B14F-4D97-AF65-F5344CB8AC3E}">
        <p14:creationId xmlns:p14="http://schemas.microsoft.com/office/powerpoint/2010/main" val="365697815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Maintenance Modes</a:t>
            </a:r>
            <a:endParaRPr lang="en-US" dirty="0"/>
          </a:p>
        </p:txBody>
      </p:sp>
      <p:sp>
        <p:nvSpPr>
          <p:cNvPr id="3" name="Content Placeholder 2"/>
          <p:cNvSpPr>
            <a:spLocks noGrp="1"/>
          </p:cNvSpPr>
          <p:nvPr>
            <p:ph idx="1"/>
          </p:nvPr>
        </p:nvSpPr>
        <p:spPr>
          <a:xfrm>
            <a:off x="519112" y="1447799"/>
            <a:ext cx="11149013" cy="4351961"/>
          </a:xfrm>
        </p:spPr>
        <p:txBody>
          <a:bodyPr/>
          <a:lstStyle/>
          <a:p>
            <a:r>
              <a:rPr lang="en-US" dirty="0" smtClean="0"/>
              <a:t>Site Maintenance Mode (SMM)</a:t>
            </a:r>
          </a:p>
          <a:p>
            <a:pPr lvl="1"/>
            <a:r>
              <a:rPr lang="en-US" dirty="0" smtClean="0"/>
              <a:t>On Primary site &amp; Secondary site</a:t>
            </a:r>
          </a:p>
          <a:p>
            <a:pPr lvl="1"/>
            <a:r>
              <a:rPr lang="en-US" dirty="0" smtClean="0"/>
              <a:t>All SMSEXEC components except those required for replication are shutdown</a:t>
            </a:r>
          </a:p>
          <a:p>
            <a:r>
              <a:rPr lang="en-US" dirty="0" smtClean="0"/>
              <a:t>Replication Maintenance Mode (RMM)</a:t>
            </a:r>
          </a:p>
          <a:p>
            <a:pPr lvl="1"/>
            <a:r>
              <a:rPr lang="en-US" dirty="0" smtClean="0"/>
              <a:t>On Central Administration Site </a:t>
            </a:r>
          </a:p>
          <a:p>
            <a:pPr lvl="1"/>
            <a:r>
              <a:rPr lang="en-US" dirty="0" smtClean="0"/>
              <a:t>Some part of replication is not initialized</a:t>
            </a:r>
          </a:p>
          <a:p>
            <a:r>
              <a:rPr lang="en-US" dirty="0" smtClean="0"/>
              <a:t>SMM implies RMM but not the other way</a:t>
            </a:r>
          </a:p>
          <a:p>
            <a:endParaRPr lang="en-US" dirty="0" smtClean="0"/>
          </a:p>
        </p:txBody>
      </p:sp>
    </p:spTree>
    <p:extLst>
      <p:ext uri="{BB962C8B-B14F-4D97-AF65-F5344CB8AC3E}">
        <p14:creationId xmlns:p14="http://schemas.microsoft.com/office/powerpoint/2010/main" val="214654497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Agenda</a:t>
            </a:r>
            <a:endParaRPr lang="en-US" dirty="0"/>
          </a:p>
        </p:txBody>
      </p:sp>
      <p:sp>
        <p:nvSpPr>
          <p:cNvPr id="5" name="Text Placeholder 4"/>
          <p:cNvSpPr>
            <a:spLocks noGrp="1"/>
          </p:cNvSpPr>
          <p:nvPr>
            <p:ph type="body" sz="quarter" idx="10"/>
          </p:nvPr>
        </p:nvSpPr>
        <p:spPr>
          <a:xfrm>
            <a:off x="519112" y="1447799"/>
            <a:ext cx="11149013" cy="4136517"/>
          </a:xfrm>
        </p:spPr>
        <p:txBody>
          <a:bodyPr/>
          <a:lstStyle/>
          <a:p>
            <a:r>
              <a:rPr lang="en-US" dirty="0" smtClean="0"/>
              <a:t>Infrastructure Simplification and Hierarchy Design Considerations</a:t>
            </a:r>
          </a:p>
          <a:p>
            <a:r>
              <a:rPr lang="en-US" dirty="0" smtClean="0"/>
              <a:t>Forest Discovery and Boundary Groups</a:t>
            </a:r>
          </a:p>
          <a:p>
            <a:r>
              <a:rPr lang="en-US" dirty="0" smtClean="0"/>
              <a:t>SQL Replication</a:t>
            </a:r>
          </a:p>
          <a:p>
            <a:r>
              <a:rPr lang="en-US" dirty="0" smtClean="0"/>
              <a:t>Client Agent Settings</a:t>
            </a:r>
          </a:p>
          <a:p>
            <a:r>
              <a:rPr lang="en-US" dirty="0" smtClean="0"/>
              <a:t>Role-Based Administration</a:t>
            </a:r>
          </a:p>
          <a:p>
            <a:r>
              <a:rPr lang="en-US" dirty="0" smtClean="0"/>
              <a:t>What’s Coming in SP1</a:t>
            </a:r>
          </a:p>
          <a:p>
            <a:endParaRPr lang="en-US" dirty="0"/>
          </a:p>
        </p:txBody>
      </p:sp>
    </p:spTree>
    <p:extLst>
      <p:ext uri="{BB962C8B-B14F-4D97-AF65-F5344CB8AC3E}">
        <p14:creationId xmlns:p14="http://schemas.microsoft.com/office/powerpoint/2010/main" val="368621291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Maintenance Modes</a:t>
            </a:r>
            <a:endParaRPr lang="en-US" dirty="0"/>
          </a:p>
        </p:txBody>
      </p:sp>
      <p:sp>
        <p:nvSpPr>
          <p:cNvPr id="3" name="Content Placeholder 2"/>
          <p:cNvSpPr>
            <a:spLocks noGrp="1"/>
          </p:cNvSpPr>
          <p:nvPr>
            <p:ph idx="1"/>
          </p:nvPr>
        </p:nvSpPr>
        <p:spPr>
          <a:xfrm>
            <a:off x="519113" y="1447800"/>
            <a:ext cx="10969943" cy="5257800"/>
          </a:xfrm>
        </p:spPr>
        <p:txBody>
          <a:bodyPr>
            <a:normAutofit/>
          </a:bodyPr>
          <a:lstStyle/>
          <a:p>
            <a:pPr>
              <a:buClrTx/>
            </a:pPr>
            <a:r>
              <a:rPr lang="en-US" dirty="0" smtClean="0"/>
              <a:t>CAS while primary is attaching is in RMM</a:t>
            </a:r>
          </a:p>
          <a:p>
            <a:pPr lvl="1"/>
            <a:r>
              <a:rPr lang="en-US" dirty="0" smtClean="0"/>
              <a:t>Site is usable, but reporting data may be missing</a:t>
            </a:r>
          </a:p>
          <a:p>
            <a:pPr>
              <a:buClrTx/>
            </a:pPr>
            <a:r>
              <a:rPr lang="en-US" dirty="0" smtClean="0"/>
              <a:t>Primary while attaching to CAS is in SMM</a:t>
            </a:r>
          </a:p>
          <a:p>
            <a:pPr lvl="1"/>
            <a:r>
              <a:rPr lang="en-US" dirty="0" smtClean="0"/>
              <a:t>Primary is not usable during SMM</a:t>
            </a:r>
          </a:p>
          <a:p>
            <a:pPr lvl="1"/>
            <a:r>
              <a:rPr lang="en-US" dirty="0" smtClean="0"/>
              <a:t>Primary is usable once global data replication is complete</a:t>
            </a:r>
          </a:p>
          <a:p>
            <a:pPr>
              <a:buClrTx/>
            </a:pPr>
            <a:r>
              <a:rPr lang="en-US" dirty="0"/>
              <a:t>Secondary while attaching to a primary is in SMM</a:t>
            </a:r>
          </a:p>
          <a:p>
            <a:pPr lvl="1"/>
            <a:r>
              <a:rPr lang="en-US" dirty="0"/>
              <a:t>Secondary is not usable during this </a:t>
            </a:r>
            <a:r>
              <a:rPr lang="en-US" dirty="0" smtClean="0"/>
              <a:t>time</a:t>
            </a:r>
            <a:endParaRPr lang="en-US" dirty="0"/>
          </a:p>
          <a:p>
            <a:pPr>
              <a:buClrTx/>
            </a:pPr>
            <a:r>
              <a:rPr lang="en-US" dirty="0" smtClean="0"/>
              <a:t>CAS </a:t>
            </a:r>
            <a:r>
              <a:rPr lang="en-US" dirty="0"/>
              <a:t>with no primary or standalone primary (without secondary sites) does not replicate data; no replication detail in </a:t>
            </a:r>
            <a:r>
              <a:rPr lang="en-US" dirty="0" smtClean="0"/>
              <a:t>UI</a:t>
            </a:r>
            <a:endParaRPr lang="en-US" dirty="0"/>
          </a:p>
        </p:txBody>
      </p:sp>
    </p:spTree>
    <p:extLst>
      <p:ext uri="{BB962C8B-B14F-4D97-AF65-F5344CB8AC3E}">
        <p14:creationId xmlns:p14="http://schemas.microsoft.com/office/powerpoint/2010/main" val="329381794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630362"/>
          </a:xfrm>
        </p:spPr>
        <p:txBody>
          <a:bodyPr>
            <a:normAutofit/>
          </a:bodyPr>
          <a:lstStyle/>
          <a:p>
            <a:r>
              <a:rPr lang="en-US" dirty="0" smtClean="0"/>
              <a:t>Replication Monitoring and Troubleshooting</a:t>
            </a:r>
            <a:endParaRPr lang="en-US" dirty="0"/>
          </a:p>
        </p:txBody>
      </p:sp>
      <p:sp>
        <p:nvSpPr>
          <p:cNvPr id="3" name="Content Placeholder 2"/>
          <p:cNvSpPr>
            <a:spLocks noGrp="1"/>
          </p:cNvSpPr>
          <p:nvPr>
            <p:ph idx="1"/>
          </p:nvPr>
        </p:nvSpPr>
        <p:spPr>
          <a:xfrm>
            <a:off x="608012" y="1295400"/>
            <a:ext cx="10969943" cy="5943601"/>
          </a:xfrm>
        </p:spPr>
        <p:txBody>
          <a:bodyPr>
            <a:normAutofit/>
          </a:bodyPr>
          <a:lstStyle/>
          <a:p>
            <a:pPr>
              <a:lnSpc>
                <a:spcPct val="100000"/>
              </a:lnSpc>
            </a:pPr>
            <a:r>
              <a:rPr lang="en-US" dirty="0" smtClean="0"/>
              <a:t>UI – status gives an idea where to look</a:t>
            </a:r>
          </a:p>
          <a:p>
            <a:pPr>
              <a:lnSpc>
                <a:spcPct val="100000"/>
              </a:lnSpc>
            </a:pPr>
            <a:r>
              <a:rPr lang="en-US" dirty="0" smtClean="0"/>
              <a:t>Status Messages for RCM and </a:t>
            </a:r>
            <a:r>
              <a:rPr lang="en-US" dirty="0" err="1" smtClean="0"/>
              <a:t>Hman</a:t>
            </a:r>
            <a:endParaRPr lang="en-US" dirty="0" smtClean="0"/>
          </a:p>
          <a:p>
            <a:pPr>
              <a:lnSpc>
                <a:spcPct val="100000"/>
              </a:lnSpc>
            </a:pPr>
            <a:r>
              <a:rPr lang="en-US" dirty="0" smtClean="0"/>
              <a:t>Rcmctrl.log – errors in </a:t>
            </a:r>
            <a:r>
              <a:rPr lang="en-US" dirty="0" err="1" smtClean="0"/>
              <a:t>prereqs</a:t>
            </a:r>
            <a:r>
              <a:rPr lang="en-US" dirty="0" smtClean="0"/>
              <a:t>, etc.</a:t>
            </a:r>
          </a:p>
          <a:p>
            <a:pPr lvl="1">
              <a:lnSpc>
                <a:spcPct val="100000"/>
              </a:lnSpc>
            </a:pPr>
            <a:r>
              <a:rPr lang="en-US" dirty="0" smtClean="0"/>
              <a:t>Registry options for more information</a:t>
            </a:r>
          </a:p>
          <a:p>
            <a:pPr>
              <a:lnSpc>
                <a:spcPct val="100000"/>
              </a:lnSpc>
            </a:pPr>
            <a:r>
              <a:rPr lang="en-US" dirty="0" err="1" smtClean="0"/>
              <a:t>spDiagDrs</a:t>
            </a:r>
            <a:endParaRPr lang="en-US" dirty="0" smtClean="0"/>
          </a:p>
          <a:p>
            <a:pPr>
              <a:lnSpc>
                <a:spcPct val="100000"/>
              </a:lnSpc>
            </a:pPr>
            <a:r>
              <a:rPr lang="en-US" dirty="0" err="1" smtClean="0"/>
              <a:t>vLogs</a:t>
            </a:r>
            <a:r>
              <a:rPr lang="en-US" dirty="0" smtClean="0"/>
              <a:t> – BCP and SQL errors</a:t>
            </a:r>
          </a:p>
          <a:p>
            <a:pPr>
              <a:lnSpc>
                <a:spcPct val="100000"/>
              </a:lnSpc>
            </a:pPr>
            <a:r>
              <a:rPr lang="en-US" dirty="0"/>
              <a:t>Replication Link </a:t>
            </a:r>
            <a:r>
              <a:rPr lang="en-US" dirty="0" smtClean="0"/>
              <a:t>Analyzer</a:t>
            </a:r>
            <a:endParaRPr lang="en-US" dirty="0"/>
          </a:p>
        </p:txBody>
      </p:sp>
    </p:spTree>
    <p:extLst>
      <p:ext uri="{BB962C8B-B14F-4D97-AF65-F5344CB8AC3E}">
        <p14:creationId xmlns:p14="http://schemas.microsoft.com/office/powerpoint/2010/main" val="144020327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from the Admin Console</a:t>
            </a:r>
            <a:endParaRPr lang="en-US" dirty="0"/>
          </a:p>
        </p:txBody>
      </p:sp>
      <p:sp>
        <p:nvSpPr>
          <p:cNvPr id="3" name="Content Placeholder 2"/>
          <p:cNvSpPr>
            <a:spLocks noGrp="1"/>
          </p:cNvSpPr>
          <p:nvPr>
            <p:ph idx="1"/>
          </p:nvPr>
        </p:nvSpPr>
        <p:spPr>
          <a:xfrm>
            <a:off x="507868" y="1412876"/>
            <a:ext cx="11173090" cy="4438138"/>
          </a:xfrm>
        </p:spPr>
        <p:txBody>
          <a:bodyPr/>
          <a:lstStyle/>
          <a:p>
            <a:r>
              <a:rPr lang="en-US" dirty="0" smtClean="0"/>
              <a:t>Things to look for</a:t>
            </a:r>
          </a:p>
          <a:p>
            <a:pPr lvl="1"/>
            <a:r>
              <a:rPr lang="en-US" dirty="0" smtClean="0"/>
              <a:t>Are site states active for each link?</a:t>
            </a:r>
          </a:p>
          <a:p>
            <a:pPr lvl="2"/>
            <a:r>
              <a:rPr lang="en-US" dirty="0" smtClean="0"/>
              <a:t>If not we have an initialization issue</a:t>
            </a:r>
          </a:p>
          <a:p>
            <a:pPr lvl="2"/>
            <a:r>
              <a:rPr lang="en-US" dirty="0" smtClean="0"/>
              <a:t>Look at the link states to determine which one</a:t>
            </a:r>
          </a:p>
          <a:p>
            <a:pPr lvl="1"/>
            <a:r>
              <a:rPr lang="en-US" dirty="0" smtClean="0"/>
              <a:t>Are the link states active?</a:t>
            </a:r>
          </a:p>
          <a:p>
            <a:pPr lvl="2"/>
            <a:r>
              <a:rPr lang="en-US" dirty="0" smtClean="0"/>
              <a:t>If not investigate the link directions one at a time</a:t>
            </a:r>
          </a:p>
          <a:p>
            <a:pPr lvl="2"/>
            <a:r>
              <a:rPr lang="en-US" dirty="0" smtClean="0"/>
              <a:t>Check the last sync time, is it recent?</a:t>
            </a:r>
          </a:p>
          <a:p>
            <a:pPr lvl="2"/>
            <a:r>
              <a:rPr lang="en-US" dirty="0" smtClean="0"/>
              <a:t>If status is unknown, make sure smsexec/</a:t>
            </a:r>
            <a:r>
              <a:rPr lang="en-US" dirty="0" err="1" smtClean="0"/>
              <a:t>rcm</a:t>
            </a:r>
            <a:r>
              <a:rPr lang="en-US" dirty="0" smtClean="0"/>
              <a:t> is running (via log)</a:t>
            </a:r>
          </a:p>
          <a:p>
            <a:r>
              <a:rPr lang="en-US" dirty="0" smtClean="0"/>
              <a:t>Replication Link Analyzer</a:t>
            </a:r>
          </a:p>
          <a:p>
            <a:pPr lvl="1"/>
            <a:r>
              <a:rPr lang="en-US" dirty="0" smtClean="0"/>
              <a:t>Provides analysis and remediation for common link issues</a:t>
            </a:r>
          </a:p>
        </p:txBody>
      </p:sp>
    </p:spTree>
    <p:extLst>
      <p:ext uri="{BB962C8B-B14F-4D97-AF65-F5344CB8AC3E}">
        <p14:creationId xmlns:p14="http://schemas.microsoft.com/office/powerpoint/2010/main" val="332822559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553998"/>
          </a:xfrm>
        </p:spPr>
        <p:txBody>
          <a:bodyPr/>
          <a:lstStyle/>
          <a:p>
            <a:r>
              <a:rPr lang="en-US" sz="4000" dirty="0" smtClean="0"/>
              <a:t>Replication Link Analyzer</a:t>
            </a:r>
            <a:endParaRPr lang="en-US" sz="4000" dirty="0"/>
          </a:p>
        </p:txBody>
      </p:sp>
      <p:sp>
        <p:nvSpPr>
          <p:cNvPr id="3" name="Content Placeholder 2"/>
          <p:cNvSpPr>
            <a:spLocks noGrp="1"/>
          </p:cNvSpPr>
          <p:nvPr>
            <p:ph idx="1"/>
          </p:nvPr>
        </p:nvSpPr>
        <p:spPr/>
        <p:txBody>
          <a:bodyPr>
            <a:noAutofit/>
          </a:bodyPr>
          <a:lstStyle/>
          <a:p>
            <a:r>
              <a:rPr lang="en-US" dirty="0" smtClean="0"/>
              <a:t>Admin should use RLA when there is a failure on one of the replication links</a:t>
            </a:r>
          </a:p>
          <a:p>
            <a:r>
              <a:rPr lang="en-US" dirty="0" smtClean="0"/>
              <a:t>Admin can use RLA any time they believe there might be issues with replication</a:t>
            </a:r>
          </a:p>
          <a:p>
            <a:r>
              <a:rPr lang="en-US" dirty="0" smtClean="0"/>
              <a:t>The administrator </a:t>
            </a:r>
            <a:r>
              <a:rPr lang="en-US" dirty="0"/>
              <a:t>experience </a:t>
            </a:r>
            <a:r>
              <a:rPr lang="en-US" smtClean="0"/>
              <a:t>is imilar </a:t>
            </a:r>
            <a:r>
              <a:rPr lang="en-US" dirty="0"/>
              <a:t>to Windows 7 Network Troubleshooting Tool</a:t>
            </a:r>
          </a:p>
          <a:p>
            <a:pPr lvl="1"/>
            <a:r>
              <a:rPr lang="en-US" sz="2400" dirty="0" smtClean="0"/>
              <a:t>Available as an action from monitoring </a:t>
            </a:r>
            <a:r>
              <a:rPr lang="en-US" sz="2400" dirty="0"/>
              <a:t>/ database replication </a:t>
            </a:r>
            <a:r>
              <a:rPr lang="en-US" sz="2400" dirty="0" smtClean="0"/>
              <a:t>node</a:t>
            </a:r>
          </a:p>
          <a:p>
            <a:pPr lvl="1"/>
            <a:r>
              <a:rPr lang="en-US" sz="2400" dirty="0" smtClean="0"/>
              <a:t>There is also a command line option for running the tool</a:t>
            </a:r>
            <a:endParaRPr lang="en-US" dirty="0" smtClean="0"/>
          </a:p>
          <a:p>
            <a:endParaRPr lang="en-US" dirty="0"/>
          </a:p>
        </p:txBody>
      </p:sp>
    </p:spTree>
    <p:extLst>
      <p:ext uri="{BB962C8B-B14F-4D97-AF65-F5344CB8AC3E}">
        <p14:creationId xmlns:p14="http://schemas.microsoft.com/office/powerpoint/2010/main" val="315396968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Site Replication Monitoring</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1619981941"/>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 y="228602"/>
            <a:ext cx="11166753" cy="664797"/>
          </a:xfrm>
        </p:spPr>
        <p:txBody>
          <a:bodyPr/>
          <a:lstStyle/>
          <a:p>
            <a:r>
              <a:rPr lang="en-US" sz="4800" dirty="0" smtClean="0"/>
              <a:t>Client Settings</a:t>
            </a:r>
            <a:endParaRPr lang="en-US" sz="4800" dirty="0"/>
          </a:p>
        </p:txBody>
      </p:sp>
      <p:sp>
        <p:nvSpPr>
          <p:cNvPr id="4" name="Content Placeholder 2"/>
          <p:cNvSpPr>
            <a:spLocks noGrp="1"/>
          </p:cNvSpPr>
          <p:nvPr>
            <p:ph idx="1"/>
          </p:nvPr>
        </p:nvSpPr>
        <p:spPr>
          <a:xfrm>
            <a:off x="523790" y="1428540"/>
            <a:ext cx="11282447" cy="3753060"/>
          </a:xfrm>
        </p:spPr>
        <p:txBody>
          <a:bodyPr>
            <a:normAutofit/>
          </a:bodyPr>
          <a:lstStyle/>
          <a:p>
            <a:r>
              <a:rPr lang="en-US" b="1" dirty="0"/>
              <a:t>Default Client Settings </a:t>
            </a:r>
            <a:r>
              <a:rPr lang="en-US" dirty="0"/>
              <a:t>are </a:t>
            </a:r>
            <a:r>
              <a:rPr lang="en-US" dirty="0" smtClean="0"/>
              <a:t>for </a:t>
            </a:r>
            <a:r>
              <a:rPr lang="en-US" dirty="0"/>
              <a:t>the entire hierarchy</a:t>
            </a:r>
          </a:p>
          <a:p>
            <a:r>
              <a:rPr lang="en-US" b="1" dirty="0"/>
              <a:t>Custom Client Settings </a:t>
            </a:r>
            <a:r>
              <a:rPr lang="en-US" dirty="0" smtClean="0"/>
              <a:t>are assigned </a:t>
            </a:r>
            <a:r>
              <a:rPr lang="en-US" dirty="0"/>
              <a:t>to </a:t>
            </a:r>
            <a:r>
              <a:rPr lang="en-US" dirty="0" smtClean="0"/>
              <a:t>collections</a:t>
            </a:r>
          </a:p>
          <a:p>
            <a:r>
              <a:rPr lang="en-US" dirty="0" smtClean="0"/>
              <a:t>Priority-based </a:t>
            </a:r>
            <a:r>
              <a:rPr lang="en-US" dirty="0"/>
              <a:t>conflict resolution  </a:t>
            </a:r>
          </a:p>
          <a:p>
            <a:pPr lvl="1"/>
            <a:r>
              <a:rPr lang="en-US" dirty="0"/>
              <a:t>Custom settings </a:t>
            </a:r>
            <a:r>
              <a:rPr lang="en-US" dirty="0" smtClean="0"/>
              <a:t>always override </a:t>
            </a:r>
            <a:r>
              <a:rPr lang="en-US" dirty="0"/>
              <a:t>default settings</a:t>
            </a:r>
          </a:p>
          <a:p>
            <a:r>
              <a:rPr lang="en-US" dirty="0"/>
              <a:t>Resultant settings can be an aggregation of both default </a:t>
            </a:r>
            <a:r>
              <a:rPr lang="en-US" dirty="0" smtClean="0"/>
              <a:t>and </a:t>
            </a:r>
            <a:r>
              <a:rPr lang="en-US" dirty="0"/>
              <a:t>one or more custom </a:t>
            </a:r>
            <a:r>
              <a:rPr lang="en-US" dirty="0" smtClean="0"/>
              <a:t>settings</a:t>
            </a:r>
          </a:p>
          <a:p>
            <a:r>
              <a:rPr lang="en-US" dirty="0" smtClean="0"/>
              <a:t>PolicySpy tool updated to view enforced settings</a:t>
            </a:r>
            <a:endParaRPr lang="en-US" dirty="0"/>
          </a:p>
          <a:p>
            <a:pPr marL="0" indent="0" algn="ctr" defTabSz="914099" fontAlgn="base">
              <a:spcBef>
                <a:spcPct val="0"/>
              </a:spcBef>
              <a:spcAft>
                <a:spcPct val="0"/>
              </a:spcAft>
              <a:buNone/>
            </a:pPr>
            <a:endParaRPr lang="en-US" dirty="0">
              <a:gradFill>
                <a:gsLst>
                  <a:gs pos="0">
                    <a:srgbClr val="FFFFFF"/>
                  </a:gs>
                  <a:gs pos="100000">
                    <a:srgbClr val="FFFFFF"/>
                  </a:gs>
                </a:gsLst>
                <a:lin ang="5400000" scaled="0"/>
              </a:gradFill>
            </a:endParaRPr>
          </a:p>
        </p:txBody>
      </p:sp>
      <p:sp>
        <p:nvSpPr>
          <p:cNvPr id="3" name="Rectangle 2"/>
          <p:cNvSpPr/>
          <p:nvPr/>
        </p:nvSpPr>
        <p:spPr>
          <a:xfrm>
            <a:off x="5713412" y="286434"/>
            <a:ext cx="6092825" cy="707886"/>
          </a:xfrm>
          <a:prstGeom prst="rect">
            <a:avLst/>
          </a:prstGeom>
          <a:ln>
            <a:solidFill>
              <a:schemeClr val="tx1"/>
            </a:solidFill>
            <a:prstDash val="sysDot"/>
          </a:ln>
        </p:spPr>
        <p:txBody>
          <a:bodyPr>
            <a:spAutoFit/>
          </a:bodyPr>
          <a:lstStyle/>
          <a:p>
            <a:pPr algn="ctr" defTabSz="914099" fontAlgn="base">
              <a:spcBef>
                <a:spcPct val="0"/>
              </a:spcBef>
              <a:spcAft>
                <a:spcPct val="0"/>
              </a:spcAft>
            </a:pPr>
            <a:r>
              <a:rPr lang="en-US" sz="2000" spc="-150" dirty="0">
                <a:ln w="3175">
                  <a:noFill/>
                </a:ln>
                <a:solidFill>
                  <a:srgbClr val="FFFFFF"/>
                </a:solidFill>
                <a:cs typeface="Arial" charset="0"/>
              </a:rPr>
              <a:t>Easiest Step to Infrastructure Reduction: Stop using primary </a:t>
            </a:r>
          </a:p>
          <a:p>
            <a:pPr algn="ctr" defTabSz="914099" fontAlgn="base">
              <a:spcBef>
                <a:spcPct val="0"/>
              </a:spcBef>
              <a:spcAft>
                <a:spcPct val="0"/>
              </a:spcAft>
            </a:pPr>
            <a:r>
              <a:rPr lang="en-US" sz="2000" spc="-150" dirty="0">
                <a:ln w="3175">
                  <a:noFill/>
                </a:ln>
                <a:solidFill>
                  <a:srgbClr val="FFFFFF"/>
                </a:solidFill>
                <a:cs typeface="Arial" charset="0"/>
              </a:rPr>
              <a:t>sites for different Client Settings</a:t>
            </a:r>
          </a:p>
        </p:txBody>
      </p:sp>
    </p:spTree>
    <p:extLst>
      <p:ext uri="{BB962C8B-B14F-4D97-AF65-F5344CB8AC3E}">
        <p14:creationId xmlns:p14="http://schemas.microsoft.com/office/powerpoint/2010/main" val="261316441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1356781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82"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5" name="Title 4"/>
          <p:cNvSpPr>
            <a:spLocks noGrp="1"/>
          </p:cNvSpPr>
          <p:nvPr>
            <p:ph type="title"/>
            <p:custDataLst>
              <p:tags r:id="rId3"/>
            </p:custDataLst>
          </p:nvPr>
        </p:nvSpPr>
        <p:spPr>
          <a:xfrm>
            <a:off x="519112" y="228600"/>
            <a:ext cx="11149013" cy="997196"/>
          </a:xfrm>
        </p:spPr>
        <p:txBody>
          <a:bodyPr/>
          <a:lstStyle/>
          <a:p>
            <a:r>
              <a:rPr lang="en-US" dirty="0"/>
              <a:t>Client Settings and Collection </a:t>
            </a:r>
            <a:r>
              <a:rPr lang="en-US" dirty="0" smtClean="0"/>
              <a:t>Assignment</a:t>
            </a:r>
            <a:r>
              <a:rPr lang="en-US" dirty="0"/>
              <a:t/>
            </a:r>
            <a:br>
              <a:rPr lang="en-US" dirty="0"/>
            </a:br>
            <a:r>
              <a:rPr lang="en-US" sz="2800" dirty="0">
                <a:gradFill>
                  <a:gsLst>
                    <a:gs pos="0">
                      <a:schemeClr val="tx1"/>
                    </a:gs>
                    <a:gs pos="86000">
                      <a:schemeClr val="tx1"/>
                    </a:gs>
                  </a:gsLst>
                  <a:lin ang="5400000" scaled="0"/>
                </a:gradFill>
              </a:rPr>
              <a:t>Collections Are Global </a:t>
            </a:r>
            <a:r>
              <a:rPr lang="en-US" sz="2800" dirty="0" smtClean="0">
                <a:gradFill>
                  <a:gsLst>
                    <a:gs pos="0">
                      <a:schemeClr val="tx1"/>
                    </a:gs>
                    <a:gs pos="86000">
                      <a:schemeClr val="tx1"/>
                    </a:gs>
                  </a:gsLst>
                  <a:lin ang="5400000" scaled="0"/>
                </a:gradFill>
              </a:rPr>
              <a:t>Data</a:t>
            </a:r>
            <a:endParaRPr lang="en-US" sz="2800" dirty="0">
              <a:gradFill>
                <a:gsLst>
                  <a:gs pos="0">
                    <a:schemeClr val="tx1"/>
                  </a:gs>
                  <a:gs pos="86000">
                    <a:schemeClr val="tx1"/>
                  </a:gs>
                </a:gsLst>
                <a:lin ang="5400000" scaled="0"/>
              </a:gradFill>
            </a:endParaRPr>
          </a:p>
        </p:txBody>
      </p:sp>
      <p:graphicFrame>
        <p:nvGraphicFramePr>
          <p:cNvPr id="4" name="Table 3"/>
          <p:cNvGraphicFramePr>
            <a:graphicFrameLocks noGrp="1"/>
          </p:cNvGraphicFramePr>
          <p:nvPr>
            <p:custDataLst>
              <p:tags r:id="rId4"/>
            </p:custDataLst>
            <p:extLst>
              <p:ext uri="{D42A27DB-BD31-4B8C-83A1-F6EECF244321}">
                <p14:modId xmlns:p14="http://schemas.microsoft.com/office/powerpoint/2010/main" val="2995231955"/>
              </p:ext>
            </p:extLst>
          </p:nvPr>
        </p:nvGraphicFramePr>
        <p:xfrm>
          <a:off x="519114" y="1475014"/>
          <a:ext cx="11096692" cy="3245927"/>
        </p:xfrm>
        <a:graphic>
          <a:graphicData uri="http://schemas.openxmlformats.org/drawingml/2006/table">
            <a:tbl>
              <a:tblPr firstRow="1" bandRow="1">
                <a:tableStyleId>{5C22544A-7EE6-4342-B048-85BDC9FD1C3A}</a:tableStyleId>
              </a:tblPr>
              <a:tblGrid>
                <a:gridCol w="493776"/>
                <a:gridCol w="4380210"/>
                <a:gridCol w="496590"/>
                <a:gridCol w="5726116"/>
              </a:tblGrid>
              <a:tr h="717611">
                <a:tc gridSpan="2">
                  <a:txBody>
                    <a:bodyPr/>
                    <a:lstStyle/>
                    <a:p>
                      <a:pPr algn="l"/>
                      <a:r>
                        <a:rPr lang="en-US" sz="2800" b="0" dirty="0" smtClean="0">
                          <a:solidFill>
                            <a:schemeClr val="accent6">
                              <a:alpha val="99000"/>
                            </a:schemeClr>
                          </a:solidFill>
                          <a:latin typeface="+mn-lt"/>
                          <a:ea typeface="Segoe UI" pitchFamily="34" charset="0"/>
                          <a:cs typeface="Segoe UI" pitchFamily="34" charset="0"/>
                        </a:rPr>
                        <a:t>Configuration Manager 2007</a:t>
                      </a:r>
                    </a:p>
                  </a:txBody>
                  <a:tcPr marT="54864" marB="54864"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ot"/>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marL="0" algn="l" defTabSz="914363" rtl="0" eaLnBrk="1" latinLnBrk="0" hangingPunct="1"/>
                      <a:r>
                        <a:rPr lang="en-US" sz="2800" b="0" kern="1200" dirty="0" smtClean="0">
                          <a:solidFill>
                            <a:schemeClr val="accent6">
                              <a:alpha val="99000"/>
                            </a:schemeClr>
                          </a:solidFill>
                          <a:latin typeface="+mn-lt"/>
                          <a:ea typeface="Segoe UI" pitchFamily="34" charset="0"/>
                          <a:cs typeface="Segoe UI" pitchFamily="34" charset="0"/>
                        </a:rPr>
                        <a:t>Configuration Manager 2012</a:t>
                      </a:r>
                    </a:p>
                  </a:txBody>
                  <a:tcPr marT="54864" marB="54864"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474375">
                <a:tc gridSpan="2">
                  <a:txBody>
                    <a:bodyPr/>
                    <a:lstStyle/>
                    <a:p>
                      <a:pPr algn="l">
                        <a:spcBef>
                          <a:spcPts val="600"/>
                        </a:spcBef>
                      </a:pPr>
                      <a:r>
                        <a:rPr lang="en-US" sz="2400" b="0" dirty="0" smtClean="0">
                          <a:solidFill>
                            <a:schemeClr val="tx1">
                              <a:alpha val="99000"/>
                            </a:schemeClr>
                          </a:solidFill>
                          <a:latin typeface="+mn-lt"/>
                        </a:rPr>
                        <a:t>Collection are site specific</a:t>
                      </a:r>
                    </a:p>
                  </a:txBody>
                  <a:tcPr marT="54864" marB="54864">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accent1">
                          <a:lumMod val="60000"/>
                          <a:lumOff val="40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l">
                        <a:spcBef>
                          <a:spcPts val="600"/>
                        </a:spcBef>
                        <a:buFontTx/>
                        <a:buNone/>
                      </a:pPr>
                      <a:r>
                        <a:rPr lang="en-US" sz="2400" b="0" dirty="0" smtClean="0">
                          <a:solidFill>
                            <a:schemeClr val="tx1">
                              <a:alpha val="99000"/>
                            </a:schemeClr>
                          </a:solidFill>
                          <a:latin typeface="+mn-lt"/>
                        </a:rPr>
                        <a:t>Collections are global </a:t>
                      </a:r>
                    </a:p>
                  </a:txBody>
                  <a:tcPr marT="54864" marB="54864">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accent1">
                          <a:lumMod val="60000"/>
                          <a:lumOff val="40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1405128">
                <a:tc>
                  <a:txBody>
                    <a:bodyPr/>
                    <a:lstStyle/>
                    <a:p>
                      <a:pPr marL="0" lvl="1" indent="0" algn="l" defTabSz="914363" rtl="0" eaLnBrk="1" latinLnBrk="0" hangingPunct="1">
                        <a:lnSpc>
                          <a:spcPct val="100000"/>
                        </a:lnSpc>
                        <a:spcBef>
                          <a:spcPts val="300"/>
                        </a:spcBef>
                        <a:buSzPct val="90000"/>
                        <a:buFontTx/>
                        <a:buNone/>
                      </a:pPr>
                      <a:endParaRPr lang="en-US" sz="2000" kern="1200" dirty="0" smtClean="0">
                        <a:solidFill>
                          <a:schemeClr val="tx1">
                            <a:alpha val="99000"/>
                          </a:schemeClr>
                        </a:solidFill>
                        <a:latin typeface="+mn-lt"/>
                        <a:ea typeface="+mn-ea"/>
                        <a:cs typeface="+mn-cs"/>
                      </a:endParaRPr>
                    </a:p>
                  </a:txBody>
                  <a:tcPr marT="54864" marB="54864">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lvl="1" indent="0" algn="l" defTabSz="914363" rtl="0" eaLnBrk="1" latinLnBrk="0" hangingPunct="1">
                        <a:lnSpc>
                          <a:spcPct val="100000"/>
                        </a:lnSpc>
                        <a:spcBef>
                          <a:spcPts val="300"/>
                        </a:spcBef>
                        <a:buSzPct val="90000"/>
                        <a:buFontTx/>
                        <a:buNone/>
                      </a:pPr>
                      <a:r>
                        <a:rPr lang="en-US" sz="2400" kern="1200" dirty="0" smtClean="0">
                          <a:solidFill>
                            <a:schemeClr val="tx1">
                              <a:alpha val="99000"/>
                            </a:schemeClr>
                          </a:solidFill>
                          <a:latin typeface="+mn-lt"/>
                          <a:ea typeface="+mn-ea"/>
                          <a:cs typeface="+mn-cs"/>
                        </a:rPr>
                        <a:t>Created at a primary site </a:t>
                      </a:r>
                    </a:p>
                    <a:p>
                      <a:pPr marL="0" lvl="1" indent="0" algn="l" defTabSz="914363" rtl="0" eaLnBrk="1" latinLnBrk="0" hangingPunct="1">
                        <a:lnSpc>
                          <a:spcPct val="100000"/>
                        </a:lnSpc>
                        <a:spcBef>
                          <a:spcPts val="300"/>
                        </a:spcBef>
                        <a:buSzPct val="90000"/>
                        <a:buFontTx/>
                        <a:buNone/>
                      </a:pPr>
                      <a:r>
                        <a:rPr lang="en-US" sz="2400" kern="1200" dirty="0" smtClean="0">
                          <a:solidFill>
                            <a:schemeClr val="tx1">
                              <a:alpha val="99000"/>
                            </a:schemeClr>
                          </a:solidFill>
                          <a:latin typeface="+mn-lt"/>
                          <a:ea typeface="+mn-ea"/>
                          <a:cs typeface="+mn-cs"/>
                        </a:rPr>
                        <a:t>Only affects resources at or below</a:t>
                      </a:r>
                      <a:r>
                        <a:rPr lang="en-US" sz="2400" kern="1200" baseline="0" dirty="0" smtClean="0">
                          <a:solidFill>
                            <a:schemeClr val="tx1">
                              <a:alpha val="99000"/>
                            </a:schemeClr>
                          </a:solidFill>
                          <a:latin typeface="+mn-lt"/>
                          <a:ea typeface="+mn-ea"/>
                          <a:cs typeface="+mn-cs"/>
                        </a:rPr>
                        <a:t> </a:t>
                      </a:r>
                      <a:r>
                        <a:rPr lang="en-US" sz="2400" kern="1200" dirty="0" smtClean="0">
                          <a:solidFill>
                            <a:schemeClr val="tx1">
                              <a:alpha val="99000"/>
                            </a:schemeClr>
                          </a:solidFill>
                          <a:latin typeface="+mn-lt"/>
                          <a:ea typeface="+mn-ea"/>
                          <a:cs typeface="+mn-cs"/>
                        </a:rPr>
                        <a:t>this site</a:t>
                      </a:r>
                    </a:p>
                    <a:p>
                      <a:pPr marL="0" lvl="1" indent="0" algn="l" defTabSz="914363" rtl="0" eaLnBrk="1" latinLnBrk="0" hangingPunct="1">
                        <a:lnSpc>
                          <a:spcPct val="100000"/>
                        </a:lnSpc>
                        <a:spcBef>
                          <a:spcPts val="300"/>
                        </a:spcBef>
                        <a:buSzPct val="90000"/>
                        <a:buFontTx/>
                        <a:buNone/>
                      </a:pPr>
                      <a:r>
                        <a:rPr lang="en-US" sz="2400" kern="1200" dirty="0" smtClean="0">
                          <a:solidFill>
                            <a:schemeClr val="tx1">
                              <a:alpha val="99000"/>
                            </a:schemeClr>
                          </a:solidFill>
                          <a:latin typeface="+mn-lt"/>
                          <a:ea typeface="+mn-ea"/>
                          <a:cs typeface="+mn-cs"/>
                        </a:rPr>
                        <a:t>Site centric administration</a:t>
                      </a:r>
                    </a:p>
                  </a:txBody>
                  <a:tcPr marT="54864" marB="54864">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9050" lvl="1" indent="0" algn="l" defTabSz="914363" rtl="0" eaLnBrk="1" latinLnBrk="0" hangingPunct="1">
                        <a:lnSpc>
                          <a:spcPct val="100000"/>
                        </a:lnSpc>
                        <a:spcBef>
                          <a:spcPts val="300"/>
                        </a:spcBef>
                        <a:buSzPct val="90000"/>
                        <a:buFontTx/>
                        <a:buNone/>
                      </a:pPr>
                      <a:endParaRPr lang="en-US" sz="2400" kern="1200" dirty="0" smtClean="0">
                        <a:solidFill>
                          <a:schemeClr val="tx1">
                            <a:alpha val="99000"/>
                          </a:schemeClr>
                        </a:solidFill>
                        <a:latin typeface="+mn-lt"/>
                        <a:ea typeface="+mn-ea"/>
                        <a:cs typeface="+mn-cs"/>
                      </a:endParaRPr>
                    </a:p>
                  </a:txBody>
                  <a:tcPr marT="54864" marB="54864">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9050" lvl="1" indent="0" algn="l" defTabSz="914363" rtl="0" eaLnBrk="1" latinLnBrk="0" hangingPunct="1">
                        <a:lnSpc>
                          <a:spcPct val="100000"/>
                        </a:lnSpc>
                        <a:spcBef>
                          <a:spcPts val="300"/>
                        </a:spcBef>
                        <a:buSzPct val="90000"/>
                        <a:buFontTx/>
                        <a:buNone/>
                      </a:pPr>
                      <a:r>
                        <a:rPr lang="en-US" sz="2400" kern="1200" dirty="0" smtClean="0">
                          <a:solidFill>
                            <a:schemeClr val="tx1">
                              <a:alpha val="99000"/>
                            </a:schemeClr>
                          </a:solidFill>
                          <a:latin typeface="+mn-lt"/>
                          <a:ea typeface="+mn-ea"/>
                          <a:cs typeface="+mn-cs"/>
                        </a:rPr>
                        <a:t>Created at CAS or primary site</a:t>
                      </a:r>
                    </a:p>
                    <a:p>
                      <a:pPr marL="19050" lvl="1" indent="0" algn="l" defTabSz="914363" rtl="0" eaLnBrk="1" latinLnBrk="0" hangingPunct="1">
                        <a:lnSpc>
                          <a:spcPct val="100000"/>
                        </a:lnSpc>
                        <a:spcBef>
                          <a:spcPts val="300"/>
                        </a:spcBef>
                        <a:buSzPct val="90000"/>
                        <a:buFontTx/>
                        <a:buNone/>
                      </a:pPr>
                      <a:r>
                        <a:rPr lang="en-US" sz="2400" kern="1200" dirty="0" smtClean="0">
                          <a:solidFill>
                            <a:schemeClr val="tx1">
                              <a:alpha val="99000"/>
                            </a:schemeClr>
                          </a:solidFill>
                          <a:latin typeface="+mn-lt"/>
                          <a:ea typeface="+mn-ea"/>
                          <a:cs typeface="+mn-cs"/>
                        </a:rPr>
                        <a:t>Evaluated at all primary sites</a:t>
                      </a:r>
                    </a:p>
                    <a:p>
                      <a:pPr marL="19050" lvl="1" indent="0" algn="l" defTabSz="914363" rtl="0" eaLnBrk="1" latinLnBrk="0" hangingPunct="1">
                        <a:lnSpc>
                          <a:spcPct val="100000"/>
                        </a:lnSpc>
                        <a:spcBef>
                          <a:spcPts val="300"/>
                        </a:spcBef>
                        <a:buSzPct val="90000"/>
                        <a:buFontTx/>
                        <a:buNone/>
                      </a:pPr>
                      <a:r>
                        <a:rPr lang="en-US" sz="2400" kern="1200" dirty="0" smtClean="0">
                          <a:solidFill>
                            <a:schemeClr val="tx1">
                              <a:alpha val="99000"/>
                            </a:schemeClr>
                          </a:solidFill>
                          <a:latin typeface="+mn-lt"/>
                          <a:ea typeface="+mn-ea"/>
                          <a:cs typeface="+mn-cs"/>
                        </a:rPr>
                        <a:t>Clients from any site can be members and receive targeted deployments</a:t>
                      </a:r>
                    </a:p>
                    <a:p>
                      <a:pPr marL="19050" lvl="1" indent="0" algn="l" defTabSz="914363" rtl="0" eaLnBrk="1" latinLnBrk="0" hangingPunct="1">
                        <a:lnSpc>
                          <a:spcPct val="100000"/>
                        </a:lnSpc>
                        <a:spcBef>
                          <a:spcPts val="300"/>
                        </a:spcBef>
                        <a:buSzPct val="90000"/>
                        <a:buFontTx/>
                        <a:buNone/>
                      </a:pPr>
                      <a:r>
                        <a:rPr lang="en-US" sz="2400" kern="1200" dirty="0" smtClean="0">
                          <a:solidFill>
                            <a:schemeClr val="tx1">
                              <a:alpha val="99000"/>
                            </a:schemeClr>
                          </a:solidFill>
                          <a:latin typeface="+mn-lt"/>
                          <a:ea typeface="+mn-ea"/>
                          <a:cs typeface="+mn-cs"/>
                        </a:rPr>
                        <a:t>Client centric administration</a:t>
                      </a:r>
                    </a:p>
                  </a:txBody>
                  <a:tcPr marT="54864" marB="54864">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Rectangle 6"/>
          <p:cNvSpPr/>
          <p:nvPr>
            <p:custDataLst>
              <p:tags r:id="rId5"/>
            </p:custDataLst>
          </p:nvPr>
        </p:nvSpPr>
        <p:spPr>
          <a:xfrm>
            <a:off x="608013" y="4835719"/>
            <a:ext cx="11060112" cy="1292662"/>
          </a:xfrm>
          <a:prstGeom prst="rect">
            <a:avLst/>
          </a:prstGeom>
        </p:spPr>
        <p:txBody>
          <a:bodyPr wrap="square" lIns="182880">
            <a:spAutoFit/>
          </a:bodyPr>
          <a:lstStyle/>
          <a:p>
            <a:pPr defTabSz="914099">
              <a:spcBef>
                <a:spcPts val="1200"/>
              </a:spcBef>
            </a:pPr>
            <a:r>
              <a:rPr lang="en-US" sz="2800" dirty="0">
                <a:solidFill>
                  <a:srgbClr val="94C949">
                    <a:alpha val="99000"/>
                  </a:srgbClr>
                </a:solidFill>
                <a:latin typeface="Segoe UI Semibold" pitchFamily="34" charset="0"/>
                <a:ea typeface="Segoe UI" pitchFamily="34" charset="0"/>
                <a:cs typeface="Segoe UI" pitchFamily="34" charset="0"/>
              </a:rPr>
              <a:t>Remember</a:t>
            </a:r>
          </a:p>
          <a:p>
            <a:pPr marL="395288" lvl="1" indent="-395288">
              <a:spcBef>
                <a:spcPts val="600"/>
              </a:spcBef>
              <a:buSzPct val="90000"/>
              <a:buFontTx/>
              <a:buBlip>
                <a:blip r:embed="rId17"/>
              </a:buBlip>
            </a:pPr>
            <a:r>
              <a:rPr lang="en-US" sz="2000" dirty="0">
                <a:solidFill>
                  <a:srgbClr val="94C949">
                    <a:alpha val="99000"/>
                  </a:srgbClr>
                </a:solidFill>
                <a:latin typeface="Segoe UI Semibold" pitchFamily="34" charset="0"/>
              </a:rPr>
              <a:t>Global data: collection rules &amp; count</a:t>
            </a:r>
          </a:p>
          <a:p>
            <a:pPr marL="395288" lvl="1" indent="-395288">
              <a:spcBef>
                <a:spcPts val="600"/>
              </a:spcBef>
              <a:buSzPct val="90000"/>
              <a:buFontTx/>
              <a:buBlip>
                <a:blip r:embed="rId17"/>
              </a:buBlip>
            </a:pPr>
            <a:r>
              <a:rPr lang="en-US" sz="2000" dirty="0">
                <a:solidFill>
                  <a:srgbClr val="94C949">
                    <a:alpha val="99000"/>
                  </a:srgbClr>
                </a:solidFill>
                <a:latin typeface="Segoe UI Semibold" pitchFamily="34" charset="0"/>
              </a:rPr>
              <a:t>Site data: collection members</a:t>
            </a:r>
          </a:p>
        </p:txBody>
      </p:sp>
      <p:sp>
        <p:nvSpPr>
          <p:cNvPr id="10" name="Freeform 9"/>
          <p:cNvSpPr>
            <a:spLocks/>
          </p:cNvSpPr>
          <p:nvPr>
            <p:custDataLst>
              <p:tags r:id="rId6"/>
            </p:custDataLst>
          </p:nvPr>
        </p:nvSpPr>
        <p:spPr bwMode="auto">
          <a:xfrm>
            <a:off x="694423" y="2848176"/>
            <a:ext cx="213447" cy="184805"/>
          </a:xfrm>
          <a:custGeom>
            <a:avLst/>
            <a:gdLst>
              <a:gd name="T0" fmla="*/ 983 w 1123"/>
              <a:gd name="T1" fmla="*/ 48 h 972"/>
              <a:gd name="T2" fmla="*/ 884 w 1123"/>
              <a:gd name="T3" fmla="*/ 36 h 972"/>
              <a:gd name="T4" fmla="*/ 409 w 1123"/>
              <a:gd name="T5" fmla="*/ 515 h 972"/>
              <a:gd name="T6" fmla="*/ 251 w 1123"/>
              <a:gd name="T7" fmla="*/ 357 h 972"/>
              <a:gd name="T8" fmla="*/ 107 w 1123"/>
              <a:gd name="T9" fmla="*/ 369 h 972"/>
              <a:gd name="T10" fmla="*/ 42 w 1123"/>
              <a:gd name="T11" fmla="*/ 446 h 972"/>
              <a:gd name="T12" fmla="*/ 41 w 1123"/>
              <a:gd name="T13" fmla="*/ 534 h 972"/>
              <a:gd name="T14" fmla="*/ 356 w 1123"/>
              <a:gd name="T15" fmla="*/ 871 h 972"/>
              <a:gd name="T16" fmla="*/ 500 w 1123"/>
              <a:gd name="T17" fmla="*/ 872 h 972"/>
              <a:gd name="T18" fmla="*/ 1058 w 1123"/>
              <a:gd name="T19" fmla="*/ 267 h 972"/>
              <a:gd name="T20" fmla="*/ 1065 w 1123"/>
              <a:gd name="T21" fmla="*/ 154 h 972"/>
              <a:gd name="T22" fmla="*/ 983 w 1123"/>
              <a:gd name="T23" fmla="*/ 48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3" h="972">
                <a:moveTo>
                  <a:pt x="983" y="48"/>
                </a:moveTo>
                <a:cubicBezTo>
                  <a:pt x="983" y="48"/>
                  <a:pt x="952" y="0"/>
                  <a:pt x="884" y="36"/>
                </a:cubicBezTo>
                <a:cubicBezTo>
                  <a:pt x="774" y="95"/>
                  <a:pt x="533" y="321"/>
                  <a:pt x="409" y="515"/>
                </a:cubicBezTo>
                <a:cubicBezTo>
                  <a:pt x="409" y="515"/>
                  <a:pt x="320" y="412"/>
                  <a:pt x="251" y="357"/>
                </a:cubicBezTo>
                <a:cubicBezTo>
                  <a:pt x="183" y="302"/>
                  <a:pt x="170" y="309"/>
                  <a:pt x="107" y="369"/>
                </a:cubicBezTo>
                <a:cubicBezTo>
                  <a:pt x="66" y="408"/>
                  <a:pt x="42" y="446"/>
                  <a:pt x="42" y="446"/>
                </a:cubicBezTo>
                <a:cubicBezTo>
                  <a:pt x="42" y="446"/>
                  <a:pt x="0" y="490"/>
                  <a:pt x="41" y="534"/>
                </a:cubicBezTo>
                <a:cubicBezTo>
                  <a:pt x="93" y="589"/>
                  <a:pt x="283" y="776"/>
                  <a:pt x="356" y="871"/>
                </a:cubicBezTo>
                <a:cubicBezTo>
                  <a:pt x="432" y="972"/>
                  <a:pt x="500" y="872"/>
                  <a:pt x="500" y="872"/>
                </a:cubicBezTo>
                <a:cubicBezTo>
                  <a:pt x="500" y="872"/>
                  <a:pt x="734" y="489"/>
                  <a:pt x="1058" y="267"/>
                </a:cubicBezTo>
                <a:cubicBezTo>
                  <a:pt x="1058" y="267"/>
                  <a:pt x="1123" y="229"/>
                  <a:pt x="1065" y="154"/>
                </a:cubicBezTo>
                <a:cubicBezTo>
                  <a:pt x="1007" y="79"/>
                  <a:pt x="983" y="48"/>
                  <a:pt x="983" y="48"/>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defTabSz="914400">
              <a:defRPr/>
            </a:pPr>
            <a:endParaRPr lang="en-US" kern="0">
              <a:solidFill>
                <a:sysClr val="windowText" lastClr="000000"/>
              </a:solidFill>
            </a:endParaRPr>
          </a:p>
        </p:txBody>
      </p:sp>
      <p:sp>
        <p:nvSpPr>
          <p:cNvPr id="11" name="Freeform 10"/>
          <p:cNvSpPr>
            <a:spLocks/>
          </p:cNvSpPr>
          <p:nvPr>
            <p:custDataLst>
              <p:tags r:id="rId7"/>
            </p:custDataLst>
          </p:nvPr>
        </p:nvSpPr>
        <p:spPr bwMode="auto">
          <a:xfrm>
            <a:off x="694423" y="3207441"/>
            <a:ext cx="213447" cy="184805"/>
          </a:xfrm>
          <a:custGeom>
            <a:avLst/>
            <a:gdLst>
              <a:gd name="T0" fmla="*/ 983 w 1123"/>
              <a:gd name="T1" fmla="*/ 48 h 972"/>
              <a:gd name="T2" fmla="*/ 884 w 1123"/>
              <a:gd name="T3" fmla="*/ 36 h 972"/>
              <a:gd name="T4" fmla="*/ 409 w 1123"/>
              <a:gd name="T5" fmla="*/ 515 h 972"/>
              <a:gd name="T6" fmla="*/ 251 w 1123"/>
              <a:gd name="T7" fmla="*/ 357 h 972"/>
              <a:gd name="T8" fmla="*/ 107 w 1123"/>
              <a:gd name="T9" fmla="*/ 369 h 972"/>
              <a:gd name="T10" fmla="*/ 42 w 1123"/>
              <a:gd name="T11" fmla="*/ 446 h 972"/>
              <a:gd name="T12" fmla="*/ 41 w 1123"/>
              <a:gd name="T13" fmla="*/ 534 h 972"/>
              <a:gd name="T14" fmla="*/ 356 w 1123"/>
              <a:gd name="T15" fmla="*/ 871 h 972"/>
              <a:gd name="T16" fmla="*/ 500 w 1123"/>
              <a:gd name="T17" fmla="*/ 872 h 972"/>
              <a:gd name="T18" fmla="*/ 1058 w 1123"/>
              <a:gd name="T19" fmla="*/ 267 h 972"/>
              <a:gd name="T20" fmla="*/ 1065 w 1123"/>
              <a:gd name="T21" fmla="*/ 154 h 972"/>
              <a:gd name="T22" fmla="*/ 983 w 1123"/>
              <a:gd name="T23" fmla="*/ 48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3" h="972">
                <a:moveTo>
                  <a:pt x="983" y="48"/>
                </a:moveTo>
                <a:cubicBezTo>
                  <a:pt x="983" y="48"/>
                  <a:pt x="952" y="0"/>
                  <a:pt x="884" y="36"/>
                </a:cubicBezTo>
                <a:cubicBezTo>
                  <a:pt x="774" y="95"/>
                  <a:pt x="533" y="321"/>
                  <a:pt x="409" y="515"/>
                </a:cubicBezTo>
                <a:cubicBezTo>
                  <a:pt x="409" y="515"/>
                  <a:pt x="320" y="412"/>
                  <a:pt x="251" y="357"/>
                </a:cubicBezTo>
                <a:cubicBezTo>
                  <a:pt x="183" y="302"/>
                  <a:pt x="170" y="309"/>
                  <a:pt x="107" y="369"/>
                </a:cubicBezTo>
                <a:cubicBezTo>
                  <a:pt x="66" y="408"/>
                  <a:pt x="42" y="446"/>
                  <a:pt x="42" y="446"/>
                </a:cubicBezTo>
                <a:cubicBezTo>
                  <a:pt x="42" y="446"/>
                  <a:pt x="0" y="490"/>
                  <a:pt x="41" y="534"/>
                </a:cubicBezTo>
                <a:cubicBezTo>
                  <a:pt x="93" y="589"/>
                  <a:pt x="283" y="776"/>
                  <a:pt x="356" y="871"/>
                </a:cubicBezTo>
                <a:cubicBezTo>
                  <a:pt x="432" y="972"/>
                  <a:pt x="500" y="872"/>
                  <a:pt x="500" y="872"/>
                </a:cubicBezTo>
                <a:cubicBezTo>
                  <a:pt x="500" y="872"/>
                  <a:pt x="734" y="489"/>
                  <a:pt x="1058" y="267"/>
                </a:cubicBezTo>
                <a:cubicBezTo>
                  <a:pt x="1058" y="267"/>
                  <a:pt x="1123" y="229"/>
                  <a:pt x="1065" y="154"/>
                </a:cubicBezTo>
                <a:cubicBezTo>
                  <a:pt x="1007" y="79"/>
                  <a:pt x="983" y="48"/>
                  <a:pt x="983" y="48"/>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defTabSz="914400">
              <a:defRPr/>
            </a:pPr>
            <a:endParaRPr lang="en-US" kern="0">
              <a:solidFill>
                <a:sysClr val="windowText" lastClr="000000"/>
              </a:solidFill>
            </a:endParaRPr>
          </a:p>
        </p:txBody>
      </p:sp>
      <p:sp>
        <p:nvSpPr>
          <p:cNvPr id="12" name="Freeform 11"/>
          <p:cNvSpPr>
            <a:spLocks/>
          </p:cNvSpPr>
          <p:nvPr>
            <p:custDataLst>
              <p:tags r:id="rId8"/>
            </p:custDataLst>
          </p:nvPr>
        </p:nvSpPr>
        <p:spPr bwMode="auto">
          <a:xfrm>
            <a:off x="694423" y="4019193"/>
            <a:ext cx="213447" cy="184805"/>
          </a:xfrm>
          <a:custGeom>
            <a:avLst/>
            <a:gdLst>
              <a:gd name="T0" fmla="*/ 983 w 1123"/>
              <a:gd name="T1" fmla="*/ 48 h 972"/>
              <a:gd name="T2" fmla="*/ 884 w 1123"/>
              <a:gd name="T3" fmla="*/ 36 h 972"/>
              <a:gd name="T4" fmla="*/ 409 w 1123"/>
              <a:gd name="T5" fmla="*/ 515 h 972"/>
              <a:gd name="T6" fmla="*/ 251 w 1123"/>
              <a:gd name="T7" fmla="*/ 357 h 972"/>
              <a:gd name="T8" fmla="*/ 107 w 1123"/>
              <a:gd name="T9" fmla="*/ 369 h 972"/>
              <a:gd name="T10" fmla="*/ 42 w 1123"/>
              <a:gd name="T11" fmla="*/ 446 h 972"/>
              <a:gd name="T12" fmla="*/ 41 w 1123"/>
              <a:gd name="T13" fmla="*/ 534 h 972"/>
              <a:gd name="T14" fmla="*/ 356 w 1123"/>
              <a:gd name="T15" fmla="*/ 871 h 972"/>
              <a:gd name="T16" fmla="*/ 500 w 1123"/>
              <a:gd name="T17" fmla="*/ 872 h 972"/>
              <a:gd name="T18" fmla="*/ 1058 w 1123"/>
              <a:gd name="T19" fmla="*/ 267 h 972"/>
              <a:gd name="T20" fmla="*/ 1065 w 1123"/>
              <a:gd name="T21" fmla="*/ 154 h 972"/>
              <a:gd name="T22" fmla="*/ 983 w 1123"/>
              <a:gd name="T23" fmla="*/ 48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3" h="972">
                <a:moveTo>
                  <a:pt x="983" y="48"/>
                </a:moveTo>
                <a:cubicBezTo>
                  <a:pt x="983" y="48"/>
                  <a:pt x="952" y="0"/>
                  <a:pt x="884" y="36"/>
                </a:cubicBezTo>
                <a:cubicBezTo>
                  <a:pt x="774" y="95"/>
                  <a:pt x="533" y="321"/>
                  <a:pt x="409" y="515"/>
                </a:cubicBezTo>
                <a:cubicBezTo>
                  <a:pt x="409" y="515"/>
                  <a:pt x="320" y="412"/>
                  <a:pt x="251" y="357"/>
                </a:cubicBezTo>
                <a:cubicBezTo>
                  <a:pt x="183" y="302"/>
                  <a:pt x="170" y="309"/>
                  <a:pt x="107" y="369"/>
                </a:cubicBezTo>
                <a:cubicBezTo>
                  <a:pt x="66" y="408"/>
                  <a:pt x="42" y="446"/>
                  <a:pt x="42" y="446"/>
                </a:cubicBezTo>
                <a:cubicBezTo>
                  <a:pt x="42" y="446"/>
                  <a:pt x="0" y="490"/>
                  <a:pt x="41" y="534"/>
                </a:cubicBezTo>
                <a:cubicBezTo>
                  <a:pt x="93" y="589"/>
                  <a:pt x="283" y="776"/>
                  <a:pt x="356" y="871"/>
                </a:cubicBezTo>
                <a:cubicBezTo>
                  <a:pt x="432" y="972"/>
                  <a:pt x="500" y="872"/>
                  <a:pt x="500" y="872"/>
                </a:cubicBezTo>
                <a:cubicBezTo>
                  <a:pt x="500" y="872"/>
                  <a:pt x="734" y="489"/>
                  <a:pt x="1058" y="267"/>
                </a:cubicBezTo>
                <a:cubicBezTo>
                  <a:pt x="1058" y="267"/>
                  <a:pt x="1123" y="229"/>
                  <a:pt x="1065" y="154"/>
                </a:cubicBezTo>
                <a:cubicBezTo>
                  <a:pt x="1007" y="79"/>
                  <a:pt x="983" y="48"/>
                  <a:pt x="983" y="48"/>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defTabSz="914400">
              <a:defRPr/>
            </a:pPr>
            <a:endParaRPr lang="en-US" kern="0">
              <a:solidFill>
                <a:sysClr val="windowText" lastClr="000000"/>
              </a:solidFill>
            </a:endParaRPr>
          </a:p>
        </p:txBody>
      </p:sp>
      <p:sp>
        <p:nvSpPr>
          <p:cNvPr id="14" name="Freeform 13"/>
          <p:cNvSpPr>
            <a:spLocks/>
          </p:cNvSpPr>
          <p:nvPr>
            <p:custDataLst>
              <p:tags r:id="rId9"/>
            </p:custDataLst>
          </p:nvPr>
        </p:nvSpPr>
        <p:spPr bwMode="auto">
          <a:xfrm>
            <a:off x="5570439" y="2838551"/>
            <a:ext cx="213447" cy="184805"/>
          </a:xfrm>
          <a:custGeom>
            <a:avLst/>
            <a:gdLst>
              <a:gd name="T0" fmla="*/ 983 w 1123"/>
              <a:gd name="T1" fmla="*/ 48 h 972"/>
              <a:gd name="T2" fmla="*/ 884 w 1123"/>
              <a:gd name="T3" fmla="*/ 36 h 972"/>
              <a:gd name="T4" fmla="*/ 409 w 1123"/>
              <a:gd name="T5" fmla="*/ 515 h 972"/>
              <a:gd name="T6" fmla="*/ 251 w 1123"/>
              <a:gd name="T7" fmla="*/ 357 h 972"/>
              <a:gd name="T8" fmla="*/ 107 w 1123"/>
              <a:gd name="T9" fmla="*/ 369 h 972"/>
              <a:gd name="T10" fmla="*/ 42 w 1123"/>
              <a:gd name="T11" fmla="*/ 446 h 972"/>
              <a:gd name="T12" fmla="*/ 41 w 1123"/>
              <a:gd name="T13" fmla="*/ 534 h 972"/>
              <a:gd name="T14" fmla="*/ 356 w 1123"/>
              <a:gd name="T15" fmla="*/ 871 h 972"/>
              <a:gd name="T16" fmla="*/ 500 w 1123"/>
              <a:gd name="T17" fmla="*/ 872 h 972"/>
              <a:gd name="T18" fmla="*/ 1058 w 1123"/>
              <a:gd name="T19" fmla="*/ 267 h 972"/>
              <a:gd name="T20" fmla="*/ 1065 w 1123"/>
              <a:gd name="T21" fmla="*/ 154 h 972"/>
              <a:gd name="T22" fmla="*/ 983 w 1123"/>
              <a:gd name="T23" fmla="*/ 48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3" h="972">
                <a:moveTo>
                  <a:pt x="983" y="48"/>
                </a:moveTo>
                <a:cubicBezTo>
                  <a:pt x="983" y="48"/>
                  <a:pt x="952" y="0"/>
                  <a:pt x="884" y="36"/>
                </a:cubicBezTo>
                <a:cubicBezTo>
                  <a:pt x="774" y="95"/>
                  <a:pt x="533" y="321"/>
                  <a:pt x="409" y="515"/>
                </a:cubicBezTo>
                <a:cubicBezTo>
                  <a:pt x="409" y="515"/>
                  <a:pt x="320" y="412"/>
                  <a:pt x="251" y="357"/>
                </a:cubicBezTo>
                <a:cubicBezTo>
                  <a:pt x="183" y="302"/>
                  <a:pt x="170" y="309"/>
                  <a:pt x="107" y="369"/>
                </a:cubicBezTo>
                <a:cubicBezTo>
                  <a:pt x="66" y="408"/>
                  <a:pt x="42" y="446"/>
                  <a:pt x="42" y="446"/>
                </a:cubicBezTo>
                <a:cubicBezTo>
                  <a:pt x="42" y="446"/>
                  <a:pt x="0" y="490"/>
                  <a:pt x="41" y="534"/>
                </a:cubicBezTo>
                <a:cubicBezTo>
                  <a:pt x="93" y="589"/>
                  <a:pt x="283" y="776"/>
                  <a:pt x="356" y="871"/>
                </a:cubicBezTo>
                <a:cubicBezTo>
                  <a:pt x="432" y="972"/>
                  <a:pt x="500" y="872"/>
                  <a:pt x="500" y="872"/>
                </a:cubicBezTo>
                <a:cubicBezTo>
                  <a:pt x="500" y="872"/>
                  <a:pt x="734" y="489"/>
                  <a:pt x="1058" y="267"/>
                </a:cubicBezTo>
                <a:cubicBezTo>
                  <a:pt x="1058" y="267"/>
                  <a:pt x="1123" y="229"/>
                  <a:pt x="1065" y="154"/>
                </a:cubicBezTo>
                <a:cubicBezTo>
                  <a:pt x="1007" y="79"/>
                  <a:pt x="983" y="48"/>
                  <a:pt x="983" y="48"/>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defTabSz="914400">
              <a:defRPr/>
            </a:pPr>
            <a:endParaRPr lang="en-US" kern="0">
              <a:solidFill>
                <a:sysClr val="windowText" lastClr="000000"/>
              </a:solidFill>
            </a:endParaRPr>
          </a:p>
        </p:txBody>
      </p:sp>
      <p:sp>
        <p:nvSpPr>
          <p:cNvPr id="15" name="Freeform 14"/>
          <p:cNvSpPr>
            <a:spLocks/>
          </p:cNvSpPr>
          <p:nvPr>
            <p:custDataLst>
              <p:tags r:id="rId10"/>
            </p:custDataLst>
          </p:nvPr>
        </p:nvSpPr>
        <p:spPr bwMode="auto">
          <a:xfrm>
            <a:off x="5570439" y="3207441"/>
            <a:ext cx="213447" cy="184805"/>
          </a:xfrm>
          <a:custGeom>
            <a:avLst/>
            <a:gdLst>
              <a:gd name="T0" fmla="*/ 983 w 1123"/>
              <a:gd name="T1" fmla="*/ 48 h 972"/>
              <a:gd name="T2" fmla="*/ 884 w 1123"/>
              <a:gd name="T3" fmla="*/ 36 h 972"/>
              <a:gd name="T4" fmla="*/ 409 w 1123"/>
              <a:gd name="T5" fmla="*/ 515 h 972"/>
              <a:gd name="T6" fmla="*/ 251 w 1123"/>
              <a:gd name="T7" fmla="*/ 357 h 972"/>
              <a:gd name="T8" fmla="*/ 107 w 1123"/>
              <a:gd name="T9" fmla="*/ 369 h 972"/>
              <a:gd name="T10" fmla="*/ 42 w 1123"/>
              <a:gd name="T11" fmla="*/ 446 h 972"/>
              <a:gd name="T12" fmla="*/ 41 w 1123"/>
              <a:gd name="T13" fmla="*/ 534 h 972"/>
              <a:gd name="T14" fmla="*/ 356 w 1123"/>
              <a:gd name="T15" fmla="*/ 871 h 972"/>
              <a:gd name="T16" fmla="*/ 500 w 1123"/>
              <a:gd name="T17" fmla="*/ 872 h 972"/>
              <a:gd name="T18" fmla="*/ 1058 w 1123"/>
              <a:gd name="T19" fmla="*/ 267 h 972"/>
              <a:gd name="T20" fmla="*/ 1065 w 1123"/>
              <a:gd name="T21" fmla="*/ 154 h 972"/>
              <a:gd name="T22" fmla="*/ 983 w 1123"/>
              <a:gd name="T23" fmla="*/ 48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3" h="972">
                <a:moveTo>
                  <a:pt x="983" y="48"/>
                </a:moveTo>
                <a:cubicBezTo>
                  <a:pt x="983" y="48"/>
                  <a:pt x="952" y="0"/>
                  <a:pt x="884" y="36"/>
                </a:cubicBezTo>
                <a:cubicBezTo>
                  <a:pt x="774" y="95"/>
                  <a:pt x="533" y="321"/>
                  <a:pt x="409" y="515"/>
                </a:cubicBezTo>
                <a:cubicBezTo>
                  <a:pt x="409" y="515"/>
                  <a:pt x="320" y="412"/>
                  <a:pt x="251" y="357"/>
                </a:cubicBezTo>
                <a:cubicBezTo>
                  <a:pt x="183" y="302"/>
                  <a:pt x="170" y="309"/>
                  <a:pt x="107" y="369"/>
                </a:cubicBezTo>
                <a:cubicBezTo>
                  <a:pt x="66" y="408"/>
                  <a:pt x="42" y="446"/>
                  <a:pt x="42" y="446"/>
                </a:cubicBezTo>
                <a:cubicBezTo>
                  <a:pt x="42" y="446"/>
                  <a:pt x="0" y="490"/>
                  <a:pt x="41" y="534"/>
                </a:cubicBezTo>
                <a:cubicBezTo>
                  <a:pt x="93" y="589"/>
                  <a:pt x="283" y="776"/>
                  <a:pt x="356" y="871"/>
                </a:cubicBezTo>
                <a:cubicBezTo>
                  <a:pt x="432" y="972"/>
                  <a:pt x="500" y="872"/>
                  <a:pt x="500" y="872"/>
                </a:cubicBezTo>
                <a:cubicBezTo>
                  <a:pt x="500" y="872"/>
                  <a:pt x="734" y="489"/>
                  <a:pt x="1058" y="267"/>
                </a:cubicBezTo>
                <a:cubicBezTo>
                  <a:pt x="1058" y="267"/>
                  <a:pt x="1123" y="229"/>
                  <a:pt x="1065" y="154"/>
                </a:cubicBezTo>
                <a:cubicBezTo>
                  <a:pt x="1007" y="79"/>
                  <a:pt x="983" y="48"/>
                  <a:pt x="983" y="48"/>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defTabSz="914400">
              <a:defRPr/>
            </a:pPr>
            <a:endParaRPr lang="en-US" kern="0">
              <a:solidFill>
                <a:sysClr val="windowText" lastClr="000000"/>
              </a:solidFill>
            </a:endParaRPr>
          </a:p>
        </p:txBody>
      </p:sp>
      <p:sp>
        <p:nvSpPr>
          <p:cNvPr id="16" name="Freeform 15"/>
          <p:cNvSpPr>
            <a:spLocks/>
          </p:cNvSpPr>
          <p:nvPr>
            <p:custDataLst>
              <p:tags r:id="rId11"/>
            </p:custDataLst>
          </p:nvPr>
        </p:nvSpPr>
        <p:spPr bwMode="auto">
          <a:xfrm>
            <a:off x="5570439" y="4381503"/>
            <a:ext cx="213447" cy="184805"/>
          </a:xfrm>
          <a:custGeom>
            <a:avLst/>
            <a:gdLst>
              <a:gd name="T0" fmla="*/ 983 w 1123"/>
              <a:gd name="T1" fmla="*/ 48 h 972"/>
              <a:gd name="T2" fmla="*/ 884 w 1123"/>
              <a:gd name="T3" fmla="*/ 36 h 972"/>
              <a:gd name="T4" fmla="*/ 409 w 1123"/>
              <a:gd name="T5" fmla="*/ 515 h 972"/>
              <a:gd name="T6" fmla="*/ 251 w 1123"/>
              <a:gd name="T7" fmla="*/ 357 h 972"/>
              <a:gd name="T8" fmla="*/ 107 w 1123"/>
              <a:gd name="T9" fmla="*/ 369 h 972"/>
              <a:gd name="T10" fmla="*/ 42 w 1123"/>
              <a:gd name="T11" fmla="*/ 446 h 972"/>
              <a:gd name="T12" fmla="*/ 41 w 1123"/>
              <a:gd name="T13" fmla="*/ 534 h 972"/>
              <a:gd name="T14" fmla="*/ 356 w 1123"/>
              <a:gd name="T15" fmla="*/ 871 h 972"/>
              <a:gd name="T16" fmla="*/ 500 w 1123"/>
              <a:gd name="T17" fmla="*/ 872 h 972"/>
              <a:gd name="T18" fmla="*/ 1058 w 1123"/>
              <a:gd name="T19" fmla="*/ 267 h 972"/>
              <a:gd name="T20" fmla="*/ 1065 w 1123"/>
              <a:gd name="T21" fmla="*/ 154 h 972"/>
              <a:gd name="T22" fmla="*/ 983 w 1123"/>
              <a:gd name="T23" fmla="*/ 48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3" h="972">
                <a:moveTo>
                  <a:pt x="983" y="48"/>
                </a:moveTo>
                <a:cubicBezTo>
                  <a:pt x="983" y="48"/>
                  <a:pt x="952" y="0"/>
                  <a:pt x="884" y="36"/>
                </a:cubicBezTo>
                <a:cubicBezTo>
                  <a:pt x="774" y="95"/>
                  <a:pt x="533" y="321"/>
                  <a:pt x="409" y="515"/>
                </a:cubicBezTo>
                <a:cubicBezTo>
                  <a:pt x="409" y="515"/>
                  <a:pt x="320" y="412"/>
                  <a:pt x="251" y="357"/>
                </a:cubicBezTo>
                <a:cubicBezTo>
                  <a:pt x="183" y="302"/>
                  <a:pt x="170" y="309"/>
                  <a:pt x="107" y="369"/>
                </a:cubicBezTo>
                <a:cubicBezTo>
                  <a:pt x="66" y="408"/>
                  <a:pt x="42" y="446"/>
                  <a:pt x="42" y="446"/>
                </a:cubicBezTo>
                <a:cubicBezTo>
                  <a:pt x="42" y="446"/>
                  <a:pt x="0" y="490"/>
                  <a:pt x="41" y="534"/>
                </a:cubicBezTo>
                <a:cubicBezTo>
                  <a:pt x="93" y="589"/>
                  <a:pt x="283" y="776"/>
                  <a:pt x="356" y="871"/>
                </a:cubicBezTo>
                <a:cubicBezTo>
                  <a:pt x="432" y="972"/>
                  <a:pt x="500" y="872"/>
                  <a:pt x="500" y="872"/>
                </a:cubicBezTo>
                <a:cubicBezTo>
                  <a:pt x="500" y="872"/>
                  <a:pt x="734" y="489"/>
                  <a:pt x="1058" y="267"/>
                </a:cubicBezTo>
                <a:cubicBezTo>
                  <a:pt x="1058" y="267"/>
                  <a:pt x="1123" y="229"/>
                  <a:pt x="1065" y="154"/>
                </a:cubicBezTo>
                <a:cubicBezTo>
                  <a:pt x="1007" y="79"/>
                  <a:pt x="983" y="48"/>
                  <a:pt x="983" y="48"/>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defTabSz="914400">
              <a:defRPr/>
            </a:pPr>
            <a:endParaRPr lang="en-US" kern="0">
              <a:solidFill>
                <a:sysClr val="windowText" lastClr="000000"/>
              </a:solidFill>
            </a:endParaRPr>
          </a:p>
        </p:txBody>
      </p:sp>
      <p:sp>
        <p:nvSpPr>
          <p:cNvPr id="17" name="Freeform 16"/>
          <p:cNvSpPr>
            <a:spLocks/>
          </p:cNvSpPr>
          <p:nvPr>
            <p:custDataLst>
              <p:tags r:id="rId12"/>
            </p:custDataLst>
          </p:nvPr>
        </p:nvSpPr>
        <p:spPr bwMode="auto">
          <a:xfrm>
            <a:off x="5570439" y="3606542"/>
            <a:ext cx="213447" cy="184805"/>
          </a:xfrm>
          <a:custGeom>
            <a:avLst/>
            <a:gdLst>
              <a:gd name="T0" fmla="*/ 983 w 1123"/>
              <a:gd name="T1" fmla="*/ 48 h 972"/>
              <a:gd name="T2" fmla="*/ 884 w 1123"/>
              <a:gd name="T3" fmla="*/ 36 h 972"/>
              <a:gd name="T4" fmla="*/ 409 w 1123"/>
              <a:gd name="T5" fmla="*/ 515 h 972"/>
              <a:gd name="T6" fmla="*/ 251 w 1123"/>
              <a:gd name="T7" fmla="*/ 357 h 972"/>
              <a:gd name="T8" fmla="*/ 107 w 1123"/>
              <a:gd name="T9" fmla="*/ 369 h 972"/>
              <a:gd name="T10" fmla="*/ 42 w 1123"/>
              <a:gd name="T11" fmla="*/ 446 h 972"/>
              <a:gd name="T12" fmla="*/ 41 w 1123"/>
              <a:gd name="T13" fmla="*/ 534 h 972"/>
              <a:gd name="T14" fmla="*/ 356 w 1123"/>
              <a:gd name="T15" fmla="*/ 871 h 972"/>
              <a:gd name="T16" fmla="*/ 500 w 1123"/>
              <a:gd name="T17" fmla="*/ 872 h 972"/>
              <a:gd name="T18" fmla="*/ 1058 w 1123"/>
              <a:gd name="T19" fmla="*/ 267 h 972"/>
              <a:gd name="T20" fmla="*/ 1065 w 1123"/>
              <a:gd name="T21" fmla="*/ 154 h 972"/>
              <a:gd name="T22" fmla="*/ 983 w 1123"/>
              <a:gd name="T23" fmla="*/ 48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3" h="972">
                <a:moveTo>
                  <a:pt x="983" y="48"/>
                </a:moveTo>
                <a:cubicBezTo>
                  <a:pt x="983" y="48"/>
                  <a:pt x="952" y="0"/>
                  <a:pt x="884" y="36"/>
                </a:cubicBezTo>
                <a:cubicBezTo>
                  <a:pt x="774" y="95"/>
                  <a:pt x="533" y="321"/>
                  <a:pt x="409" y="515"/>
                </a:cubicBezTo>
                <a:cubicBezTo>
                  <a:pt x="409" y="515"/>
                  <a:pt x="320" y="412"/>
                  <a:pt x="251" y="357"/>
                </a:cubicBezTo>
                <a:cubicBezTo>
                  <a:pt x="183" y="302"/>
                  <a:pt x="170" y="309"/>
                  <a:pt x="107" y="369"/>
                </a:cubicBezTo>
                <a:cubicBezTo>
                  <a:pt x="66" y="408"/>
                  <a:pt x="42" y="446"/>
                  <a:pt x="42" y="446"/>
                </a:cubicBezTo>
                <a:cubicBezTo>
                  <a:pt x="42" y="446"/>
                  <a:pt x="0" y="490"/>
                  <a:pt x="41" y="534"/>
                </a:cubicBezTo>
                <a:cubicBezTo>
                  <a:pt x="93" y="589"/>
                  <a:pt x="283" y="776"/>
                  <a:pt x="356" y="871"/>
                </a:cubicBezTo>
                <a:cubicBezTo>
                  <a:pt x="432" y="972"/>
                  <a:pt x="500" y="872"/>
                  <a:pt x="500" y="872"/>
                </a:cubicBezTo>
                <a:cubicBezTo>
                  <a:pt x="500" y="872"/>
                  <a:pt x="734" y="489"/>
                  <a:pt x="1058" y="267"/>
                </a:cubicBezTo>
                <a:cubicBezTo>
                  <a:pt x="1058" y="267"/>
                  <a:pt x="1123" y="229"/>
                  <a:pt x="1065" y="154"/>
                </a:cubicBezTo>
                <a:cubicBezTo>
                  <a:pt x="1007" y="79"/>
                  <a:pt x="983" y="48"/>
                  <a:pt x="983" y="48"/>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defTabSz="914400">
              <a:defRPr/>
            </a:pPr>
            <a:endParaRPr lang="en-US" kern="0">
              <a:solidFill>
                <a:sysClr val="windowText" lastClr="000000"/>
              </a:solidFill>
            </a:endParaRPr>
          </a:p>
        </p:txBody>
      </p:sp>
    </p:spTree>
    <p:extLst>
      <p:ext uri="{BB962C8B-B14F-4D97-AF65-F5344CB8AC3E}">
        <p14:creationId xmlns:p14="http://schemas.microsoft.com/office/powerpoint/2010/main" val="307434283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Inventory </a:t>
            </a:r>
            <a:endParaRPr lang="en-US" dirty="0"/>
          </a:p>
        </p:txBody>
      </p:sp>
      <p:sp>
        <p:nvSpPr>
          <p:cNvPr id="3" name="Content Placeholder 2"/>
          <p:cNvSpPr>
            <a:spLocks noGrp="1"/>
          </p:cNvSpPr>
          <p:nvPr>
            <p:ph idx="1"/>
          </p:nvPr>
        </p:nvSpPr>
        <p:spPr>
          <a:xfrm>
            <a:off x="519112" y="1447799"/>
            <a:ext cx="5687379" cy="3268587"/>
          </a:xfrm>
        </p:spPr>
        <p:txBody>
          <a:bodyPr/>
          <a:lstStyle/>
          <a:p>
            <a:r>
              <a:rPr lang="en-US" dirty="0" smtClean="0"/>
              <a:t>Simplified experience</a:t>
            </a:r>
          </a:p>
          <a:p>
            <a:pPr lvl="1"/>
            <a:r>
              <a:rPr lang="en-US" dirty="0" smtClean="0"/>
              <a:t>Forget about SMS_DEF.MOF!</a:t>
            </a:r>
          </a:p>
          <a:p>
            <a:pPr lvl="1"/>
            <a:r>
              <a:rPr lang="en-US" dirty="0" smtClean="0"/>
              <a:t>Browse WMI namespace to select the classes you need</a:t>
            </a:r>
          </a:p>
          <a:p>
            <a:pPr lvl="1"/>
            <a:endParaRPr lang="en-US" dirty="0" smtClean="0"/>
          </a:p>
          <a:p>
            <a:r>
              <a:rPr lang="en-US" dirty="0" smtClean="0"/>
              <a:t>Backward compatible</a:t>
            </a:r>
          </a:p>
          <a:p>
            <a:pPr lvl="1"/>
            <a:r>
              <a:rPr lang="en-US" dirty="0" smtClean="0"/>
              <a:t>Import existing .</a:t>
            </a:r>
            <a:r>
              <a:rPr lang="en-US" dirty="0" err="1" smtClean="0"/>
              <a:t>mof</a:t>
            </a:r>
            <a:r>
              <a:rPr lang="en-US" dirty="0" smtClean="0"/>
              <a:t> files</a:t>
            </a: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7561" y="1479287"/>
            <a:ext cx="5462433" cy="468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195004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8863351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6" name="think-cell Slide" r:id="rId17" imgW="270" imgH="270" progId="TCLayout.ActiveDocument.1">
                  <p:embed/>
                </p:oleObj>
              </mc:Choice>
              <mc:Fallback>
                <p:oleObj name="think-cell Slide" r:id="rId17" imgW="270" imgH="270" progId="TCLayout.ActiveDocument.1">
                  <p:embed/>
                  <p:pic>
                    <p:nvPicPr>
                      <p:cNvPr id="0" name=""/>
                      <p:cNvPicPr/>
                      <p:nvPr/>
                    </p:nvPicPr>
                    <p:blipFill>
                      <a:blip r:embed="rId18"/>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p>
            <a:r>
              <a:rPr lang="en-US" dirty="0" smtClean="0"/>
              <a:t>Hardware Inventory</a:t>
            </a:r>
            <a:endParaRPr lang="en-US" dirty="0"/>
          </a:p>
        </p:txBody>
      </p:sp>
      <p:sp>
        <p:nvSpPr>
          <p:cNvPr id="106" name="TextBox 105"/>
          <p:cNvSpPr txBox="1"/>
          <p:nvPr>
            <p:custDataLst>
              <p:tags r:id="rId4"/>
            </p:custDataLst>
          </p:nvPr>
        </p:nvSpPr>
        <p:spPr>
          <a:xfrm>
            <a:off x="872424" y="1475453"/>
            <a:ext cx="10455091" cy="584775"/>
          </a:xfrm>
          <a:prstGeom prst="rect">
            <a:avLst/>
          </a:prstGeom>
          <a:noFill/>
        </p:spPr>
        <p:txBody>
          <a:bodyPr wrap="square" lIns="182880" tIns="45720" rIns="91440" bIns="45720" rtlCol="0">
            <a:spAutoFit/>
          </a:bodyPr>
          <a:lstStyle/>
          <a:p>
            <a:pPr algn="ctr"/>
            <a:r>
              <a:rPr lang="en-US" sz="3200" dirty="0" smtClean="0">
                <a:solidFill>
                  <a:srgbClr val="94C949">
                    <a:alpha val="99000"/>
                  </a:srgbClr>
                </a:solidFill>
                <a:latin typeface="Segoe UI Semibold" pitchFamily="34" charset="0"/>
              </a:rPr>
              <a:t>Use Client Setting to configure inventory classes</a:t>
            </a:r>
          </a:p>
        </p:txBody>
      </p:sp>
      <p:pic>
        <p:nvPicPr>
          <p:cNvPr id="38" name="Picture 6"/>
          <p:cNvPicPr>
            <a:picLocks noChangeAspect="1" noChangeArrowheads="1"/>
          </p:cNvPicPr>
          <p:nvPr>
            <p:custDataLst>
              <p:tags r:id="rId5"/>
            </p:custDataLst>
          </p:nvPr>
        </p:nvPicPr>
        <p:blipFill>
          <a:blip r:embed="rId19">
            <a:extLst>
              <a:ext uri="{28A0092B-C50C-407E-A947-70E740481C1C}">
                <a14:useLocalDpi xmlns:a14="http://schemas.microsoft.com/office/drawing/2010/main" val="0"/>
              </a:ext>
            </a:extLst>
          </a:blip>
          <a:srcRect/>
          <a:stretch>
            <a:fillRect/>
          </a:stretch>
        </p:blipFill>
        <p:spPr bwMode="auto">
          <a:xfrm flipH="1">
            <a:off x="6583680" y="4164413"/>
            <a:ext cx="1755786" cy="121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108"/>
          <p:cNvPicPr>
            <a:picLocks noChangeAspect="1" noChangeArrowheads="1"/>
          </p:cNvPicPr>
          <p:nvPr>
            <p:custDataLst>
              <p:tags r:id="rId6"/>
            </p:custDataLst>
          </p:nvPr>
        </p:nvPicPr>
        <p:blipFill>
          <a:blip r:embed="rId20">
            <a:extLst>
              <a:ext uri="{28A0092B-C50C-407E-A947-70E740481C1C}">
                <a14:useLocalDpi xmlns:a14="http://schemas.microsoft.com/office/drawing/2010/main" val="0"/>
              </a:ext>
            </a:extLst>
          </a:blip>
          <a:srcRect/>
          <a:stretch>
            <a:fillRect/>
          </a:stretch>
        </p:blipFill>
        <p:spPr bwMode="auto">
          <a:xfrm>
            <a:off x="911809" y="3980902"/>
            <a:ext cx="1511222" cy="1580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0" name="Table 39"/>
          <p:cNvGraphicFramePr>
            <a:graphicFrameLocks noGrp="1"/>
          </p:cNvGraphicFramePr>
          <p:nvPr>
            <p:custDataLst>
              <p:tags r:id="rId7"/>
            </p:custDataLst>
            <p:extLst>
              <p:ext uri="{D42A27DB-BD31-4B8C-83A1-F6EECF244321}">
                <p14:modId xmlns:p14="http://schemas.microsoft.com/office/powerpoint/2010/main" val="3911456573"/>
              </p:ext>
            </p:extLst>
          </p:nvPr>
        </p:nvGraphicFramePr>
        <p:xfrm>
          <a:off x="2634932" y="3749584"/>
          <a:ext cx="2847507" cy="2043370"/>
        </p:xfrm>
        <a:graphic>
          <a:graphicData uri="http://schemas.openxmlformats.org/drawingml/2006/table">
            <a:tbl>
              <a:tblPr firstRow="1" bandRow="1">
                <a:tableStyleId>{5C22544A-7EE6-4342-B048-85BDC9FD1C3A}</a:tableStyleId>
              </a:tblPr>
              <a:tblGrid>
                <a:gridCol w="381000"/>
                <a:gridCol w="2466507"/>
              </a:tblGrid>
              <a:tr h="385258">
                <a:tc gridSpan="2">
                  <a:txBody>
                    <a:bodyPr/>
                    <a:lstStyle/>
                    <a:p>
                      <a:pPr marL="0" algn="l" defTabSz="914363" rtl="0" eaLnBrk="1" latinLnBrk="0" hangingPunct="1"/>
                      <a:r>
                        <a:rPr lang="en-US" sz="1800" b="0" kern="1200" dirty="0" smtClean="0">
                          <a:solidFill>
                            <a:schemeClr val="accent6">
                              <a:alpha val="99000"/>
                            </a:schemeClr>
                          </a:solidFill>
                          <a:latin typeface="+mn-lt"/>
                          <a:ea typeface="+mn-ea"/>
                          <a:cs typeface="+mn-cs"/>
                        </a:rPr>
                        <a:t>Default Setting</a:t>
                      </a:r>
                      <a:endParaRPr lang="en-US" sz="1800" b="0" kern="1200" dirty="0">
                        <a:solidFill>
                          <a:schemeClr val="accent6">
                            <a:alpha val="99000"/>
                          </a:schemeClr>
                        </a:solidFill>
                        <a:latin typeface="+mn-lt"/>
                        <a:ea typeface="+mn-ea"/>
                        <a:cs typeface="+mn-cs"/>
                      </a:endParaRPr>
                    </a:p>
                  </a:txBody>
                  <a:tcPr marT="54864" marB="54864"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pPr marL="0" algn="l" defTabSz="914363" rtl="0" eaLnBrk="1" latinLnBrk="0" hangingPunct="1"/>
                      <a:endParaRPr lang="en-US" sz="1800" b="0" kern="1200" dirty="0">
                        <a:solidFill>
                          <a:schemeClr val="accent6">
                            <a:alpha val="99000"/>
                          </a:schemeClr>
                        </a:solidFill>
                        <a:latin typeface="+mn-lt"/>
                        <a:ea typeface="+mn-ea"/>
                        <a:cs typeface="+mn-cs"/>
                      </a:endParaRPr>
                    </a:p>
                  </a:txBody>
                  <a:tcPr marT="54864" marB="54864"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r>
              <a:tr h="400450">
                <a:tc>
                  <a:txBody>
                    <a:bodyPr/>
                    <a:lstStyle/>
                    <a:p>
                      <a:pPr marL="0" lvl="1" indent="0" algn="l" defTabSz="914363" rtl="0" eaLnBrk="1" latinLnBrk="0" hangingPunct="1">
                        <a:lnSpc>
                          <a:spcPct val="100000"/>
                        </a:lnSpc>
                        <a:spcBef>
                          <a:spcPct val="20000"/>
                        </a:spcBef>
                        <a:buSzPct val="90000"/>
                        <a:buFontTx/>
                        <a:buNone/>
                      </a:pPr>
                      <a:endParaRPr lang="en-US" sz="2000" kern="1200" dirty="0" smtClean="0">
                        <a:gradFill>
                          <a:gsLst>
                            <a:gs pos="0">
                              <a:schemeClr val="tx1"/>
                            </a:gs>
                            <a:gs pos="86000">
                              <a:schemeClr val="tx1"/>
                            </a:gs>
                          </a:gsLst>
                          <a:lin ang="5400000" scaled="0"/>
                        </a:gradFill>
                        <a:latin typeface="+mn-lt"/>
                        <a:ea typeface="+mn-ea"/>
                        <a:cs typeface="+mn-cs"/>
                      </a:endParaRPr>
                    </a:p>
                  </a:txBody>
                  <a:tcPr marT="54864" marB="54864"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363" rtl="0" eaLnBrk="1" latinLnBrk="0" hangingPunct="1"/>
                      <a:r>
                        <a:rPr lang="en-US" sz="1600" b="0" kern="1200" dirty="0" smtClean="0">
                          <a:solidFill>
                            <a:schemeClr val="tx1">
                              <a:alpha val="99000"/>
                            </a:schemeClr>
                          </a:solidFill>
                          <a:latin typeface="+mn-lt"/>
                          <a:ea typeface="+mn-ea"/>
                          <a:cs typeface="+mn-cs"/>
                        </a:rPr>
                        <a:t>Computer System</a:t>
                      </a:r>
                    </a:p>
                  </a:txBody>
                  <a:tcPr marT="54864" marB="54864"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r>
              <a:tr h="385258">
                <a:tc>
                  <a:txBody>
                    <a:bodyPr/>
                    <a:lstStyle/>
                    <a:p>
                      <a:pPr marL="0" lvl="1" indent="0" algn="l" defTabSz="914363" rtl="0" eaLnBrk="1" latinLnBrk="0" hangingPunct="1">
                        <a:lnSpc>
                          <a:spcPct val="100000"/>
                        </a:lnSpc>
                        <a:spcBef>
                          <a:spcPct val="20000"/>
                        </a:spcBef>
                        <a:buSzPct val="90000"/>
                        <a:buFontTx/>
                        <a:buNone/>
                      </a:pPr>
                      <a:endParaRPr lang="en-US" sz="2000" kern="1200" dirty="0" smtClean="0">
                        <a:gradFill>
                          <a:gsLst>
                            <a:gs pos="0">
                              <a:schemeClr val="tx1"/>
                            </a:gs>
                            <a:gs pos="86000">
                              <a:schemeClr val="tx1"/>
                            </a:gs>
                          </a:gsLst>
                          <a:lin ang="5400000" scaled="0"/>
                        </a:gradFill>
                        <a:latin typeface="+mn-lt"/>
                        <a:ea typeface="+mn-ea"/>
                        <a:cs typeface="+mn-cs"/>
                      </a:endParaRPr>
                    </a:p>
                  </a:txBody>
                  <a:tcPr marT="54864" marB="54864"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363" rtl="0" eaLnBrk="1" latinLnBrk="0" hangingPunct="1"/>
                      <a:r>
                        <a:rPr lang="en-US" sz="1600" b="0" kern="1200" dirty="0" smtClean="0">
                          <a:solidFill>
                            <a:schemeClr val="tx1">
                              <a:alpha val="99000"/>
                            </a:schemeClr>
                          </a:solidFill>
                          <a:latin typeface="+mn-lt"/>
                          <a:ea typeface="+mn-ea"/>
                          <a:cs typeface="+mn-cs"/>
                        </a:rPr>
                        <a:t>Device Memory</a:t>
                      </a:r>
                      <a:endParaRPr lang="en-US" sz="1600" b="0" kern="1200" dirty="0">
                        <a:solidFill>
                          <a:schemeClr val="tx1">
                            <a:alpha val="99000"/>
                          </a:schemeClr>
                        </a:solidFill>
                        <a:latin typeface="+mn-lt"/>
                        <a:ea typeface="+mn-ea"/>
                        <a:cs typeface="+mn-cs"/>
                      </a:endParaRPr>
                    </a:p>
                  </a:txBody>
                  <a:tcPr marT="54864" marB="54864"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r>
              <a:tr h="400450">
                <a:tc>
                  <a:txBody>
                    <a:bodyPr/>
                    <a:lstStyle/>
                    <a:p>
                      <a:pPr marL="0" lvl="1" indent="0" algn="l" defTabSz="914363" rtl="0" eaLnBrk="1" latinLnBrk="0" hangingPunct="1">
                        <a:lnSpc>
                          <a:spcPct val="100000"/>
                        </a:lnSpc>
                        <a:spcBef>
                          <a:spcPct val="20000"/>
                        </a:spcBef>
                        <a:buSzPct val="90000"/>
                        <a:buFontTx/>
                        <a:buNone/>
                      </a:pPr>
                      <a:endParaRPr lang="en-US" sz="2000" kern="1200" dirty="0" smtClean="0">
                        <a:gradFill>
                          <a:gsLst>
                            <a:gs pos="0">
                              <a:schemeClr val="tx1"/>
                            </a:gs>
                            <a:gs pos="86000">
                              <a:schemeClr val="tx1"/>
                            </a:gs>
                          </a:gsLst>
                          <a:lin ang="5400000" scaled="0"/>
                        </a:gradFill>
                        <a:latin typeface="+mn-lt"/>
                        <a:ea typeface="+mn-ea"/>
                        <a:cs typeface="+mn-cs"/>
                      </a:endParaRPr>
                    </a:p>
                  </a:txBody>
                  <a:tcPr marT="54864" marB="54864"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363" rtl="0" eaLnBrk="1" latinLnBrk="0" hangingPunct="1"/>
                      <a:r>
                        <a:rPr lang="en-US" sz="1600" b="0" kern="1200" dirty="0" smtClean="0">
                          <a:solidFill>
                            <a:schemeClr val="tx1">
                              <a:alpha val="99000"/>
                            </a:schemeClr>
                          </a:solidFill>
                          <a:latin typeface="+mn-lt"/>
                          <a:ea typeface="+mn-ea"/>
                          <a:cs typeface="+mn-cs"/>
                        </a:rPr>
                        <a:t>Processor</a:t>
                      </a:r>
                      <a:endParaRPr lang="en-US" sz="1600" b="0" kern="1200" dirty="0">
                        <a:solidFill>
                          <a:schemeClr val="tx1">
                            <a:alpha val="99000"/>
                          </a:schemeClr>
                        </a:solidFill>
                        <a:latin typeface="+mn-lt"/>
                        <a:ea typeface="+mn-ea"/>
                        <a:cs typeface="+mn-cs"/>
                      </a:endParaRPr>
                    </a:p>
                  </a:txBody>
                  <a:tcPr marT="54864" marB="54864"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r>
              <a:tr h="400450">
                <a:tc>
                  <a:txBody>
                    <a:bodyPr/>
                    <a:lstStyle/>
                    <a:p>
                      <a:pPr marL="0" lvl="1" indent="0" algn="l" defTabSz="914363" rtl="0" eaLnBrk="1" latinLnBrk="0" hangingPunct="1">
                        <a:lnSpc>
                          <a:spcPct val="100000"/>
                        </a:lnSpc>
                        <a:spcBef>
                          <a:spcPct val="20000"/>
                        </a:spcBef>
                        <a:buSzPct val="90000"/>
                        <a:buFontTx/>
                        <a:buNone/>
                      </a:pPr>
                      <a:endParaRPr lang="en-US" sz="2000" kern="1200" dirty="0" smtClean="0">
                        <a:gradFill>
                          <a:gsLst>
                            <a:gs pos="0">
                              <a:schemeClr val="tx1"/>
                            </a:gs>
                            <a:gs pos="86000">
                              <a:schemeClr val="tx1"/>
                            </a:gs>
                          </a:gsLst>
                          <a:lin ang="5400000" scaled="0"/>
                        </a:gradFill>
                        <a:latin typeface="+mn-lt"/>
                        <a:ea typeface="+mn-ea"/>
                        <a:cs typeface="+mn-cs"/>
                      </a:endParaRPr>
                    </a:p>
                  </a:txBody>
                  <a:tcPr marT="54864" marB="54864"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363" rtl="0" eaLnBrk="1" latinLnBrk="0" hangingPunct="1"/>
                      <a:r>
                        <a:rPr lang="en-US" sz="1600" b="0" kern="1200" dirty="0" smtClean="0">
                          <a:solidFill>
                            <a:schemeClr val="tx1">
                              <a:alpha val="99000"/>
                            </a:schemeClr>
                          </a:solidFill>
                          <a:latin typeface="+mn-lt"/>
                          <a:ea typeface="+mn-ea"/>
                          <a:cs typeface="+mn-cs"/>
                        </a:rPr>
                        <a:t>User Profile</a:t>
                      </a:r>
                      <a:endParaRPr lang="en-US" sz="1600" b="0" kern="1200" dirty="0">
                        <a:solidFill>
                          <a:schemeClr val="tx1">
                            <a:alpha val="99000"/>
                          </a:schemeClr>
                        </a:solidFill>
                        <a:latin typeface="+mn-lt"/>
                        <a:ea typeface="+mn-ea"/>
                        <a:cs typeface="+mn-cs"/>
                      </a:endParaRPr>
                    </a:p>
                  </a:txBody>
                  <a:tcPr marT="54864" marB="54864"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4" name="Group 3"/>
          <p:cNvGrpSpPr/>
          <p:nvPr>
            <p:custDataLst>
              <p:tags r:id="rId8"/>
            </p:custDataLst>
          </p:nvPr>
        </p:nvGrpSpPr>
        <p:grpSpPr>
          <a:xfrm>
            <a:off x="2711132" y="4250035"/>
            <a:ext cx="213447" cy="1404005"/>
            <a:chOff x="3046412" y="4615795"/>
            <a:chExt cx="213447" cy="1404005"/>
          </a:xfrm>
        </p:grpSpPr>
        <p:sp>
          <p:nvSpPr>
            <p:cNvPr id="41" name="Freeform 40"/>
            <p:cNvSpPr>
              <a:spLocks/>
            </p:cNvSpPr>
            <p:nvPr/>
          </p:nvSpPr>
          <p:spPr bwMode="auto">
            <a:xfrm>
              <a:off x="3046412" y="4615795"/>
              <a:ext cx="213447" cy="184805"/>
            </a:xfrm>
            <a:custGeom>
              <a:avLst/>
              <a:gdLst>
                <a:gd name="T0" fmla="*/ 983 w 1123"/>
                <a:gd name="T1" fmla="*/ 48 h 972"/>
                <a:gd name="T2" fmla="*/ 884 w 1123"/>
                <a:gd name="T3" fmla="*/ 36 h 972"/>
                <a:gd name="T4" fmla="*/ 409 w 1123"/>
                <a:gd name="T5" fmla="*/ 515 h 972"/>
                <a:gd name="T6" fmla="*/ 251 w 1123"/>
                <a:gd name="T7" fmla="*/ 357 h 972"/>
                <a:gd name="T8" fmla="*/ 107 w 1123"/>
                <a:gd name="T9" fmla="*/ 369 h 972"/>
                <a:gd name="T10" fmla="*/ 42 w 1123"/>
                <a:gd name="T11" fmla="*/ 446 h 972"/>
                <a:gd name="T12" fmla="*/ 41 w 1123"/>
                <a:gd name="T13" fmla="*/ 534 h 972"/>
                <a:gd name="T14" fmla="*/ 356 w 1123"/>
                <a:gd name="T15" fmla="*/ 871 h 972"/>
                <a:gd name="T16" fmla="*/ 500 w 1123"/>
                <a:gd name="T17" fmla="*/ 872 h 972"/>
                <a:gd name="T18" fmla="*/ 1058 w 1123"/>
                <a:gd name="T19" fmla="*/ 267 h 972"/>
                <a:gd name="T20" fmla="*/ 1065 w 1123"/>
                <a:gd name="T21" fmla="*/ 154 h 972"/>
                <a:gd name="T22" fmla="*/ 983 w 1123"/>
                <a:gd name="T23" fmla="*/ 48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3" h="972">
                  <a:moveTo>
                    <a:pt x="983" y="48"/>
                  </a:moveTo>
                  <a:cubicBezTo>
                    <a:pt x="983" y="48"/>
                    <a:pt x="952" y="0"/>
                    <a:pt x="884" y="36"/>
                  </a:cubicBezTo>
                  <a:cubicBezTo>
                    <a:pt x="774" y="95"/>
                    <a:pt x="533" y="321"/>
                    <a:pt x="409" y="515"/>
                  </a:cubicBezTo>
                  <a:cubicBezTo>
                    <a:pt x="409" y="515"/>
                    <a:pt x="320" y="412"/>
                    <a:pt x="251" y="357"/>
                  </a:cubicBezTo>
                  <a:cubicBezTo>
                    <a:pt x="183" y="302"/>
                    <a:pt x="170" y="309"/>
                    <a:pt x="107" y="369"/>
                  </a:cubicBezTo>
                  <a:cubicBezTo>
                    <a:pt x="66" y="408"/>
                    <a:pt x="42" y="446"/>
                    <a:pt x="42" y="446"/>
                  </a:cubicBezTo>
                  <a:cubicBezTo>
                    <a:pt x="42" y="446"/>
                    <a:pt x="0" y="490"/>
                    <a:pt x="41" y="534"/>
                  </a:cubicBezTo>
                  <a:cubicBezTo>
                    <a:pt x="93" y="589"/>
                    <a:pt x="283" y="776"/>
                    <a:pt x="356" y="871"/>
                  </a:cubicBezTo>
                  <a:cubicBezTo>
                    <a:pt x="432" y="972"/>
                    <a:pt x="500" y="872"/>
                    <a:pt x="500" y="872"/>
                  </a:cubicBezTo>
                  <a:cubicBezTo>
                    <a:pt x="500" y="872"/>
                    <a:pt x="734" y="489"/>
                    <a:pt x="1058" y="267"/>
                  </a:cubicBezTo>
                  <a:cubicBezTo>
                    <a:pt x="1058" y="267"/>
                    <a:pt x="1123" y="229"/>
                    <a:pt x="1065" y="154"/>
                  </a:cubicBezTo>
                  <a:cubicBezTo>
                    <a:pt x="1007" y="79"/>
                    <a:pt x="983" y="48"/>
                    <a:pt x="983" y="48"/>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defTabSz="914400">
                <a:defRPr/>
              </a:pPr>
              <a:endParaRPr lang="en-US" kern="0">
                <a:solidFill>
                  <a:sysClr val="windowText" lastClr="000000"/>
                </a:solidFill>
              </a:endParaRPr>
            </a:p>
          </p:txBody>
        </p:sp>
        <p:sp>
          <p:nvSpPr>
            <p:cNvPr id="42" name="Freeform 41"/>
            <p:cNvSpPr>
              <a:spLocks/>
            </p:cNvSpPr>
            <p:nvPr/>
          </p:nvSpPr>
          <p:spPr bwMode="auto">
            <a:xfrm>
              <a:off x="3046412" y="5022195"/>
              <a:ext cx="213447" cy="184805"/>
            </a:xfrm>
            <a:custGeom>
              <a:avLst/>
              <a:gdLst>
                <a:gd name="T0" fmla="*/ 983 w 1123"/>
                <a:gd name="T1" fmla="*/ 48 h 972"/>
                <a:gd name="T2" fmla="*/ 884 w 1123"/>
                <a:gd name="T3" fmla="*/ 36 h 972"/>
                <a:gd name="T4" fmla="*/ 409 w 1123"/>
                <a:gd name="T5" fmla="*/ 515 h 972"/>
                <a:gd name="T6" fmla="*/ 251 w 1123"/>
                <a:gd name="T7" fmla="*/ 357 h 972"/>
                <a:gd name="T8" fmla="*/ 107 w 1123"/>
                <a:gd name="T9" fmla="*/ 369 h 972"/>
                <a:gd name="T10" fmla="*/ 42 w 1123"/>
                <a:gd name="T11" fmla="*/ 446 h 972"/>
                <a:gd name="T12" fmla="*/ 41 w 1123"/>
                <a:gd name="T13" fmla="*/ 534 h 972"/>
                <a:gd name="T14" fmla="*/ 356 w 1123"/>
                <a:gd name="T15" fmla="*/ 871 h 972"/>
                <a:gd name="T16" fmla="*/ 500 w 1123"/>
                <a:gd name="T17" fmla="*/ 872 h 972"/>
                <a:gd name="T18" fmla="*/ 1058 w 1123"/>
                <a:gd name="T19" fmla="*/ 267 h 972"/>
                <a:gd name="T20" fmla="*/ 1065 w 1123"/>
                <a:gd name="T21" fmla="*/ 154 h 972"/>
                <a:gd name="T22" fmla="*/ 983 w 1123"/>
                <a:gd name="T23" fmla="*/ 48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3" h="972">
                  <a:moveTo>
                    <a:pt x="983" y="48"/>
                  </a:moveTo>
                  <a:cubicBezTo>
                    <a:pt x="983" y="48"/>
                    <a:pt x="952" y="0"/>
                    <a:pt x="884" y="36"/>
                  </a:cubicBezTo>
                  <a:cubicBezTo>
                    <a:pt x="774" y="95"/>
                    <a:pt x="533" y="321"/>
                    <a:pt x="409" y="515"/>
                  </a:cubicBezTo>
                  <a:cubicBezTo>
                    <a:pt x="409" y="515"/>
                    <a:pt x="320" y="412"/>
                    <a:pt x="251" y="357"/>
                  </a:cubicBezTo>
                  <a:cubicBezTo>
                    <a:pt x="183" y="302"/>
                    <a:pt x="170" y="309"/>
                    <a:pt x="107" y="369"/>
                  </a:cubicBezTo>
                  <a:cubicBezTo>
                    <a:pt x="66" y="408"/>
                    <a:pt x="42" y="446"/>
                    <a:pt x="42" y="446"/>
                  </a:cubicBezTo>
                  <a:cubicBezTo>
                    <a:pt x="42" y="446"/>
                    <a:pt x="0" y="490"/>
                    <a:pt x="41" y="534"/>
                  </a:cubicBezTo>
                  <a:cubicBezTo>
                    <a:pt x="93" y="589"/>
                    <a:pt x="283" y="776"/>
                    <a:pt x="356" y="871"/>
                  </a:cubicBezTo>
                  <a:cubicBezTo>
                    <a:pt x="432" y="972"/>
                    <a:pt x="500" y="872"/>
                    <a:pt x="500" y="872"/>
                  </a:cubicBezTo>
                  <a:cubicBezTo>
                    <a:pt x="500" y="872"/>
                    <a:pt x="734" y="489"/>
                    <a:pt x="1058" y="267"/>
                  </a:cubicBezTo>
                  <a:cubicBezTo>
                    <a:pt x="1058" y="267"/>
                    <a:pt x="1123" y="229"/>
                    <a:pt x="1065" y="154"/>
                  </a:cubicBezTo>
                  <a:cubicBezTo>
                    <a:pt x="1007" y="79"/>
                    <a:pt x="983" y="48"/>
                    <a:pt x="983" y="48"/>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defTabSz="914400">
                <a:defRPr/>
              </a:pPr>
              <a:endParaRPr lang="en-US" kern="0">
                <a:solidFill>
                  <a:sysClr val="windowText" lastClr="000000"/>
                </a:solidFill>
              </a:endParaRPr>
            </a:p>
          </p:txBody>
        </p:sp>
        <p:sp>
          <p:nvSpPr>
            <p:cNvPr id="43" name="Freeform 42"/>
            <p:cNvSpPr>
              <a:spLocks/>
            </p:cNvSpPr>
            <p:nvPr/>
          </p:nvSpPr>
          <p:spPr bwMode="auto">
            <a:xfrm>
              <a:off x="3046412" y="5428595"/>
              <a:ext cx="213447" cy="184805"/>
            </a:xfrm>
            <a:custGeom>
              <a:avLst/>
              <a:gdLst>
                <a:gd name="T0" fmla="*/ 983 w 1123"/>
                <a:gd name="T1" fmla="*/ 48 h 972"/>
                <a:gd name="T2" fmla="*/ 884 w 1123"/>
                <a:gd name="T3" fmla="*/ 36 h 972"/>
                <a:gd name="T4" fmla="*/ 409 w 1123"/>
                <a:gd name="T5" fmla="*/ 515 h 972"/>
                <a:gd name="T6" fmla="*/ 251 w 1123"/>
                <a:gd name="T7" fmla="*/ 357 h 972"/>
                <a:gd name="T8" fmla="*/ 107 w 1123"/>
                <a:gd name="T9" fmla="*/ 369 h 972"/>
                <a:gd name="T10" fmla="*/ 42 w 1123"/>
                <a:gd name="T11" fmla="*/ 446 h 972"/>
                <a:gd name="T12" fmla="*/ 41 w 1123"/>
                <a:gd name="T13" fmla="*/ 534 h 972"/>
                <a:gd name="T14" fmla="*/ 356 w 1123"/>
                <a:gd name="T15" fmla="*/ 871 h 972"/>
                <a:gd name="T16" fmla="*/ 500 w 1123"/>
                <a:gd name="T17" fmla="*/ 872 h 972"/>
                <a:gd name="T18" fmla="*/ 1058 w 1123"/>
                <a:gd name="T19" fmla="*/ 267 h 972"/>
                <a:gd name="T20" fmla="*/ 1065 w 1123"/>
                <a:gd name="T21" fmla="*/ 154 h 972"/>
                <a:gd name="T22" fmla="*/ 983 w 1123"/>
                <a:gd name="T23" fmla="*/ 48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3" h="972">
                  <a:moveTo>
                    <a:pt x="983" y="48"/>
                  </a:moveTo>
                  <a:cubicBezTo>
                    <a:pt x="983" y="48"/>
                    <a:pt x="952" y="0"/>
                    <a:pt x="884" y="36"/>
                  </a:cubicBezTo>
                  <a:cubicBezTo>
                    <a:pt x="774" y="95"/>
                    <a:pt x="533" y="321"/>
                    <a:pt x="409" y="515"/>
                  </a:cubicBezTo>
                  <a:cubicBezTo>
                    <a:pt x="409" y="515"/>
                    <a:pt x="320" y="412"/>
                    <a:pt x="251" y="357"/>
                  </a:cubicBezTo>
                  <a:cubicBezTo>
                    <a:pt x="183" y="302"/>
                    <a:pt x="170" y="309"/>
                    <a:pt x="107" y="369"/>
                  </a:cubicBezTo>
                  <a:cubicBezTo>
                    <a:pt x="66" y="408"/>
                    <a:pt x="42" y="446"/>
                    <a:pt x="42" y="446"/>
                  </a:cubicBezTo>
                  <a:cubicBezTo>
                    <a:pt x="42" y="446"/>
                    <a:pt x="0" y="490"/>
                    <a:pt x="41" y="534"/>
                  </a:cubicBezTo>
                  <a:cubicBezTo>
                    <a:pt x="93" y="589"/>
                    <a:pt x="283" y="776"/>
                    <a:pt x="356" y="871"/>
                  </a:cubicBezTo>
                  <a:cubicBezTo>
                    <a:pt x="432" y="972"/>
                    <a:pt x="500" y="872"/>
                    <a:pt x="500" y="872"/>
                  </a:cubicBezTo>
                  <a:cubicBezTo>
                    <a:pt x="500" y="872"/>
                    <a:pt x="734" y="489"/>
                    <a:pt x="1058" y="267"/>
                  </a:cubicBezTo>
                  <a:cubicBezTo>
                    <a:pt x="1058" y="267"/>
                    <a:pt x="1123" y="229"/>
                    <a:pt x="1065" y="154"/>
                  </a:cubicBezTo>
                  <a:cubicBezTo>
                    <a:pt x="1007" y="79"/>
                    <a:pt x="983" y="48"/>
                    <a:pt x="983" y="48"/>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defTabSz="914400">
                <a:defRPr/>
              </a:pPr>
              <a:endParaRPr lang="en-US" kern="0">
                <a:solidFill>
                  <a:sysClr val="windowText" lastClr="000000"/>
                </a:solidFill>
              </a:endParaRPr>
            </a:p>
          </p:txBody>
        </p:sp>
        <p:sp>
          <p:nvSpPr>
            <p:cNvPr id="44" name="Freeform 43"/>
            <p:cNvSpPr>
              <a:spLocks/>
            </p:cNvSpPr>
            <p:nvPr/>
          </p:nvSpPr>
          <p:spPr bwMode="auto">
            <a:xfrm>
              <a:off x="3046412" y="5834995"/>
              <a:ext cx="213447" cy="184805"/>
            </a:xfrm>
            <a:custGeom>
              <a:avLst/>
              <a:gdLst>
                <a:gd name="T0" fmla="*/ 983 w 1123"/>
                <a:gd name="T1" fmla="*/ 48 h 972"/>
                <a:gd name="T2" fmla="*/ 884 w 1123"/>
                <a:gd name="T3" fmla="*/ 36 h 972"/>
                <a:gd name="T4" fmla="*/ 409 w 1123"/>
                <a:gd name="T5" fmla="*/ 515 h 972"/>
                <a:gd name="T6" fmla="*/ 251 w 1123"/>
                <a:gd name="T7" fmla="*/ 357 h 972"/>
                <a:gd name="T8" fmla="*/ 107 w 1123"/>
                <a:gd name="T9" fmla="*/ 369 h 972"/>
                <a:gd name="T10" fmla="*/ 42 w 1123"/>
                <a:gd name="T11" fmla="*/ 446 h 972"/>
                <a:gd name="T12" fmla="*/ 41 w 1123"/>
                <a:gd name="T13" fmla="*/ 534 h 972"/>
                <a:gd name="T14" fmla="*/ 356 w 1123"/>
                <a:gd name="T15" fmla="*/ 871 h 972"/>
                <a:gd name="T16" fmla="*/ 500 w 1123"/>
                <a:gd name="T17" fmla="*/ 872 h 972"/>
                <a:gd name="T18" fmla="*/ 1058 w 1123"/>
                <a:gd name="T19" fmla="*/ 267 h 972"/>
                <a:gd name="T20" fmla="*/ 1065 w 1123"/>
                <a:gd name="T21" fmla="*/ 154 h 972"/>
                <a:gd name="T22" fmla="*/ 983 w 1123"/>
                <a:gd name="T23" fmla="*/ 48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3" h="972">
                  <a:moveTo>
                    <a:pt x="983" y="48"/>
                  </a:moveTo>
                  <a:cubicBezTo>
                    <a:pt x="983" y="48"/>
                    <a:pt x="952" y="0"/>
                    <a:pt x="884" y="36"/>
                  </a:cubicBezTo>
                  <a:cubicBezTo>
                    <a:pt x="774" y="95"/>
                    <a:pt x="533" y="321"/>
                    <a:pt x="409" y="515"/>
                  </a:cubicBezTo>
                  <a:cubicBezTo>
                    <a:pt x="409" y="515"/>
                    <a:pt x="320" y="412"/>
                    <a:pt x="251" y="357"/>
                  </a:cubicBezTo>
                  <a:cubicBezTo>
                    <a:pt x="183" y="302"/>
                    <a:pt x="170" y="309"/>
                    <a:pt x="107" y="369"/>
                  </a:cubicBezTo>
                  <a:cubicBezTo>
                    <a:pt x="66" y="408"/>
                    <a:pt x="42" y="446"/>
                    <a:pt x="42" y="446"/>
                  </a:cubicBezTo>
                  <a:cubicBezTo>
                    <a:pt x="42" y="446"/>
                    <a:pt x="0" y="490"/>
                    <a:pt x="41" y="534"/>
                  </a:cubicBezTo>
                  <a:cubicBezTo>
                    <a:pt x="93" y="589"/>
                    <a:pt x="283" y="776"/>
                    <a:pt x="356" y="871"/>
                  </a:cubicBezTo>
                  <a:cubicBezTo>
                    <a:pt x="432" y="972"/>
                    <a:pt x="500" y="872"/>
                    <a:pt x="500" y="872"/>
                  </a:cubicBezTo>
                  <a:cubicBezTo>
                    <a:pt x="500" y="872"/>
                    <a:pt x="734" y="489"/>
                    <a:pt x="1058" y="267"/>
                  </a:cubicBezTo>
                  <a:cubicBezTo>
                    <a:pt x="1058" y="267"/>
                    <a:pt x="1123" y="229"/>
                    <a:pt x="1065" y="154"/>
                  </a:cubicBezTo>
                  <a:cubicBezTo>
                    <a:pt x="1007" y="79"/>
                    <a:pt x="983" y="48"/>
                    <a:pt x="983" y="48"/>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defTabSz="914400">
                <a:defRPr/>
              </a:pPr>
              <a:endParaRPr lang="en-US" kern="0">
                <a:solidFill>
                  <a:sysClr val="windowText" lastClr="000000"/>
                </a:solidFill>
              </a:endParaRPr>
            </a:p>
          </p:txBody>
        </p:sp>
      </p:grpSp>
      <p:graphicFrame>
        <p:nvGraphicFramePr>
          <p:cNvPr id="45" name="Table 44"/>
          <p:cNvGraphicFramePr>
            <a:graphicFrameLocks noGrp="1"/>
          </p:cNvGraphicFramePr>
          <p:nvPr>
            <p:custDataLst>
              <p:tags r:id="rId9"/>
            </p:custDataLst>
            <p:extLst>
              <p:ext uri="{D42A27DB-BD31-4B8C-83A1-F6EECF244321}">
                <p14:modId xmlns:p14="http://schemas.microsoft.com/office/powerpoint/2010/main" val="375971405"/>
              </p:ext>
            </p:extLst>
          </p:nvPr>
        </p:nvGraphicFramePr>
        <p:xfrm>
          <a:off x="8509604" y="3749584"/>
          <a:ext cx="2847507" cy="2043370"/>
        </p:xfrm>
        <a:graphic>
          <a:graphicData uri="http://schemas.openxmlformats.org/drawingml/2006/table">
            <a:tbl>
              <a:tblPr firstRow="1" bandRow="1">
                <a:tableStyleId>{5C22544A-7EE6-4342-B048-85BDC9FD1C3A}</a:tableStyleId>
              </a:tblPr>
              <a:tblGrid>
                <a:gridCol w="381000"/>
                <a:gridCol w="2466507"/>
              </a:tblGrid>
              <a:tr h="385258">
                <a:tc gridSpan="2">
                  <a:txBody>
                    <a:bodyPr/>
                    <a:lstStyle/>
                    <a:p>
                      <a:pPr marL="0" algn="l" defTabSz="914363" rtl="0" eaLnBrk="1" latinLnBrk="0" hangingPunct="1"/>
                      <a:r>
                        <a:rPr lang="en-US" sz="1800" b="0" kern="1200" dirty="0" smtClean="0">
                          <a:solidFill>
                            <a:schemeClr val="accent6">
                              <a:alpha val="99000"/>
                            </a:schemeClr>
                          </a:solidFill>
                          <a:latin typeface="+mn-lt"/>
                          <a:ea typeface="+mn-ea"/>
                          <a:cs typeface="+mn-cs"/>
                        </a:rPr>
                        <a:t>Default Setting</a:t>
                      </a:r>
                      <a:endParaRPr lang="en-US" sz="1800" b="0" kern="1200" dirty="0">
                        <a:solidFill>
                          <a:schemeClr val="accent6">
                            <a:alpha val="99000"/>
                          </a:schemeClr>
                        </a:solidFill>
                        <a:latin typeface="+mn-lt"/>
                        <a:ea typeface="+mn-ea"/>
                        <a:cs typeface="+mn-cs"/>
                      </a:endParaRPr>
                    </a:p>
                  </a:txBody>
                  <a:tcPr marT="54864" marB="54864"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pPr marL="0" algn="l" defTabSz="914363" rtl="0" eaLnBrk="1" latinLnBrk="0" hangingPunct="1"/>
                      <a:endParaRPr lang="en-US" sz="1800" b="0" kern="1200" dirty="0">
                        <a:solidFill>
                          <a:schemeClr val="accent6">
                            <a:alpha val="99000"/>
                          </a:schemeClr>
                        </a:solidFill>
                        <a:latin typeface="+mn-lt"/>
                        <a:ea typeface="+mn-ea"/>
                        <a:cs typeface="+mn-cs"/>
                      </a:endParaRPr>
                    </a:p>
                  </a:txBody>
                  <a:tcPr marT="54864" marB="54864"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r>
              <a:tr h="400450">
                <a:tc>
                  <a:txBody>
                    <a:bodyPr/>
                    <a:lstStyle/>
                    <a:p>
                      <a:pPr marL="0" lvl="1" indent="0" algn="l" defTabSz="914363" rtl="0" eaLnBrk="1" latinLnBrk="0" hangingPunct="1">
                        <a:lnSpc>
                          <a:spcPct val="100000"/>
                        </a:lnSpc>
                        <a:spcBef>
                          <a:spcPct val="20000"/>
                        </a:spcBef>
                        <a:buSzPct val="90000"/>
                        <a:buFontTx/>
                        <a:buNone/>
                      </a:pPr>
                      <a:endParaRPr lang="en-US" sz="2000" kern="1200" dirty="0" smtClean="0">
                        <a:gradFill>
                          <a:gsLst>
                            <a:gs pos="0">
                              <a:schemeClr val="tx1"/>
                            </a:gs>
                            <a:gs pos="86000">
                              <a:schemeClr val="tx1"/>
                            </a:gs>
                          </a:gsLst>
                          <a:lin ang="5400000" scaled="0"/>
                        </a:gradFill>
                        <a:latin typeface="+mn-lt"/>
                        <a:ea typeface="+mn-ea"/>
                        <a:cs typeface="+mn-cs"/>
                      </a:endParaRPr>
                    </a:p>
                  </a:txBody>
                  <a:tcPr marT="54864" marB="54864"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363" rtl="0" eaLnBrk="1" latinLnBrk="0" hangingPunct="1"/>
                      <a:r>
                        <a:rPr lang="en-US" sz="1600" b="0" kern="1200" dirty="0" smtClean="0">
                          <a:solidFill>
                            <a:schemeClr val="tx1">
                              <a:alpha val="99000"/>
                            </a:schemeClr>
                          </a:solidFill>
                          <a:latin typeface="+mn-lt"/>
                          <a:ea typeface="+mn-ea"/>
                          <a:cs typeface="+mn-cs"/>
                        </a:rPr>
                        <a:t>Computer System</a:t>
                      </a:r>
                    </a:p>
                  </a:txBody>
                  <a:tcPr marT="54864" marB="54864"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r>
              <a:tr h="385258">
                <a:tc>
                  <a:txBody>
                    <a:bodyPr/>
                    <a:lstStyle/>
                    <a:p>
                      <a:pPr marL="0" lvl="1" indent="0" algn="l" defTabSz="914363" rtl="0" eaLnBrk="1" latinLnBrk="0" hangingPunct="1">
                        <a:lnSpc>
                          <a:spcPct val="100000"/>
                        </a:lnSpc>
                        <a:spcBef>
                          <a:spcPct val="20000"/>
                        </a:spcBef>
                        <a:buSzPct val="90000"/>
                        <a:buFontTx/>
                        <a:buNone/>
                      </a:pPr>
                      <a:endParaRPr lang="en-US" sz="2000" kern="1200" dirty="0" smtClean="0">
                        <a:gradFill>
                          <a:gsLst>
                            <a:gs pos="0">
                              <a:schemeClr val="tx1"/>
                            </a:gs>
                            <a:gs pos="86000">
                              <a:schemeClr val="tx1"/>
                            </a:gs>
                          </a:gsLst>
                          <a:lin ang="5400000" scaled="0"/>
                        </a:gradFill>
                        <a:latin typeface="+mn-lt"/>
                        <a:ea typeface="+mn-ea"/>
                        <a:cs typeface="+mn-cs"/>
                      </a:endParaRPr>
                    </a:p>
                  </a:txBody>
                  <a:tcPr marT="54864" marB="54864"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363" rtl="0" eaLnBrk="1" latinLnBrk="0" hangingPunct="1"/>
                      <a:r>
                        <a:rPr lang="en-US" sz="1600" b="0" kern="1200" dirty="0" smtClean="0">
                          <a:solidFill>
                            <a:schemeClr val="tx1">
                              <a:alpha val="99000"/>
                            </a:schemeClr>
                          </a:solidFill>
                          <a:latin typeface="+mn-lt"/>
                          <a:ea typeface="+mn-ea"/>
                          <a:cs typeface="+mn-cs"/>
                        </a:rPr>
                        <a:t>Device Memory</a:t>
                      </a:r>
                      <a:endParaRPr lang="en-US" sz="1600" b="0" kern="1200" dirty="0">
                        <a:solidFill>
                          <a:schemeClr val="tx1">
                            <a:alpha val="99000"/>
                          </a:schemeClr>
                        </a:solidFill>
                        <a:latin typeface="+mn-lt"/>
                        <a:ea typeface="+mn-ea"/>
                        <a:cs typeface="+mn-cs"/>
                      </a:endParaRPr>
                    </a:p>
                  </a:txBody>
                  <a:tcPr marT="54864" marB="54864"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r>
              <a:tr h="400450">
                <a:tc>
                  <a:txBody>
                    <a:bodyPr/>
                    <a:lstStyle/>
                    <a:p>
                      <a:pPr marL="0" lvl="1" indent="0" algn="l" defTabSz="914363" rtl="0" eaLnBrk="1" latinLnBrk="0" hangingPunct="1">
                        <a:lnSpc>
                          <a:spcPct val="100000"/>
                        </a:lnSpc>
                        <a:spcBef>
                          <a:spcPct val="20000"/>
                        </a:spcBef>
                        <a:buSzPct val="90000"/>
                        <a:buFontTx/>
                        <a:buNone/>
                      </a:pPr>
                      <a:endParaRPr lang="en-US" sz="2000" kern="1200" dirty="0" smtClean="0">
                        <a:gradFill>
                          <a:gsLst>
                            <a:gs pos="0">
                              <a:schemeClr val="tx1"/>
                            </a:gs>
                            <a:gs pos="86000">
                              <a:schemeClr val="tx1"/>
                            </a:gs>
                          </a:gsLst>
                          <a:lin ang="5400000" scaled="0"/>
                        </a:gradFill>
                        <a:latin typeface="+mn-lt"/>
                        <a:ea typeface="+mn-ea"/>
                        <a:cs typeface="+mn-cs"/>
                      </a:endParaRPr>
                    </a:p>
                  </a:txBody>
                  <a:tcPr marT="54864" marB="54864"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363" rtl="0" eaLnBrk="1" latinLnBrk="0" hangingPunct="1"/>
                      <a:r>
                        <a:rPr lang="en-US" sz="1600" b="0" kern="1200" dirty="0" smtClean="0">
                          <a:solidFill>
                            <a:schemeClr val="tx1">
                              <a:alpha val="99000"/>
                            </a:schemeClr>
                          </a:solidFill>
                          <a:latin typeface="+mn-lt"/>
                          <a:ea typeface="+mn-ea"/>
                          <a:cs typeface="+mn-cs"/>
                        </a:rPr>
                        <a:t>Processor</a:t>
                      </a:r>
                      <a:endParaRPr lang="en-US" sz="1600" b="0" kern="1200" dirty="0">
                        <a:solidFill>
                          <a:schemeClr val="tx1">
                            <a:alpha val="99000"/>
                          </a:schemeClr>
                        </a:solidFill>
                        <a:latin typeface="+mn-lt"/>
                        <a:ea typeface="+mn-ea"/>
                        <a:cs typeface="+mn-cs"/>
                      </a:endParaRPr>
                    </a:p>
                  </a:txBody>
                  <a:tcPr marT="54864" marB="54864"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r>
              <a:tr h="400450">
                <a:tc>
                  <a:txBody>
                    <a:bodyPr/>
                    <a:lstStyle/>
                    <a:p>
                      <a:pPr marL="0" lvl="1" indent="0" algn="l" defTabSz="914363" rtl="0" eaLnBrk="1" latinLnBrk="0" hangingPunct="1">
                        <a:lnSpc>
                          <a:spcPct val="100000"/>
                        </a:lnSpc>
                        <a:spcBef>
                          <a:spcPct val="20000"/>
                        </a:spcBef>
                        <a:buSzPct val="90000"/>
                        <a:buFontTx/>
                        <a:buNone/>
                      </a:pPr>
                      <a:endParaRPr lang="en-US" sz="2000" kern="1200" dirty="0" smtClean="0">
                        <a:gradFill>
                          <a:gsLst>
                            <a:gs pos="0">
                              <a:schemeClr val="tx1"/>
                            </a:gs>
                            <a:gs pos="86000">
                              <a:schemeClr val="tx1"/>
                            </a:gs>
                          </a:gsLst>
                          <a:lin ang="5400000" scaled="0"/>
                        </a:gradFill>
                        <a:latin typeface="+mn-lt"/>
                        <a:ea typeface="+mn-ea"/>
                        <a:cs typeface="+mn-cs"/>
                      </a:endParaRPr>
                    </a:p>
                  </a:txBody>
                  <a:tcPr marT="54864" marB="54864"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363" rtl="0" eaLnBrk="1" latinLnBrk="0" hangingPunct="1"/>
                      <a:r>
                        <a:rPr lang="en-US" sz="1600" b="0" kern="1200" dirty="0" smtClean="0">
                          <a:solidFill>
                            <a:schemeClr val="tx1">
                              <a:alpha val="99000"/>
                            </a:schemeClr>
                          </a:solidFill>
                          <a:latin typeface="+mn-lt"/>
                          <a:ea typeface="+mn-ea"/>
                          <a:cs typeface="+mn-cs"/>
                        </a:rPr>
                        <a:t>User Profile</a:t>
                      </a:r>
                      <a:endParaRPr lang="en-US" sz="1600" b="0" kern="1200" dirty="0">
                        <a:solidFill>
                          <a:schemeClr val="tx1">
                            <a:alpha val="99000"/>
                          </a:schemeClr>
                        </a:solidFill>
                        <a:latin typeface="+mn-lt"/>
                        <a:ea typeface="+mn-ea"/>
                        <a:cs typeface="+mn-cs"/>
                      </a:endParaRPr>
                    </a:p>
                  </a:txBody>
                  <a:tcPr marT="54864" marB="54864"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5" name="Group 4"/>
          <p:cNvGrpSpPr/>
          <p:nvPr>
            <p:custDataLst>
              <p:tags r:id="rId10"/>
            </p:custDataLst>
          </p:nvPr>
        </p:nvGrpSpPr>
        <p:grpSpPr>
          <a:xfrm>
            <a:off x="8585804" y="4250035"/>
            <a:ext cx="213447" cy="1404005"/>
            <a:chOff x="8921084" y="4615795"/>
            <a:chExt cx="213447" cy="1404005"/>
          </a:xfrm>
        </p:grpSpPr>
        <p:sp>
          <p:nvSpPr>
            <p:cNvPr id="46" name="Freeform 45"/>
            <p:cNvSpPr>
              <a:spLocks/>
            </p:cNvSpPr>
            <p:nvPr/>
          </p:nvSpPr>
          <p:spPr bwMode="auto">
            <a:xfrm>
              <a:off x="8921084" y="4615795"/>
              <a:ext cx="213447" cy="184805"/>
            </a:xfrm>
            <a:custGeom>
              <a:avLst/>
              <a:gdLst>
                <a:gd name="T0" fmla="*/ 983 w 1123"/>
                <a:gd name="T1" fmla="*/ 48 h 972"/>
                <a:gd name="T2" fmla="*/ 884 w 1123"/>
                <a:gd name="T3" fmla="*/ 36 h 972"/>
                <a:gd name="T4" fmla="*/ 409 w 1123"/>
                <a:gd name="T5" fmla="*/ 515 h 972"/>
                <a:gd name="T6" fmla="*/ 251 w 1123"/>
                <a:gd name="T7" fmla="*/ 357 h 972"/>
                <a:gd name="T8" fmla="*/ 107 w 1123"/>
                <a:gd name="T9" fmla="*/ 369 h 972"/>
                <a:gd name="T10" fmla="*/ 42 w 1123"/>
                <a:gd name="T11" fmla="*/ 446 h 972"/>
                <a:gd name="T12" fmla="*/ 41 w 1123"/>
                <a:gd name="T13" fmla="*/ 534 h 972"/>
                <a:gd name="T14" fmla="*/ 356 w 1123"/>
                <a:gd name="T15" fmla="*/ 871 h 972"/>
                <a:gd name="T16" fmla="*/ 500 w 1123"/>
                <a:gd name="T17" fmla="*/ 872 h 972"/>
                <a:gd name="T18" fmla="*/ 1058 w 1123"/>
                <a:gd name="T19" fmla="*/ 267 h 972"/>
                <a:gd name="T20" fmla="*/ 1065 w 1123"/>
                <a:gd name="T21" fmla="*/ 154 h 972"/>
                <a:gd name="T22" fmla="*/ 983 w 1123"/>
                <a:gd name="T23" fmla="*/ 48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3" h="972">
                  <a:moveTo>
                    <a:pt x="983" y="48"/>
                  </a:moveTo>
                  <a:cubicBezTo>
                    <a:pt x="983" y="48"/>
                    <a:pt x="952" y="0"/>
                    <a:pt x="884" y="36"/>
                  </a:cubicBezTo>
                  <a:cubicBezTo>
                    <a:pt x="774" y="95"/>
                    <a:pt x="533" y="321"/>
                    <a:pt x="409" y="515"/>
                  </a:cubicBezTo>
                  <a:cubicBezTo>
                    <a:pt x="409" y="515"/>
                    <a:pt x="320" y="412"/>
                    <a:pt x="251" y="357"/>
                  </a:cubicBezTo>
                  <a:cubicBezTo>
                    <a:pt x="183" y="302"/>
                    <a:pt x="170" y="309"/>
                    <a:pt x="107" y="369"/>
                  </a:cubicBezTo>
                  <a:cubicBezTo>
                    <a:pt x="66" y="408"/>
                    <a:pt x="42" y="446"/>
                    <a:pt x="42" y="446"/>
                  </a:cubicBezTo>
                  <a:cubicBezTo>
                    <a:pt x="42" y="446"/>
                    <a:pt x="0" y="490"/>
                    <a:pt x="41" y="534"/>
                  </a:cubicBezTo>
                  <a:cubicBezTo>
                    <a:pt x="93" y="589"/>
                    <a:pt x="283" y="776"/>
                    <a:pt x="356" y="871"/>
                  </a:cubicBezTo>
                  <a:cubicBezTo>
                    <a:pt x="432" y="972"/>
                    <a:pt x="500" y="872"/>
                    <a:pt x="500" y="872"/>
                  </a:cubicBezTo>
                  <a:cubicBezTo>
                    <a:pt x="500" y="872"/>
                    <a:pt x="734" y="489"/>
                    <a:pt x="1058" y="267"/>
                  </a:cubicBezTo>
                  <a:cubicBezTo>
                    <a:pt x="1058" y="267"/>
                    <a:pt x="1123" y="229"/>
                    <a:pt x="1065" y="154"/>
                  </a:cubicBezTo>
                  <a:cubicBezTo>
                    <a:pt x="1007" y="79"/>
                    <a:pt x="983" y="48"/>
                    <a:pt x="983" y="48"/>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defTabSz="914400">
                <a:defRPr/>
              </a:pPr>
              <a:endParaRPr lang="en-US" kern="0">
                <a:solidFill>
                  <a:sysClr val="windowText" lastClr="000000"/>
                </a:solidFill>
              </a:endParaRPr>
            </a:p>
          </p:txBody>
        </p:sp>
        <p:sp>
          <p:nvSpPr>
            <p:cNvPr id="47" name="Freeform 46"/>
            <p:cNvSpPr>
              <a:spLocks/>
            </p:cNvSpPr>
            <p:nvPr/>
          </p:nvSpPr>
          <p:spPr bwMode="auto">
            <a:xfrm>
              <a:off x="8921084" y="5022195"/>
              <a:ext cx="213447" cy="184805"/>
            </a:xfrm>
            <a:custGeom>
              <a:avLst/>
              <a:gdLst>
                <a:gd name="T0" fmla="*/ 983 w 1123"/>
                <a:gd name="T1" fmla="*/ 48 h 972"/>
                <a:gd name="T2" fmla="*/ 884 w 1123"/>
                <a:gd name="T3" fmla="*/ 36 h 972"/>
                <a:gd name="T4" fmla="*/ 409 w 1123"/>
                <a:gd name="T5" fmla="*/ 515 h 972"/>
                <a:gd name="T6" fmla="*/ 251 w 1123"/>
                <a:gd name="T7" fmla="*/ 357 h 972"/>
                <a:gd name="T8" fmla="*/ 107 w 1123"/>
                <a:gd name="T9" fmla="*/ 369 h 972"/>
                <a:gd name="T10" fmla="*/ 42 w 1123"/>
                <a:gd name="T11" fmla="*/ 446 h 972"/>
                <a:gd name="T12" fmla="*/ 41 w 1123"/>
                <a:gd name="T13" fmla="*/ 534 h 972"/>
                <a:gd name="T14" fmla="*/ 356 w 1123"/>
                <a:gd name="T15" fmla="*/ 871 h 972"/>
                <a:gd name="T16" fmla="*/ 500 w 1123"/>
                <a:gd name="T17" fmla="*/ 872 h 972"/>
                <a:gd name="T18" fmla="*/ 1058 w 1123"/>
                <a:gd name="T19" fmla="*/ 267 h 972"/>
                <a:gd name="T20" fmla="*/ 1065 w 1123"/>
                <a:gd name="T21" fmla="*/ 154 h 972"/>
                <a:gd name="T22" fmla="*/ 983 w 1123"/>
                <a:gd name="T23" fmla="*/ 48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3" h="972">
                  <a:moveTo>
                    <a:pt x="983" y="48"/>
                  </a:moveTo>
                  <a:cubicBezTo>
                    <a:pt x="983" y="48"/>
                    <a:pt x="952" y="0"/>
                    <a:pt x="884" y="36"/>
                  </a:cubicBezTo>
                  <a:cubicBezTo>
                    <a:pt x="774" y="95"/>
                    <a:pt x="533" y="321"/>
                    <a:pt x="409" y="515"/>
                  </a:cubicBezTo>
                  <a:cubicBezTo>
                    <a:pt x="409" y="515"/>
                    <a:pt x="320" y="412"/>
                    <a:pt x="251" y="357"/>
                  </a:cubicBezTo>
                  <a:cubicBezTo>
                    <a:pt x="183" y="302"/>
                    <a:pt x="170" y="309"/>
                    <a:pt x="107" y="369"/>
                  </a:cubicBezTo>
                  <a:cubicBezTo>
                    <a:pt x="66" y="408"/>
                    <a:pt x="42" y="446"/>
                    <a:pt x="42" y="446"/>
                  </a:cubicBezTo>
                  <a:cubicBezTo>
                    <a:pt x="42" y="446"/>
                    <a:pt x="0" y="490"/>
                    <a:pt x="41" y="534"/>
                  </a:cubicBezTo>
                  <a:cubicBezTo>
                    <a:pt x="93" y="589"/>
                    <a:pt x="283" y="776"/>
                    <a:pt x="356" y="871"/>
                  </a:cubicBezTo>
                  <a:cubicBezTo>
                    <a:pt x="432" y="972"/>
                    <a:pt x="500" y="872"/>
                    <a:pt x="500" y="872"/>
                  </a:cubicBezTo>
                  <a:cubicBezTo>
                    <a:pt x="500" y="872"/>
                    <a:pt x="734" y="489"/>
                    <a:pt x="1058" y="267"/>
                  </a:cubicBezTo>
                  <a:cubicBezTo>
                    <a:pt x="1058" y="267"/>
                    <a:pt x="1123" y="229"/>
                    <a:pt x="1065" y="154"/>
                  </a:cubicBezTo>
                  <a:cubicBezTo>
                    <a:pt x="1007" y="79"/>
                    <a:pt x="983" y="48"/>
                    <a:pt x="983" y="48"/>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defTabSz="914400">
                <a:defRPr/>
              </a:pPr>
              <a:endParaRPr lang="en-US" kern="0">
                <a:solidFill>
                  <a:sysClr val="windowText" lastClr="000000"/>
                </a:solidFill>
              </a:endParaRPr>
            </a:p>
          </p:txBody>
        </p:sp>
        <p:sp>
          <p:nvSpPr>
            <p:cNvPr id="48" name="Freeform 47"/>
            <p:cNvSpPr>
              <a:spLocks/>
            </p:cNvSpPr>
            <p:nvPr/>
          </p:nvSpPr>
          <p:spPr bwMode="auto">
            <a:xfrm>
              <a:off x="8921084" y="5428595"/>
              <a:ext cx="213447" cy="184805"/>
            </a:xfrm>
            <a:custGeom>
              <a:avLst/>
              <a:gdLst>
                <a:gd name="T0" fmla="*/ 983 w 1123"/>
                <a:gd name="T1" fmla="*/ 48 h 972"/>
                <a:gd name="T2" fmla="*/ 884 w 1123"/>
                <a:gd name="T3" fmla="*/ 36 h 972"/>
                <a:gd name="T4" fmla="*/ 409 w 1123"/>
                <a:gd name="T5" fmla="*/ 515 h 972"/>
                <a:gd name="T6" fmla="*/ 251 w 1123"/>
                <a:gd name="T7" fmla="*/ 357 h 972"/>
                <a:gd name="T8" fmla="*/ 107 w 1123"/>
                <a:gd name="T9" fmla="*/ 369 h 972"/>
                <a:gd name="T10" fmla="*/ 42 w 1123"/>
                <a:gd name="T11" fmla="*/ 446 h 972"/>
                <a:gd name="T12" fmla="*/ 41 w 1123"/>
                <a:gd name="T13" fmla="*/ 534 h 972"/>
                <a:gd name="T14" fmla="*/ 356 w 1123"/>
                <a:gd name="T15" fmla="*/ 871 h 972"/>
                <a:gd name="T16" fmla="*/ 500 w 1123"/>
                <a:gd name="T17" fmla="*/ 872 h 972"/>
                <a:gd name="T18" fmla="*/ 1058 w 1123"/>
                <a:gd name="T19" fmla="*/ 267 h 972"/>
                <a:gd name="T20" fmla="*/ 1065 w 1123"/>
                <a:gd name="T21" fmla="*/ 154 h 972"/>
                <a:gd name="T22" fmla="*/ 983 w 1123"/>
                <a:gd name="T23" fmla="*/ 48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3" h="972">
                  <a:moveTo>
                    <a:pt x="983" y="48"/>
                  </a:moveTo>
                  <a:cubicBezTo>
                    <a:pt x="983" y="48"/>
                    <a:pt x="952" y="0"/>
                    <a:pt x="884" y="36"/>
                  </a:cubicBezTo>
                  <a:cubicBezTo>
                    <a:pt x="774" y="95"/>
                    <a:pt x="533" y="321"/>
                    <a:pt x="409" y="515"/>
                  </a:cubicBezTo>
                  <a:cubicBezTo>
                    <a:pt x="409" y="515"/>
                    <a:pt x="320" y="412"/>
                    <a:pt x="251" y="357"/>
                  </a:cubicBezTo>
                  <a:cubicBezTo>
                    <a:pt x="183" y="302"/>
                    <a:pt x="170" y="309"/>
                    <a:pt x="107" y="369"/>
                  </a:cubicBezTo>
                  <a:cubicBezTo>
                    <a:pt x="66" y="408"/>
                    <a:pt x="42" y="446"/>
                    <a:pt x="42" y="446"/>
                  </a:cubicBezTo>
                  <a:cubicBezTo>
                    <a:pt x="42" y="446"/>
                    <a:pt x="0" y="490"/>
                    <a:pt x="41" y="534"/>
                  </a:cubicBezTo>
                  <a:cubicBezTo>
                    <a:pt x="93" y="589"/>
                    <a:pt x="283" y="776"/>
                    <a:pt x="356" y="871"/>
                  </a:cubicBezTo>
                  <a:cubicBezTo>
                    <a:pt x="432" y="972"/>
                    <a:pt x="500" y="872"/>
                    <a:pt x="500" y="872"/>
                  </a:cubicBezTo>
                  <a:cubicBezTo>
                    <a:pt x="500" y="872"/>
                    <a:pt x="734" y="489"/>
                    <a:pt x="1058" y="267"/>
                  </a:cubicBezTo>
                  <a:cubicBezTo>
                    <a:pt x="1058" y="267"/>
                    <a:pt x="1123" y="229"/>
                    <a:pt x="1065" y="154"/>
                  </a:cubicBezTo>
                  <a:cubicBezTo>
                    <a:pt x="1007" y="79"/>
                    <a:pt x="983" y="48"/>
                    <a:pt x="983" y="48"/>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defTabSz="914400">
                <a:defRPr/>
              </a:pPr>
              <a:endParaRPr lang="en-US" kern="0">
                <a:solidFill>
                  <a:sysClr val="windowText" lastClr="000000"/>
                </a:solidFill>
              </a:endParaRPr>
            </a:p>
          </p:txBody>
        </p:sp>
        <p:sp>
          <p:nvSpPr>
            <p:cNvPr id="49" name="Freeform 48"/>
            <p:cNvSpPr>
              <a:spLocks/>
            </p:cNvSpPr>
            <p:nvPr/>
          </p:nvSpPr>
          <p:spPr bwMode="auto">
            <a:xfrm>
              <a:off x="8921084" y="5834995"/>
              <a:ext cx="213447" cy="184805"/>
            </a:xfrm>
            <a:custGeom>
              <a:avLst/>
              <a:gdLst>
                <a:gd name="T0" fmla="*/ 983 w 1123"/>
                <a:gd name="T1" fmla="*/ 48 h 972"/>
                <a:gd name="T2" fmla="*/ 884 w 1123"/>
                <a:gd name="T3" fmla="*/ 36 h 972"/>
                <a:gd name="T4" fmla="*/ 409 w 1123"/>
                <a:gd name="T5" fmla="*/ 515 h 972"/>
                <a:gd name="T6" fmla="*/ 251 w 1123"/>
                <a:gd name="T7" fmla="*/ 357 h 972"/>
                <a:gd name="T8" fmla="*/ 107 w 1123"/>
                <a:gd name="T9" fmla="*/ 369 h 972"/>
                <a:gd name="T10" fmla="*/ 42 w 1123"/>
                <a:gd name="T11" fmla="*/ 446 h 972"/>
                <a:gd name="T12" fmla="*/ 41 w 1123"/>
                <a:gd name="T13" fmla="*/ 534 h 972"/>
                <a:gd name="T14" fmla="*/ 356 w 1123"/>
                <a:gd name="T15" fmla="*/ 871 h 972"/>
                <a:gd name="T16" fmla="*/ 500 w 1123"/>
                <a:gd name="T17" fmla="*/ 872 h 972"/>
                <a:gd name="T18" fmla="*/ 1058 w 1123"/>
                <a:gd name="T19" fmla="*/ 267 h 972"/>
                <a:gd name="T20" fmla="*/ 1065 w 1123"/>
                <a:gd name="T21" fmla="*/ 154 h 972"/>
                <a:gd name="T22" fmla="*/ 983 w 1123"/>
                <a:gd name="T23" fmla="*/ 48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3" h="972">
                  <a:moveTo>
                    <a:pt x="983" y="48"/>
                  </a:moveTo>
                  <a:cubicBezTo>
                    <a:pt x="983" y="48"/>
                    <a:pt x="952" y="0"/>
                    <a:pt x="884" y="36"/>
                  </a:cubicBezTo>
                  <a:cubicBezTo>
                    <a:pt x="774" y="95"/>
                    <a:pt x="533" y="321"/>
                    <a:pt x="409" y="515"/>
                  </a:cubicBezTo>
                  <a:cubicBezTo>
                    <a:pt x="409" y="515"/>
                    <a:pt x="320" y="412"/>
                    <a:pt x="251" y="357"/>
                  </a:cubicBezTo>
                  <a:cubicBezTo>
                    <a:pt x="183" y="302"/>
                    <a:pt x="170" y="309"/>
                    <a:pt x="107" y="369"/>
                  </a:cubicBezTo>
                  <a:cubicBezTo>
                    <a:pt x="66" y="408"/>
                    <a:pt x="42" y="446"/>
                    <a:pt x="42" y="446"/>
                  </a:cubicBezTo>
                  <a:cubicBezTo>
                    <a:pt x="42" y="446"/>
                    <a:pt x="0" y="490"/>
                    <a:pt x="41" y="534"/>
                  </a:cubicBezTo>
                  <a:cubicBezTo>
                    <a:pt x="93" y="589"/>
                    <a:pt x="283" y="776"/>
                    <a:pt x="356" y="871"/>
                  </a:cubicBezTo>
                  <a:cubicBezTo>
                    <a:pt x="432" y="972"/>
                    <a:pt x="500" y="872"/>
                    <a:pt x="500" y="872"/>
                  </a:cubicBezTo>
                  <a:cubicBezTo>
                    <a:pt x="500" y="872"/>
                    <a:pt x="734" y="489"/>
                    <a:pt x="1058" y="267"/>
                  </a:cubicBezTo>
                  <a:cubicBezTo>
                    <a:pt x="1058" y="267"/>
                    <a:pt x="1123" y="229"/>
                    <a:pt x="1065" y="154"/>
                  </a:cubicBezTo>
                  <a:cubicBezTo>
                    <a:pt x="1007" y="79"/>
                    <a:pt x="983" y="48"/>
                    <a:pt x="983" y="48"/>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defTabSz="914400">
                <a:defRPr/>
              </a:pPr>
              <a:endParaRPr lang="en-US" kern="0">
                <a:solidFill>
                  <a:sysClr val="windowText" lastClr="000000"/>
                </a:solidFill>
              </a:endParaRPr>
            </a:p>
          </p:txBody>
        </p:sp>
      </p:grpSp>
      <p:graphicFrame>
        <p:nvGraphicFramePr>
          <p:cNvPr id="50" name="Table 49"/>
          <p:cNvGraphicFramePr>
            <a:graphicFrameLocks noGrp="1"/>
          </p:cNvGraphicFramePr>
          <p:nvPr>
            <p:custDataLst>
              <p:tags r:id="rId11"/>
            </p:custDataLst>
            <p:extLst>
              <p:ext uri="{D42A27DB-BD31-4B8C-83A1-F6EECF244321}">
                <p14:modId xmlns:p14="http://schemas.microsoft.com/office/powerpoint/2010/main" val="3931259809"/>
              </p:ext>
            </p:extLst>
          </p:nvPr>
        </p:nvGraphicFramePr>
        <p:xfrm>
          <a:off x="2634932" y="2423160"/>
          <a:ext cx="2847507" cy="1214314"/>
        </p:xfrm>
        <a:graphic>
          <a:graphicData uri="http://schemas.openxmlformats.org/drawingml/2006/table">
            <a:tbl>
              <a:tblPr firstRow="1" bandRow="1">
                <a:tableStyleId>{5C22544A-7EE6-4342-B048-85BDC9FD1C3A}</a:tableStyleId>
              </a:tblPr>
              <a:tblGrid>
                <a:gridCol w="381000"/>
                <a:gridCol w="2466507"/>
              </a:tblGrid>
              <a:tr h="385258">
                <a:tc gridSpan="2">
                  <a:txBody>
                    <a:bodyPr/>
                    <a:lstStyle/>
                    <a:p>
                      <a:pPr marL="0" algn="l" defTabSz="914363" rtl="0" eaLnBrk="1" latinLnBrk="0" hangingPunct="1"/>
                      <a:r>
                        <a:rPr lang="en-US" sz="1800" b="0" kern="1200" dirty="0" smtClean="0">
                          <a:solidFill>
                            <a:schemeClr val="accent6">
                              <a:alpha val="99000"/>
                            </a:schemeClr>
                          </a:solidFill>
                          <a:latin typeface="+mn-lt"/>
                          <a:ea typeface="+mn-ea"/>
                          <a:cs typeface="+mn-cs"/>
                        </a:rPr>
                        <a:t>Server Setting</a:t>
                      </a:r>
                      <a:endParaRPr lang="en-US" sz="1800" b="0" kern="1200" dirty="0">
                        <a:solidFill>
                          <a:schemeClr val="accent6">
                            <a:alpha val="99000"/>
                          </a:schemeClr>
                        </a:solidFill>
                        <a:latin typeface="+mn-lt"/>
                        <a:ea typeface="+mn-ea"/>
                        <a:cs typeface="+mn-cs"/>
                      </a:endParaRPr>
                    </a:p>
                  </a:txBody>
                  <a:tcPr marT="54864" marB="54864"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pPr marL="0" algn="l" defTabSz="914363" rtl="0" eaLnBrk="1" latinLnBrk="0" hangingPunct="1"/>
                      <a:endParaRPr lang="en-US" sz="1800" b="0" kern="1200" dirty="0">
                        <a:solidFill>
                          <a:schemeClr val="accent6">
                            <a:alpha val="99000"/>
                          </a:schemeClr>
                        </a:solidFill>
                        <a:latin typeface="+mn-lt"/>
                        <a:ea typeface="+mn-ea"/>
                        <a:cs typeface="+mn-cs"/>
                      </a:endParaRPr>
                    </a:p>
                  </a:txBody>
                  <a:tcPr marT="54864" marB="54864"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r>
              <a:tr h="400450">
                <a:tc>
                  <a:txBody>
                    <a:bodyPr/>
                    <a:lstStyle/>
                    <a:p>
                      <a:pPr marL="0" lvl="1" indent="0" algn="l" defTabSz="914363" rtl="0" eaLnBrk="1" latinLnBrk="0" hangingPunct="1">
                        <a:lnSpc>
                          <a:spcPct val="100000"/>
                        </a:lnSpc>
                        <a:spcBef>
                          <a:spcPct val="20000"/>
                        </a:spcBef>
                        <a:buSzPct val="90000"/>
                        <a:buFontTx/>
                        <a:buNone/>
                      </a:pPr>
                      <a:endParaRPr lang="en-US" sz="2000" kern="1200" dirty="0" smtClean="0">
                        <a:gradFill>
                          <a:gsLst>
                            <a:gs pos="0">
                              <a:schemeClr val="tx1"/>
                            </a:gs>
                            <a:gs pos="86000">
                              <a:schemeClr val="tx1"/>
                            </a:gs>
                          </a:gsLst>
                          <a:lin ang="5400000" scaled="0"/>
                        </a:gradFill>
                        <a:latin typeface="+mn-lt"/>
                        <a:ea typeface="+mn-ea"/>
                        <a:cs typeface="+mn-cs"/>
                      </a:endParaRPr>
                    </a:p>
                  </a:txBody>
                  <a:tcPr marT="54864" marB="54864"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363" rtl="0" eaLnBrk="1" latinLnBrk="0" hangingPunct="1"/>
                      <a:r>
                        <a:rPr lang="en-US" sz="1600" b="0" kern="1200" dirty="0" smtClean="0">
                          <a:solidFill>
                            <a:schemeClr val="tx1">
                              <a:alpha val="99000"/>
                            </a:schemeClr>
                          </a:solidFill>
                          <a:latin typeface="+mn-lt"/>
                          <a:ea typeface="+mn-ea"/>
                          <a:cs typeface="+mn-cs"/>
                        </a:rPr>
                        <a:t>Services</a:t>
                      </a:r>
                    </a:p>
                  </a:txBody>
                  <a:tcPr marT="54864" marB="54864"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r>
              <a:tr h="400450">
                <a:tc>
                  <a:txBody>
                    <a:bodyPr/>
                    <a:lstStyle/>
                    <a:p>
                      <a:pPr marL="0" lvl="1" indent="0" algn="l" defTabSz="914363" rtl="0" eaLnBrk="1" latinLnBrk="0" hangingPunct="1">
                        <a:lnSpc>
                          <a:spcPct val="100000"/>
                        </a:lnSpc>
                        <a:spcBef>
                          <a:spcPct val="20000"/>
                        </a:spcBef>
                        <a:buSzPct val="90000"/>
                        <a:buFontTx/>
                        <a:buNone/>
                      </a:pPr>
                      <a:endParaRPr lang="en-US" sz="2000" kern="1200" dirty="0" smtClean="0">
                        <a:gradFill>
                          <a:gsLst>
                            <a:gs pos="0">
                              <a:schemeClr val="tx1"/>
                            </a:gs>
                            <a:gs pos="86000">
                              <a:schemeClr val="tx1"/>
                            </a:gs>
                          </a:gsLst>
                          <a:lin ang="5400000" scaled="0"/>
                        </a:gradFill>
                        <a:latin typeface="+mn-lt"/>
                        <a:ea typeface="+mn-ea"/>
                        <a:cs typeface="+mn-cs"/>
                      </a:endParaRPr>
                    </a:p>
                  </a:txBody>
                  <a:tcPr marT="54864" marB="54864"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363" rtl="0" eaLnBrk="1" latinLnBrk="0" hangingPunct="1"/>
                      <a:r>
                        <a:rPr lang="en-US" sz="1600" b="0" kern="1200" dirty="0" err="1" smtClean="0">
                          <a:solidFill>
                            <a:schemeClr val="tx1">
                              <a:alpha val="99000"/>
                            </a:schemeClr>
                          </a:solidFill>
                          <a:latin typeface="+mn-lt"/>
                          <a:ea typeface="+mn-ea"/>
                          <a:cs typeface="+mn-cs"/>
                        </a:rPr>
                        <a:t>NT_Event</a:t>
                      </a:r>
                      <a:r>
                        <a:rPr lang="en-US" sz="1600" b="0" kern="1200" baseline="0" dirty="0" smtClean="0">
                          <a:solidFill>
                            <a:schemeClr val="tx1">
                              <a:alpha val="99000"/>
                            </a:schemeClr>
                          </a:solidFill>
                          <a:latin typeface="+mn-lt"/>
                          <a:ea typeface="+mn-ea"/>
                          <a:cs typeface="+mn-cs"/>
                        </a:rPr>
                        <a:t> Log File</a:t>
                      </a:r>
                      <a:endParaRPr lang="en-US" sz="1600" b="0" kern="1200" dirty="0">
                        <a:solidFill>
                          <a:schemeClr val="tx1">
                            <a:alpha val="99000"/>
                          </a:schemeClr>
                        </a:solidFill>
                        <a:latin typeface="+mn-lt"/>
                        <a:ea typeface="+mn-ea"/>
                        <a:cs typeface="+mn-cs"/>
                      </a:endParaRPr>
                    </a:p>
                  </a:txBody>
                  <a:tcPr marT="54864" marB="54864"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6" name="Group 5"/>
          <p:cNvGrpSpPr/>
          <p:nvPr>
            <p:custDataLst>
              <p:tags r:id="rId12"/>
            </p:custDataLst>
          </p:nvPr>
        </p:nvGrpSpPr>
        <p:grpSpPr>
          <a:xfrm>
            <a:off x="2711132" y="2931160"/>
            <a:ext cx="213447" cy="591205"/>
            <a:chOff x="3046412" y="2870200"/>
            <a:chExt cx="213447" cy="591205"/>
          </a:xfrm>
        </p:grpSpPr>
        <p:sp>
          <p:nvSpPr>
            <p:cNvPr id="51" name="Freeform 50"/>
            <p:cNvSpPr>
              <a:spLocks/>
            </p:cNvSpPr>
            <p:nvPr/>
          </p:nvSpPr>
          <p:spPr bwMode="auto">
            <a:xfrm>
              <a:off x="3046412" y="2870200"/>
              <a:ext cx="213447" cy="184805"/>
            </a:xfrm>
            <a:custGeom>
              <a:avLst/>
              <a:gdLst>
                <a:gd name="T0" fmla="*/ 983 w 1123"/>
                <a:gd name="T1" fmla="*/ 48 h 972"/>
                <a:gd name="T2" fmla="*/ 884 w 1123"/>
                <a:gd name="T3" fmla="*/ 36 h 972"/>
                <a:gd name="T4" fmla="*/ 409 w 1123"/>
                <a:gd name="T5" fmla="*/ 515 h 972"/>
                <a:gd name="T6" fmla="*/ 251 w 1123"/>
                <a:gd name="T7" fmla="*/ 357 h 972"/>
                <a:gd name="T8" fmla="*/ 107 w 1123"/>
                <a:gd name="T9" fmla="*/ 369 h 972"/>
                <a:gd name="T10" fmla="*/ 42 w 1123"/>
                <a:gd name="T11" fmla="*/ 446 h 972"/>
                <a:gd name="T12" fmla="*/ 41 w 1123"/>
                <a:gd name="T13" fmla="*/ 534 h 972"/>
                <a:gd name="T14" fmla="*/ 356 w 1123"/>
                <a:gd name="T15" fmla="*/ 871 h 972"/>
                <a:gd name="T16" fmla="*/ 500 w 1123"/>
                <a:gd name="T17" fmla="*/ 872 h 972"/>
                <a:gd name="T18" fmla="*/ 1058 w 1123"/>
                <a:gd name="T19" fmla="*/ 267 h 972"/>
                <a:gd name="T20" fmla="*/ 1065 w 1123"/>
                <a:gd name="T21" fmla="*/ 154 h 972"/>
                <a:gd name="T22" fmla="*/ 983 w 1123"/>
                <a:gd name="T23" fmla="*/ 48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3" h="972">
                  <a:moveTo>
                    <a:pt x="983" y="48"/>
                  </a:moveTo>
                  <a:cubicBezTo>
                    <a:pt x="983" y="48"/>
                    <a:pt x="952" y="0"/>
                    <a:pt x="884" y="36"/>
                  </a:cubicBezTo>
                  <a:cubicBezTo>
                    <a:pt x="774" y="95"/>
                    <a:pt x="533" y="321"/>
                    <a:pt x="409" y="515"/>
                  </a:cubicBezTo>
                  <a:cubicBezTo>
                    <a:pt x="409" y="515"/>
                    <a:pt x="320" y="412"/>
                    <a:pt x="251" y="357"/>
                  </a:cubicBezTo>
                  <a:cubicBezTo>
                    <a:pt x="183" y="302"/>
                    <a:pt x="170" y="309"/>
                    <a:pt x="107" y="369"/>
                  </a:cubicBezTo>
                  <a:cubicBezTo>
                    <a:pt x="66" y="408"/>
                    <a:pt x="42" y="446"/>
                    <a:pt x="42" y="446"/>
                  </a:cubicBezTo>
                  <a:cubicBezTo>
                    <a:pt x="42" y="446"/>
                    <a:pt x="0" y="490"/>
                    <a:pt x="41" y="534"/>
                  </a:cubicBezTo>
                  <a:cubicBezTo>
                    <a:pt x="93" y="589"/>
                    <a:pt x="283" y="776"/>
                    <a:pt x="356" y="871"/>
                  </a:cubicBezTo>
                  <a:cubicBezTo>
                    <a:pt x="432" y="972"/>
                    <a:pt x="500" y="872"/>
                    <a:pt x="500" y="872"/>
                  </a:cubicBezTo>
                  <a:cubicBezTo>
                    <a:pt x="500" y="872"/>
                    <a:pt x="734" y="489"/>
                    <a:pt x="1058" y="267"/>
                  </a:cubicBezTo>
                  <a:cubicBezTo>
                    <a:pt x="1058" y="267"/>
                    <a:pt x="1123" y="229"/>
                    <a:pt x="1065" y="154"/>
                  </a:cubicBezTo>
                  <a:cubicBezTo>
                    <a:pt x="1007" y="79"/>
                    <a:pt x="983" y="48"/>
                    <a:pt x="983" y="48"/>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defTabSz="914400">
                <a:defRPr/>
              </a:pPr>
              <a:endParaRPr lang="en-US" kern="0">
                <a:solidFill>
                  <a:sysClr val="windowText" lastClr="000000"/>
                </a:solidFill>
              </a:endParaRPr>
            </a:p>
          </p:txBody>
        </p:sp>
        <p:sp>
          <p:nvSpPr>
            <p:cNvPr id="52" name="Freeform 51"/>
            <p:cNvSpPr>
              <a:spLocks/>
            </p:cNvSpPr>
            <p:nvPr/>
          </p:nvSpPr>
          <p:spPr bwMode="auto">
            <a:xfrm>
              <a:off x="3046412" y="3276600"/>
              <a:ext cx="213447" cy="184805"/>
            </a:xfrm>
            <a:custGeom>
              <a:avLst/>
              <a:gdLst>
                <a:gd name="T0" fmla="*/ 983 w 1123"/>
                <a:gd name="T1" fmla="*/ 48 h 972"/>
                <a:gd name="T2" fmla="*/ 884 w 1123"/>
                <a:gd name="T3" fmla="*/ 36 h 972"/>
                <a:gd name="T4" fmla="*/ 409 w 1123"/>
                <a:gd name="T5" fmla="*/ 515 h 972"/>
                <a:gd name="T6" fmla="*/ 251 w 1123"/>
                <a:gd name="T7" fmla="*/ 357 h 972"/>
                <a:gd name="T8" fmla="*/ 107 w 1123"/>
                <a:gd name="T9" fmla="*/ 369 h 972"/>
                <a:gd name="T10" fmla="*/ 42 w 1123"/>
                <a:gd name="T11" fmla="*/ 446 h 972"/>
                <a:gd name="T12" fmla="*/ 41 w 1123"/>
                <a:gd name="T13" fmla="*/ 534 h 972"/>
                <a:gd name="T14" fmla="*/ 356 w 1123"/>
                <a:gd name="T15" fmla="*/ 871 h 972"/>
                <a:gd name="T16" fmla="*/ 500 w 1123"/>
                <a:gd name="T17" fmla="*/ 872 h 972"/>
                <a:gd name="T18" fmla="*/ 1058 w 1123"/>
                <a:gd name="T19" fmla="*/ 267 h 972"/>
                <a:gd name="T20" fmla="*/ 1065 w 1123"/>
                <a:gd name="T21" fmla="*/ 154 h 972"/>
                <a:gd name="T22" fmla="*/ 983 w 1123"/>
                <a:gd name="T23" fmla="*/ 48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3" h="972">
                  <a:moveTo>
                    <a:pt x="983" y="48"/>
                  </a:moveTo>
                  <a:cubicBezTo>
                    <a:pt x="983" y="48"/>
                    <a:pt x="952" y="0"/>
                    <a:pt x="884" y="36"/>
                  </a:cubicBezTo>
                  <a:cubicBezTo>
                    <a:pt x="774" y="95"/>
                    <a:pt x="533" y="321"/>
                    <a:pt x="409" y="515"/>
                  </a:cubicBezTo>
                  <a:cubicBezTo>
                    <a:pt x="409" y="515"/>
                    <a:pt x="320" y="412"/>
                    <a:pt x="251" y="357"/>
                  </a:cubicBezTo>
                  <a:cubicBezTo>
                    <a:pt x="183" y="302"/>
                    <a:pt x="170" y="309"/>
                    <a:pt x="107" y="369"/>
                  </a:cubicBezTo>
                  <a:cubicBezTo>
                    <a:pt x="66" y="408"/>
                    <a:pt x="42" y="446"/>
                    <a:pt x="42" y="446"/>
                  </a:cubicBezTo>
                  <a:cubicBezTo>
                    <a:pt x="42" y="446"/>
                    <a:pt x="0" y="490"/>
                    <a:pt x="41" y="534"/>
                  </a:cubicBezTo>
                  <a:cubicBezTo>
                    <a:pt x="93" y="589"/>
                    <a:pt x="283" y="776"/>
                    <a:pt x="356" y="871"/>
                  </a:cubicBezTo>
                  <a:cubicBezTo>
                    <a:pt x="432" y="972"/>
                    <a:pt x="500" y="872"/>
                    <a:pt x="500" y="872"/>
                  </a:cubicBezTo>
                  <a:cubicBezTo>
                    <a:pt x="500" y="872"/>
                    <a:pt x="734" y="489"/>
                    <a:pt x="1058" y="267"/>
                  </a:cubicBezTo>
                  <a:cubicBezTo>
                    <a:pt x="1058" y="267"/>
                    <a:pt x="1123" y="229"/>
                    <a:pt x="1065" y="154"/>
                  </a:cubicBezTo>
                  <a:cubicBezTo>
                    <a:pt x="1007" y="79"/>
                    <a:pt x="983" y="48"/>
                    <a:pt x="983" y="48"/>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defTabSz="914400">
                <a:defRPr/>
              </a:pPr>
              <a:endParaRPr lang="en-US" kern="0">
                <a:solidFill>
                  <a:sysClr val="windowText" lastClr="000000"/>
                </a:solidFill>
              </a:endParaRPr>
            </a:p>
          </p:txBody>
        </p:sp>
      </p:grpSp>
      <p:graphicFrame>
        <p:nvGraphicFramePr>
          <p:cNvPr id="53" name="Table 52"/>
          <p:cNvGraphicFramePr>
            <a:graphicFrameLocks noGrp="1"/>
          </p:cNvGraphicFramePr>
          <p:nvPr>
            <p:custDataLst>
              <p:tags r:id="rId13"/>
            </p:custDataLst>
            <p:extLst>
              <p:ext uri="{D42A27DB-BD31-4B8C-83A1-F6EECF244321}">
                <p14:modId xmlns:p14="http://schemas.microsoft.com/office/powerpoint/2010/main" val="1254030331"/>
              </p:ext>
            </p:extLst>
          </p:nvPr>
        </p:nvGraphicFramePr>
        <p:xfrm>
          <a:off x="8485338" y="2423160"/>
          <a:ext cx="2847507" cy="1214314"/>
        </p:xfrm>
        <a:graphic>
          <a:graphicData uri="http://schemas.openxmlformats.org/drawingml/2006/table">
            <a:tbl>
              <a:tblPr firstRow="1" bandRow="1">
                <a:tableStyleId>{5C22544A-7EE6-4342-B048-85BDC9FD1C3A}</a:tableStyleId>
              </a:tblPr>
              <a:tblGrid>
                <a:gridCol w="381000"/>
                <a:gridCol w="2466507"/>
              </a:tblGrid>
              <a:tr h="385258">
                <a:tc gridSpan="2">
                  <a:txBody>
                    <a:bodyPr/>
                    <a:lstStyle/>
                    <a:p>
                      <a:pPr marL="0" algn="l" defTabSz="914363" rtl="0" eaLnBrk="1" latinLnBrk="0" hangingPunct="1"/>
                      <a:r>
                        <a:rPr lang="en-US" sz="1800" b="0" kern="1200" dirty="0" smtClean="0">
                          <a:solidFill>
                            <a:schemeClr val="accent6">
                              <a:alpha val="99000"/>
                            </a:schemeClr>
                          </a:solidFill>
                          <a:latin typeface="+mn-lt"/>
                          <a:ea typeface="+mn-ea"/>
                          <a:cs typeface="+mn-cs"/>
                        </a:rPr>
                        <a:t>Laptop Setting</a:t>
                      </a:r>
                      <a:endParaRPr lang="en-US" sz="1800" b="0" kern="1200" dirty="0">
                        <a:solidFill>
                          <a:schemeClr val="accent6">
                            <a:alpha val="99000"/>
                          </a:schemeClr>
                        </a:solidFill>
                        <a:latin typeface="+mn-lt"/>
                        <a:ea typeface="+mn-ea"/>
                        <a:cs typeface="+mn-cs"/>
                      </a:endParaRPr>
                    </a:p>
                  </a:txBody>
                  <a:tcPr marT="54864" marB="54864"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pPr marL="0" algn="l" defTabSz="914363" rtl="0" eaLnBrk="1" latinLnBrk="0" hangingPunct="1"/>
                      <a:endParaRPr lang="en-US" sz="1800" b="0" kern="1200" dirty="0">
                        <a:solidFill>
                          <a:schemeClr val="accent6">
                            <a:alpha val="99000"/>
                          </a:schemeClr>
                        </a:solidFill>
                        <a:latin typeface="+mn-lt"/>
                        <a:ea typeface="+mn-ea"/>
                        <a:cs typeface="+mn-cs"/>
                      </a:endParaRPr>
                    </a:p>
                  </a:txBody>
                  <a:tcPr marT="54864" marB="54864"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r>
              <a:tr h="400450">
                <a:tc>
                  <a:txBody>
                    <a:bodyPr/>
                    <a:lstStyle/>
                    <a:p>
                      <a:pPr marL="0" lvl="1" indent="0" algn="l" defTabSz="914363" rtl="0" eaLnBrk="1" latinLnBrk="0" hangingPunct="1">
                        <a:lnSpc>
                          <a:spcPct val="100000"/>
                        </a:lnSpc>
                        <a:spcBef>
                          <a:spcPct val="20000"/>
                        </a:spcBef>
                        <a:buSzPct val="90000"/>
                        <a:buFontTx/>
                        <a:buNone/>
                      </a:pPr>
                      <a:endParaRPr lang="en-US" sz="2000" kern="1200" dirty="0" smtClean="0">
                        <a:gradFill>
                          <a:gsLst>
                            <a:gs pos="0">
                              <a:schemeClr val="tx1"/>
                            </a:gs>
                            <a:gs pos="86000">
                              <a:schemeClr val="tx1"/>
                            </a:gs>
                          </a:gsLst>
                          <a:lin ang="5400000" scaled="0"/>
                        </a:gradFill>
                        <a:latin typeface="+mn-lt"/>
                        <a:ea typeface="+mn-ea"/>
                        <a:cs typeface="+mn-cs"/>
                      </a:endParaRPr>
                    </a:p>
                  </a:txBody>
                  <a:tcPr marT="54864" marB="54864"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363" rtl="0" eaLnBrk="1" latinLnBrk="0" hangingPunct="1"/>
                      <a:r>
                        <a:rPr lang="en-US" sz="1600" b="0" kern="1200" dirty="0" smtClean="0">
                          <a:solidFill>
                            <a:schemeClr val="tx1">
                              <a:alpha val="99000"/>
                            </a:schemeClr>
                          </a:solidFill>
                          <a:latin typeface="+mn-lt"/>
                          <a:ea typeface="+mn-ea"/>
                          <a:cs typeface="+mn-cs"/>
                        </a:rPr>
                        <a:t>Battery</a:t>
                      </a:r>
                    </a:p>
                  </a:txBody>
                  <a:tcPr marT="54864" marB="54864"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r>
              <a:tr h="400450">
                <a:tc>
                  <a:txBody>
                    <a:bodyPr/>
                    <a:lstStyle/>
                    <a:p>
                      <a:pPr marL="0" lvl="1" indent="0" algn="l" defTabSz="914363" rtl="0" eaLnBrk="1" latinLnBrk="0" hangingPunct="1">
                        <a:lnSpc>
                          <a:spcPct val="100000"/>
                        </a:lnSpc>
                        <a:spcBef>
                          <a:spcPct val="20000"/>
                        </a:spcBef>
                        <a:buSzPct val="90000"/>
                        <a:buFontTx/>
                        <a:buNone/>
                      </a:pPr>
                      <a:endParaRPr lang="en-US" sz="2000" kern="1200" dirty="0" smtClean="0">
                        <a:gradFill>
                          <a:gsLst>
                            <a:gs pos="0">
                              <a:schemeClr val="tx1"/>
                            </a:gs>
                            <a:gs pos="86000">
                              <a:schemeClr val="tx1"/>
                            </a:gs>
                          </a:gsLst>
                          <a:lin ang="5400000" scaled="0"/>
                        </a:gradFill>
                        <a:latin typeface="+mn-lt"/>
                        <a:ea typeface="+mn-ea"/>
                        <a:cs typeface="+mn-cs"/>
                      </a:endParaRPr>
                    </a:p>
                  </a:txBody>
                  <a:tcPr marT="54864" marB="54864"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363" rtl="0" eaLnBrk="1" latinLnBrk="0" hangingPunct="1"/>
                      <a:r>
                        <a:rPr lang="en-US" sz="1600" b="0" kern="1200" dirty="0" smtClean="0">
                          <a:solidFill>
                            <a:schemeClr val="tx1">
                              <a:alpha val="99000"/>
                            </a:schemeClr>
                          </a:solidFill>
                          <a:latin typeface="+mn-lt"/>
                          <a:ea typeface="+mn-ea"/>
                          <a:cs typeface="+mn-cs"/>
                        </a:rPr>
                        <a:t>PCMCTA Controller</a:t>
                      </a:r>
                      <a:endParaRPr lang="en-US" sz="1600" b="0" kern="1200" dirty="0">
                        <a:solidFill>
                          <a:schemeClr val="tx1">
                            <a:alpha val="99000"/>
                          </a:schemeClr>
                        </a:solidFill>
                        <a:latin typeface="+mn-lt"/>
                        <a:ea typeface="+mn-ea"/>
                        <a:cs typeface="+mn-cs"/>
                      </a:endParaRPr>
                    </a:p>
                  </a:txBody>
                  <a:tcPr marT="54864" marB="54864"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accent1">
                          <a:lumMod val="60000"/>
                          <a:lumOff val="40000"/>
                        </a:schemeClr>
                      </a:solidFill>
                      <a:prstDash val="sysDot"/>
                      <a:round/>
                      <a:headEnd type="none" w="med" len="med"/>
                      <a:tailEnd type="none" w="med" len="med"/>
                    </a:lnT>
                    <a:lnB w="9525"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7" name="Group 6"/>
          <p:cNvGrpSpPr/>
          <p:nvPr>
            <p:custDataLst>
              <p:tags r:id="rId14"/>
            </p:custDataLst>
          </p:nvPr>
        </p:nvGrpSpPr>
        <p:grpSpPr>
          <a:xfrm>
            <a:off x="8561538" y="2931160"/>
            <a:ext cx="213447" cy="591205"/>
            <a:chOff x="8896818" y="2870200"/>
            <a:chExt cx="213447" cy="591205"/>
          </a:xfrm>
        </p:grpSpPr>
        <p:sp>
          <p:nvSpPr>
            <p:cNvPr id="54" name="Freeform 53"/>
            <p:cNvSpPr>
              <a:spLocks/>
            </p:cNvSpPr>
            <p:nvPr/>
          </p:nvSpPr>
          <p:spPr bwMode="auto">
            <a:xfrm>
              <a:off x="8896818" y="2870200"/>
              <a:ext cx="213447" cy="184805"/>
            </a:xfrm>
            <a:custGeom>
              <a:avLst/>
              <a:gdLst>
                <a:gd name="T0" fmla="*/ 983 w 1123"/>
                <a:gd name="T1" fmla="*/ 48 h 972"/>
                <a:gd name="T2" fmla="*/ 884 w 1123"/>
                <a:gd name="T3" fmla="*/ 36 h 972"/>
                <a:gd name="T4" fmla="*/ 409 w 1123"/>
                <a:gd name="T5" fmla="*/ 515 h 972"/>
                <a:gd name="T6" fmla="*/ 251 w 1123"/>
                <a:gd name="T7" fmla="*/ 357 h 972"/>
                <a:gd name="T8" fmla="*/ 107 w 1123"/>
                <a:gd name="T9" fmla="*/ 369 h 972"/>
                <a:gd name="T10" fmla="*/ 42 w 1123"/>
                <a:gd name="T11" fmla="*/ 446 h 972"/>
                <a:gd name="T12" fmla="*/ 41 w 1123"/>
                <a:gd name="T13" fmla="*/ 534 h 972"/>
                <a:gd name="T14" fmla="*/ 356 w 1123"/>
                <a:gd name="T15" fmla="*/ 871 h 972"/>
                <a:gd name="T16" fmla="*/ 500 w 1123"/>
                <a:gd name="T17" fmla="*/ 872 h 972"/>
                <a:gd name="T18" fmla="*/ 1058 w 1123"/>
                <a:gd name="T19" fmla="*/ 267 h 972"/>
                <a:gd name="T20" fmla="*/ 1065 w 1123"/>
                <a:gd name="T21" fmla="*/ 154 h 972"/>
                <a:gd name="T22" fmla="*/ 983 w 1123"/>
                <a:gd name="T23" fmla="*/ 48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3" h="972">
                  <a:moveTo>
                    <a:pt x="983" y="48"/>
                  </a:moveTo>
                  <a:cubicBezTo>
                    <a:pt x="983" y="48"/>
                    <a:pt x="952" y="0"/>
                    <a:pt x="884" y="36"/>
                  </a:cubicBezTo>
                  <a:cubicBezTo>
                    <a:pt x="774" y="95"/>
                    <a:pt x="533" y="321"/>
                    <a:pt x="409" y="515"/>
                  </a:cubicBezTo>
                  <a:cubicBezTo>
                    <a:pt x="409" y="515"/>
                    <a:pt x="320" y="412"/>
                    <a:pt x="251" y="357"/>
                  </a:cubicBezTo>
                  <a:cubicBezTo>
                    <a:pt x="183" y="302"/>
                    <a:pt x="170" y="309"/>
                    <a:pt x="107" y="369"/>
                  </a:cubicBezTo>
                  <a:cubicBezTo>
                    <a:pt x="66" y="408"/>
                    <a:pt x="42" y="446"/>
                    <a:pt x="42" y="446"/>
                  </a:cubicBezTo>
                  <a:cubicBezTo>
                    <a:pt x="42" y="446"/>
                    <a:pt x="0" y="490"/>
                    <a:pt x="41" y="534"/>
                  </a:cubicBezTo>
                  <a:cubicBezTo>
                    <a:pt x="93" y="589"/>
                    <a:pt x="283" y="776"/>
                    <a:pt x="356" y="871"/>
                  </a:cubicBezTo>
                  <a:cubicBezTo>
                    <a:pt x="432" y="972"/>
                    <a:pt x="500" y="872"/>
                    <a:pt x="500" y="872"/>
                  </a:cubicBezTo>
                  <a:cubicBezTo>
                    <a:pt x="500" y="872"/>
                    <a:pt x="734" y="489"/>
                    <a:pt x="1058" y="267"/>
                  </a:cubicBezTo>
                  <a:cubicBezTo>
                    <a:pt x="1058" y="267"/>
                    <a:pt x="1123" y="229"/>
                    <a:pt x="1065" y="154"/>
                  </a:cubicBezTo>
                  <a:cubicBezTo>
                    <a:pt x="1007" y="79"/>
                    <a:pt x="983" y="48"/>
                    <a:pt x="983" y="48"/>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defTabSz="914400">
                <a:defRPr/>
              </a:pPr>
              <a:endParaRPr lang="en-US" kern="0">
                <a:solidFill>
                  <a:sysClr val="windowText" lastClr="000000"/>
                </a:solidFill>
              </a:endParaRPr>
            </a:p>
          </p:txBody>
        </p:sp>
        <p:sp>
          <p:nvSpPr>
            <p:cNvPr id="55" name="Freeform 54"/>
            <p:cNvSpPr>
              <a:spLocks/>
            </p:cNvSpPr>
            <p:nvPr/>
          </p:nvSpPr>
          <p:spPr bwMode="auto">
            <a:xfrm>
              <a:off x="8896818" y="3276600"/>
              <a:ext cx="213447" cy="184805"/>
            </a:xfrm>
            <a:custGeom>
              <a:avLst/>
              <a:gdLst>
                <a:gd name="T0" fmla="*/ 983 w 1123"/>
                <a:gd name="T1" fmla="*/ 48 h 972"/>
                <a:gd name="T2" fmla="*/ 884 w 1123"/>
                <a:gd name="T3" fmla="*/ 36 h 972"/>
                <a:gd name="T4" fmla="*/ 409 w 1123"/>
                <a:gd name="T5" fmla="*/ 515 h 972"/>
                <a:gd name="T6" fmla="*/ 251 w 1123"/>
                <a:gd name="T7" fmla="*/ 357 h 972"/>
                <a:gd name="T8" fmla="*/ 107 w 1123"/>
                <a:gd name="T9" fmla="*/ 369 h 972"/>
                <a:gd name="T10" fmla="*/ 42 w 1123"/>
                <a:gd name="T11" fmla="*/ 446 h 972"/>
                <a:gd name="T12" fmla="*/ 41 w 1123"/>
                <a:gd name="T13" fmla="*/ 534 h 972"/>
                <a:gd name="T14" fmla="*/ 356 w 1123"/>
                <a:gd name="T15" fmla="*/ 871 h 972"/>
                <a:gd name="T16" fmla="*/ 500 w 1123"/>
                <a:gd name="T17" fmla="*/ 872 h 972"/>
                <a:gd name="T18" fmla="*/ 1058 w 1123"/>
                <a:gd name="T19" fmla="*/ 267 h 972"/>
                <a:gd name="T20" fmla="*/ 1065 w 1123"/>
                <a:gd name="T21" fmla="*/ 154 h 972"/>
                <a:gd name="T22" fmla="*/ 983 w 1123"/>
                <a:gd name="T23" fmla="*/ 48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3" h="972">
                  <a:moveTo>
                    <a:pt x="983" y="48"/>
                  </a:moveTo>
                  <a:cubicBezTo>
                    <a:pt x="983" y="48"/>
                    <a:pt x="952" y="0"/>
                    <a:pt x="884" y="36"/>
                  </a:cubicBezTo>
                  <a:cubicBezTo>
                    <a:pt x="774" y="95"/>
                    <a:pt x="533" y="321"/>
                    <a:pt x="409" y="515"/>
                  </a:cubicBezTo>
                  <a:cubicBezTo>
                    <a:pt x="409" y="515"/>
                    <a:pt x="320" y="412"/>
                    <a:pt x="251" y="357"/>
                  </a:cubicBezTo>
                  <a:cubicBezTo>
                    <a:pt x="183" y="302"/>
                    <a:pt x="170" y="309"/>
                    <a:pt x="107" y="369"/>
                  </a:cubicBezTo>
                  <a:cubicBezTo>
                    <a:pt x="66" y="408"/>
                    <a:pt x="42" y="446"/>
                    <a:pt x="42" y="446"/>
                  </a:cubicBezTo>
                  <a:cubicBezTo>
                    <a:pt x="42" y="446"/>
                    <a:pt x="0" y="490"/>
                    <a:pt x="41" y="534"/>
                  </a:cubicBezTo>
                  <a:cubicBezTo>
                    <a:pt x="93" y="589"/>
                    <a:pt x="283" y="776"/>
                    <a:pt x="356" y="871"/>
                  </a:cubicBezTo>
                  <a:cubicBezTo>
                    <a:pt x="432" y="972"/>
                    <a:pt x="500" y="872"/>
                    <a:pt x="500" y="872"/>
                  </a:cubicBezTo>
                  <a:cubicBezTo>
                    <a:pt x="500" y="872"/>
                    <a:pt x="734" y="489"/>
                    <a:pt x="1058" y="267"/>
                  </a:cubicBezTo>
                  <a:cubicBezTo>
                    <a:pt x="1058" y="267"/>
                    <a:pt x="1123" y="229"/>
                    <a:pt x="1065" y="154"/>
                  </a:cubicBezTo>
                  <a:cubicBezTo>
                    <a:pt x="1007" y="79"/>
                    <a:pt x="983" y="48"/>
                    <a:pt x="983" y="48"/>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defTabSz="914400">
                <a:defRPr/>
              </a:pPr>
              <a:endParaRPr lang="en-US" kern="0">
                <a:solidFill>
                  <a:sysClr val="windowText" lastClr="000000"/>
                </a:solidFill>
              </a:endParaRPr>
            </a:p>
          </p:txBody>
        </p:sp>
      </p:grpSp>
    </p:spTree>
    <p:extLst>
      <p:ext uri="{BB962C8B-B14F-4D97-AF65-F5344CB8AC3E}">
        <p14:creationId xmlns:p14="http://schemas.microsoft.com/office/powerpoint/2010/main" val="12526918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500"/>
                                        <p:tgtEl>
                                          <p:spTgt spid="53"/>
                                        </p:tgtEl>
                                      </p:cBhvr>
                                    </p:animEffect>
                                  </p:childTnLst>
                                </p:cTn>
                              </p:par>
                              <p:par>
                                <p:cTn id="30" presetID="10"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Client Settings and</a:t>
            </a:r>
            <a:br>
              <a:rPr lang="en-US" dirty="0" smtClean="0"/>
            </a:br>
            <a:r>
              <a:rPr lang="en-US" dirty="0" smtClean="0"/>
              <a:t>Hardware Inventory</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1908623578"/>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p:cNvSpPr>
            <a:spLocks noGrp="1"/>
          </p:cNvSpPr>
          <p:nvPr>
            <p:ph type="title"/>
          </p:nvPr>
        </p:nvSpPr>
        <p:spPr/>
        <p:txBody>
          <a:bodyPr>
            <a:normAutofit/>
          </a:bodyPr>
          <a:lstStyle/>
          <a:p>
            <a:r>
              <a:rPr lang="en-US" dirty="0" smtClean="0"/>
              <a:t>System Center 2012 Configuration Manager</a:t>
            </a:r>
            <a:endParaRPr lang="en-US" dirty="0"/>
          </a:p>
        </p:txBody>
      </p:sp>
      <p:grpSp>
        <p:nvGrpSpPr>
          <p:cNvPr id="2" name="Group 1"/>
          <p:cNvGrpSpPr/>
          <p:nvPr/>
        </p:nvGrpSpPr>
        <p:grpSpPr>
          <a:xfrm>
            <a:off x="536581" y="1858360"/>
            <a:ext cx="3566160" cy="4389120"/>
            <a:chOff x="536581" y="1858360"/>
            <a:chExt cx="3566160" cy="4389120"/>
          </a:xfrm>
        </p:grpSpPr>
        <p:sp>
          <p:nvSpPr>
            <p:cNvPr id="78" name="TextBox 77"/>
            <p:cNvSpPr txBox="1"/>
            <p:nvPr/>
          </p:nvSpPr>
          <p:spPr>
            <a:xfrm>
              <a:off x="536581" y="2120750"/>
              <a:ext cx="3566160" cy="461665"/>
            </a:xfrm>
            <a:prstGeom prst="rect">
              <a:avLst/>
            </a:prstGeom>
            <a:noFill/>
          </p:spPr>
          <p:txBody>
            <a:bodyPr wrap="square" rtlCol="0">
              <a:spAutoFit/>
            </a:bodyPr>
            <a:lstStyle/>
            <a:p>
              <a:pPr algn="ctr"/>
              <a:r>
                <a:rPr lang="en-US" sz="2400" b="1" dirty="0" smtClean="0">
                  <a:solidFill>
                    <a:srgbClr val="FFFFFF"/>
                  </a:solidFill>
                  <a:latin typeface="Segoe Semibold" pitchFamily="34" charset="0"/>
                  <a:cs typeface="Arial" pitchFamily="34" charset="0"/>
                </a:rPr>
                <a:t>Empower Users</a:t>
              </a:r>
              <a:endParaRPr lang="en-US" sz="2400" b="1" dirty="0">
                <a:solidFill>
                  <a:srgbClr val="FFFFFF"/>
                </a:solidFill>
                <a:latin typeface="Segoe Semibold" pitchFamily="34" charset="0"/>
                <a:cs typeface="Arial" pitchFamily="34" charset="0"/>
              </a:endParaRPr>
            </a:p>
          </p:txBody>
        </p:sp>
        <p:sp>
          <p:nvSpPr>
            <p:cNvPr id="33" name="Rectangle 32"/>
            <p:cNvSpPr/>
            <p:nvPr/>
          </p:nvSpPr>
          <p:spPr bwMode="auto">
            <a:xfrm>
              <a:off x="536581" y="1858360"/>
              <a:ext cx="3566160" cy="4389120"/>
            </a:xfrm>
            <a:prstGeom prst="rect">
              <a:avLst/>
            </a:prstGeom>
            <a:ln w="12700">
              <a:solidFill>
                <a:srgbClr val="FFFFFF"/>
              </a:solidFill>
              <a:prstDash val="sysDot"/>
            </a:ln>
          </p:spPr>
          <p:txBody>
            <a:bodyPr vert="horz" wrap="square" lIns="137160" tIns="137160" rIns="45720" bIns="137160" numCol="1" rtlCol="0" anchor="t" anchorCtr="0" compatLnSpc="1">
              <a:prstTxWarp prst="textNoShape">
                <a:avLst/>
              </a:prstTxWarp>
            </a:bodyPr>
            <a:lstStyle/>
            <a:p>
              <a:pPr algn="ctr" defTabSz="914256" fontAlgn="base">
                <a:spcBef>
                  <a:spcPct val="0"/>
                </a:spcBef>
                <a:spcAft>
                  <a:spcPct val="0"/>
                </a:spcAft>
                <a:defRPr/>
              </a:pPr>
              <a:endParaRPr lang="en-US" kern="0" dirty="0">
                <a:solidFill>
                  <a:srgbClr val="FFFFFF"/>
                </a:solidFill>
                <a:latin typeface="Segoe Light"/>
                <a:ea typeface="Segoe UI" pitchFamily="34" charset="0"/>
                <a:cs typeface="Segoe UI" pitchFamily="34" charset="0"/>
              </a:endParaRPr>
            </a:p>
          </p:txBody>
        </p:sp>
        <p:sp>
          <p:nvSpPr>
            <p:cNvPr id="34" name="Rectangle 33"/>
            <p:cNvSpPr/>
            <p:nvPr/>
          </p:nvSpPr>
          <p:spPr>
            <a:xfrm>
              <a:off x="823698" y="4546420"/>
              <a:ext cx="2991926" cy="1323439"/>
            </a:xfrm>
            <a:prstGeom prst="rect">
              <a:avLst/>
            </a:prstGeom>
          </p:spPr>
          <p:txBody>
            <a:bodyPr wrap="square">
              <a:spAutoFit/>
            </a:bodyPr>
            <a:lstStyle/>
            <a:p>
              <a:pPr algn="ctr"/>
              <a:r>
                <a:rPr lang="en-US" sz="2000" dirty="0">
                  <a:solidFill>
                    <a:srgbClr val="FFFFFF"/>
                  </a:solidFill>
                  <a:latin typeface="Segoe" pitchFamily="34" charset="0"/>
                  <a:cs typeface="Arial" pitchFamily="34" charset="0"/>
                </a:rPr>
                <a:t>Empower people to be </a:t>
              </a:r>
              <a:r>
                <a:rPr lang="en-US" sz="2000" dirty="0" smtClean="0">
                  <a:solidFill>
                    <a:srgbClr val="FFFFFF"/>
                  </a:solidFill>
                  <a:latin typeface="Segoe" pitchFamily="34" charset="0"/>
                  <a:cs typeface="Arial" pitchFamily="34" charset="0"/>
                </a:rPr>
                <a:t>more productive </a:t>
              </a:r>
              <a:r>
                <a:rPr lang="en-US" sz="2000" dirty="0">
                  <a:solidFill>
                    <a:srgbClr val="FFFFFF"/>
                  </a:solidFill>
                  <a:latin typeface="Segoe" pitchFamily="34" charset="0"/>
                  <a:cs typeface="Arial" pitchFamily="34" charset="0"/>
                </a:rPr>
                <a:t>from </a:t>
              </a:r>
              <a:r>
                <a:rPr lang="en-US" sz="2000" dirty="0" smtClean="0">
                  <a:solidFill>
                    <a:srgbClr val="FFFFFF"/>
                  </a:solidFill>
                  <a:latin typeface="Segoe" pitchFamily="34" charset="0"/>
                  <a:cs typeface="Arial" pitchFamily="34" charset="0"/>
                </a:rPr>
                <a:t>almost anywhere </a:t>
              </a:r>
              <a:r>
                <a:rPr lang="en-US" sz="2000" dirty="0">
                  <a:solidFill>
                    <a:srgbClr val="FFFFFF"/>
                  </a:solidFill>
                  <a:latin typeface="Segoe" pitchFamily="34" charset="0"/>
                  <a:cs typeface="Arial" pitchFamily="34" charset="0"/>
                </a:rPr>
                <a:t>on </a:t>
              </a:r>
              <a:r>
                <a:rPr lang="en-US" sz="2000" dirty="0" smtClean="0">
                  <a:solidFill>
                    <a:srgbClr val="FFFFFF"/>
                  </a:solidFill>
                  <a:latin typeface="Segoe" pitchFamily="34" charset="0"/>
                  <a:cs typeface="Arial" pitchFamily="34" charset="0"/>
                </a:rPr>
                <a:t>almost any device. </a:t>
              </a:r>
              <a:endParaRPr lang="en-US" sz="2000" dirty="0">
                <a:solidFill>
                  <a:srgbClr val="FFFFFF"/>
                </a:solidFill>
                <a:latin typeface="Segoe" pitchFamily="34" charset="0"/>
                <a:cs typeface="Arial" pitchFamily="34" charset="0"/>
              </a:endParaRPr>
            </a:p>
          </p:txBody>
        </p:sp>
        <p:grpSp>
          <p:nvGrpSpPr>
            <p:cNvPr id="14" name="Group 13"/>
            <p:cNvGrpSpPr/>
            <p:nvPr/>
          </p:nvGrpSpPr>
          <p:grpSpPr>
            <a:xfrm>
              <a:off x="1557324" y="2734553"/>
              <a:ext cx="1524674" cy="1388894"/>
              <a:chOff x="1573530" y="2777697"/>
              <a:chExt cx="1304930" cy="1188720"/>
            </a:xfrm>
          </p:grpSpPr>
          <p:pic>
            <p:nvPicPr>
              <p:cNvPr id="30" name="Picture 3" descr="\\MAGNUM\Projects\Microsoft\Cloud Power FY12\Design\ICONS_PNG\User.png"/>
              <p:cNvPicPr>
                <a:picLocks noChangeAspect="1" noChangeArrowheads="1"/>
              </p:cNvPicPr>
              <p:nvPr/>
            </p:nvPicPr>
            <p:blipFill>
              <a:blip r:embed="rId3" cstate="print">
                <a:biLevel thresh="25000"/>
              </a:blip>
              <a:srcRect/>
              <a:stretch>
                <a:fillRect/>
              </a:stretch>
            </p:blipFill>
            <p:spPr bwMode="auto">
              <a:xfrm>
                <a:off x="1573530" y="2777697"/>
                <a:ext cx="1188720" cy="1188720"/>
              </a:xfrm>
              <a:prstGeom prst="rect">
                <a:avLst/>
              </a:prstGeom>
              <a:noFill/>
            </p:spPr>
          </p:pic>
          <p:pic>
            <p:nvPicPr>
              <p:cNvPr id="13" name="Picture 12"/>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flipH="1">
                <a:off x="2466980" y="3041789"/>
                <a:ext cx="411480" cy="608143"/>
              </a:xfrm>
              <a:prstGeom prst="rect">
                <a:avLst/>
              </a:prstGeom>
            </p:spPr>
          </p:pic>
        </p:grpSp>
      </p:grpSp>
      <p:grpSp>
        <p:nvGrpSpPr>
          <p:cNvPr id="4" name="Group 3"/>
          <p:cNvGrpSpPr/>
          <p:nvPr/>
        </p:nvGrpSpPr>
        <p:grpSpPr>
          <a:xfrm>
            <a:off x="8078317" y="1858360"/>
            <a:ext cx="3566160" cy="4389120"/>
            <a:chOff x="8078317" y="1858360"/>
            <a:chExt cx="3566160" cy="4389120"/>
          </a:xfrm>
        </p:grpSpPr>
        <p:sp>
          <p:nvSpPr>
            <p:cNvPr id="79" name="TextBox 78"/>
            <p:cNvSpPr txBox="1"/>
            <p:nvPr/>
          </p:nvSpPr>
          <p:spPr>
            <a:xfrm>
              <a:off x="8091732" y="2120750"/>
              <a:ext cx="3539331" cy="461665"/>
            </a:xfrm>
            <a:prstGeom prst="rect">
              <a:avLst/>
            </a:prstGeom>
            <a:noFill/>
          </p:spPr>
          <p:txBody>
            <a:bodyPr wrap="square" rtlCol="0">
              <a:spAutoFit/>
            </a:bodyPr>
            <a:lstStyle/>
            <a:p>
              <a:pPr algn="ctr"/>
              <a:r>
                <a:rPr lang="en-US" sz="2400" b="1" dirty="0">
                  <a:solidFill>
                    <a:srgbClr val="FFFFFF"/>
                  </a:solidFill>
                  <a:latin typeface="Segoe Semibold" pitchFamily="34" charset="0"/>
                  <a:cs typeface="Arial" pitchFamily="34" charset="0"/>
                </a:rPr>
                <a:t>Simplify </a:t>
              </a:r>
              <a:r>
                <a:rPr lang="en-US" sz="2400" b="1" dirty="0" smtClean="0">
                  <a:solidFill>
                    <a:srgbClr val="FFFFFF"/>
                  </a:solidFill>
                  <a:latin typeface="Segoe Semibold" pitchFamily="34" charset="0"/>
                  <a:cs typeface="Arial" pitchFamily="34" charset="0"/>
                </a:rPr>
                <a:t>Administration</a:t>
              </a:r>
              <a:endParaRPr lang="en-US" sz="2400" b="1" dirty="0">
                <a:solidFill>
                  <a:srgbClr val="FFFFFF"/>
                </a:solidFill>
                <a:latin typeface="Segoe Semibold" pitchFamily="34" charset="0"/>
                <a:cs typeface="Arial" pitchFamily="34" charset="0"/>
              </a:endParaRPr>
            </a:p>
          </p:txBody>
        </p:sp>
        <p:sp>
          <p:nvSpPr>
            <p:cNvPr id="43" name="Rectangle 42"/>
            <p:cNvSpPr/>
            <p:nvPr/>
          </p:nvSpPr>
          <p:spPr>
            <a:xfrm>
              <a:off x="8078317" y="4546420"/>
              <a:ext cx="3566160" cy="707886"/>
            </a:xfrm>
            <a:prstGeom prst="rect">
              <a:avLst/>
            </a:prstGeom>
          </p:spPr>
          <p:txBody>
            <a:bodyPr wrap="square">
              <a:spAutoFit/>
            </a:bodyPr>
            <a:lstStyle/>
            <a:p>
              <a:pPr algn="ctr"/>
              <a:r>
                <a:rPr lang="en-US" sz="2000" dirty="0">
                  <a:solidFill>
                    <a:srgbClr val="FFFFFF"/>
                  </a:solidFill>
                  <a:latin typeface="Segoe" pitchFamily="34" charset="0"/>
                  <a:cs typeface="Arial" pitchFamily="34" charset="0"/>
                </a:rPr>
                <a:t>Improve IT effectiveness </a:t>
              </a:r>
              <a:br>
                <a:rPr lang="en-US" sz="2000" dirty="0">
                  <a:solidFill>
                    <a:srgbClr val="FFFFFF"/>
                  </a:solidFill>
                  <a:latin typeface="Segoe" pitchFamily="34" charset="0"/>
                  <a:cs typeface="Arial" pitchFamily="34" charset="0"/>
                </a:rPr>
              </a:br>
              <a:r>
                <a:rPr lang="en-US" sz="2000" dirty="0">
                  <a:solidFill>
                    <a:srgbClr val="FFFFFF"/>
                  </a:solidFill>
                  <a:latin typeface="Segoe" pitchFamily="34" charset="0"/>
                  <a:cs typeface="Arial" pitchFamily="34" charset="0"/>
                </a:rPr>
                <a:t>and efficiency.</a:t>
              </a:r>
            </a:p>
          </p:txBody>
        </p:sp>
        <p:sp>
          <p:nvSpPr>
            <p:cNvPr id="36" name="Rectangle 35"/>
            <p:cNvSpPr/>
            <p:nvPr/>
          </p:nvSpPr>
          <p:spPr bwMode="auto">
            <a:xfrm>
              <a:off x="8078317" y="1858360"/>
              <a:ext cx="3566160" cy="4389120"/>
            </a:xfrm>
            <a:prstGeom prst="rect">
              <a:avLst/>
            </a:prstGeom>
            <a:ln w="12700">
              <a:solidFill>
                <a:srgbClr val="FFFFFF"/>
              </a:solidFill>
              <a:prstDash val="sysDot"/>
            </a:ln>
          </p:spPr>
          <p:txBody>
            <a:bodyPr vert="horz" wrap="square" lIns="137160" tIns="137160" rIns="45720" bIns="137160" numCol="1" rtlCol="0" anchor="t" anchorCtr="0" compatLnSpc="1">
              <a:prstTxWarp prst="textNoShape">
                <a:avLst/>
              </a:prstTxWarp>
            </a:bodyPr>
            <a:lstStyle/>
            <a:p>
              <a:pPr algn="ctr" defTabSz="914256" fontAlgn="base">
                <a:spcBef>
                  <a:spcPct val="0"/>
                </a:spcBef>
                <a:spcAft>
                  <a:spcPct val="0"/>
                </a:spcAft>
                <a:defRPr/>
              </a:pPr>
              <a:endParaRPr lang="en-US" kern="0" dirty="0">
                <a:solidFill>
                  <a:srgbClr val="FFFFFF"/>
                </a:solidFill>
                <a:latin typeface="Segoe Light"/>
                <a:ea typeface="Segoe UI" pitchFamily="34" charset="0"/>
                <a:cs typeface="Segoe UI" pitchFamily="34" charset="0"/>
              </a:endParaRPr>
            </a:p>
          </p:txBody>
        </p:sp>
        <p:pic>
          <p:nvPicPr>
            <p:cNvPr id="15" name="Picture 14"/>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8850924" y="3204584"/>
              <a:ext cx="724565" cy="896249"/>
            </a:xfrm>
            <a:prstGeom prst="rect">
              <a:avLst/>
            </a:prstGeom>
          </p:spPr>
        </p:pic>
        <p:grpSp>
          <p:nvGrpSpPr>
            <p:cNvPr id="19" name="Group 18"/>
            <p:cNvGrpSpPr/>
            <p:nvPr/>
          </p:nvGrpSpPr>
          <p:grpSpPr>
            <a:xfrm>
              <a:off x="9570411" y="3028765"/>
              <a:ext cx="1021601" cy="798337"/>
              <a:chOff x="9570411" y="2856637"/>
              <a:chExt cx="1021601" cy="798337"/>
            </a:xfrm>
          </p:grpSpPr>
          <p:pic>
            <p:nvPicPr>
              <p:cNvPr id="16" name="Picture 15"/>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9570411" y="2856637"/>
                <a:ext cx="1021601" cy="798337"/>
              </a:xfrm>
              <a:prstGeom prst="rect">
                <a:avLst/>
              </a:prstGeom>
            </p:spPr>
          </p:pic>
          <p:cxnSp>
            <p:nvCxnSpPr>
              <p:cNvPr id="18" name="Straight Connector 17"/>
              <p:cNvCxnSpPr/>
              <p:nvPr/>
            </p:nvCxnSpPr>
            <p:spPr>
              <a:xfrm>
                <a:off x="9763539" y="3200400"/>
                <a:ext cx="45388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9763539" y="3276600"/>
                <a:ext cx="45388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9763539" y="3352800"/>
                <a:ext cx="45388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9763539" y="3429000"/>
                <a:ext cx="45388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3" name="Group 2"/>
          <p:cNvGrpSpPr/>
          <p:nvPr/>
        </p:nvGrpSpPr>
        <p:grpSpPr>
          <a:xfrm>
            <a:off x="4306096" y="1858360"/>
            <a:ext cx="3566160" cy="4389120"/>
            <a:chOff x="4306096" y="1858360"/>
            <a:chExt cx="3566160" cy="4389120"/>
          </a:xfrm>
        </p:grpSpPr>
        <p:sp>
          <p:nvSpPr>
            <p:cNvPr id="75" name="TextBox 74"/>
            <p:cNvSpPr txBox="1"/>
            <p:nvPr/>
          </p:nvSpPr>
          <p:spPr>
            <a:xfrm>
              <a:off x="4306097" y="2120750"/>
              <a:ext cx="3566159" cy="461665"/>
            </a:xfrm>
            <a:prstGeom prst="rect">
              <a:avLst/>
            </a:prstGeom>
            <a:noFill/>
          </p:spPr>
          <p:txBody>
            <a:bodyPr wrap="square" rtlCol="0">
              <a:spAutoFit/>
            </a:bodyPr>
            <a:lstStyle/>
            <a:p>
              <a:pPr algn="ctr"/>
              <a:r>
                <a:rPr lang="en-US" sz="2400" b="1" dirty="0">
                  <a:solidFill>
                    <a:srgbClr val="FFFFFF"/>
                  </a:solidFill>
                  <a:latin typeface="Segoe Semibold" pitchFamily="34" charset="0"/>
                  <a:cs typeface="Arial" pitchFamily="34" charset="0"/>
                </a:rPr>
                <a:t>Unify Infrastructure</a:t>
              </a:r>
            </a:p>
          </p:txBody>
        </p:sp>
        <p:sp>
          <p:nvSpPr>
            <p:cNvPr id="42" name="Rectangle 41"/>
            <p:cNvSpPr/>
            <p:nvPr/>
          </p:nvSpPr>
          <p:spPr>
            <a:xfrm>
              <a:off x="4306097" y="4546420"/>
              <a:ext cx="3566159" cy="1015663"/>
            </a:xfrm>
            <a:prstGeom prst="rect">
              <a:avLst/>
            </a:prstGeom>
          </p:spPr>
          <p:txBody>
            <a:bodyPr wrap="square">
              <a:spAutoFit/>
            </a:bodyPr>
            <a:lstStyle/>
            <a:p>
              <a:pPr algn="ctr"/>
              <a:r>
                <a:rPr lang="en-US" sz="2000" dirty="0">
                  <a:solidFill>
                    <a:srgbClr val="FFFFFF"/>
                  </a:solidFill>
                  <a:latin typeface="Segoe" pitchFamily="34" charset="0"/>
                  <a:cs typeface="Arial" pitchFamily="34" charset="0"/>
                </a:rPr>
                <a:t>Reduce costs by </a:t>
              </a:r>
              <a:r>
                <a:rPr lang="en-US" sz="2000" dirty="0" smtClean="0">
                  <a:solidFill>
                    <a:srgbClr val="FFFFFF"/>
                  </a:solidFill>
                  <a:latin typeface="Segoe" pitchFamily="34" charset="0"/>
                  <a:cs typeface="Arial" pitchFamily="34" charset="0"/>
                </a:rPr>
                <a:t>unifying </a:t>
              </a:r>
              <a:r>
                <a:rPr lang="en-US" sz="2000" dirty="0">
                  <a:solidFill>
                    <a:srgbClr val="FFFFFF"/>
                  </a:solidFill>
                  <a:latin typeface="Segoe" pitchFamily="34" charset="0"/>
                  <a:cs typeface="Arial" pitchFamily="34" charset="0"/>
                </a:rPr>
                <a:t/>
              </a:r>
              <a:br>
                <a:rPr lang="en-US" sz="2000" dirty="0">
                  <a:solidFill>
                    <a:srgbClr val="FFFFFF"/>
                  </a:solidFill>
                  <a:latin typeface="Segoe" pitchFamily="34" charset="0"/>
                  <a:cs typeface="Arial" pitchFamily="34" charset="0"/>
                </a:rPr>
              </a:br>
              <a:r>
                <a:rPr lang="en-US" sz="2000" dirty="0">
                  <a:solidFill>
                    <a:srgbClr val="FFFFFF"/>
                  </a:solidFill>
                  <a:latin typeface="Segoe" pitchFamily="34" charset="0"/>
                  <a:cs typeface="Arial" pitchFamily="34" charset="0"/>
                </a:rPr>
                <a:t>IT management </a:t>
              </a:r>
              <a:r>
                <a:rPr lang="en-US" sz="2000" dirty="0" smtClean="0">
                  <a:solidFill>
                    <a:srgbClr val="FFFFFF"/>
                  </a:solidFill>
                  <a:latin typeface="Segoe" pitchFamily="34" charset="0"/>
                  <a:cs typeface="Arial" pitchFamily="34" charset="0"/>
                </a:rPr>
                <a:t/>
              </a:r>
              <a:br>
                <a:rPr lang="en-US" sz="2000" dirty="0" smtClean="0">
                  <a:solidFill>
                    <a:srgbClr val="FFFFFF"/>
                  </a:solidFill>
                  <a:latin typeface="Segoe" pitchFamily="34" charset="0"/>
                  <a:cs typeface="Arial" pitchFamily="34" charset="0"/>
                </a:rPr>
              </a:br>
              <a:r>
                <a:rPr lang="en-US" sz="2000" dirty="0" smtClean="0">
                  <a:solidFill>
                    <a:srgbClr val="FFFFFF"/>
                  </a:solidFill>
                  <a:latin typeface="Segoe" pitchFamily="34" charset="0"/>
                  <a:cs typeface="Arial" pitchFamily="34" charset="0"/>
                </a:rPr>
                <a:t>infrastructure</a:t>
              </a:r>
              <a:r>
                <a:rPr lang="en-US" sz="2000" dirty="0">
                  <a:solidFill>
                    <a:srgbClr val="FFFFFF"/>
                  </a:solidFill>
                  <a:latin typeface="Segoe" pitchFamily="34" charset="0"/>
                  <a:cs typeface="Arial" pitchFamily="34" charset="0"/>
                </a:rPr>
                <a:t>.</a:t>
              </a:r>
            </a:p>
          </p:txBody>
        </p:sp>
        <p:sp>
          <p:nvSpPr>
            <p:cNvPr id="35" name="Rectangle 34"/>
            <p:cNvSpPr/>
            <p:nvPr/>
          </p:nvSpPr>
          <p:spPr bwMode="auto">
            <a:xfrm>
              <a:off x="4306096" y="1858360"/>
              <a:ext cx="3566160" cy="4389120"/>
            </a:xfrm>
            <a:prstGeom prst="rect">
              <a:avLst/>
            </a:prstGeom>
            <a:ln w="12700">
              <a:solidFill>
                <a:srgbClr val="FFFFFF"/>
              </a:solidFill>
              <a:prstDash val="sysDot"/>
            </a:ln>
          </p:spPr>
          <p:txBody>
            <a:bodyPr vert="horz" wrap="square" lIns="137160" tIns="137160" rIns="45720" bIns="137160" numCol="1" rtlCol="0" anchor="t" anchorCtr="0" compatLnSpc="1">
              <a:prstTxWarp prst="textNoShape">
                <a:avLst/>
              </a:prstTxWarp>
            </a:bodyPr>
            <a:lstStyle/>
            <a:p>
              <a:pPr algn="ctr" defTabSz="914256" fontAlgn="base">
                <a:spcBef>
                  <a:spcPct val="0"/>
                </a:spcBef>
                <a:spcAft>
                  <a:spcPct val="0"/>
                </a:spcAft>
                <a:defRPr/>
              </a:pPr>
              <a:endParaRPr lang="en-US" kern="0" dirty="0">
                <a:solidFill>
                  <a:srgbClr val="FFFFFF"/>
                </a:solidFill>
                <a:latin typeface="Segoe Light"/>
                <a:ea typeface="Segoe UI" pitchFamily="34" charset="0"/>
                <a:cs typeface="Segoe UI" pitchFamily="34" charset="0"/>
              </a:endParaRPr>
            </a:p>
          </p:txBody>
        </p:sp>
        <p:pic>
          <p:nvPicPr>
            <p:cNvPr id="37" name="Picture 36"/>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677697" y="2856637"/>
              <a:ext cx="640080" cy="412108"/>
            </a:xfrm>
            <a:prstGeom prst="rect">
              <a:avLst/>
            </a:prstGeom>
          </p:spPr>
        </p:pic>
        <p:pic>
          <p:nvPicPr>
            <p:cNvPr id="45" name="Picture 44"/>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037617" y="3736066"/>
              <a:ext cx="640080" cy="412108"/>
            </a:xfrm>
            <a:prstGeom prst="rect">
              <a:avLst/>
            </a:prstGeom>
          </p:spPr>
        </p:pic>
        <p:pic>
          <p:nvPicPr>
            <p:cNvPr id="47" name="Picture 46"/>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341431" y="3736066"/>
              <a:ext cx="640080" cy="412108"/>
            </a:xfrm>
            <a:prstGeom prst="rect">
              <a:avLst/>
            </a:prstGeom>
          </p:spPr>
        </p:pic>
        <p:cxnSp>
          <p:nvCxnSpPr>
            <p:cNvPr id="51" name="Straight Connector 50"/>
            <p:cNvCxnSpPr/>
            <p:nvPr/>
          </p:nvCxnSpPr>
          <p:spPr>
            <a:xfrm>
              <a:off x="6415928" y="3200400"/>
              <a:ext cx="182880" cy="365760"/>
            </a:xfrm>
            <a:prstGeom prst="line">
              <a:avLst/>
            </a:prstGeom>
            <a:noFill/>
            <a:ln w="19050" cap="rnd" cmpd="sng" algn="ctr">
              <a:solidFill>
                <a:srgbClr val="FFFFFF"/>
              </a:solidFill>
              <a:prstDash val="sysDot"/>
              <a:headEnd type="none"/>
              <a:tailEnd type="none"/>
            </a:ln>
            <a:effectLst/>
          </p:spPr>
        </p:cxnSp>
        <p:cxnSp>
          <p:nvCxnSpPr>
            <p:cNvPr id="54" name="Straight Connector 53"/>
            <p:cNvCxnSpPr/>
            <p:nvPr/>
          </p:nvCxnSpPr>
          <p:spPr>
            <a:xfrm flipH="1" flipV="1">
              <a:off x="5745483" y="3942120"/>
              <a:ext cx="457200" cy="1"/>
            </a:xfrm>
            <a:prstGeom prst="line">
              <a:avLst/>
            </a:prstGeom>
            <a:noFill/>
            <a:ln w="19050" cap="rnd" cmpd="sng" algn="ctr">
              <a:solidFill>
                <a:srgbClr val="FFFFFF"/>
              </a:solidFill>
              <a:prstDash val="sysDot"/>
              <a:headEnd type="none"/>
              <a:tailEnd type="none"/>
            </a:ln>
            <a:effectLst/>
          </p:spPr>
        </p:cxnSp>
        <p:cxnSp>
          <p:nvCxnSpPr>
            <p:cNvPr id="59" name="Straight Connector 58"/>
            <p:cNvCxnSpPr/>
            <p:nvPr/>
          </p:nvCxnSpPr>
          <p:spPr>
            <a:xfrm flipH="1">
              <a:off x="5378132" y="3200400"/>
              <a:ext cx="182880" cy="365760"/>
            </a:xfrm>
            <a:prstGeom prst="line">
              <a:avLst/>
            </a:prstGeom>
            <a:noFill/>
            <a:ln w="19050" cap="rnd" cmpd="sng" algn="ctr">
              <a:solidFill>
                <a:srgbClr val="FFFFFF"/>
              </a:solidFill>
              <a:prstDash val="sysDot"/>
              <a:headEnd type="none"/>
              <a:tailEnd type="none"/>
            </a:ln>
            <a:effectLst/>
          </p:spPr>
        </p:cxnSp>
      </p:grpSp>
    </p:spTree>
    <p:extLst>
      <p:ext uri="{BB962C8B-B14F-4D97-AF65-F5344CB8AC3E}">
        <p14:creationId xmlns:p14="http://schemas.microsoft.com/office/powerpoint/2010/main" val="208760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519443" y="228601"/>
            <a:ext cx="11173090" cy="685799"/>
          </a:xfrm>
        </p:spPr>
        <p:txBody>
          <a:bodyPr/>
          <a:lstStyle/>
          <a:p>
            <a:r>
              <a:rPr lang="en-US" dirty="0" smtClean="0"/>
              <a:t>Role-Based Administration</a:t>
            </a:r>
            <a:r>
              <a:rPr dirty="0" smtClean="0"/>
              <a:t/>
            </a:r>
            <a:br>
              <a:rPr dirty="0" smtClean="0"/>
            </a:br>
            <a:endParaRPr lang="en-US" sz="4000" dirty="0">
              <a:solidFill>
                <a:schemeClr val="tx2"/>
              </a:solidFill>
            </a:endParaRPr>
          </a:p>
        </p:txBody>
      </p:sp>
      <p:sp>
        <p:nvSpPr>
          <p:cNvPr id="7" name="Content Placeholder 6"/>
          <p:cNvSpPr>
            <a:spLocks noGrp="1"/>
          </p:cNvSpPr>
          <p:nvPr>
            <p:ph idx="1"/>
          </p:nvPr>
        </p:nvSpPr>
        <p:spPr>
          <a:xfrm>
            <a:off x="519113" y="1524000"/>
            <a:ext cx="11161845" cy="3557897"/>
          </a:xfrm>
        </p:spPr>
        <p:txBody>
          <a:bodyPr/>
          <a:lstStyle/>
          <a:p>
            <a:pPr marL="0" indent="0">
              <a:lnSpc>
                <a:spcPct val="80000"/>
              </a:lnSpc>
              <a:buNone/>
              <a:defRPr/>
            </a:pPr>
            <a:r>
              <a:rPr lang="en-US" dirty="0" smtClean="0"/>
              <a:t>Role-Based Administration allows:</a:t>
            </a:r>
          </a:p>
          <a:p>
            <a:pPr lvl="0">
              <a:lnSpc>
                <a:spcPct val="80000"/>
              </a:lnSpc>
              <a:buSzPct val="85000"/>
              <a:defRPr/>
            </a:pPr>
            <a:r>
              <a:rPr lang="en-US" dirty="0" smtClean="0"/>
              <a:t>Mapping organizational roles of administrators to security roles</a:t>
            </a:r>
            <a:endParaRPr lang="en-US" sz="2400" dirty="0" smtClean="0"/>
          </a:p>
          <a:p>
            <a:pPr>
              <a:lnSpc>
                <a:spcPct val="80000"/>
              </a:lnSpc>
              <a:defRPr/>
            </a:pPr>
            <a:r>
              <a:rPr lang="en-US" dirty="0" smtClean="0"/>
              <a:t>Hierarchy-wide security management from a single console</a:t>
            </a:r>
          </a:p>
          <a:p>
            <a:pPr lvl="1">
              <a:lnSpc>
                <a:spcPct val="80000"/>
              </a:lnSpc>
              <a:defRPr/>
            </a:pPr>
            <a:r>
              <a:rPr lang="en-US" dirty="0" smtClean="0"/>
              <a:t>RBA is global data</a:t>
            </a:r>
          </a:p>
          <a:p>
            <a:pPr lvl="1">
              <a:lnSpc>
                <a:spcPct val="80000"/>
              </a:lnSpc>
              <a:defRPr/>
            </a:pPr>
            <a:r>
              <a:rPr lang="en-US" dirty="0" smtClean="0"/>
              <a:t>Don’t think about sites!</a:t>
            </a:r>
          </a:p>
          <a:p>
            <a:pPr>
              <a:lnSpc>
                <a:spcPct val="80000"/>
              </a:lnSpc>
              <a:defRPr/>
            </a:pPr>
            <a:r>
              <a:rPr lang="en-US" dirty="0" smtClean="0"/>
              <a:t>Removing clutter from the console</a:t>
            </a:r>
          </a:p>
          <a:p>
            <a:pPr lvl="1">
              <a:lnSpc>
                <a:spcPct val="80000"/>
              </a:lnSpc>
              <a:defRPr/>
            </a:pPr>
            <a:r>
              <a:rPr lang="en-US" dirty="0" smtClean="0"/>
              <a:t>“Show me what’s relevant to me”!  </a:t>
            </a:r>
            <a:endParaRPr lang="en-US" sz="3000" dirty="0"/>
          </a:p>
        </p:txBody>
      </p:sp>
      <p:sp>
        <p:nvSpPr>
          <p:cNvPr id="6" name="Text Placeholder 2"/>
          <p:cNvSpPr txBox="1">
            <a:spLocks/>
          </p:cNvSpPr>
          <p:nvPr/>
        </p:nvSpPr>
        <p:spPr>
          <a:xfrm>
            <a:off x="507868" y="1411552"/>
            <a:ext cx="11173090" cy="4727448"/>
          </a:xfrm>
          <a:prstGeom prst="rect">
            <a:avLst/>
          </a:prstGeom>
        </p:spPr>
        <p:txBody>
          <a:bodyPr>
            <a:normAutofit/>
          </a:bodyPr>
          <a:lstStyle/>
          <a:p>
            <a:pPr marL="460375" indent="-460375">
              <a:lnSpc>
                <a:spcPct val="90000"/>
              </a:lnSpc>
              <a:spcBef>
                <a:spcPct val="20000"/>
              </a:spcBef>
              <a:buSzPct val="85000"/>
              <a:defRPr/>
            </a:pPr>
            <a:endParaRPr lang="en-US" sz="3200" dirty="0">
              <a:gradFill>
                <a:gsLst>
                  <a:gs pos="0">
                    <a:srgbClr val="FFFFFF"/>
                  </a:gs>
                  <a:gs pos="86000">
                    <a:srgbClr val="FFFFFF"/>
                  </a:gs>
                </a:gsLst>
                <a:lin ang="5400000" scaled="0"/>
              </a:gradFill>
            </a:endParaRPr>
          </a:p>
        </p:txBody>
      </p:sp>
    </p:spTree>
    <p:extLst>
      <p:ext uri="{BB962C8B-B14F-4D97-AF65-F5344CB8AC3E}">
        <p14:creationId xmlns:p14="http://schemas.microsoft.com/office/powerpoint/2010/main" val="313947312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Segmentation</a:t>
            </a:r>
            <a:endParaRPr lang="en-US" dirty="0"/>
          </a:p>
        </p:txBody>
      </p:sp>
      <p:sp>
        <p:nvSpPr>
          <p:cNvPr id="4" name="Text Placeholder 3"/>
          <p:cNvSpPr>
            <a:spLocks noGrp="1"/>
          </p:cNvSpPr>
          <p:nvPr>
            <p:ph type="body" sz="quarter" idx="10"/>
          </p:nvPr>
        </p:nvSpPr>
        <p:spPr>
          <a:xfrm>
            <a:off x="519112" y="1447799"/>
            <a:ext cx="11149013" cy="4487382"/>
          </a:xfrm>
        </p:spPr>
        <p:txBody>
          <a:bodyPr/>
          <a:lstStyle/>
          <a:p>
            <a:r>
              <a:rPr lang="en-US" dirty="0"/>
              <a:t>Security Roles </a:t>
            </a:r>
          </a:p>
          <a:p>
            <a:pPr lvl="1"/>
            <a:r>
              <a:rPr lang="en-US" dirty="0"/>
              <a:t>What types of objects can I see and what can I do to them?  </a:t>
            </a:r>
          </a:p>
          <a:p>
            <a:pPr lvl="1"/>
            <a:r>
              <a:rPr lang="en-US" dirty="0"/>
              <a:t>Example: the “Software Update Manager” role gives rights to read and deploy software updates to specific </a:t>
            </a:r>
            <a:r>
              <a:rPr lang="en-US" dirty="0" smtClean="0"/>
              <a:t>collections</a:t>
            </a:r>
            <a:endParaRPr lang="en-US" dirty="0"/>
          </a:p>
          <a:p>
            <a:r>
              <a:rPr lang="en-US" dirty="0"/>
              <a:t>Security Scopes</a:t>
            </a:r>
          </a:p>
          <a:p>
            <a:pPr lvl="1"/>
            <a:r>
              <a:rPr lang="en-US" dirty="0"/>
              <a:t>Which instances can I see and interact with?</a:t>
            </a:r>
          </a:p>
          <a:p>
            <a:r>
              <a:rPr lang="en-US" dirty="0" smtClean="0"/>
              <a:t>Collections</a:t>
            </a:r>
            <a:endParaRPr lang="en-US" dirty="0"/>
          </a:p>
          <a:p>
            <a:pPr lvl="1"/>
            <a:r>
              <a:rPr lang="en-US" dirty="0"/>
              <a:t>Which resources can I interact with?</a:t>
            </a:r>
          </a:p>
          <a:p>
            <a:endParaRPr lang="en-US" dirty="0"/>
          </a:p>
        </p:txBody>
      </p:sp>
    </p:spTree>
    <p:extLst>
      <p:ext uri="{BB962C8B-B14F-4D97-AF65-F5344CB8AC3E}">
        <p14:creationId xmlns:p14="http://schemas.microsoft.com/office/powerpoint/2010/main" val="1522786452"/>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7257630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30" name="think-cell Slide" r:id="rId20" imgW="270" imgH="270" progId="TCLayout.ActiveDocument.1">
                  <p:embed/>
                </p:oleObj>
              </mc:Choice>
              <mc:Fallback>
                <p:oleObj name="think-cell Slide" r:id="rId20" imgW="270" imgH="270" progId="TCLayout.ActiveDocument.1">
                  <p:embed/>
                  <p:pic>
                    <p:nvPicPr>
                      <p:cNvPr id="0" name=""/>
                      <p:cNvPicPr/>
                      <p:nvPr/>
                    </p:nvPicPr>
                    <p:blipFill>
                      <a:blip r:embed="rId21"/>
                      <a:stretch>
                        <a:fillRect/>
                      </a:stretch>
                    </p:blipFill>
                    <p:spPr>
                      <a:xfrm>
                        <a:off x="1588" y="1588"/>
                        <a:ext cx="1587" cy="1587"/>
                      </a:xfrm>
                      <a:prstGeom prst="rect">
                        <a:avLst/>
                      </a:prstGeom>
                    </p:spPr>
                  </p:pic>
                </p:oleObj>
              </mc:Fallback>
            </mc:AlternateContent>
          </a:graphicData>
        </a:graphic>
      </p:graphicFrame>
      <p:sp>
        <p:nvSpPr>
          <p:cNvPr id="14" name="Title 1"/>
          <p:cNvSpPr>
            <a:spLocks noGrp="1"/>
          </p:cNvSpPr>
          <p:nvPr>
            <p:ph type="title"/>
            <p:custDataLst>
              <p:tags r:id="rId3"/>
            </p:custDataLst>
          </p:nvPr>
        </p:nvSpPr>
        <p:spPr>
          <a:xfrm>
            <a:off x="519443" y="230191"/>
            <a:ext cx="11173090" cy="1141411"/>
          </a:xfrm>
        </p:spPr>
        <p:txBody>
          <a:bodyPr>
            <a:noAutofit/>
          </a:bodyPr>
          <a:lstStyle/>
          <a:p>
            <a:r>
              <a:rPr lang="en-US" dirty="0" smtClean="0"/>
              <a:t>Data Segmentation of the Past</a:t>
            </a:r>
            <a:r>
              <a:rPr dirty="0" smtClean="0"/>
              <a:t/>
            </a:r>
            <a:br>
              <a:rPr dirty="0" smtClean="0"/>
            </a:br>
            <a:r>
              <a:rPr lang="en-US" sz="3200" dirty="0">
                <a:gradFill>
                  <a:gsLst>
                    <a:gs pos="0">
                      <a:schemeClr val="tx1"/>
                    </a:gs>
                    <a:gs pos="86000">
                      <a:schemeClr val="tx1"/>
                    </a:gs>
                  </a:gsLst>
                  <a:lin ang="5400000" scaled="0"/>
                </a:gradFill>
              </a:rPr>
              <a:t>Configuration Manager 2007</a:t>
            </a:r>
          </a:p>
        </p:txBody>
      </p:sp>
      <p:pic>
        <p:nvPicPr>
          <p:cNvPr id="23" name="Picture 4"/>
          <p:cNvPicPr>
            <a:picLocks noChangeAspect="1" noChangeArrowheads="1"/>
          </p:cNvPicPr>
          <p:nvPr>
            <p:custDataLst>
              <p:tags r:id="rId4"/>
            </p:custDataLst>
          </p:nvPr>
        </p:nvPicPr>
        <p:blipFill>
          <a:blip r:embed="rId22">
            <a:extLst>
              <a:ext uri="{28A0092B-C50C-407E-A947-70E740481C1C}">
                <a14:useLocalDpi xmlns:a14="http://schemas.microsoft.com/office/drawing/2010/main" val="0"/>
              </a:ext>
            </a:extLst>
          </a:blip>
          <a:stretch>
            <a:fillRect/>
          </a:stretch>
        </p:blipFill>
        <p:spPr bwMode="auto">
          <a:xfrm>
            <a:off x="1763359" y="3374441"/>
            <a:ext cx="450448" cy="96895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8"/>
          <p:cNvPicPr>
            <a:picLocks noChangeAspect="1" noChangeArrowheads="1"/>
          </p:cNvPicPr>
          <p:nvPr>
            <p:custDataLst>
              <p:tags r:id="rId5"/>
            </p:custDataLst>
          </p:nvPr>
        </p:nvPicPr>
        <p:blipFill>
          <a:blip r:embed="rId23">
            <a:extLst>
              <a:ext uri="{28A0092B-C50C-407E-A947-70E740481C1C}">
                <a14:useLocalDpi xmlns:a14="http://schemas.microsoft.com/office/drawing/2010/main" val="0"/>
              </a:ext>
            </a:extLst>
          </a:blip>
          <a:srcRect/>
          <a:stretch>
            <a:fillRect/>
          </a:stretch>
        </p:blipFill>
        <p:spPr bwMode="auto">
          <a:xfrm flipH="1">
            <a:off x="5684499" y="4724400"/>
            <a:ext cx="1095378" cy="114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108"/>
          <p:cNvPicPr>
            <a:picLocks noChangeAspect="1" noChangeArrowheads="1"/>
          </p:cNvPicPr>
          <p:nvPr>
            <p:custDataLst>
              <p:tags r:id="rId6"/>
            </p:custDataLst>
          </p:nvPr>
        </p:nvPicPr>
        <p:blipFill>
          <a:blip r:embed="rId23">
            <a:extLst>
              <a:ext uri="{28A0092B-C50C-407E-A947-70E740481C1C}">
                <a14:useLocalDpi xmlns:a14="http://schemas.microsoft.com/office/drawing/2010/main" val="0"/>
              </a:ext>
            </a:extLst>
          </a:blip>
          <a:srcRect/>
          <a:stretch>
            <a:fillRect/>
          </a:stretch>
        </p:blipFill>
        <p:spPr bwMode="auto">
          <a:xfrm flipH="1">
            <a:off x="5684499" y="1828800"/>
            <a:ext cx="1095378" cy="114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TextBox 58"/>
          <p:cNvSpPr txBox="1"/>
          <p:nvPr>
            <p:custDataLst>
              <p:tags r:id="rId7"/>
            </p:custDataLst>
          </p:nvPr>
        </p:nvSpPr>
        <p:spPr>
          <a:xfrm>
            <a:off x="7709114" y="1447800"/>
            <a:ext cx="2432845" cy="400110"/>
          </a:xfrm>
          <a:prstGeom prst="rect">
            <a:avLst/>
          </a:prstGeom>
          <a:noFill/>
        </p:spPr>
        <p:txBody>
          <a:bodyPr wrap="none" rtlCol="0">
            <a:spAutoFit/>
          </a:bodyPr>
          <a:lstStyle/>
          <a:p>
            <a:r>
              <a:rPr lang="en-US" sz="2000" dirty="0" smtClean="0">
                <a:solidFill>
                  <a:srgbClr val="ED5326">
                    <a:alpha val="99000"/>
                  </a:srgbClr>
                </a:solidFill>
                <a:latin typeface="Segoe UI Semibold" pitchFamily="34" charset="0"/>
              </a:rPr>
              <a:t>France Primary Site</a:t>
            </a:r>
          </a:p>
        </p:txBody>
      </p:sp>
      <p:sp>
        <p:nvSpPr>
          <p:cNvPr id="60" name="TextBox 59"/>
          <p:cNvSpPr txBox="1"/>
          <p:nvPr>
            <p:custDataLst>
              <p:tags r:id="rId8"/>
            </p:custDataLst>
          </p:nvPr>
        </p:nvSpPr>
        <p:spPr>
          <a:xfrm>
            <a:off x="7537592" y="4172370"/>
            <a:ext cx="2610779" cy="400110"/>
          </a:xfrm>
          <a:prstGeom prst="rect">
            <a:avLst/>
          </a:prstGeom>
          <a:noFill/>
        </p:spPr>
        <p:txBody>
          <a:bodyPr wrap="none" rtlCol="0">
            <a:spAutoFit/>
          </a:bodyPr>
          <a:lstStyle/>
          <a:p>
            <a:r>
              <a:rPr lang="en-US" sz="2000" dirty="0" smtClean="0">
                <a:solidFill>
                  <a:srgbClr val="E7B921">
                    <a:alpha val="99000"/>
                  </a:srgbClr>
                </a:solidFill>
                <a:latin typeface="Segoe UI Semibold" pitchFamily="34" charset="0"/>
              </a:rPr>
              <a:t>England Primary Site</a:t>
            </a:r>
          </a:p>
        </p:txBody>
      </p:sp>
      <p:sp>
        <p:nvSpPr>
          <p:cNvPr id="61" name="TextBox 60"/>
          <p:cNvSpPr txBox="1"/>
          <p:nvPr>
            <p:custDataLst>
              <p:tags r:id="rId9"/>
            </p:custDataLst>
          </p:nvPr>
        </p:nvSpPr>
        <p:spPr>
          <a:xfrm>
            <a:off x="871274" y="4347651"/>
            <a:ext cx="2234618" cy="523220"/>
          </a:xfrm>
          <a:prstGeom prst="rect">
            <a:avLst/>
          </a:prstGeom>
          <a:noFill/>
        </p:spPr>
        <p:txBody>
          <a:bodyPr wrap="square" rtlCol="0">
            <a:spAutoFit/>
          </a:bodyPr>
          <a:lstStyle/>
          <a:p>
            <a:pPr algn="ctr"/>
            <a:r>
              <a:rPr lang="en-US" sz="1600" dirty="0" smtClean="0">
                <a:solidFill>
                  <a:srgbClr val="FFFFFF">
                    <a:alpha val="99000"/>
                  </a:srgbClr>
                </a:solidFill>
              </a:rPr>
              <a:t>Meg Collins</a:t>
            </a:r>
          </a:p>
          <a:p>
            <a:pPr algn="ctr"/>
            <a:r>
              <a:rPr lang="en-US" sz="1200" dirty="0" smtClean="0">
                <a:solidFill>
                  <a:srgbClr val="FFFFFF">
                    <a:alpha val="99000"/>
                  </a:srgbClr>
                </a:solidFill>
              </a:rPr>
              <a:t>“Central Admin”</a:t>
            </a:r>
          </a:p>
        </p:txBody>
      </p:sp>
      <p:sp>
        <p:nvSpPr>
          <p:cNvPr id="62" name="TextBox 61"/>
          <p:cNvSpPr txBox="1"/>
          <p:nvPr>
            <p:custDataLst>
              <p:tags r:id="rId10"/>
            </p:custDataLst>
          </p:nvPr>
        </p:nvSpPr>
        <p:spPr>
          <a:xfrm>
            <a:off x="6762689" y="2832890"/>
            <a:ext cx="4251445" cy="523220"/>
          </a:xfrm>
          <a:prstGeom prst="rect">
            <a:avLst/>
          </a:prstGeom>
          <a:noFill/>
        </p:spPr>
        <p:txBody>
          <a:bodyPr wrap="square" rtlCol="0">
            <a:spAutoFit/>
          </a:bodyPr>
          <a:lstStyle/>
          <a:p>
            <a:r>
              <a:rPr lang="en-US" sz="1400" dirty="0" smtClean="0">
                <a:solidFill>
                  <a:srgbClr val="FFFFFF">
                    <a:alpha val="99000"/>
                  </a:srgbClr>
                </a:solidFill>
              </a:rPr>
              <a:t>French collections</a:t>
            </a:r>
          </a:p>
          <a:p>
            <a:r>
              <a:rPr lang="en-US" sz="1400" dirty="0" smtClean="0">
                <a:solidFill>
                  <a:srgbClr val="FFFFFF">
                    <a:alpha val="99000"/>
                  </a:srgbClr>
                </a:solidFill>
              </a:rPr>
              <a:t>Create advertisement for French collections</a:t>
            </a:r>
          </a:p>
        </p:txBody>
      </p:sp>
      <p:sp>
        <p:nvSpPr>
          <p:cNvPr id="63" name="TextBox 62"/>
          <p:cNvSpPr txBox="1"/>
          <p:nvPr>
            <p:custDataLst>
              <p:tags r:id="rId11"/>
            </p:custDataLst>
          </p:nvPr>
        </p:nvSpPr>
        <p:spPr>
          <a:xfrm>
            <a:off x="6871557" y="5723016"/>
            <a:ext cx="4328255" cy="523220"/>
          </a:xfrm>
          <a:prstGeom prst="rect">
            <a:avLst/>
          </a:prstGeom>
          <a:noFill/>
        </p:spPr>
        <p:txBody>
          <a:bodyPr wrap="square" rtlCol="0">
            <a:spAutoFit/>
          </a:bodyPr>
          <a:lstStyle/>
          <a:p>
            <a:r>
              <a:rPr lang="en-US" sz="1400" dirty="0" smtClean="0">
                <a:solidFill>
                  <a:srgbClr val="FFFFFF">
                    <a:alpha val="99000"/>
                  </a:srgbClr>
                </a:solidFill>
              </a:rPr>
              <a:t>English collections</a:t>
            </a:r>
          </a:p>
          <a:p>
            <a:r>
              <a:rPr lang="en-US" sz="1400" dirty="0" smtClean="0">
                <a:solidFill>
                  <a:srgbClr val="FFFFFF">
                    <a:alpha val="99000"/>
                  </a:srgbClr>
                </a:solidFill>
              </a:rPr>
              <a:t>Create advertisement for English collections</a:t>
            </a:r>
          </a:p>
        </p:txBody>
      </p:sp>
      <p:sp>
        <p:nvSpPr>
          <p:cNvPr id="64" name="TextBox 63"/>
          <p:cNvSpPr txBox="1"/>
          <p:nvPr>
            <p:custDataLst>
              <p:tags r:id="rId12"/>
            </p:custDataLst>
          </p:nvPr>
        </p:nvSpPr>
        <p:spPr>
          <a:xfrm>
            <a:off x="969962" y="1447800"/>
            <a:ext cx="3665085" cy="1015663"/>
          </a:xfrm>
          <a:prstGeom prst="rect">
            <a:avLst/>
          </a:prstGeom>
          <a:noFill/>
        </p:spPr>
        <p:txBody>
          <a:bodyPr wrap="square" rtlCol="0">
            <a:spAutoFit/>
          </a:bodyPr>
          <a:lstStyle/>
          <a:p>
            <a:r>
              <a:rPr lang="en-US" sz="2000" dirty="0">
                <a:solidFill>
                  <a:srgbClr val="94C949">
                    <a:alpha val="99000"/>
                  </a:srgbClr>
                </a:solidFill>
                <a:latin typeface="Segoe UI Semibold" pitchFamily="34" charset="0"/>
              </a:rPr>
              <a:t>Meg wishes to distribute a package to all of her EMEA users in the West region</a:t>
            </a:r>
          </a:p>
        </p:txBody>
      </p:sp>
      <p:sp>
        <p:nvSpPr>
          <p:cNvPr id="66" name="Rectangle 65"/>
          <p:cNvSpPr/>
          <p:nvPr>
            <p:custDataLst>
              <p:tags r:id="rId13"/>
            </p:custDataLst>
          </p:nvPr>
        </p:nvSpPr>
        <p:spPr>
          <a:xfrm>
            <a:off x="1364972" y="4941551"/>
            <a:ext cx="3270075" cy="307777"/>
          </a:xfrm>
          <a:prstGeom prst="rect">
            <a:avLst/>
          </a:prstGeom>
        </p:spPr>
        <p:txBody>
          <a:bodyPr wrap="square">
            <a:spAutoFit/>
          </a:bodyPr>
          <a:lstStyle/>
          <a:p>
            <a:r>
              <a:rPr lang="en-US" sz="1400" dirty="0">
                <a:solidFill>
                  <a:srgbClr val="FFFFFF">
                    <a:alpha val="99000"/>
                  </a:srgbClr>
                </a:solidFill>
              </a:rPr>
              <a:t>Create and </a:t>
            </a:r>
            <a:r>
              <a:rPr lang="en-US" sz="1400" dirty="0" smtClean="0">
                <a:solidFill>
                  <a:srgbClr val="FFFFFF">
                    <a:alpha val="99000"/>
                  </a:srgbClr>
                </a:solidFill>
              </a:rPr>
              <a:t>distribute package </a:t>
            </a:r>
            <a:endParaRPr lang="en-US" sz="1400" dirty="0">
              <a:solidFill>
                <a:srgbClr val="FFFFFF">
                  <a:alpha val="99000"/>
                </a:srgbClr>
              </a:solidFill>
            </a:endParaRPr>
          </a:p>
        </p:txBody>
      </p:sp>
      <p:grpSp>
        <p:nvGrpSpPr>
          <p:cNvPr id="5" name="Group 4"/>
          <p:cNvGrpSpPr/>
          <p:nvPr>
            <p:custDataLst>
              <p:tags r:id="rId14"/>
            </p:custDataLst>
          </p:nvPr>
        </p:nvGrpSpPr>
        <p:grpSpPr>
          <a:xfrm>
            <a:off x="7080035" y="4870871"/>
            <a:ext cx="2346382" cy="780833"/>
            <a:chOff x="6727874" y="4870871"/>
            <a:chExt cx="2346382" cy="780833"/>
          </a:xfrm>
        </p:grpSpPr>
        <p:pic>
          <p:nvPicPr>
            <p:cNvPr id="30" name="Picture 3"/>
            <p:cNvPicPr>
              <a:picLocks noChangeAspect="1" noChangeArrowheads="1"/>
            </p:cNvPicPr>
            <p:nvPr/>
          </p:nvPicPr>
          <p:blipFill>
            <a:blip r:embed="rId24">
              <a:extLst>
                <a:ext uri="{28A0092B-C50C-407E-A947-70E740481C1C}">
                  <a14:useLocalDpi xmlns:a14="http://schemas.microsoft.com/office/drawing/2010/main" val="0"/>
                </a:ext>
              </a:extLst>
            </a:blip>
            <a:stretch>
              <a:fillRect/>
            </a:stretch>
          </p:blipFill>
          <p:spPr bwMode="auto">
            <a:xfrm>
              <a:off x="6727874" y="4870871"/>
              <a:ext cx="307424" cy="780833"/>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p:cNvSpPr txBox="1"/>
            <p:nvPr/>
          </p:nvSpPr>
          <p:spPr>
            <a:xfrm>
              <a:off x="6839638" y="5035671"/>
              <a:ext cx="2234618" cy="523220"/>
            </a:xfrm>
            <a:prstGeom prst="rect">
              <a:avLst/>
            </a:prstGeom>
            <a:noFill/>
          </p:spPr>
          <p:txBody>
            <a:bodyPr wrap="square" rtlCol="0">
              <a:spAutoFit/>
            </a:bodyPr>
            <a:lstStyle/>
            <a:p>
              <a:pPr algn="ctr"/>
              <a:r>
                <a:rPr lang="en-US" sz="1600" dirty="0" smtClean="0">
                  <a:solidFill>
                    <a:srgbClr val="FFFFFF">
                      <a:alpha val="99000"/>
                    </a:srgbClr>
                  </a:solidFill>
                </a:rPr>
                <a:t>Anthony</a:t>
              </a:r>
            </a:p>
            <a:p>
              <a:pPr algn="ctr"/>
              <a:r>
                <a:rPr lang="en-US" sz="1200" dirty="0" smtClean="0">
                  <a:solidFill>
                    <a:srgbClr val="FFFFFF">
                      <a:alpha val="99000"/>
                    </a:srgbClr>
                  </a:solidFill>
                </a:rPr>
                <a:t>“English Admin”</a:t>
              </a:r>
            </a:p>
          </p:txBody>
        </p:sp>
      </p:grpSp>
      <p:grpSp>
        <p:nvGrpSpPr>
          <p:cNvPr id="4" name="Group 3"/>
          <p:cNvGrpSpPr/>
          <p:nvPr>
            <p:custDataLst>
              <p:tags r:id="rId15"/>
            </p:custDataLst>
          </p:nvPr>
        </p:nvGrpSpPr>
        <p:grpSpPr>
          <a:xfrm>
            <a:off x="7060017" y="1940052"/>
            <a:ext cx="2321379" cy="820762"/>
            <a:chOff x="6707856" y="1940052"/>
            <a:chExt cx="2321379" cy="820762"/>
          </a:xfrm>
        </p:grpSpPr>
        <p:pic>
          <p:nvPicPr>
            <p:cNvPr id="28" name="Picture 2"/>
            <p:cNvPicPr>
              <a:picLocks noChangeAspect="1" noChangeArrowheads="1"/>
            </p:cNvPicPr>
            <p:nvPr/>
          </p:nvPicPr>
          <p:blipFill>
            <a:blip r:embed="rId24">
              <a:extLst>
                <a:ext uri="{28A0092B-C50C-407E-A947-70E740481C1C}">
                  <a14:useLocalDpi xmlns:a14="http://schemas.microsoft.com/office/drawing/2010/main" val="0"/>
                </a:ext>
              </a:extLst>
            </a:blip>
            <a:stretch>
              <a:fillRect/>
            </a:stretch>
          </p:blipFill>
          <p:spPr bwMode="auto">
            <a:xfrm>
              <a:off x="6707856" y="1940052"/>
              <a:ext cx="323144" cy="820762"/>
            </a:xfrm>
            <a:prstGeom prst="rect">
              <a:avLst/>
            </a:prstGeom>
            <a:noFill/>
            <a:extLst>
              <a:ext uri="{909E8E84-426E-40DD-AFC4-6F175D3DCCD1}">
                <a14:hiddenFill xmlns:a14="http://schemas.microsoft.com/office/drawing/2010/main">
                  <a:solidFill>
                    <a:srgbClr val="FFFFFF"/>
                  </a:solidFill>
                </a14:hiddenFill>
              </a:ext>
            </a:extLst>
          </p:spPr>
        </p:pic>
        <p:sp>
          <p:nvSpPr>
            <p:cNvPr id="71" name="TextBox 70"/>
            <p:cNvSpPr txBox="1"/>
            <p:nvPr/>
          </p:nvSpPr>
          <p:spPr>
            <a:xfrm>
              <a:off x="6794617" y="2126973"/>
              <a:ext cx="2234618" cy="523220"/>
            </a:xfrm>
            <a:prstGeom prst="rect">
              <a:avLst/>
            </a:prstGeom>
            <a:noFill/>
          </p:spPr>
          <p:txBody>
            <a:bodyPr wrap="square" rtlCol="0">
              <a:spAutoFit/>
            </a:bodyPr>
            <a:lstStyle/>
            <a:p>
              <a:pPr algn="ctr"/>
              <a:r>
                <a:rPr lang="en-US" sz="1600" dirty="0" smtClean="0">
                  <a:solidFill>
                    <a:srgbClr val="FFFFFF">
                      <a:alpha val="99000"/>
                    </a:srgbClr>
                  </a:solidFill>
                </a:rPr>
                <a:t>Louis</a:t>
              </a:r>
            </a:p>
            <a:p>
              <a:pPr algn="ctr"/>
              <a:r>
                <a:rPr lang="en-US" sz="1200" dirty="0" smtClean="0">
                  <a:solidFill>
                    <a:srgbClr val="FFFFFF">
                      <a:alpha val="99000"/>
                    </a:srgbClr>
                  </a:solidFill>
                </a:rPr>
                <a:t>“French Admin”</a:t>
              </a:r>
            </a:p>
          </p:txBody>
        </p:sp>
      </p:grpSp>
      <p:pic>
        <p:nvPicPr>
          <p:cNvPr id="73" name="Picture 2" descr="C:\Users\davidra\Documents\ClipArtforPowerpoint\DVD_ART36\Artwork_Imagery\Shapes\Arrows\Blue Gradient Collection\arrow 0 blue arrow 2.png"/>
          <p:cNvPicPr>
            <a:picLocks noChangeAspect="1" noChangeArrowheads="1"/>
          </p:cNvPicPr>
          <p:nvPr>
            <p:custDataLst>
              <p:tags r:id="rId16"/>
            </p:custDataLst>
          </p:nvPr>
        </p:nvPicPr>
        <p:blipFill>
          <a:blip r:embed="rId25" cstate="print">
            <a:biLevel thresh="25000"/>
          </a:blip>
          <a:srcRect/>
          <a:stretch>
            <a:fillRect/>
          </a:stretch>
        </p:blipFill>
        <p:spPr bwMode="auto">
          <a:xfrm rot="19554430">
            <a:off x="2497890" y="3450904"/>
            <a:ext cx="598999" cy="653880"/>
          </a:xfrm>
          <a:prstGeom prst="rect">
            <a:avLst/>
          </a:prstGeom>
          <a:noFill/>
        </p:spPr>
      </p:pic>
      <p:pic>
        <p:nvPicPr>
          <p:cNvPr id="74" name="Picture 2" descr="C:\Users\davidra\Documents\ClipArtforPowerpoint\DVD_ART36\Artwork_Imagery\Shapes\Arrows\Blue Gradient Collection\arrow 0 blue arrow 2.png"/>
          <p:cNvPicPr>
            <a:picLocks noChangeAspect="1" noChangeArrowheads="1"/>
          </p:cNvPicPr>
          <p:nvPr>
            <p:custDataLst>
              <p:tags r:id="rId17"/>
            </p:custDataLst>
          </p:nvPr>
        </p:nvPicPr>
        <p:blipFill>
          <a:blip r:embed="rId25" cstate="print">
            <a:biLevel thresh="25000"/>
          </a:blip>
          <a:srcRect/>
          <a:stretch>
            <a:fillRect/>
          </a:stretch>
        </p:blipFill>
        <p:spPr bwMode="auto">
          <a:xfrm rot="2142517">
            <a:off x="2512658" y="3895043"/>
            <a:ext cx="598999" cy="653880"/>
          </a:xfrm>
          <a:prstGeom prst="rect">
            <a:avLst/>
          </a:prstGeom>
          <a:noFill/>
        </p:spPr>
      </p:pic>
    </p:spTree>
    <p:extLst>
      <p:ext uri="{BB962C8B-B14F-4D97-AF65-F5344CB8AC3E}">
        <p14:creationId xmlns:p14="http://schemas.microsoft.com/office/powerpoint/2010/main" val="30683428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wipe(left)">
                                      <p:cBhvr>
                                        <p:cTn id="20" dur="500"/>
                                        <p:tgtEl>
                                          <p:spTgt spid="63"/>
                                        </p:tgtEl>
                                      </p:cBhvr>
                                    </p:animEffect>
                                  </p:childTnLst>
                                </p:cTn>
                              </p:par>
                              <p:par>
                                <p:cTn id="21" presetID="10" presetClass="entr" presetSubtype="0"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fade">
                                      <p:cBhvr>
                                        <p:cTn id="23" dur="2000"/>
                                        <p:tgtEl>
                                          <p:spTgt spid="73"/>
                                        </p:tgtEl>
                                      </p:cBhvr>
                                    </p:animEffect>
                                  </p:childTnLst>
                                </p:cTn>
                              </p:par>
                              <p:par>
                                <p:cTn id="24" presetID="10" presetClass="entr" presetSubtype="0" fill="hold" nodeType="withEffect">
                                  <p:stCondLst>
                                    <p:cond delay="0"/>
                                  </p:stCondLst>
                                  <p:childTnLst>
                                    <p:set>
                                      <p:cBhvr>
                                        <p:cTn id="25" dur="1" fill="hold">
                                          <p:stCondLst>
                                            <p:cond delay="0"/>
                                          </p:stCondLst>
                                        </p:cTn>
                                        <p:tgtEl>
                                          <p:spTgt spid="74"/>
                                        </p:tgtEl>
                                        <p:attrNameLst>
                                          <p:attrName>style.visibility</p:attrName>
                                        </p:attrNameLst>
                                      </p:cBhvr>
                                      <p:to>
                                        <p:strVal val="visible"/>
                                      </p:to>
                                    </p:set>
                                    <p:animEffect transition="in" filter="fade">
                                      <p:cBhvr>
                                        <p:cTn id="26" dur="2000"/>
                                        <p:tgtEl>
                                          <p:spTgt spid="74"/>
                                        </p:tgtEl>
                                      </p:cBhvr>
                                    </p:animEffect>
                                  </p:childTnLst>
                                </p:cTn>
                              </p:par>
                              <p:par>
                                <p:cTn id="27" presetID="56" presetClass="path" presetSubtype="0" accel="50000" decel="50000" fill="hold" nodeType="withEffect">
                                  <p:stCondLst>
                                    <p:cond delay="0"/>
                                  </p:stCondLst>
                                  <p:childTnLst>
                                    <p:animMotion origin="layout" path="M 2.91667E-6 4.07407E-6 L 0.23919 -0.20649 " pathEditMode="relative" rAng="0" ptsTypes="AA">
                                      <p:cBhvr>
                                        <p:cTn id="28" dur="2000" fill="hold"/>
                                        <p:tgtEl>
                                          <p:spTgt spid="73"/>
                                        </p:tgtEl>
                                        <p:attrNameLst>
                                          <p:attrName>ppt_x</p:attrName>
                                          <p:attrName>ppt_y</p:attrName>
                                        </p:attrNameLst>
                                      </p:cBhvr>
                                      <p:rCtr x="11953" y="-10324"/>
                                    </p:animMotion>
                                  </p:childTnLst>
                                </p:cTn>
                              </p:par>
                              <p:par>
                                <p:cTn id="29" presetID="56" presetClass="path" presetSubtype="0" accel="50000" decel="50000" fill="hold" nodeType="withEffect">
                                  <p:stCondLst>
                                    <p:cond delay="0"/>
                                  </p:stCondLst>
                                  <p:childTnLst>
                                    <p:animMotion origin="layout" path="M 1.04167E-6 7.40741E-7 L 0.23802 0.15116 " pathEditMode="relative" rAng="0" ptsTypes="AA">
                                      <p:cBhvr>
                                        <p:cTn id="30" dur="2000" fill="hold"/>
                                        <p:tgtEl>
                                          <p:spTgt spid="74"/>
                                        </p:tgtEl>
                                        <p:attrNameLst>
                                          <p:attrName>ppt_x</p:attrName>
                                          <p:attrName>ppt_y</p:attrName>
                                        </p:attrNameLst>
                                      </p:cBhvr>
                                      <p:rCtr x="11901" y="7546"/>
                                    </p:animMotion>
                                  </p:childTnLst>
                                </p:cTn>
                              </p:par>
                              <p:par>
                                <p:cTn id="31" presetID="10" presetClass="exit" presetSubtype="0" fill="hold" nodeType="withEffect">
                                  <p:stCondLst>
                                    <p:cond delay="0"/>
                                  </p:stCondLst>
                                  <p:childTnLst>
                                    <p:animEffect transition="out" filter="fade">
                                      <p:cBhvr>
                                        <p:cTn id="32" dur="2000"/>
                                        <p:tgtEl>
                                          <p:spTgt spid="73"/>
                                        </p:tgtEl>
                                      </p:cBhvr>
                                    </p:animEffect>
                                    <p:set>
                                      <p:cBhvr>
                                        <p:cTn id="33" dur="1" fill="hold">
                                          <p:stCondLst>
                                            <p:cond delay="1999"/>
                                          </p:stCondLst>
                                        </p:cTn>
                                        <p:tgtEl>
                                          <p:spTgt spid="73"/>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2000"/>
                                        <p:tgtEl>
                                          <p:spTgt spid="74"/>
                                        </p:tgtEl>
                                      </p:cBhvr>
                                    </p:animEffect>
                                    <p:set>
                                      <p:cBhvr>
                                        <p:cTn id="36" dur="1" fill="hold">
                                          <p:stCondLst>
                                            <p:cond delay="1999"/>
                                          </p:stCondLst>
                                        </p:cTn>
                                        <p:tgtEl>
                                          <p:spTgt spid="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ext uri="{D42A27DB-BD31-4B8C-83A1-F6EECF244321}">
                <p14:modId xmlns:p14="http://schemas.microsoft.com/office/powerpoint/2010/main" val="22682819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54"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14" name="Title 1"/>
          <p:cNvSpPr>
            <a:spLocks noGrp="1"/>
          </p:cNvSpPr>
          <p:nvPr>
            <p:ph type="title"/>
            <p:custDataLst>
              <p:tags r:id="rId3"/>
            </p:custDataLst>
          </p:nvPr>
        </p:nvSpPr>
        <p:spPr>
          <a:xfrm>
            <a:off x="507868" y="230192"/>
            <a:ext cx="11530144" cy="1052596"/>
          </a:xfrm>
        </p:spPr>
        <p:txBody>
          <a:bodyPr/>
          <a:lstStyle/>
          <a:p>
            <a:r>
              <a:rPr lang="en-US" sz="4000" dirty="0" smtClean="0">
                <a:cs typeface="Segoe UI"/>
              </a:rPr>
              <a:t>Segmentation Using Role Based Administration</a:t>
            </a:r>
            <a:r>
              <a:rPr lang="en-US" dirty="0" smtClean="0">
                <a:cs typeface="Segoe UI"/>
              </a:rPr>
              <a:t> </a:t>
            </a:r>
            <a:r>
              <a:rPr lang="en-US" sz="3200" dirty="0" smtClean="0">
                <a:gradFill>
                  <a:gsLst>
                    <a:gs pos="0">
                      <a:schemeClr val="tx1"/>
                    </a:gs>
                    <a:gs pos="86000">
                      <a:schemeClr val="tx1"/>
                    </a:gs>
                  </a:gsLst>
                  <a:lin ang="5400000" scaled="0"/>
                </a:gradFill>
                <a:cs typeface="Segoe UI"/>
              </a:rPr>
              <a:t>Configuration Manager 2012 </a:t>
            </a:r>
            <a:endParaRPr lang="en-US" sz="2800" dirty="0">
              <a:gradFill>
                <a:gsLst>
                  <a:gs pos="0">
                    <a:schemeClr val="tx1"/>
                  </a:gs>
                  <a:gs pos="86000">
                    <a:schemeClr val="tx1"/>
                  </a:gs>
                </a:gsLst>
                <a:lin ang="5400000" scaled="0"/>
              </a:gradFill>
              <a:cs typeface="Segoe UI"/>
            </a:endParaRPr>
          </a:p>
        </p:txBody>
      </p:sp>
      <p:sp>
        <p:nvSpPr>
          <p:cNvPr id="25" name="TextBox 24"/>
          <p:cNvSpPr txBox="1"/>
          <p:nvPr>
            <p:custDataLst>
              <p:tags r:id="rId4"/>
            </p:custDataLst>
          </p:nvPr>
        </p:nvSpPr>
        <p:spPr>
          <a:xfrm>
            <a:off x="6461225" y="4499336"/>
            <a:ext cx="4841043" cy="661720"/>
          </a:xfrm>
          <a:prstGeom prst="rect">
            <a:avLst/>
          </a:prstGeom>
          <a:noFill/>
        </p:spPr>
        <p:txBody>
          <a:bodyPr wrap="square" rtlCol="0">
            <a:spAutoFit/>
          </a:bodyPr>
          <a:lstStyle/>
          <a:p>
            <a:pPr marL="403225" indent="-403225">
              <a:spcBef>
                <a:spcPts val="600"/>
              </a:spcBef>
              <a:buClr>
                <a:srgbClr val="84A8D8"/>
              </a:buClr>
              <a:buSzPct val="105000"/>
              <a:buFontTx/>
              <a:buBlip>
                <a:blip r:embed="rId17"/>
              </a:buBlip>
              <a:defRPr/>
            </a:pPr>
            <a:r>
              <a:rPr lang="en-US" sz="1600" dirty="0" smtClean="0">
                <a:ln w="3175">
                  <a:noFill/>
                </a:ln>
                <a:solidFill>
                  <a:srgbClr val="FFFFFF">
                    <a:alpha val="99000"/>
                  </a:srgbClr>
                </a:solidFill>
              </a:rPr>
              <a:t>French collection(s</a:t>
            </a:r>
            <a:r>
              <a:rPr lang="en-US" sz="1600" dirty="0">
                <a:ln w="3175">
                  <a:noFill/>
                </a:ln>
                <a:solidFill>
                  <a:srgbClr val="FFFFFF">
                    <a:alpha val="99000"/>
                  </a:srgbClr>
                </a:solidFill>
              </a:rPr>
              <a:t>)</a:t>
            </a:r>
          </a:p>
          <a:p>
            <a:pPr marL="403225" indent="-403225">
              <a:spcBef>
                <a:spcPts val="600"/>
              </a:spcBef>
              <a:buClr>
                <a:srgbClr val="84A8D8"/>
              </a:buClr>
              <a:buSzPct val="105000"/>
              <a:buFontTx/>
              <a:buBlip>
                <a:blip r:embed="rId17"/>
              </a:buBlip>
              <a:defRPr/>
            </a:pPr>
            <a:r>
              <a:rPr lang="en-US" sz="1600" dirty="0" smtClean="0">
                <a:ln w="3175">
                  <a:noFill/>
                </a:ln>
                <a:solidFill>
                  <a:srgbClr val="FFFFFF">
                    <a:alpha val="99000"/>
                  </a:srgbClr>
                </a:solidFill>
              </a:rPr>
              <a:t>Create deployment for French collection(s</a:t>
            </a:r>
            <a:r>
              <a:rPr lang="en-US" sz="1600" dirty="0">
                <a:ln w="3175">
                  <a:noFill/>
                </a:ln>
                <a:solidFill>
                  <a:srgbClr val="FFFFFF">
                    <a:alpha val="99000"/>
                  </a:srgbClr>
                </a:solidFill>
              </a:rPr>
              <a:t>)</a:t>
            </a:r>
          </a:p>
        </p:txBody>
      </p:sp>
      <p:sp>
        <p:nvSpPr>
          <p:cNvPr id="27" name="TextBox 26"/>
          <p:cNvSpPr txBox="1"/>
          <p:nvPr>
            <p:custDataLst>
              <p:tags r:id="rId5"/>
            </p:custDataLst>
          </p:nvPr>
        </p:nvSpPr>
        <p:spPr>
          <a:xfrm>
            <a:off x="6461225" y="4501182"/>
            <a:ext cx="4655762" cy="661720"/>
          </a:xfrm>
          <a:prstGeom prst="rect">
            <a:avLst/>
          </a:prstGeom>
          <a:noFill/>
        </p:spPr>
        <p:txBody>
          <a:bodyPr wrap="square" rtlCol="0">
            <a:spAutoFit/>
          </a:bodyPr>
          <a:lstStyle/>
          <a:p>
            <a:pPr marL="403225" indent="-403225">
              <a:spcBef>
                <a:spcPts val="600"/>
              </a:spcBef>
              <a:buClr>
                <a:srgbClr val="84A8D8"/>
              </a:buClr>
              <a:buSzPct val="105000"/>
              <a:buFontTx/>
              <a:buBlip>
                <a:blip r:embed="rId17"/>
              </a:buBlip>
              <a:defRPr/>
            </a:pPr>
            <a:r>
              <a:rPr lang="en-US" sz="1600" dirty="0" smtClean="0">
                <a:ln w="3175">
                  <a:noFill/>
                </a:ln>
                <a:solidFill>
                  <a:srgbClr val="FFFFFF">
                    <a:alpha val="99000"/>
                  </a:srgbClr>
                </a:solidFill>
              </a:rPr>
              <a:t>English collection(s</a:t>
            </a:r>
            <a:r>
              <a:rPr lang="en-US" sz="1600" dirty="0">
                <a:ln w="3175">
                  <a:noFill/>
                </a:ln>
                <a:solidFill>
                  <a:srgbClr val="FFFFFF">
                    <a:alpha val="99000"/>
                  </a:srgbClr>
                </a:solidFill>
              </a:rPr>
              <a:t>)</a:t>
            </a:r>
          </a:p>
          <a:p>
            <a:pPr marL="403225" indent="-403225">
              <a:spcBef>
                <a:spcPts val="600"/>
              </a:spcBef>
              <a:buClr>
                <a:srgbClr val="84A8D8"/>
              </a:buClr>
              <a:buSzPct val="105000"/>
              <a:buFontTx/>
              <a:buBlip>
                <a:blip r:embed="rId17"/>
              </a:buBlip>
              <a:defRPr/>
            </a:pPr>
            <a:r>
              <a:rPr lang="en-US" sz="1600" dirty="0" smtClean="0">
                <a:ln w="3175">
                  <a:noFill/>
                </a:ln>
                <a:solidFill>
                  <a:srgbClr val="FFFFFF">
                    <a:alpha val="99000"/>
                  </a:srgbClr>
                </a:solidFill>
              </a:rPr>
              <a:t>Create deployment for English collection(s</a:t>
            </a:r>
            <a:r>
              <a:rPr lang="en-US" sz="1600" dirty="0">
                <a:ln w="3175">
                  <a:noFill/>
                </a:ln>
                <a:solidFill>
                  <a:srgbClr val="FFFFFF">
                    <a:alpha val="99000"/>
                  </a:srgbClr>
                </a:solidFill>
              </a:rPr>
              <a:t>)</a:t>
            </a:r>
          </a:p>
        </p:txBody>
      </p:sp>
      <p:cxnSp>
        <p:nvCxnSpPr>
          <p:cNvPr id="28" name="Straight Arrow Connector 27"/>
          <p:cNvCxnSpPr/>
          <p:nvPr>
            <p:custDataLst>
              <p:tags r:id="rId6"/>
            </p:custDataLst>
          </p:nvPr>
        </p:nvCxnSpPr>
        <p:spPr>
          <a:xfrm>
            <a:off x="3404967" y="3657600"/>
            <a:ext cx="4265833" cy="0"/>
          </a:xfrm>
          <a:prstGeom prst="straightConnector1">
            <a:avLst/>
          </a:prstGeom>
          <a:ln w="25400">
            <a:solidFill>
              <a:srgbClr val="FFFFFF"/>
            </a:solidFill>
            <a:prstDash val="dash"/>
            <a:tailEnd type="stealth" w="lg" len="lg"/>
          </a:ln>
        </p:spPr>
        <p:style>
          <a:lnRef idx="1">
            <a:schemeClr val="accent1"/>
          </a:lnRef>
          <a:fillRef idx="0">
            <a:schemeClr val="accent1"/>
          </a:fillRef>
          <a:effectRef idx="0">
            <a:schemeClr val="accent1"/>
          </a:effectRef>
          <a:fontRef idx="minor">
            <a:schemeClr val="tx1"/>
          </a:fontRef>
        </p:style>
      </p:cxnSp>
      <p:sp>
        <p:nvSpPr>
          <p:cNvPr id="34" name="TextBox 33"/>
          <p:cNvSpPr txBox="1"/>
          <p:nvPr>
            <p:custDataLst>
              <p:tags r:id="rId7"/>
            </p:custDataLst>
          </p:nvPr>
        </p:nvSpPr>
        <p:spPr>
          <a:xfrm>
            <a:off x="519112" y="1874684"/>
            <a:ext cx="10693401" cy="400110"/>
          </a:xfrm>
          <a:prstGeom prst="rect">
            <a:avLst/>
          </a:prstGeom>
          <a:noFill/>
        </p:spPr>
        <p:txBody>
          <a:bodyPr wrap="square" rtlCol="0">
            <a:spAutoFit/>
          </a:bodyPr>
          <a:lstStyle/>
          <a:p>
            <a:r>
              <a:rPr lang="en-US" sz="2000" dirty="0">
                <a:solidFill>
                  <a:srgbClr val="94C949">
                    <a:alpha val="99000"/>
                  </a:srgbClr>
                </a:solidFill>
                <a:latin typeface="Segoe UI Semibold" pitchFamily="34" charset="0"/>
              </a:rPr>
              <a:t>Meg wishes to distribute an application to all of her EMEA users in the West region</a:t>
            </a:r>
          </a:p>
        </p:txBody>
      </p:sp>
      <p:sp>
        <p:nvSpPr>
          <p:cNvPr id="16" name="Rectangle 15"/>
          <p:cNvSpPr/>
          <p:nvPr>
            <p:custDataLst>
              <p:tags r:id="rId8"/>
            </p:custDataLst>
          </p:nvPr>
        </p:nvSpPr>
        <p:spPr>
          <a:xfrm>
            <a:off x="6461225" y="4503997"/>
            <a:ext cx="3505735" cy="338554"/>
          </a:xfrm>
          <a:prstGeom prst="rect">
            <a:avLst/>
          </a:prstGeom>
        </p:spPr>
        <p:txBody>
          <a:bodyPr wrap="square">
            <a:spAutoFit/>
          </a:bodyPr>
          <a:lstStyle/>
          <a:p>
            <a:pPr marL="403225" indent="-403225">
              <a:spcBef>
                <a:spcPts val="600"/>
              </a:spcBef>
              <a:buClr>
                <a:srgbClr val="84A8D8"/>
              </a:buClr>
              <a:buSzPct val="105000"/>
              <a:buFontTx/>
              <a:buBlip>
                <a:blip r:embed="rId17"/>
              </a:buBlip>
              <a:defRPr/>
            </a:pPr>
            <a:r>
              <a:rPr lang="en-US" sz="1600" dirty="0" smtClean="0">
                <a:ln w="3175">
                  <a:noFill/>
                </a:ln>
                <a:solidFill>
                  <a:srgbClr val="FFFFFF">
                    <a:alpha val="99000"/>
                  </a:srgbClr>
                </a:solidFill>
              </a:rPr>
              <a:t>Create and distribute application</a:t>
            </a:r>
            <a:endParaRPr lang="en-US" sz="1600" dirty="0">
              <a:ln w="3175">
                <a:noFill/>
              </a:ln>
              <a:solidFill>
                <a:srgbClr val="FFFFFF">
                  <a:alpha val="99000"/>
                </a:srgbClr>
              </a:solidFill>
            </a:endParaRPr>
          </a:p>
        </p:txBody>
      </p:sp>
      <p:sp>
        <p:nvSpPr>
          <p:cNvPr id="24" name="Rectangle 23"/>
          <p:cNvSpPr/>
          <p:nvPr>
            <p:custDataLst>
              <p:tags r:id="rId9"/>
            </p:custDataLst>
          </p:nvPr>
        </p:nvSpPr>
        <p:spPr>
          <a:xfrm>
            <a:off x="7050024" y="2805129"/>
            <a:ext cx="2325498" cy="369332"/>
          </a:xfrm>
          <a:prstGeom prst="rect">
            <a:avLst/>
          </a:prstGeom>
        </p:spPr>
        <p:txBody>
          <a:bodyPr wrap="square">
            <a:spAutoFit/>
          </a:bodyPr>
          <a:lstStyle/>
          <a:p>
            <a:pPr algn="ctr"/>
            <a:r>
              <a:rPr lang="en-US" dirty="0" smtClean="0">
                <a:solidFill>
                  <a:srgbClr val="FFFFFF">
                    <a:alpha val="99000"/>
                  </a:srgbClr>
                </a:solidFill>
              </a:rPr>
              <a:t>Central Admin Site</a:t>
            </a:r>
            <a:endParaRPr lang="en-US" dirty="0">
              <a:solidFill>
                <a:srgbClr val="FFFFFF">
                  <a:alpha val="99000"/>
                </a:srgbClr>
              </a:solidFill>
            </a:endParaRPr>
          </a:p>
        </p:txBody>
      </p:sp>
      <p:sp>
        <p:nvSpPr>
          <p:cNvPr id="20" name="TextBox 19"/>
          <p:cNvSpPr txBox="1"/>
          <p:nvPr/>
        </p:nvSpPr>
        <p:spPr>
          <a:xfrm>
            <a:off x="1563294" y="4191000"/>
            <a:ext cx="2234618" cy="584775"/>
          </a:xfrm>
          <a:prstGeom prst="rect">
            <a:avLst/>
          </a:prstGeom>
          <a:noFill/>
        </p:spPr>
        <p:txBody>
          <a:bodyPr wrap="square" rtlCol="0">
            <a:spAutoFit/>
          </a:bodyPr>
          <a:lstStyle/>
          <a:p>
            <a:pPr algn="ctr"/>
            <a:r>
              <a:rPr lang="en-US" sz="1600" dirty="0" smtClean="0">
                <a:solidFill>
                  <a:srgbClr val="FFFFFF">
                    <a:alpha val="99000"/>
                  </a:srgbClr>
                </a:solidFill>
              </a:rPr>
              <a:t>Meg Collins</a:t>
            </a:r>
            <a:endParaRPr lang="en-US" sz="1600" dirty="0">
              <a:solidFill>
                <a:srgbClr val="FFFFFF">
                  <a:alpha val="99000"/>
                </a:srgbClr>
              </a:solidFill>
            </a:endParaRPr>
          </a:p>
          <a:p>
            <a:pPr algn="ctr"/>
            <a:r>
              <a:rPr lang="en-US" sz="1600" dirty="0">
                <a:solidFill>
                  <a:srgbClr val="FFFFFF">
                    <a:alpha val="99000"/>
                  </a:srgbClr>
                </a:solidFill>
              </a:rPr>
              <a:t>“</a:t>
            </a:r>
            <a:r>
              <a:rPr lang="en-US" sz="1600" dirty="0" smtClean="0">
                <a:solidFill>
                  <a:srgbClr val="FFFFFF">
                    <a:alpha val="99000"/>
                  </a:srgbClr>
                </a:solidFill>
              </a:rPr>
              <a:t>Central Admin</a:t>
            </a:r>
            <a:r>
              <a:rPr lang="en-US" sz="1600" dirty="0">
                <a:solidFill>
                  <a:srgbClr val="FFFFFF">
                    <a:alpha val="99000"/>
                  </a:srgbClr>
                </a:solidFill>
              </a:rPr>
              <a:t>”</a:t>
            </a:r>
          </a:p>
        </p:txBody>
      </p:sp>
      <p:sp>
        <p:nvSpPr>
          <p:cNvPr id="37" name="Freeform 36"/>
          <p:cNvSpPr/>
          <p:nvPr>
            <p:custDataLst>
              <p:tags r:id="rId10"/>
            </p:custDataLst>
          </p:nvPr>
        </p:nvSpPr>
        <p:spPr>
          <a:xfrm flipH="1">
            <a:off x="7818915" y="3293302"/>
            <a:ext cx="787717" cy="1147695"/>
          </a:xfrm>
          <a:custGeom>
            <a:avLst/>
            <a:gdLst/>
            <a:ahLst/>
            <a:cxnLst/>
            <a:rect l="l" t="t" r="r" b="b"/>
            <a:pathLst>
              <a:path w="2362200" h="3441700">
                <a:moveTo>
                  <a:pt x="107950" y="2076450"/>
                </a:moveTo>
                <a:lnTo>
                  <a:pt x="107950" y="3155950"/>
                </a:lnTo>
                <a:lnTo>
                  <a:pt x="1416050" y="3340100"/>
                </a:lnTo>
                <a:lnTo>
                  <a:pt x="1416050" y="2133600"/>
                </a:lnTo>
                <a:close/>
                <a:moveTo>
                  <a:pt x="107950" y="1774825"/>
                </a:moveTo>
                <a:lnTo>
                  <a:pt x="107950" y="1984375"/>
                </a:lnTo>
                <a:lnTo>
                  <a:pt x="1422400" y="2035175"/>
                </a:lnTo>
                <a:lnTo>
                  <a:pt x="1422400" y="1790700"/>
                </a:lnTo>
                <a:close/>
                <a:moveTo>
                  <a:pt x="1422400" y="1457325"/>
                </a:moveTo>
                <a:lnTo>
                  <a:pt x="111125" y="1470025"/>
                </a:lnTo>
                <a:lnTo>
                  <a:pt x="111125" y="1679575"/>
                </a:lnTo>
                <a:lnTo>
                  <a:pt x="1422400" y="1701800"/>
                </a:lnTo>
                <a:close/>
                <a:moveTo>
                  <a:pt x="1428750" y="1117600"/>
                </a:moveTo>
                <a:lnTo>
                  <a:pt x="111125" y="1168400"/>
                </a:lnTo>
                <a:lnTo>
                  <a:pt x="111125" y="1381125"/>
                </a:lnTo>
                <a:lnTo>
                  <a:pt x="1428750" y="1362075"/>
                </a:lnTo>
                <a:close/>
                <a:moveTo>
                  <a:pt x="1431925" y="777875"/>
                </a:moveTo>
                <a:lnTo>
                  <a:pt x="117475" y="863600"/>
                </a:lnTo>
                <a:lnTo>
                  <a:pt x="117475" y="1082675"/>
                </a:lnTo>
                <a:lnTo>
                  <a:pt x="1431925" y="1022350"/>
                </a:lnTo>
                <a:close/>
                <a:moveTo>
                  <a:pt x="1431925" y="444500"/>
                </a:moveTo>
                <a:lnTo>
                  <a:pt x="120650" y="561975"/>
                </a:lnTo>
                <a:lnTo>
                  <a:pt x="120650" y="784225"/>
                </a:lnTo>
                <a:lnTo>
                  <a:pt x="1431925" y="692150"/>
                </a:lnTo>
                <a:close/>
                <a:moveTo>
                  <a:pt x="1435100" y="107950"/>
                </a:moveTo>
                <a:lnTo>
                  <a:pt x="123825" y="263525"/>
                </a:lnTo>
                <a:lnTo>
                  <a:pt x="123825" y="476250"/>
                </a:lnTo>
                <a:lnTo>
                  <a:pt x="1435100" y="349250"/>
                </a:lnTo>
                <a:close/>
                <a:moveTo>
                  <a:pt x="1568450" y="0"/>
                </a:moveTo>
                <a:lnTo>
                  <a:pt x="2362200" y="254000"/>
                </a:lnTo>
                <a:lnTo>
                  <a:pt x="2330450" y="3155950"/>
                </a:lnTo>
                <a:lnTo>
                  <a:pt x="1524000" y="3441700"/>
                </a:lnTo>
                <a:lnTo>
                  <a:pt x="0" y="3213100"/>
                </a:lnTo>
                <a:lnTo>
                  <a:pt x="0" y="196850"/>
                </a:lnTo>
                <a:close/>
              </a:path>
            </a:pathLst>
          </a:custGeom>
          <a:solidFill>
            <a:schemeClr val="tx1"/>
          </a:solidFill>
          <a:ln w="9525" cap="flat" cmpd="sng" algn="ctr">
            <a:noFill/>
            <a:prstDash val="solid"/>
          </a:ln>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200" kern="0" dirty="0" smtClean="0">
              <a:gradFill>
                <a:gsLst>
                  <a:gs pos="0">
                    <a:srgbClr val="FFFFFF"/>
                  </a:gs>
                  <a:gs pos="100000">
                    <a:srgbClr val="FFFFFF"/>
                  </a:gs>
                </a:gsLst>
                <a:lin ang="5400000" scaled="0"/>
              </a:gradFill>
            </a:endParaRPr>
          </a:p>
        </p:txBody>
      </p:sp>
      <p:sp>
        <p:nvSpPr>
          <p:cNvPr id="29" name="TextBox 28"/>
          <p:cNvSpPr txBox="1"/>
          <p:nvPr/>
        </p:nvSpPr>
        <p:spPr>
          <a:xfrm>
            <a:off x="1568912" y="4194487"/>
            <a:ext cx="2234617" cy="584775"/>
          </a:xfrm>
          <a:prstGeom prst="rect">
            <a:avLst/>
          </a:prstGeom>
          <a:noFill/>
        </p:spPr>
        <p:txBody>
          <a:bodyPr wrap="square" rtlCol="0">
            <a:spAutoFit/>
          </a:bodyPr>
          <a:lstStyle/>
          <a:p>
            <a:pPr algn="ctr"/>
            <a:r>
              <a:rPr lang="en-US" sz="1600" dirty="0">
                <a:solidFill>
                  <a:srgbClr val="FFFFFF">
                    <a:alpha val="99000"/>
                  </a:srgbClr>
                </a:solidFill>
              </a:rPr>
              <a:t>Anthony</a:t>
            </a:r>
          </a:p>
          <a:p>
            <a:pPr algn="ctr"/>
            <a:r>
              <a:rPr lang="en-US" sz="1600" dirty="0">
                <a:solidFill>
                  <a:srgbClr val="FFFFFF">
                    <a:alpha val="99000"/>
                  </a:srgbClr>
                </a:solidFill>
              </a:rPr>
              <a:t>“</a:t>
            </a:r>
            <a:r>
              <a:rPr lang="en-US" sz="1600" dirty="0" smtClean="0">
                <a:solidFill>
                  <a:srgbClr val="FFFFFF">
                    <a:alpha val="99000"/>
                  </a:srgbClr>
                </a:solidFill>
              </a:rPr>
              <a:t>English Admin</a:t>
            </a:r>
            <a:r>
              <a:rPr lang="en-US" sz="1600" dirty="0">
                <a:solidFill>
                  <a:srgbClr val="FFFFFF">
                    <a:alpha val="99000"/>
                  </a:srgbClr>
                </a:solidFill>
              </a:rPr>
              <a:t>”</a:t>
            </a:r>
          </a:p>
        </p:txBody>
      </p:sp>
      <p:grpSp>
        <p:nvGrpSpPr>
          <p:cNvPr id="12" name="Group 11"/>
          <p:cNvGrpSpPr/>
          <p:nvPr>
            <p:custDataLst>
              <p:tags r:id="rId11"/>
            </p:custDataLst>
          </p:nvPr>
        </p:nvGrpSpPr>
        <p:grpSpPr>
          <a:xfrm>
            <a:off x="1586843" y="3342214"/>
            <a:ext cx="2234617" cy="1440598"/>
            <a:chOff x="1552803" y="3351922"/>
            <a:chExt cx="2234617" cy="1440598"/>
          </a:xfrm>
        </p:grpSpPr>
        <p:sp>
          <p:nvSpPr>
            <p:cNvPr id="26" name="TextBox 25"/>
            <p:cNvSpPr txBox="1"/>
            <p:nvPr/>
          </p:nvSpPr>
          <p:spPr>
            <a:xfrm>
              <a:off x="1552803" y="4207745"/>
              <a:ext cx="2234617" cy="584775"/>
            </a:xfrm>
            <a:prstGeom prst="rect">
              <a:avLst/>
            </a:prstGeom>
            <a:noFill/>
          </p:spPr>
          <p:txBody>
            <a:bodyPr wrap="square" rtlCol="0">
              <a:spAutoFit/>
            </a:bodyPr>
            <a:lstStyle/>
            <a:p>
              <a:pPr algn="ctr"/>
              <a:r>
                <a:rPr lang="en-US" sz="1600" dirty="0">
                  <a:solidFill>
                    <a:srgbClr val="FFFFFF">
                      <a:alpha val="99000"/>
                    </a:srgbClr>
                  </a:solidFill>
                </a:rPr>
                <a:t>Louis</a:t>
              </a:r>
            </a:p>
            <a:p>
              <a:pPr algn="ctr"/>
              <a:r>
                <a:rPr lang="en-US" sz="1600" dirty="0">
                  <a:solidFill>
                    <a:srgbClr val="FFFFFF">
                      <a:alpha val="99000"/>
                    </a:srgbClr>
                  </a:solidFill>
                </a:rPr>
                <a:t>“</a:t>
              </a:r>
              <a:r>
                <a:rPr lang="en-US" sz="1600" dirty="0" smtClean="0">
                  <a:solidFill>
                    <a:srgbClr val="FFFFFF">
                      <a:alpha val="99000"/>
                    </a:srgbClr>
                  </a:solidFill>
                </a:rPr>
                <a:t>French Admin</a:t>
              </a:r>
              <a:r>
                <a:rPr lang="en-US" sz="1600" dirty="0">
                  <a:solidFill>
                    <a:srgbClr val="FFFFFF">
                      <a:alpha val="99000"/>
                    </a:srgbClr>
                  </a:solidFill>
                </a:rPr>
                <a:t>”</a:t>
              </a:r>
            </a:p>
          </p:txBody>
        </p:sp>
        <p:pic>
          <p:nvPicPr>
            <p:cNvPr id="39" name="Picture 3"/>
            <p:cNvPicPr>
              <a:picLocks noChangeAspect="1" noChangeArrowheads="1"/>
            </p:cNvPicPr>
            <p:nvPr>
              <p:custDataLst>
                <p:tags r:id="rId12"/>
              </p:custDataLst>
            </p:nvPr>
          </p:nvPicPr>
          <p:blipFill>
            <a:blip r:embed="rId18">
              <a:extLst>
                <a:ext uri="{28A0092B-C50C-407E-A947-70E740481C1C}">
                  <a14:useLocalDpi xmlns:a14="http://schemas.microsoft.com/office/drawing/2010/main" val="0"/>
                </a:ext>
              </a:extLst>
            </a:blip>
            <a:stretch>
              <a:fillRect/>
            </a:stretch>
          </p:blipFill>
          <p:spPr bwMode="auto">
            <a:xfrm>
              <a:off x="2456037" y="3351922"/>
              <a:ext cx="290118" cy="736879"/>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454562" y="3318018"/>
            <a:ext cx="350898" cy="754816"/>
          </a:xfrm>
          <a:prstGeom prst="rect">
            <a:avLst/>
          </a:prstGeom>
        </p:spPr>
      </p:pic>
      <p:pic>
        <p:nvPicPr>
          <p:cNvPr id="3" name="Picture 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481420" y="3318774"/>
            <a:ext cx="297181" cy="754816"/>
          </a:xfrm>
          <a:prstGeom prst="rect">
            <a:avLst/>
          </a:prstGeom>
        </p:spPr>
      </p:pic>
    </p:spTree>
    <p:extLst>
      <p:ext uri="{BB962C8B-B14F-4D97-AF65-F5344CB8AC3E}">
        <p14:creationId xmlns:p14="http://schemas.microsoft.com/office/powerpoint/2010/main" val="42708625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20"/>
                                        </p:tgtEl>
                                      </p:cBhvr>
                                    </p:animEffect>
                                    <p:set>
                                      <p:cBhvr>
                                        <p:cTn id="20" dur="1" fill="hold">
                                          <p:stCondLst>
                                            <p:cond delay="499"/>
                                          </p:stCondLst>
                                        </p:cTn>
                                        <p:tgtEl>
                                          <p:spTgt spid="20"/>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25"/>
                                        </p:tgtEl>
                                      </p:cBhvr>
                                    </p:animEffect>
                                    <p:set>
                                      <p:cBhvr>
                                        <p:cTn id="37" dur="1" fill="hold">
                                          <p:stCondLst>
                                            <p:cond delay="499"/>
                                          </p:stCondLst>
                                        </p:cTn>
                                        <p:tgtEl>
                                          <p:spTgt spid="25"/>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7" grpId="0"/>
      <p:bldP spid="16" grpId="0"/>
      <p:bldP spid="16" grpId="1"/>
      <p:bldP spid="20" grpId="0"/>
      <p:bldP spid="2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42410443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8" name="think-cell Slide" r:id="rId24" imgW="270" imgH="270" progId="TCLayout.ActiveDocument.1">
                  <p:embed/>
                </p:oleObj>
              </mc:Choice>
              <mc:Fallback>
                <p:oleObj name="think-cell Slide" r:id="rId24" imgW="270" imgH="270" progId="TCLayout.ActiveDocument.1">
                  <p:embed/>
                  <p:pic>
                    <p:nvPicPr>
                      <p:cNvPr id="0" name=""/>
                      <p:cNvPicPr/>
                      <p:nvPr/>
                    </p:nvPicPr>
                    <p:blipFill>
                      <a:blip r:embed="rId2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519114" y="228602"/>
            <a:ext cx="10969943" cy="609398"/>
          </a:xfrm>
        </p:spPr>
        <p:txBody>
          <a:bodyPr/>
          <a:lstStyle/>
          <a:p>
            <a:r>
              <a:rPr lang="en-US" dirty="0" smtClean="0">
                <a:cs typeface="Segoe UI"/>
              </a:rPr>
              <a:t>Collection Limiting</a:t>
            </a:r>
            <a:endParaRPr lang="en-US" dirty="0">
              <a:cs typeface="Segoe UI"/>
            </a:endParaRPr>
          </a:p>
        </p:txBody>
      </p:sp>
      <p:sp>
        <p:nvSpPr>
          <p:cNvPr id="27" name="Rectangle 26"/>
          <p:cNvSpPr/>
          <p:nvPr>
            <p:custDataLst>
              <p:tags r:id="rId4"/>
            </p:custDataLst>
          </p:nvPr>
        </p:nvSpPr>
        <p:spPr>
          <a:xfrm>
            <a:off x="1614351" y="1668154"/>
            <a:ext cx="4455509" cy="646331"/>
          </a:xfrm>
          <a:prstGeom prst="rect">
            <a:avLst/>
          </a:prstGeom>
        </p:spPr>
        <p:txBody>
          <a:bodyPr wrap="square" lIns="182880" rIns="182880">
            <a:spAutoFit/>
          </a:bodyPr>
          <a:lstStyle/>
          <a:p>
            <a:pPr marL="403225" indent="-403225">
              <a:spcBef>
                <a:spcPts val="600"/>
              </a:spcBef>
              <a:buClr>
                <a:srgbClr val="84A8D8"/>
              </a:buClr>
              <a:buSzPct val="105000"/>
              <a:buFontTx/>
              <a:buBlip>
                <a:blip r:embed="rId26"/>
              </a:buBlip>
              <a:defRPr/>
            </a:pPr>
            <a:r>
              <a:rPr lang="en-US" dirty="0" smtClean="0">
                <a:ln w="3175">
                  <a:noFill/>
                </a:ln>
                <a:solidFill>
                  <a:srgbClr val="FFFFFF">
                    <a:alpha val="99000"/>
                  </a:srgbClr>
                </a:solidFill>
              </a:rPr>
              <a:t>Meg gives Louis permissions to “French Systems</a:t>
            </a:r>
            <a:r>
              <a:rPr lang="en-US" dirty="0">
                <a:ln w="3175">
                  <a:noFill/>
                </a:ln>
                <a:solidFill>
                  <a:srgbClr val="FFFFFF">
                    <a:alpha val="99000"/>
                  </a:srgbClr>
                </a:solidFill>
              </a:rPr>
              <a:t>”</a:t>
            </a:r>
          </a:p>
        </p:txBody>
      </p:sp>
      <p:pic>
        <p:nvPicPr>
          <p:cNvPr id="30" name="Picture 3"/>
          <p:cNvPicPr>
            <a:picLocks noChangeAspect="1" noChangeArrowheads="1"/>
          </p:cNvPicPr>
          <p:nvPr>
            <p:custDataLst>
              <p:tags r:id="rId5"/>
            </p:custDataLst>
          </p:nvPr>
        </p:nvPicPr>
        <p:blipFill>
          <a:blip r:embed="rId27">
            <a:extLst>
              <a:ext uri="{28A0092B-C50C-407E-A947-70E740481C1C}">
                <a14:useLocalDpi xmlns:a14="http://schemas.microsoft.com/office/drawing/2010/main" val="0"/>
              </a:ext>
            </a:extLst>
          </a:blip>
          <a:stretch>
            <a:fillRect/>
          </a:stretch>
        </p:blipFill>
        <p:spPr bwMode="auto">
          <a:xfrm>
            <a:off x="950895" y="4003052"/>
            <a:ext cx="374411" cy="950976"/>
          </a:xfrm>
          <a:prstGeom prst="rect">
            <a:avLst/>
          </a:prstGeom>
          <a:noFill/>
          <a:extLst>
            <a:ext uri="{909E8E84-426E-40DD-AFC4-6F175D3DCCD1}">
              <a14:hiddenFill xmlns:a14="http://schemas.microsoft.com/office/drawing/2010/main">
                <a:solidFill>
                  <a:srgbClr val="FFFFFF"/>
                </a:solidFill>
              </a14:hiddenFill>
            </a:ext>
          </a:extLst>
        </p:spPr>
      </p:pic>
      <p:sp>
        <p:nvSpPr>
          <p:cNvPr id="37" name="Oval 36"/>
          <p:cNvSpPr/>
          <p:nvPr>
            <p:custDataLst>
              <p:tags r:id="rId6"/>
            </p:custDataLst>
          </p:nvPr>
        </p:nvSpPr>
        <p:spPr>
          <a:xfrm>
            <a:off x="8708059" y="1646479"/>
            <a:ext cx="854880" cy="859536"/>
          </a:xfrm>
          <a:prstGeom prst="ellipse">
            <a:avLst/>
          </a:prstGeom>
          <a:ln w="158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solidFill>
                <a:srgbClr val="FFFFFF"/>
              </a:solidFill>
            </a:endParaRPr>
          </a:p>
        </p:txBody>
      </p:sp>
      <p:sp>
        <p:nvSpPr>
          <p:cNvPr id="38" name="Freeform 37"/>
          <p:cNvSpPr/>
          <p:nvPr>
            <p:custDataLst>
              <p:tags r:id="rId7"/>
            </p:custDataLst>
          </p:nvPr>
        </p:nvSpPr>
        <p:spPr>
          <a:xfrm>
            <a:off x="9617804" y="1644876"/>
            <a:ext cx="1282321" cy="641327"/>
          </a:xfrm>
          <a:custGeom>
            <a:avLst/>
            <a:gdLst>
              <a:gd name="connsiteX0" fmla="*/ 0 w 961991"/>
              <a:gd name="connsiteY0" fmla="*/ 0 h 641327"/>
              <a:gd name="connsiteX1" fmla="*/ 961991 w 961991"/>
              <a:gd name="connsiteY1" fmla="*/ 0 h 641327"/>
              <a:gd name="connsiteX2" fmla="*/ 961991 w 961991"/>
              <a:gd name="connsiteY2" fmla="*/ 641327 h 641327"/>
              <a:gd name="connsiteX3" fmla="*/ 0 w 961991"/>
              <a:gd name="connsiteY3" fmla="*/ 641327 h 641327"/>
              <a:gd name="connsiteX4" fmla="*/ 0 w 961991"/>
              <a:gd name="connsiteY4" fmla="*/ 0 h 641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991" h="641327">
                <a:moveTo>
                  <a:pt x="0" y="0"/>
                </a:moveTo>
                <a:lnTo>
                  <a:pt x="961991" y="0"/>
                </a:lnTo>
                <a:lnTo>
                  <a:pt x="961991" y="641327"/>
                </a:lnTo>
                <a:lnTo>
                  <a:pt x="0" y="6413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defTabSz="577850">
              <a:lnSpc>
                <a:spcPct val="90000"/>
              </a:lnSpc>
              <a:spcBef>
                <a:spcPct val="0"/>
              </a:spcBef>
              <a:spcAft>
                <a:spcPct val="35000"/>
              </a:spcAft>
            </a:pPr>
            <a:r>
              <a:rPr lang="en-US" sz="1300" dirty="0" smtClean="0">
                <a:solidFill>
                  <a:srgbClr val="FFFFFF">
                    <a:alpha val="99000"/>
                  </a:srgbClr>
                </a:solidFill>
              </a:rPr>
              <a:t>All Systems</a:t>
            </a:r>
            <a:endParaRPr lang="en-US" sz="1300" dirty="0">
              <a:solidFill>
                <a:srgbClr val="FFFFFF">
                  <a:alpha val="99000"/>
                </a:srgbClr>
              </a:solidFill>
            </a:endParaRPr>
          </a:p>
        </p:txBody>
      </p:sp>
      <p:sp>
        <p:nvSpPr>
          <p:cNvPr id="39" name="Oval 38"/>
          <p:cNvSpPr/>
          <p:nvPr>
            <p:custDataLst>
              <p:tags r:id="rId8"/>
            </p:custDataLst>
          </p:nvPr>
        </p:nvSpPr>
        <p:spPr>
          <a:xfrm>
            <a:off x="7464017" y="2756527"/>
            <a:ext cx="854880" cy="859536"/>
          </a:xfrm>
          <a:prstGeom prst="ellipse">
            <a:avLst/>
          </a:prstGeom>
          <a:ln w="158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solidFill>
                <a:srgbClr val="FFFFFF"/>
              </a:solidFill>
            </a:endParaRPr>
          </a:p>
        </p:txBody>
      </p:sp>
      <p:sp>
        <p:nvSpPr>
          <p:cNvPr id="40" name="Freeform 39"/>
          <p:cNvSpPr/>
          <p:nvPr>
            <p:custDataLst>
              <p:tags r:id="rId9"/>
            </p:custDataLst>
          </p:nvPr>
        </p:nvSpPr>
        <p:spPr>
          <a:xfrm>
            <a:off x="8373764" y="2865632"/>
            <a:ext cx="1282321" cy="641327"/>
          </a:xfrm>
          <a:custGeom>
            <a:avLst/>
            <a:gdLst>
              <a:gd name="connsiteX0" fmla="*/ 0 w 961991"/>
              <a:gd name="connsiteY0" fmla="*/ 0 h 641327"/>
              <a:gd name="connsiteX1" fmla="*/ 961991 w 961991"/>
              <a:gd name="connsiteY1" fmla="*/ 0 h 641327"/>
              <a:gd name="connsiteX2" fmla="*/ 961991 w 961991"/>
              <a:gd name="connsiteY2" fmla="*/ 641327 h 641327"/>
              <a:gd name="connsiteX3" fmla="*/ 0 w 961991"/>
              <a:gd name="connsiteY3" fmla="*/ 641327 h 641327"/>
              <a:gd name="connsiteX4" fmla="*/ 0 w 961991"/>
              <a:gd name="connsiteY4" fmla="*/ 0 h 641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991" h="641327">
                <a:moveTo>
                  <a:pt x="0" y="0"/>
                </a:moveTo>
                <a:lnTo>
                  <a:pt x="961991" y="0"/>
                </a:lnTo>
                <a:lnTo>
                  <a:pt x="961991" y="641327"/>
                </a:lnTo>
                <a:lnTo>
                  <a:pt x="0" y="6413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defTabSz="577850">
              <a:lnSpc>
                <a:spcPct val="90000"/>
              </a:lnSpc>
              <a:spcBef>
                <a:spcPct val="0"/>
              </a:spcBef>
              <a:spcAft>
                <a:spcPct val="35000"/>
              </a:spcAft>
            </a:pPr>
            <a:r>
              <a:rPr lang="en-US" sz="1300" dirty="0" smtClean="0">
                <a:solidFill>
                  <a:srgbClr val="FFFFFF">
                    <a:alpha val="99000"/>
                  </a:srgbClr>
                </a:solidFill>
              </a:rPr>
              <a:t>French Systems</a:t>
            </a:r>
            <a:endParaRPr lang="en-US" sz="1300" dirty="0">
              <a:solidFill>
                <a:srgbClr val="FFFFFF">
                  <a:alpha val="99000"/>
                </a:srgbClr>
              </a:solidFill>
            </a:endParaRPr>
          </a:p>
        </p:txBody>
      </p:sp>
      <p:sp>
        <p:nvSpPr>
          <p:cNvPr id="41" name="Oval 40"/>
          <p:cNvSpPr/>
          <p:nvPr>
            <p:custDataLst>
              <p:tags r:id="rId10"/>
            </p:custDataLst>
          </p:nvPr>
        </p:nvSpPr>
        <p:spPr>
          <a:xfrm>
            <a:off x="6463815" y="3935150"/>
            <a:ext cx="854880" cy="859536"/>
          </a:xfrm>
          <a:prstGeom prst="ellipse">
            <a:avLst/>
          </a:prstGeom>
          <a:ln w="158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solidFill>
                <a:srgbClr val="FFFFFF"/>
              </a:solidFill>
            </a:endParaRPr>
          </a:p>
        </p:txBody>
      </p:sp>
      <p:sp>
        <p:nvSpPr>
          <p:cNvPr id="42" name="Freeform 41"/>
          <p:cNvSpPr/>
          <p:nvPr>
            <p:custDataLst>
              <p:tags r:id="rId11"/>
            </p:custDataLst>
          </p:nvPr>
        </p:nvSpPr>
        <p:spPr>
          <a:xfrm>
            <a:off x="7373562" y="4044255"/>
            <a:ext cx="1282321" cy="641327"/>
          </a:xfrm>
          <a:custGeom>
            <a:avLst/>
            <a:gdLst>
              <a:gd name="connsiteX0" fmla="*/ 0 w 961991"/>
              <a:gd name="connsiteY0" fmla="*/ 0 h 641327"/>
              <a:gd name="connsiteX1" fmla="*/ 961991 w 961991"/>
              <a:gd name="connsiteY1" fmla="*/ 0 h 641327"/>
              <a:gd name="connsiteX2" fmla="*/ 961991 w 961991"/>
              <a:gd name="connsiteY2" fmla="*/ 641327 h 641327"/>
              <a:gd name="connsiteX3" fmla="*/ 0 w 961991"/>
              <a:gd name="connsiteY3" fmla="*/ 641327 h 641327"/>
              <a:gd name="connsiteX4" fmla="*/ 0 w 961991"/>
              <a:gd name="connsiteY4" fmla="*/ 0 h 641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991" h="641327">
                <a:moveTo>
                  <a:pt x="0" y="0"/>
                </a:moveTo>
                <a:lnTo>
                  <a:pt x="961991" y="0"/>
                </a:lnTo>
                <a:lnTo>
                  <a:pt x="961991" y="641327"/>
                </a:lnTo>
                <a:lnTo>
                  <a:pt x="0" y="6413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defTabSz="577850">
              <a:lnSpc>
                <a:spcPct val="90000"/>
              </a:lnSpc>
              <a:spcBef>
                <a:spcPct val="0"/>
              </a:spcBef>
              <a:spcAft>
                <a:spcPct val="35000"/>
              </a:spcAft>
            </a:pPr>
            <a:r>
              <a:rPr lang="en-US" sz="1300" dirty="0" smtClean="0">
                <a:solidFill>
                  <a:srgbClr val="FFFFFF">
                    <a:alpha val="99000"/>
                  </a:srgbClr>
                </a:solidFill>
              </a:rPr>
              <a:t>French Desktops</a:t>
            </a:r>
            <a:endParaRPr lang="en-US" sz="1300" dirty="0">
              <a:solidFill>
                <a:srgbClr val="FFFFFF">
                  <a:alpha val="99000"/>
                </a:srgbClr>
              </a:solidFill>
            </a:endParaRPr>
          </a:p>
        </p:txBody>
      </p:sp>
      <p:sp>
        <p:nvSpPr>
          <p:cNvPr id="43" name="Oval 42"/>
          <p:cNvSpPr/>
          <p:nvPr>
            <p:custDataLst>
              <p:tags r:id="rId12"/>
            </p:custDataLst>
          </p:nvPr>
        </p:nvSpPr>
        <p:spPr>
          <a:xfrm>
            <a:off x="8814739" y="3935150"/>
            <a:ext cx="854880" cy="859536"/>
          </a:xfrm>
          <a:prstGeom prst="ellipse">
            <a:avLst/>
          </a:prstGeom>
          <a:solidFill>
            <a:srgbClr val="268E1E"/>
          </a:solidFill>
          <a:ln w="158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solidFill>
                <a:srgbClr val="FFFFFF"/>
              </a:solidFill>
            </a:endParaRPr>
          </a:p>
        </p:txBody>
      </p:sp>
      <p:sp>
        <p:nvSpPr>
          <p:cNvPr id="44" name="Freeform 43"/>
          <p:cNvSpPr/>
          <p:nvPr>
            <p:custDataLst>
              <p:tags r:id="rId13"/>
            </p:custDataLst>
          </p:nvPr>
        </p:nvSpPr>
        <p:spPr>
          <a:xfrm>
            <a:off x="9724484" y="4044255"/>
            <a:ext cx="1282321" cy="641327"/>
          </a:xfrm>
          <a:custGeom>
            <a:avLst/>
            <a:gdLst>
              <a:gd name="connsiteX0" fmla="*/ 0 w 961991"/>
              <a:gd name="connsiteY0" fmla="*/ 0 h 641327"/>
              <a:gd name="connsiteX1" fmla="*/ 961991 w 961991"/>
              <a:gd name="connsiteY1" fmla="*/ 0 h 641327"/>
              <a:gd name="connsiteX2" fmla="*/ 961991 w 961991"/>
              <a:gd name="connsiteY2" fmla="*/ 641327 h 641327"/>
              <a:gd name="connsiteX3" fmla="*/ 0 w 961991"/>
              <a:gd name="connsiteY3" fmla="*/ 641327 h 641327"/>
              <a:gd name="connsiteX4" fmla="*/ 0 w 961991"/>
              <a:gd name="connsiteY4" fmla="*/ 0 h 641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991" h="641327">
                <a:moveTo>
                  <a:pt x="0" y="0"/>
                </a:moveTo>
                <a:lnTo>
                  <a:pt x="961991" y="0"/>
                </a:lnTo>
                <a:lnTo>
                  <a:pt x="961991" y="641327"/>
                </a:lnTo>
                <a:lnTo>
                  <a:pt x="0" y="6413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defTabSz="577850">
              <a:lnSpc>
                <a:spcPct val="90000"/>
              </a:lnSpc>
              <a:spcBef>
                <a:spcPct val="0"/>
              </a:spcBef>
              <a:spcAft>
                <a:spcPct val="35000"/>
              </a:spcAft>
            </a:pPr>
            <a:r>
              <a:rPr lang="en-US" sz="1300" dirty="0" smtClean="0">
                <a:solidFill>
                  <a:srgbClr val="FFFFFF">
                    <a:alpha val="99000"/>
                  </a:srgbClr>
                </a:solidFill>
              </a:rPr>
              <a:t>French Servers</a:t>
            </a:r>
            <a:endParaRPr lang="en-US" sz="1300" dirty="0">
              <a:solidFill>
                <a:srgbClr val="FFFFFF">
                  <a:alpha val="99000"/>
                </a:srgbClr>
              </a:solidFill>
            </a:endParaRPr>
          </a:p>
        </p:txBody>
      </p:sp>
      <p:sp>
        <p:nvSpPr>
          <p:cNvPr id="45" name="Oval 44"/>
          <p:cNvSpPr/>
          <p:nvPr>
            <p:custDataLst>
              <p:tags r:id="rId14"/>
            </p:custDataLst>
          </p:nvPr>
        </p:nvSpPr>
        <p:spPr>
          <a:xfrm>
            <a:off x="9814939" y="2756527"/>
            <a:ext cx="854880" cy="859536"/>
          </a:xfrm>
          <a:prstGeom prst="ellipse">
            <a:avLst/>
          </a:prstGeom>
          <a:ln w="158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solidFill>
                <a:srgbClr val="FFFFFF"/>
              </a:solidFill>
            </a:endParaRPr>
          </a:p>
        </p:txBody>
      </p:sp>
      <p:sp>
        <p:nvSpPr>
          <p:cNvPr id="46" name="Freeform 45"/>
          <p:cNvSpPr/>
          <p:nvPr>
            <p:custDataLst>
              <p:tags r:id="rId15"/>
            </p:custDataLst>
          </p:nvPr>
        </p:nvSpPr>
        <p:spPr>
          <a:xfrm>
            <a:off x="10724686" y="2865632"/>
            <a:ext cx="1282321" cy="641327"/>
          </a:xfrm>
          <a:custGeom>
            <a:avLst/>
            <a:gdLst>
              <a:gd name="connsiteX0" fmla="*/ 0 w 961991"/>
              <a:gd name="connsiteY0" fmla="*/ 0 h 641327"/>
              <a:gd name="connsiteX1" fmla="*/ 961991 w 961991"/>
              <a:gd name="connsiteY1" fmla="*/ 0 h 641327"/>
              <a:gd name="connsiteX2" fmla="*/ 961991 w 961991"/>
              <a:gd name="connsiteY2" fmla="*/ 641327 h 641327"/>
              <a:gd name="connsiteX3" fmla="*/ 0 w 961991"/>
              <a:gd name="connsiteY3" fmla="*/ 641327 h 641327"/>
              <a:gd name="connsiteX4" fmla="*/ 0 w 961991"/>
              <a:gd name="connsiteY4" fmla="*/ 0 h 641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991" h="641327">
                <a:moveTo>
                  <a:pt x="0" y="0"/>
                </a:moveTo>
                <a:lnTo>
                  <a:pt x="961991" y="0"/>
                </a:lnTo>
                <a:lnTo>
                  <a:pt x="961991" y="641327"/>
                </a:lnTo>
                <a:lnTo>
                  <a:pt x="0" y="6413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defTabSz="577850">
              <a:lnSpc>
                <a:spcPct val="90000"/>
              </a:lnSpc>
              <a:spcBef>
                <a:spcPct val="0"/>
              </a:spcBef>
              <a:spcAft>
                <a:spcPct val="35000"/>
              </a:spcAft>
            </a:pPr>
            <a:r>
              <a:rPr lang="en-US" sz="1300" dirty="0" smtClean="0">
                <a:solidFill>
                  <a:srgbClr val="FFFFFF">
                    <a:alpha val="99000"/>
                  </a:srgbClr>
                </a:solidFill>
              </a:rPr>
              <a:t>English Systems</a:t>
            </a:r>
            <a:endParaRPr lang="en-US" sz="1300" dirty="0">
              <a:solidFill>
                <a:srgbClr val="FFFFFF">
                  <a:alpha val="99000"/>
                </a:srgbClr>
              </a:solidFill>
            </a:endParaRPr>
          </a:p>
        </p:txBody>
      </p:sp>
      <p:pic>
        <p:nvPicPr>
          <p:cNvPr id="49" name="Picture 3"/>
          <p:cNvPicPr>
            <a:picLocks noChangeAspect="1" noChangeArrowheads="1"/>
          </p:cNvPicPr>
          <p:nvPr>
            <p:custDataLst>
              <p:tags r:id="rId16"/>
            </p:custDataLst>
          </p:nvPr>
        </p:nvPicPr>
        <p:blipFill>
          <a:blip r:embed="rId27">
            <a:extLst>
              <a:ext uri="{28A0092B-C50C-407E-A947-70E740481C1C}">
                <a14:useLocalDpi xmlns:a14="http://schemas.microsoft.com/office/drawing/2010/main" val="0"/>
              </a:ext>
            </a:extLst>
          </a:blip>
          <a:stretch>
            <a:fillRect/>
          </a:stretch>
        </p:blipFill>
        <p:spPr bwMode="auto">
          <a:xfrm>
            <a:off x="7787671" y="2922687"/>
            <a:ext cx="207571" cy="52721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Elbow Connector 7"/>
          <p:cNvCxnSpPr>
            <a:stCxn id="37" idx="4"/>
            <a:endCxn id="39" idx="0"/>
          </p:cNvCxnSpPr>
          <p:nvPr>
            <p:custDataLst>
              <p:tags r:id="rId17"/>
            </p:custDataLst>
          </p:nvPr>
        </p:nvCxnSpPr>
        <p:spPr>
          <a:xfrm rot="5400000">
            <a:off x="8388222" y="2009250"/>
            <a:ext cx="250512" cy="1244042"/>
          </a:xfrm>
          <a:prstGeom prst="bentConnector3">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Elbow Connector 50"/>
          <p:cNvCxnSpPr>
            <a:stCxn id="37" idx="4"/>
            <a:endCxn id="45" idx="0"/>
          </p:cNvCxnSpPr>
          <p:nvPr>
            <p:custDataLst>
              <p:tags r:id="rId18"/>
            </p:custDataLst>
          </p:nvPr>
        </p:nvCxnSpPr>
        <p:spPr>
          <a:xfrm rot="16200000" flipH="1">
            <a:off x="9563683" y="2077831"/>
            <a:ext cx="250512" cy="1106880"/>
          </a:xfrm>
          <a:prstGeom prst="bentConnector3">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39" idx="4"/>
            <a:endCxn id="41" idx="0"/>
          </p:cNvCxnSpPr>
          <p:nvPr>
            <p:custDataLst>
              <p:tags r:id="rId19"/>
            </p:custDataLst>
          </p:nvPr>
        </p:nvCxnSpPr>
        <p:spPr>
          <a:xfrm rot="5400000">
            <a:off x="7231813" y="3275505"/>
            <a:ext cx="319087" cy="1000202"/>
          </a:xfrm>
          <a:prstGeom prst="bentConnector3">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Elbow Connector 54"/>
          <p:cNvCxnSpPr>
            <a:stCxn id="39" idx="4"/>
            <a:endCxn id="43" idx="0"/>
          </p:cNvCxnSpPr>
          <p:nvPr>
            <p:custDataLst>
              <p:tags r:id="rId20"/>
            </p:custDataLst>
          </p:nvPr>
        </p:nvCxnSpPr>
        <p:spPr>
          <a:xfrm rot="16200000" flipH="1">
            <a:off x="8407275" y="3100245"/>
            <a:ext cx="319087" cy="1350722"/>
          </a:xfrm>
          <a:prstGeom prst="bentConnector3">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custDataLst>
              <p:tags r:id="rId21"/>
            </p:custDataLst>
          </p:nvPr>
        </p:nvSpPr>
        <p:spPr>
          <a:xfrm>
            <a:off x="1698171" y="2812310"/>
            <a:ext cx="4455509" cy="2923877"/>
          </a:xfrm>
          <a:prstGeom prst="rect">
            <a:avLst/>
          </a:prstGeom>
          <a:noFill/>
        </p:spPr>
        <p:txBody>
          <a:bodyPr wrap="square" rtlCol="0">
            <a:spAutoFit/>
          </a:bodyPr>
          <a:lstStyle/>
          <a:p>
            <a:pPr>
              <a:spcBef>
                <a:spcPts val="1200"/>
              </a:spcBef>
              <a:buClr>
                <a:srgbClr val="84A8D8"/>
              </a:buClr>
              <a:buSzPct val="85000"/>
              <a:defRPr/>
            </a:pPr>
            <a:r>
              <a:rPr lang="en-US" sz="2000" dirty="0" smtClean="0">
                <a:solidFill>
                  <a:srgbClr val="FFFFFF">
                    <a:alpha val="99000"/>
                  </a:srgbClr>
                </a:solidFill>
              </a:rPr>
              <a:t>Louis </a:t>
            </a:r>
            <a:endParaRPr lang="en-US" sz="2000" dirty="0">
              <a:solidFill>
                <a:srgbClr val="FFFFFF">
                  <a:alpha val="99000"/>
                </a:srgbClr>
              </a:solidFill>
            </a:endParaRPr>
          </a:p>
          <a:p>
            <a:pPr marL="403225" indent="-403225">
              <a:spcBef>
                <a:spcPts val="600"/>
              </a:spcBef>
              <a:buClr>
                <a:srgbClr val="84A8D8"/>
              </a:buClr>
              <a:buSzPct val="105000"/>
              <a:buFontTx/>
              <a:buBlip>
                <a:blip r:embed="rId26"/>
              </a:buBlip>
              <a:defRPr/>
            </a:pPr>
            <a:r>
              <a:rPr lang="en-US" dirty="0" smtClean="0">
                <a:ln w="3175">
                  <a:noFill/>
                </a:ln>
                <a:solidFill>
                  <a:srgbClr val="FFFFFF">
                    <a:alpha val="99000"/>
                  </a:srgbClr>
                </a:solidFill>
              </a:rPr>
              <a:t>can read French Systems and all collections limited to French Systems </a:t>
            </a:r>
            <a:endParaRPr lang="en-US" dirty="0">
              <a:ln w="3175">
                <a:noFill/>
              </a:ln>
              <a:solidFill>
                <a:srgbClr val="FFFFFF">
                  <a:alpha val="99000"/>
                </a:srgbClr>
              </a:solidFill>
            </a:endParaRPr>
          </a:p>
          <a:p>
            <a:pPr marL="403225" indent="-403225">
              <a:spcBef>
                <a:spcPts val="600"/>
              </a:spcBef>
              <a:buClr>
                <a:srgbClr val="84A8D8"/>
              </a:buClr>
              <a:buSzPct val="105000"/>
              <a:buFontTx/>
              <a:buBlip>
                <a:blip r:embed="rId26"/>
              </a:buBlip>
              <a:defRPr/>
            </a:pPr>
            <a:r>
              <a:rPr lang="en-US" dirty="0" smtClean="0">
                <a:ln w="3175">
                  <a:noFill/>
                </a:ln>
                <a:solidFill>
                  <a:srgbClr val="FFFFFF">
                    <a:alpha val="99000"/>
                  </a:srgbClr>
                </a:solidFill>
              </a:rPr>
              <a:t>cannot see All Systems and English Systems</a:t>
            </a:r>
            <a:endParaRPr lang="en-US" dirty="0">
              <a:ln w="3175">
                <a:noFill/>
              </a:ln>
              <a:solidFill>
                <a:srgbClr val="FFFFFF">
                  <a:alpha val="99000"/>
                </a:srgbClr>
              </a:solidFill>
            </a:endParaRPr>
          </a:p>
          <a:p>
            <a:pPr marL="403225" indent="-403225">
              <a:spcBef>
                <a:spcPts val="600"/>
              </a:spcBef>
              <a:buClr>
                <a:srgbClr val="84A8D8"/>
              </a:buClr>
              <a:buSzPct val="105000"/>
              <a:buFontTx/>
              <a:buBlip>
                <a:blip r:embed="rId26"/>
              </a:buBlip>
              <a:defRPr/>
            </a:pPr>
            <a:r>
              <a:rPr lang="en-US" dirty="0" smtClean="0">
                <a:ln w="3175">
                  <a:noFill/>
                </a:ln>
                <a:solidFill>
                  <a:srgbClr val="FFFFFF">
                    <a:alpha val="99000"/>
                  </a:srgbClr>
                </a:solidFill>
              </a:rPr>
              <a:t>can modify and delete French Desktops</a:t>
            </a:r>
            <a:endParaRPr lang="en-US" dirty="0">
              <a:ln w="3175">
                <a:noFill/>
              </a:ln>
              <a:solidFill>
                <a:srgbClr val="FFFFFF">
                  <a:alpha val="99000"/>
                </a:srgbClr>
              </a:solidFill>
            </a:endParaRPr>
          </a:p>
          <a:p>
            <a:pPr marL="403225" indent="-403225">
              <a:spcBef>
                <a:spcPts val="600"/>
              </a:spcBef>
              <a:buClr>
                <a:srgbClr val="84A8D8"/>
              </a:buClr>
              <a:buSzPct val="105000"/>
              <a:buFontTx/>
              <a:buBlip>
                <a:blip r:embed="rId26"/>
              </a:buBlip>
              <a:defRPr/>
            </a:pPr>
            <a:r>
              <a:rPr lang="en-US" dirty="0" smtClean="0">
                <a:ln w="3175">
                  <a:noFill/>
                </a:ln>
                <a:solidFill>
                  <a:srgbClr val="FFFFFF">
                    <a:alpha val="99000"/>
                  </a:srgbClr>
                </a:solidFill>
              </a:rPr>
              <a:t>can create new collections limited to French Systems or French Desktops</a:t>
            </a:r>
            <a:endParaRPr lang="en-US" dirty="0">
              <a:ln w="3175">
                <a:noFill/>
              </a:ln>
              <a:solidFill>
                <a:srgbClr val="FFFFFF">
                  <a:alpha val="99000"/>
                </a:srgbClr>
              </a:solidFill>
            </a:endParaRPr>
          </a:p>
        </p:txBody>
      </p:sp>
      <p:pic>
        <p:nvPicPr>
          <p:cNvPr id="4" name="Picture 3"/>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973434" y="1599274"/>
            <a:ext cx="383406" cy="824744"/>
          </a:xfrm>
          <a:prstGeom prst="rect">
            <a:avLst/>
          </a:prstGeom>
        </p:spPr>
      </p:pic>
    </p:spTree>
    <p:extLst>
      <p:ext uri="{BB962C8B-B14F-4D97-AF65-F5344CB8AC3E}">
        <p14:creationId xmlns:p14="http://schemas.microsoft.com/office/powerpoint/2010/main" val="2630089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1">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61">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61">
                                            <p:txEl>
                                              <p:pRg st="1" end="1"/>
                                            </p:txEl>
                                          </p:spTgt>
                                        </p:tgtEl>
                                        <p:attrNameLst>
                                          <p:attrName>style.visibility</p:attrName>
                                        </p:attrNameLst>
                                      </p:cBhvr>
                                      <p:to>
                                        <p:strVal val="visible"/>
                                      </p:to>
                                    </p:set>
                                  </p:childTnLst>
                                </p:cTn>
                              </p:par>
                              <p:par>
                                <p:cTn id="18" presetID="19" presetClass="emph" presetSubtype="0" fill="hold" nodeType="withEffect">
                                  <p:stCondLst>
                                    <p:cond delay="0"/>
                                  </p:stCondLst>
                                  <p:childTnLst>
                                    <p:animClr clrSpc="rgb" dir="cw">
                                      <p:cBhvr override="childStyle">
                                        <p:cTn id="19" dur="500" fill="hold"/>
                                        <p:tgtEl>
                                          <p:spTgt spid="37"/>
                                        </p:tgtEl>
                                        <p:attrNameLst>
                                          <p:attrName>style.color</p:attrName>
                                        </p:attrNameLst>
                                      </p:cBhvr>
                                      <p:to>
                                        <a:srgbClr val="7F7F7F"/>
                                      </p:to>
                                    </p:animClr>
                                    <p:animClr clrSpc="rgb" dir="cw">
                                      <p:cBhvr>
                                        <p:cTn id="20" dur="500" fill="hold"/>
                                        <p:tgtEl>
                                          <p:spTgt spid="37"/>
                                        </p:tgtEl>
                                        <p:attrNameLst>
                                          <p:attrName>fillcolor</p:attrName>
                                        </p:attrNameLst>
                                      </p:cBhvr>
                                      <p:to>
                                        <a:srgbClr val="7F7F7F"/>
                                      </p:to>
                                    </p:animClr>
                                    <p:set>
                                      <p:cBhvr>
                                        <p:cTn id="21" dur="500" fill="hold"/>
                                        <p:tgtEl>
                                          <p:spTgt spid="37"/>
                                        </p:tgtEl>
                                        <p:attrNameLst>
                                          <p:attrName>fill.type</p:attrName>
                                        </p:attrNameLst>
                                      </p:cBhvr>
                                      <p:to>
                                        <p:strVal val="solid"/>
                                      </p:to>
                                    </p:set>
                                    <p:set>
                                      <p:cBhvr>
                                        <p:cTn id="22" dur="500" fill="hold"/>
                                        <p:tgtEl>
                                          <p:spTgt spid="37"/>
                                        </p:tgtEl>
                                        <p:attrNameLst>
                                          <p:attrName>fill.on</p:attrName>
                                        </p:attrNameLst>
                                      </p:cBhvr>
                                      <p:to>
                                        <p:strVal val="true"/>
                                      </p:to>
                                    </p:set>
                                  </p:childTnLst>
                                </p:cTn>
                              </p:par>
                              <p:par>
                                <p:cTn id="23" presetID="19" presetClass="emph" presetSubtype="0" fill="hold" nodeType="withEffect">
                                  <p:stCondLst>
                                    <p:cond delay="0"/>
                                  </p:stCondLst>
                                  <p:childTnLst>
                                    <p:animClr clrSpc="rgb" dir="cw">
                                      <p:cBhvr override="childStyle">
                                        <p:cTn id="24" dur="500" fill="hold"/>
                                        <p:tgtEl>
                                          <p:spTgt spid="45"/>
                                        </p:tgtEl>
                                        <p:attrNameLst>
                                          <p:attrName>style.color</p:attrName>
                                        </p:attrNameLst>
                                      </p:cBhvr>
                                      <p:to>
                                        <a:srgbClr val="7F7F7F"/>
                                      </p:to>
                                    </p:animClr>
                                    <p:animClr clrSpc="rgb" dir="cw">
                                      <p:cBhvr>
                                        <p:cTn id="25" dur="500" fill="hold"/>
                                        <p:tgtEl>
                                          <p:spTgt spid="45"/>
                                        </p:tgtEl>
                                        <p:attrNameLst>
                                          <p:attrName>fillcolor</p:attrName>
                                        </p:attrNameLst>
                                      </p:cBhvr>
                                      <p:to>
                                        <a:srgbClr val="7F7F7F"/>
                                      </p:to>
                                    </p:animClr>
                                    <p:set>
                                      <p:cBhvr>
                                        <p:cTn id="26" dur="500" fill="hold"/>
                                        <p:tgtEl>
                                          <p:spTgt spid="45"/>
                                        </p:tgtEl>
                                        <p:attrNameLst>
                                          <p:attrName>fill.type</p:attrName>
                                        </p:attrNameLst>
                                      </p:cBhvr>
                                      <p:to>
                                        <p:strVal val="solid"/>
                                      </p:to>
                                    </p:set>
                                    <p:set>
                                      <p:cBhvr>
                                        <p:cTn id="27" dur="500" fill="hold"/>
                                        <p:tgtEl>
                                          <p:spTgt spid="45"/>
                                        </p:tgtEl>
                                        <p:attrNameLst>
                                          <p:attrName>fill.on</p:attrName>
                                        </p:attrNameLst>
                                      </p:cBhvr>
                                      <p:to>
                                        <p:strVal val="true"/>
                                      </p:to>
                                    </p:set>
                                  </p:childTnLst>
                                </p:cTn>
                              </p:par>
                              <p:par>
                                <p:cTn id="28" presetID="19" presetClass="emph" presetSubtype="0" fill="hold" nodeType="withEffect">
                                  <p:stCondLst>
                                    <p:cond delay="0"/>
                                  </p:stCondLst>
                                  <p:childTnLst>
                                    <p:animClr clrSpc="rgb" dir="cw">
                                      <p:cBhvr override="childStyle">
                                        <p:cTn id="29" dur="500" fill="hold"/>
                                        <p:tgtEl>
                                          <p:spTgt spid="39"/>
                                        </p:tgtEl>
                                        <p:attrNameLst>
                                          <p:attrName>style.color</p:attrName>
                                        </p:attrNameLst>
                                      </p:cBhvr>
                                      <p:to>
                                        <a:srgbClr val="268E1E"/>
                                      </p:to>
                                    </p:animClr>
                                    <p:animClr clrSpc="rgb" dir="cw">
                                      <p:cBhvr>
                                        <p:cTn id="30" dur="500" fill="hold"/>
                                        <p:tgtEl>
                                          <p:spTgt spid="39"/>
                                        </p:tgtEl>
                                        <p:attrNameLst>
                                          <p:attrName>fillcolor</p:attrName>
                                        </p:attrNameLst>
                                      </p:cBhvr>
                                      <p:to>
                                        <a:srgbClr val="268E1E"/>
                                      </p:to>
                                    </p:animClr>
                                    <p:set>
                                      <p:cBhvr>
                                        <p:cTn id="31" dur="500" fill="hold"/>
                                        <p:tgtEl>
                                          <p:spTgt spid="39"/>
                                        </p:tgtEl>
                                        <p:attrNameLst>
                                          <p:attrName>fill.type</p:attrName>
                                        </p:attrNameLst>
                                      </p:cBhvr>
                                      <p:to>
                                        <p:strVal val="solid"/>
                                      </p:to>
                                    </p:set>
                                    <p:set>
                                      <p:cBhvr>
                                        <p:cTn id="32" dur="500" fill="hold"/>
                                        <p:tgtEl>
                                          <p:spTgt spid="39"/>
                                        </p:tgtEl>
                                        <p:attrNameLst>
                                          <p:attrName>fill.on</p:attrName>
                                        </p:attrNameLst>
                                      </p:cBhvr>
                                      <p:to>
                                        <p:strVal val="true"/>
                                      </p:to>
                                    </p:set>
                                  </p:childTnLst>
                                </p:cTn>
                              </p:par>
                              <p:par>
                                <p:cTn id="33" presetID="19" presetClass="emph" presetSubtype="0" fill="hold" nodeType="withEffect">
                                  <p:stCondLst>
                                    <p:cond delay="0"/>
                                  </p:stCondLst>
                                  <p:childTnLst>
                                    <p:animClr clrSpc="rgb" dir="cw">
                                      <p:cBhvr override="childStyle">
                                        <p:cTn id="34" dur="500" fill="hold"/>
                                        <p:tgtEl>
                                          <p:spTgt spid="41"/>
                                        </p:tgtEl>
                                        <p:attrNameLst>
                                          <p:attrName>style.color</p:attrName>
                                        </p:attrNameLst>
                                      </p:cBhvr>
                                      <p:to>
                                        <a:srgbClr val="268E1E"/>
                                      </p:to>
                                    </p:animClr>
                                    <p:animClr clrSpc="rgb" dir="cw">
                                      <p:cBhvr>
                                        <p:cTn id="35" dur="500" fill="hold"/>
                                        <p:tgtEl>
                                          <p:spTgt spid="41"/>
                                        </p:tgtEl>
                                        <p:attrNameLst>
                                          <p:attrName>fillcolor</p:attrName>
                                        </p:attrNameLst>
                                      </p:cBhvr>
                                      <p:to>
                                        <a:srgbClr val="268E1E"/>
                                      </p:to>
                                    </p:animClr>
                                    <p:set>
                                      <p:cBhvr>
                                        <p:cTn id="36" dur="500" fill="hold"/>
                                        <p:tgtEl>
                                          <p:spTgt spid="41"/>
                                        </p:tgtEl>
                                        <p:attrNameLst>
                                          <p:attrName>fill.type</p:attrName>
                                        </p:attrNameLst>
                                      </p:cBhvr>
                                      <p:to>
                                        <p:strVal val="solid"/>
                                      </p:to>
                                    </p:set>
                                    <p:set>
                                      <p:cBhvr>
                                        <p:cTn id="37" dur="500" fill="hold"/>
                                        <p:tgtEl>
                                          <p:spTgt spid="41"/>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61">
                                            <p:txEl>
                                              <p:pRg st="3" end="3"/>
                                            </p:txEl>
                                          </p:spTgt>
                                        </p:tgtEl>
                                        <p:attrNameLst>
                                          <p:attrName>style.visibility</p:attrName>
                                        </p:attrNameLst>
                                      </p:cBhvr>
                                      <p:to>
                                        <p:strVal val="visible"/>
                                      </p:to>
                                    </p:set>
                                  </p:childTnLst>
                                </p:cTn>
                              </p:par>
                              <p:par>
                                <p:cTn id="42" presetID="1" presetClass="emph" presetSubtype="1" nodeType="withEffect">
                                  <p:stCondLst>
                                    <p:cond delay="0"/>
                                  </p:stCondLst>
                                  <p:childTnLst>
                                    <p:set>
                                      <p:cBhvr>
                                        <p:cTn id="43" dur="indefinite"/>
                                        <p:tgtEl>
                                          <p:spTgt spid="39"/>
                                        </p:tgtEl>
                                        <p:attrNameLst>
                                          <p:attrName>fillcolor</p:attrName>
                                        </p:attrNameLst>
                                      </p:cBhvr>
                                      <p:to>
                                        <p:clrVal>
                                          <a:srgbClr val="E6423E"/>
                                        </p:clrVal>
                                      </p:to>
                                    </p:set>
                                    <p:set>
                                      <p:cBhvr>
                                        <p:cTn id="44" dur="indefinite"/>
                                        <p:tgtEl>
                                          <p:spTgt spid="39"/>
                                        </p:tgtEl>
                                        <p:attrNameLst>
                                          <p:attrName>fill.type</p:attrName>
                                        </p:attrNameLst>
                                      </p:cBhvr>
                                      <p:to>
                                        <p:strVal val="solid"/>
                                      </p:to>
                                    </p:set>
                                    <p:set>
                                      <p:cBhvr>
                                        <p:cTn id="45" dur="indefinite"/>
                                        <p:tgtEl>
                                          <p:spTgt spid="39"/>
                                        </p:tgtEl>
                                        <p:attrNameLst>
                                          <p:attrName>fill.on</p:attrName>
                                        </p:attrNameLst>
                                      </p:cBhvr>
                                      <p:to>
                                        <p:strVal val="true"/>
                                      </p:to>
                                    </p:set>
                                  </p:childTnLst>
                                </p:cTn>
                              </p:par>
                              <p:par>
                                <p:cTn id="46" presetID="1" presetClass="emph" presetSubtype="1" nodeType="withEffect">
                                  <p:stCondLst>
                                    <p:cond delay="0"/>
                                  </p:stCondLst>
                                  <p:childTnLst>
                                    <p:set>
                                      <p:cBhvr>
                                        <p:cTn id="47" dur="indefinite"/>
                                        <p:tgtEl>
                                          <p:spTgt spid="45"/>
                                        </p:tgtEl>
                                        <p:attrNameLst>
                                          <p:attrName>fillcolor</p:attrName>
                                        </p:attrNameLst>
                                      </p:cBhvr>
                                      <p:to>
                                        <p:clrVal>
                                          <a:srgbClr val="7F7F7F"/>
                                        </p:clrVal>
                                      </p:to>
                                    </p:set>
                                    <p:set>
                                      <p:cBhvr>
                                        <p:cTn id="48" dur="indefinite"/>
                                        <p:tgtEl>
                                          <p:spTgt spid="45"/>
                                        </p:tgtEl>
                                        <p:attrNameLst>
                                          <p:attrName>fill.type</p:attrName>
                                        </p:attrNameLst>
                                      </p:cBhvr>
                                      <p:to>
                                        <p:strVal val="solid"/>
                                      </p:to>
                                    </p:set>
                                    <p:set>
                                      <p:cBhvr>
                                        <p:cTn id="49" dur="indefinite"/>
                                        <p:tgtEl>
                                          <p:spTgt spid="45"/>
                                        </p:tgtEl>
                                        <p:attrNameLst>
                                          <p:attrName>fill.on</p:attrName>
                                        </p:attrNameLst>
                                      </p:cBhvr>
                                      <p:to>
                                        <p:strVal val="tru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61">
                                            <p:txEl>
                                              <p:pRg st="4" end="4"/>
                                            </p:txEl>
                                          </p:spTgt>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43"/>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218795"/>
          </a:xfrm>
        </p:spPr>
        <p:txBody>
          <a:bodyPr/>
          <a:lstStyle/>
          <a:p>
            <a:r>
              <a:rPr lang="en-US" dirty="0" smtClean="0"/>
              <a:t>Collection Limiting</a:t>
            </a:r>
            <a:br>
              <a:rPr lang="en-US" dirty="0" smtClean="0"/>
            </a:br>
            <a:endParaRPr lang="en-US" dirty="0"/>
          </a:p>
        </p:txBody>
      </p:sp>
      <p:sp>
        <p:nvSpPr>
          <p:cNvPr id="3" name="Content Placeholder 2"/>
          <p:cNvSpPr>
            <a:spLocks noGrp="1"/>
          </p:cNvSpPr>
          <p:nvPr>
            <p:ph idx="1"/>
          </p:nvPr>
        </p:nvSpPr>
        <p:spPr/>
        <p:txBody>
          <a:bodyPr/>
          <a:lstStyle/>
          <a:p>
            <a:r>
              <a:rPr lang="en-US" smtClean="0"/>
              <a:t>Every collection is limited by another  </a:t>
            </a:r>
          </a:p>
          <a:p>
            <a:r>
              <a:rPr lang="en-US" smtClean="0"/>
              <a:t>Assigning a collection to an administrator automatically assigns all limited collections </a:t>
            </a:r>
          </a:p>
          <a:p>
            <a:r>
              <a:rPr lang="en-US" smtClean="0"/>
              <a:t>Ship with two read-only root collections</a:t>
            </a:r>
          </a:p>
          <a:p>
            <a:pPr lvl="1"/>
            <a:r>
              <a:rPr lang="en-US" smtClean="0"/>
              <a:t>All Systems</a:t>
            </a:r>
          </a:p>
          <a:p>
            <a:pPr lvl="1"/>
            <a:r>
              <a:rPr lang="en-US" smtClean="0"/>
              <a:t>All Users and User Groups </a:t>
            </a:r>
            <a:endParaRPr lang="en-US" dirty="0"/>
          </a:p>
        </p:txBody>
      </p:sp>
    </p:spTree>
    <p:extLst>
      <p:ext uri="{BB962C8B-B14F-4D97-AF65-F5344CB8AC3E}">
        <p14:creationId xmlns:p14="http://schemas.microsoft.com/office/powerpoint/2010/main" val="2829334050"/>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Role Based </a:t>
            </a:r>
            <a:br>
              <a:rPr lang="en-US" dirty="0" smtClean="0"/>
            </a:br>
            <a:r>
              <a:rPr lang="en-US" dirty="0" smtClean="0"/>
              <a:t>Administration</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4166930722"/>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Compression</a:t>
            </a:r>
            <a:endParaRPr lang="en-US" dirty="0"/>
          </a:p>
        </p:txBody>
      </p:sp>
      <p:sp>
        <p:nvSpPr>
          <p:cNvPr id="3" name="Content Placeholder 2"/>
          <p:cNvSpPr>
            <a:spLocks noGrp="1"/>
          </p:cNvSpPr>
          <p:nvPr>
            <p:ph idx="1"/>
          </p:nvPr>
        </p:nvSpPr>
        <p:spPr>
          <a:xfrm>
            <a:off x="519113" y="1447798"/>
            <a:ext cx="5727699" cy="4826690"/>
          </a:xfrm>
        </p:spPr>
        <p:txBody>
          <a:bodyPr/>
          <a:lstStyle/>
          <a:p>
            <a:r>
              <a:rPr lang="en-US" sz="2400" dirty="0" smtClean="0"/>
              <a:t>Ability to turn compression on/off for replication traffic across sites</a:t>
            </a:r>
          </a:p>
          <a:p>
            <a:r>
              <a:rPr lang="en-US" sz="2400" dirty="0" smtClean="0"/>
              <a:t>Can be turned on or off on a per link basis</a:t>
            </a:r>
          </a:p>
          <a:p>
            <a:r>
              <a:rPr lang="en-US" sz="2400" dirty="0" smtClean="0"/>
              <a:t>Early testing indicates significant improvement in network traffic usage while replicating data, specifically in network I/O to the CAS)</a:t>
            </a:r>
            <a:endParaRPr lang="en-US" sz="2400" dirty="0"/>
          </a:p>
          <a:p>
            <a:r>
              <a:rPr lang="en-US" sz="2400" dirty="0" smtClean="0"/>
              <a:t>Does incur a slight increase in CPU utilization</a:t>
            </a:r>
          </a:p>
        </p:txBody>
      </p:sp>
      <p:sp>
        <p:nvSpPr>
          <p:cNvPr id="5" name="Rectangle 4"/>
          <p:cNvSpPr/>
          <p:nvPr/>
        </p:nvSpPr>
        <p:spPr>
          <a:xfrm>
            <a:off x="9752012" y="223838"/>
            <a:ext cx="1972401" cy="367177"/>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600" dirty="0" smtClean="0">
                <a:solidFill>
                  <a:srgbClr val="FFFFFF"/>
                </a:solidFill>
                <a:ea typeface="Segoe UI" pitchFamily="34" charset="0"/>
                <a:cs typeface="Segoe UI" pitchFamily="34" charset="0"/>
              </a:rPr>
              <a:t>Coming in SP1!</a:t>
            </a:r>
            <a:endParaRPr lang="en-US" sz="1600" dirty="0">
              <a:solidFill>
                <a:srgbClr val="FFFFFF"/>
              </a:solidFill>
              <a:ea typeface="Segoe UI" pitchFamily="34" charset="0"/>
              <a:cs typeface="Segoe UI" pitchFamily="34" charset="0"/>
            </a:endParaRPr>
          </a:p>
        </p:txBody>
      </p:sp>
      <p:pic>
        <p:nvPicPr>
          <p:cNvPr id="10242" name="Picture 2" descr="\\wemdcore01\public\bryanke\compress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2612" y="1497912"/>
            <a:ext cx="4659546" cy="49028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7161212" y="3048000"/>
            <a:ext cx="4191000" cy="304800"/>
          </a:xfrm>
          <a:prstGeom prst="rect">
            <a:avLst/>
          </a:prstGeom>
          <a:noFill/>
          <a:ln w="19050">
            <a:solidFill>
              <a:schemeClr val="accent3"/>
            </a:solidFill>
            <a:prstDash val="sysDot"/>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Tree>
    <p:extLst>
      <p:ext uri="{BB962C8B-B14F-4D97-AF65-F5344CB8AC3E}">
        <p14:creationId xmlns:p14="http://schemas.microsoft.com/office/powerpoint/2010/main" val="13165468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Distributed Views</a:t>
            </a:r>
            <a:endParaRPr lang="en-US" dirty="0"/>
          </a:p>
        </p:txBody>
      </p:sp>
      <p:sp>
        <p:nvSpPr>
          <p:cNvPr id="3" name="Content Placeholder 2"/>
          <p:cNvSpPr>
            <a:spLocks noGrp="1"/>
          </p:cNvSpPr>
          <p:nvPr>
            <p:ph idx="1"/>
          </p:nvPr>
        </p:nvSpPr>
        <p:spPr>
          <a:xfrm>
            <a:off x="519113" y="1447799"/>
            <a:ext cx="5118100" cy="5761577"/>
          </a:xfrm>
        </p:spPr>
        <p:txBody>
          <a:bodyPr/>
          <a:lstStyle/>
          <a:p>
            <a:r>
              <a:rPr lang="en-US" sz="2400" dirty="0" smtClean="0"/>
              <a:t>Allows a view of data from one site to another using a query that retrieves data on-demand, replication is turned off</a:t>
            </a:r>
          </a:p>
          <a:p>
            <a:r>
              <a:rPr lang="en-US" sz="2400" dirty="0" smtClean="0"/>
              <a:t>When enabled, no site data (</a:t>
            </a:r>
            <a:r>
              <a:rPr lang="en-US" sz="2400" dirty="0" err="1" smtClean="0"/>
              <a:t>hinv</a:t>
            </a:r>
            <a:r>
              <a:rPr lang="en-US" sz="2400" dirty="0" smtClean="0"/>
              <a:t>, </a:t>
            </a:r>
            <a:r>
              <a:rPr lang="en-US" sz="2400" dirty="0" err="1" smtClean="0"/>
              <a:t>sinv</a:t>
            </a:r>
            <a:r>
              <a:rPr lang="en-US" sz="2400" dirty="0" smtClean="0"/>
              <a:t>, and metering data) is replicated or stored at the CAS</a:t>
            </a:r>
          </a:p>
          <a:p>
            <a:r>
              <a:rPr lang="en-US" sz="2400" dirty="0" smtClean="0"/>
              <a:t>Saves on data storage and link traffic</a:t>
            </a:r>
          </a:p>
          <a:p>
            <a:r>
              <a:rPr lang="en-US" sz="2400" dirty="0" smtClean="0"/>
              <a:t>Requires a good, reliable connection between SQL Servers for sites where distributed views are enabled</a:t>
            </a:r>
          </a:p>
          <a:p>
            <a:endParaRPr lang="en-US" sz="2400" dirty="0" smtClean="0"/>
          </a:p>
          <a:p>
            <a:endParaRPr lang="en-US" sz="2400" dirty="0" smtClean="0"/>
          </a:p>
          <a:p>
            <a:endParaRPr lang="en-US" sz="2400" dirty="0"/>
          </a:p>
        </p:txBody>
      </p:sp>
      <p:sp>
        <p:nvSpPr>
          <p:cNvPr id="6" name="Rectangle 5"/>
          <p:cNvSpPr/>
          <p:nvPr/>
        </p:nvSpPr>
        <p:spPr>
          <a:xfrm>
            <a:off x="9752012" y="223838"/>
            <a:ext cx="1972401" cy="367177"/>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600" dirty="0" smtClean="0">
                <a:solidFill>
                  <a:srgbClr val="FFFFFF"/>
                </a:solidFill>
                <a:ea typeface="Segoe UI" pitchFamily="34" charset="0"/>
                <a:cs typeface="Segoe UI" pitchFamily="34" charset="0"/>
              </a:rPr>
              <a:t>Coming in SP1!</a:t>
            </a:r>
            <a:endParaRPr lang="en-US" sz="1600" dirty="0">
              <a:solidFill>
                <a:srgbClr val="FFFFFF"/>
              </a:solidFill>
              <a:ea typeface="Segoe UI" pitchFamily="34" charset="0"/>
              <a:cs typeface="Segoe UI" pitchFamily="34" charset="0"/>
            </a:endParaRPr>
          </a:p>
        </p:txBody>
      </p:sp>
      <p:pic>
        <p:nvPicPr>
          <p:cNvPr id="11266" name="Picture 2" descr="\\wemdcore01\public\bryanke\dView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8212" y="1402976"/>
            <a:ext cx="5334000" cy="499901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6217024" y="2362200"/>
            <a:ext cx="4191000" cy="533400"/>
          </a:xfrm>
          <a:prstGeom prst="rect">
            <a:avLst/>
          </a:prstGeom>
          <a:noFill/>
          <a:ln w="19050">
            <a:solidFill>
              <a:schemeClr val="accent3"/>
            </a:solidFill>
            <a:prstDash val="sysDot"/>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Tree>
    <p:extLst>
      <p:ext uri="{BB962C8B-B14F-4D97-AF65-F5344CB8AC3E}">
        <p14:creationId xmlns:p14="http://schemas.microsoft.com/office/powerpoint/2010/main" val="21386118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Hierarchy Expansion</a:t>
            </a:r>
            <a:endParaRPr lang="en-US" dirty="0"/>
          </a:p>
        </p:txBody>
      </p:sp>
      <p:sp>
        <p:nvSpPr>
          <p:cNvPr id="3" name="Content Placeholder 2"/>
          <p:cNvSpPr>
            <a:spLocks noGrp="1"/>
          </p:cNvSpPr>
          <p:nvPr>
            <p:ph idx="1"/>
          </p:nvPr>
        </p:nvSpPr>
        <p:spPr>
          <a:xfrm>
            <a:off x="7085012" y="1523999"/>
            <a:ext cx="4583113" cy="3429001"/>
          </a:xfrm>
        </p:spPr>
        <p:txBody>
          <a:bodyPr>
            <a:noAutofit/>
          </a:bodyPr>
          <a:lstStyle/>
          <a:p>
            <a:r>
              <a:rPr lang="en-US" sz="2000" dirty="0" smtClean="0"/>
              <a:t>Allows a growing organization to expand to a hierarchy when scale requires it</a:t>
            </a:r>
          </a:p>
          <a:p>
            <a:r>
              <a:rPr lang="en-US" sz="2000" dirty="0" smtClean="0"/>
              <a:t>Gives customers the freedom to use a standalone primary as long as they need</a:t>
            </a:r>
          </a:p>
          <a:p>
            <a:r>
              <a:rPr lang="en-US" sz="2000" dirty="0" smtClean="0"/>
              <a:t>There will be some before and after steps to make it work right</a:t>
            </a:r>
          </a:p>
          <a:p>
            <a:pPr lvl="1"/>
            <a:r>
              <a:rPr lang="en-US" sz="1600" dirty="0" smtClean="0"/>
              <a:t>For example, admin may have to remove and re-deploy some roles</a:t>
            </a:r>
          </a:p>
          <a:p>
            <a:pPr marL="0" indent="0">
              <a:buNone/>
            </a:pPr>
            <a:endParaRPr lang="en-US" sz="2000" dirty="0" smtClean="0"/>
          </a:p>
          <a:p>
            <a:endParaRPr lang="en-US" sz="2000" dirty="0"/>
          </a:p>
        </p:txBody>
      </p:sp>
      <p:grpSp>
        <p:nvGrpSpPr>
          <p:cNvPr id="12" name="Group 11"/>
          <p:cNvGrpSpPr/>
          <p:nvPr/>
        </p:nvGrpSpPr>
        <p:grpSpPr>
          <a:xfrm>
            <a:off x="1370012" y="3427743"/>
            <a:ext cx="2417825" cy="915657"/>
            <a:chOff x="8913812" y="5410200"/>
            <a:chExt cx="2417825" cy="915657"/>
          </a:xfrm>
        </p:grpSpPr>
        <p:pic>
          <p:nvPicPr>
            <p:cNvPr id="5" name="Picture 4"/>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r="32960"/>
            <a:stretch/>
          </p:blipFill>
          <p:spPr bwMode="auto">
            <a:xfrm>
              <a:off x="8913812" y="5410200"/>
              <a:ext cx="674312" cy="915657"/>
            </a:xfrm>
            <a:prstGeom prst="rect">
              <a:avLst/>
            </a:prstGeom>
            <a:noFill/>
            <a:ln>
              <a:noFill/>
            </a:ln>
          </p:spPr>
        </p:pic>
        <p:sp>
          <p:nvSpPr>
            <p:cNvPr id="6" name="TextBox 5"/>
            <p:cNvSpPr txBox="1"/>
            <p:nvPr/>
          </p:nvSpPr>
          <p:spPr>
            <a:xfrm>
              <a:off x="9675812" y="5683362"/>
              <a:ext cx="1655825" cy="369332"/>
            </a:xfrm>
            <a:prstGeom prst="rect">
              <a:avLst/>
            </a:prstGeom>
            <a:noFill/>
          </p:spPr>
          <p:txBody>
            <a:bodyPr wrap="square" rtlCol="0">
              <a:spAutoFit/>
            </a:bodyPr>
            <a:lstStyle/>
            <a:p>
              <a:r>
                <a:rPr lang="en-US" dirty="0" smtClean="0">
                  <a:solidFill>
                    <a:srgbClr val="FFFFFF"/>
                  </a:solidFill>
                </a:rPr>
                <a:t>Primary Site</a:t>
              </a:r>
              <a:endParaRPr lang="en-US" dirty="0">
                <a:solidFill>
                  <a:srgbClr val="FFFFFF"/>
                </a:solidFill>
              </a:endParaRPr>
            </a:p>
          </p:txBody>
        </p:sp>
      </p:grpSp>
      <p:grpSp>
        <p:nvGrpSpPr>
          <p:cNvPr id="11" name="Group 10"/>
          <p:cNvGrpSpPr/>
          <p:nvPr/>
        </p:nvGrpSpPr>
        <p:grpSpPr>
          <a:xfrm>
            <a:off x="2990787" y="1751343"/>
            <a:ext cx="2417825" cy="915657"/>
            <a:chOff x="3371787" y="1446543"/>
            <a:chExt cx="2417825" cy="915657"/>
          </a:xfrm>
        </p:grpSpPr>
        <p:pic>
          <p:nvPicPr>
            <p:cNvPr id="7" name="Picture 6"/>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r="32960"/>
            <a:stretch/>
          </p:blipFill>
          <p:spPr bwMode="auto">
            <a:xfrm>
              <a:off x="3371787" y="1446543"/>
              <a:ext cx="674312" cy="915657"/>
            </a:xfrm>
            <a:prstGeom prst="rect">
              <a:avLst/>
            </a:prstGeom>
            <a:noFill/>
            <a:ln>
              <a:noFill/>
            </a:ln>
          </p:spPr>
        </p:pic>
        <p:sp>
          <p:nvSpPr>
            <p:cNvPr id="8" name="TextBox 7"/>
            <p:cNvSpPr txBox="1"/>
            <p:nvPr/>
          </p:nvSpPr>
          <p:spPr>
            <a:xfrm>
              <a:off x="4133787" y="1719705"/>
              <a:ext cx="1655825" cy="369332"/>
            </a:xfrm>
            <a:prstGeom prst="rect">
              <a:avLst/>
            </a:prstGeom>
            <a:noFill/>
          </p:spPr>
          <p:txBody>
            <a:bodyPr wrap="square" rtlCol="0">
              <a:spAutoFit/>
            </a:bodyPr>
            <a:lstStyle/>
            <a:p>
              <a:r>
                <a:rPr lang="en-US" dirty="0" smtClean="0">
                  <a:solidFill>
                    <a:srgbClr val="FFFFFF"/>
                  </a:solidFill>
                </a:rPr>
                <a:t>Primary Site</a:t>
              </a:r>
              <a:endParaRPr lang="en-US" dirty="0">
                <a:solidFill>
                  <a:srgbClr val="FFFFFF"/>
                </a:solidFill>
              </a:endParaRPr>
            </a:p>
          </p:txBody>
        </p:sp>
      </p:grpSp>
      <p:pic>
        <p:nvPicPr>
          <p:cNvPr id="9" name="Picture 8"/>
          <p:cNvPicPr>
            <a:picLocks noChangeAspect="1" noChangeArrowheads="1"/>
          </p:cNvPicPr>
          <p:nvPr/>
        </p:nvPicPr>
        <p:blipFill rotWithShape="1">
          <a:blip r:embed="rId5" cstate="print">
            <a:biLevel thresh="25000"/>
            <a:extLst>
              <a:ext uri="{28A0092B-C50C-407E-A947-70E740481C1C}">
                <a14:useLocalDpi xmlns:a14="http://schemas.microsoft.com/office/drawing/2010/main" val="0"/>
              </a:ext>
            </a:extLst>
          </a:blip>
          <a:stretch/>
        </p:blipFill>
        <p:spPr bwMode="auto">
          <a:xfrm>
            <a:off x="2970212" y="1676400"/>
            <a:ext cx="1106424" cy="1005840"/>
          </a:xfrm>
          <a:prstGeom prst="rect">
            <a:avLst/>
          </a:prstGeom>
          <a:noFill/>
          <a:ln>
            <a:noFill/>
          </a:ln>
        </p:spPr>
      </p:pic>
      <p:sp>
        <p:nvSpPr>
          <p:cNvPr id="10" name="TextBox 9"/>
          <p:cNvSpPr txBox="1"/>
          <p:nvPr/>
        </p:nvSpPr>
        <p:spPr>
          <a:xfrm>
            <a:off x="4108261" y="1743670"/>
            <a:ext cx="1949575" cy="923330"/>
          </a:xfrm>
          <a:prstGeom prst="rect">
            <a:avLst/>
          </a:prstGeom>
          <a:noFill/>
        </p:spPr>
        <p:txBody>
          <a:bodyPr wrap="square" rtlCol="0">
            <a:spAutoFit/>
          </a:bodyPr>
          <a:lstStyle/>
          <a:p>
            <a:r>
              <a:rPr lang="en-US" dirty="0" smtClean="0">
                <a:solidFill>
                  <a:srgbClr val="FFFFFF"/>
                </a:solidFill>
              </a:rPr>
              <a:t>Central Administration Site</a:t>
            </a:r>
            <a:endParaRPr lang="en-US" dirty="0">
              <a:solidFill>
                <a:srgbClr val="FFFFFF"/>
              </a:solidFill>
            </a:endParaRPr>
          </a:p>
        </p:txBody>
      </p:sp>
      <p:cxnSp>
        <p:nvCxnSpPr>
          <p:cNvPr id="13" name="Straight Connector 12"/>
          <p:cNvCxnSpPr>
            <a:stCxn id="15" idx="3"/>
          </p:cNvCxnSpPr>
          <p:nvPr/>
        </p:nvCxnSpPr>
        <p:spPr>
          <a:xfrm flipH="1" flipV="1">
            <a:off x="3943480" y="2682242"/>
            <a:ext cx="855532" cy="619826"/>
          </a:xfrm>
          <a:prstGeom prst="line">
            <a:avLst/>
          </a:prstGeom>
          <a:noFill/>
          <a:ln w="38100" cap="rnd" cmpd="sng" algn="ctr">
            <a:solidFill>
              <a:schemeClr val="accent3"/>
            </a:solidFill>
            <a:prstDash val="sysDot"/>
            <a:headEnd type="none"/>
            <a:tailEnd type="triangle" w="med" len="med"/>
          </a:ln>
          <a:effectLst/>
        </p:spPr>
      </p:cxnSp>
      <p:sp>
        <p:nvSpPr>
          <p:cNvPr id="15" name="TextBox 14"/>
          <p:cNvSpPr txBox="1"/>
          <p:nvPr/>
        </p:nvSpPr>
        <p:spPr>
          <a:xfrm>
            <a:off x="2324747" y="3098935"/>
            <a:ext cx="2474265" cy="406265"/>
          </a:xfrm>
          <a:prstGeom prst="rect">
            <a:avLst/>
          </a:prstGeom>
          <a:noFill/>
        </p:spPr>
        <p:txBody>
          <a:bodyPr wrap="square" lIns="91440" tIns="91440" rIns="91440" bIns="91440" rtlCol="0">
            <a:spAutoFit/>
          </a:bodyPr>
          <a:lstStyle/>
          <a:p>
            <a:pPr>
              <a:lnSpc>
                <a:spcPct val="90000"/>
              </a:lnSpc>
              <a:spcBef>
                <a:spcPct val="20000"/>
              </a:spcBef>
              <a:buSzPct val="90000"/>
            </a:pPr>
            <a:r>
              <a:rPr lang="en-US" sz="1600" dirty="0" smtClean="0">
                <a:solidFill>
                  <a:srgbClr val="ED5326">
                    <a:alpha val="99000"/>
                  </a:srgbClr>
                </a:solidFill>
              </a:rPr>
              <a:t>Global Data initialized</a:t>
            </a:r>
          </a:p>
        </p:txBody>
      </p:sp>
      <p:cxnSp>
        <p:nvCxnSpPr>
          <p:cNvPr id="16" name="Straight Connector 15"/>
          <p:cNvCxnSpPr/>
          <p:nvPr/>
        </p:nvCxnSpPr>
        <p:spPr>
          <a:xfrm flipH="1">
            <a:off x="1903412" y="2665310"/>
            <a:ext cx="842670" cy="636757"/>
          </a:xfrm>
          <a:prstGeom prst="line">
            <a:avLst/>
          </a:prstGeom>
          <a:noFill/>
          <a:ln w="38100" cap="rnd" cmpd="sng" algn="ctr">
            <a:solidFill>
              <a:schemeClr val="accent3"/>
            </a:solidFill>
            <a:prstDash val="sysDot"/>
            <a:headEnd type="none"/>
            <a:tailEnd type="triangle" w="med" len="med"/>
          </a:ln>
          <a:effectLst/>
        </p:spPr>
      </p:cxnSp>
      <p:sp>
        <p:nvSpPr>
          <p:cNvPr id="17" name="Rectangle 16"/>
          <p:cNvSpPr/>
          <p:nvPr/>
        </p:nvSpPr>
        <p:spPr>
          <a:xfrm>
            <a:off x="9752012" y="223838"/>
            <a:ext cx="1972401" cy="367177"/>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600" dirty="0" smtClean="0">
                <a:solidFill>
                  <a:srgbClr val="FFFFFF"/>
                </a:solidFill>
                <a:ea typeface="Segoe UI" pitchFamily="34" charset="0"/>
                <a:cs typeface="Segoe UI" pitchFamily="34" charset="0"/>
              </a:rPr>
              <a:t>Coming in SP1!</a:t>
            </a:r>
            <a:endParaRPr lang="en-US" sz="1600" dirty="0">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31614941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nodeType="clickEffect">
                                  <p:stCondLst>
                                    <p:cond delay="0"/>
                                  </p:stCondLst>
                                  <p:childTnLst>
                                    <p:animMotion origin="layout" path="M -4.7485E-6 3.7037E-6 L 0.07454 3.7037E-6 C 0.10803 3.7037E-6 0.14934 0.06736 0.14934 0.12222 L 0.14934 0.24467 " pathEditMode="relative" rAng="0" ptsTypes="FfFF">
                                      <p:cBhvr>
                                        <p:cTn id="6" dur="2000" fill="hold"/>
                                        <p:tgtEl>
                                          <p:spTgt spid="11"/>
                                        </p:tgtEl>
                                        <p:attrNameLst>
                                          <p:attrName>ppt_x</p:attrName>
                                          <p:attrName>ppt_y</p:attrName>
                                        </p:attrNameLst>
                                      </p:cBhvr>
                                      <p:rCtr x="7467" y="12222"/>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Promises</a:t>
            </a:r>
            <a:endParaRPr lang="en-US" dirty="0"/>
          </a:p>
        </p:txBody>
      </p:sp>
      <p:sp>
        <p:nvSpPr>
          <p:cNvPr id="3" name="Content Placeholder 2"/>
          <p:cNvSpPr>
            <a:spLocks noGrp="1"/>
          </p:cNvSpPr>
          <p:nvPr>
            <p:ph idx="1"/>
          </p:nvPr>
        </p:nvSpPr>
        <p:spPr>
          <a:xfrm>
            <a:off x="519112" y="1447799"/>
            <a:ext cx="11149013" cy="4090351"/>
          </a:xfrm>
        </p:spPr>
        <p:txBody>
          <a:bodyPr/>
          <a:lstStyle/>
          <a:p>
            <a:pPr>
              <a:lnSpc>
                <a:spcPct val="85000"/>
              </a:lnSpc>
            </a:pPr>
            <a:r>
              <a:rPr lang="en-US" sz="3600" dirty="0" smtClean="0"/>
              <a:t>Modernizing Architecture</a:t>
            </a:r>
          </a:p>
          <a:p>
            <a:pPr lvl="1">
              <a:lnSpc>
                <a:spcPct val="85000"/>
              </a:lnSpc>
            </a:pPr>
            <a:r>
              <a:rPr lang="en-US" sz="3200" dirty="0" smtClean="0"/>
              <a:t>Minimizing infrastructure for remote offices</a:t>
            </a:r>
          </a:p>
          <a:p>
            <a:pPr lvl="2">
              <a:lnSpc>
                <a:spcPct val="85000"/>
              </a:lnSpc>
            </a:pPr>
            <a:r>
              <a:rPr lang="en-US" dirty="0" smtClean="0"/>
              <a:t>Improvements to Distribution Points</a:t>
            </a:r>
          </a:p>
          <a:p>
            <a:pPr lvl="1">
              <a:lnSpc>
                <a:spcPct val="85000"/>
              </a:lnSpc>
            </a:pPr>
            <a:r>
              <a:rPr lang="en-US" sz="3200" dirty="0" smtClean="0"/>
              <a:t>Consolidating infrastructure for primary sites</a:t>
            </a:r>
          </a:p>
          <a:p>
            <a:pPr lvl="2">
              <a:lnSpc>
                <a:spcPct val="85000"/>
              </a:lnSpc>
            </a:pPr>
            <a:r>
              <a:rPr lang="en-US" dirty="0" smtClean="0"/>
              <a:t>Role-Based Administration and Logical Data Segmentation</a:t>
            </a:r>
          </a:p>
          <a:p>
            <a:pPr lvl="2">
              <a:lnSpc>
                <a:spcPct val="85000"/>
              </a:lnSpc>
            </a:pPr>
            <a:r>
              <a:rPr lang="en-US" dirty="0" smtClean="0"/>
              <a:t>Language Neutral Support at Primaries</a:t>
            </a:r>
          </a:p>
          <a:p>
            <a:pPr lvl="2">
              <a:lnSpc>
                <a:spcPct val="85000"/>
              </a:lnSpc>
            </a:pPr>
            <a:r>
              <a:rPr lang="en-US" dirty="0" smtClean="0"/>
              <a:t>Collection-based Client Agent Settings</a:t>
            </a:r>
          </a:p>
          <a:p>
            <a:pPr lvl="1">
              <a:lnSpc>
                <a:spcPct val="85000"/>
              </a:lnSpc>
            </a:pPr>
            <a:r>
              <a:rPr lang="en-US" sz="3200" dirty="0" smtClean="0"/>
              <a:t>Scalability and Data Latency Improvements</a:t>
            </a:r>
          </a:p>
          <a:p>
            <a:pPr lvl="2">
              <a:lnSpc>
                <a:spcPct val="85000"/>
              </a:lnSpc>
            </a:pPr>
            <a:r>
              <a:rPr lang="en-US" dirty="0" smtClean="0"/>
              <a:t>SQL Replication</a:t>
            </a:r>
          </a:p>
        </p:txBody>
      </p:sp>
    </p:spTree>
    <p:extLst>
      <p:ext uri="{BB962C8B-B14F-4D97-AF65-F5344CB8AC3E}">
        <p14:creationId xmlns:p14="http://schemas.microsoft.com/office/powerpoint/2010/main" val="934132532"/>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9825906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02"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507868" y="230194"/>
            <a:ext cx="11173090" cy="1495794"/>
          </a:xfrm>
        </p:spPr>
        <p:txBody>
          <a:bodyPr/>
          <a:lstStyle/>
          <a:p>
            <a:pPr defTabSz="914325"/>
            <a:r>
              <a:rPr lang="en-US" sz="4000" dirty="0" smtClean="0">
                <a:cs typeface="Segoe UI"/>
              </a:rPr>
              <a:t>Configuration Manager 2007 Versus </a:t>
            </a:r>
            <a:br>
              <a:rPr lang="en-US" sz="4000" dirty="0" smtClean="0">
                <a:cs typeface="Segoe UI"/>
              </a:rPr>
            </a:br>
            <a:r>
              <a:rPr lang="en-US" sz="4000" dirty="0" smtClean="0">
                <a:cs typeface="Segoe UI"/>
              </a:rPr>
              <a:t>Configuration Manager 2012</a:t>
            </a:r>
            <a:br>
              <a:rPr lang="en-US" sz="4000" dirty="0" smtClean="0">
                <a:cs typeface="Segoe UI"/>
              </a:rPr>
            </a:br>
            <a:r>
              <a:rPr lang="en-US" sz="2400" dirty="0" smtClean="0">
                <a:gradFill>
                  <a:gsLst>
                    <a:gs pos="0">
                      <a:schemeClr val="tx1"/>
                    </a:gs>
                    <a:gs pos="86000">
                      <a:schemeClr val="tx1"/>
                    </a:gs>
                  </a:gsLst>
                  <a:lin ang="5400000" scaled="0"/>
                </a:gradFill>
                <a:cs typeface="Segoe UI"/>
              </a:rPr>
              <a:t>Delivering on the Promise</a:t>
            </a:r>
            <a:endParaRPr lang="en-US" sz="2400" dirty="0">
              <a:gradFill>
                <a:gsLst>
                  <a:gs pos="0">
                    <a:schemeClr val="tx1"/>
                  </a:gs>
                  <a:gs pos="86000">
                    <a:schemeClr val="tx1"/>
                  </a:gs>
                </a:gsLst>
                <a:lin ang="5400000" scaled="0"/>
              </a:gradFill>
              <a:cs typeface="Segoe UI"/>
            </a:endParaRPr>
          </a:p>
        </p:txBody>
      </p:sp>
      <p:graphicFrame>
        <p:nvGraphicFramePr>
          <p:cNvPr id="4" name="Table 2"/>
          <p:cNvGraphicFramePr>
            <a:graphicFrameLocks noGrp="1"/>
          </p:cNvGraphicFramePr>
          <p:nvPr>
            <p:custDataLst>
              <p:tags r:id="rId4"/>
            </p:custDataLst>
            <p:extLst>
              <p:ext uri="{D42A27DB-BD31-4B8C-83A1-F6EECF244321}">
                <p14:modId xmlns:p14="http://schemas.microsoft.com/office/powerpoint/2010/main" val="395613961"/>
              </p:ext>
            </p:extLst>
          </p:nvPr>
        </p:nvGraphicFramePr>
        <p:xfrm>
          <a:off x="519113" y="1905000"/>
          <a:ext cx="11149011" cy="3863340"/>
        </p:xfrm>
        <a:graphic>
          <a:graphicData uri="http://schemas.openxmlformats.org/drawingml/2006/table">
            <a:tbl>
              <a:tblPr firstRow="1" bandRow="1">
                <a:tableStyleId>{5C22544A-7EE6-4342-B048-85BDC9FD1C3A}</a:tableStyleId>
              </a:tblPr>
              <a:tblGrid>
                <a:gridCol w="2615973"/>
                <a:gridCol w="4245428"/>
                <a:gridCol w="4287610"/>
              </a:tblGrid>
              <a:tr h="194832">
                <a:tc>
                  <a:txBody>
                    <a:bodyPr/>
                    <a:lstStyle/>
                    <a:p>
                      <a:pPr marL="0" algn="l" defTabSz="914363" rtl="0" eaLnBrk="1" latinLnBrk="0" hangingPunct="1"/>
                      <a:r>
                        <a:rPr lang="en-US" sz="2400" b="0" kern="1200" dirty="0" smtClean="0">
                          <a:solidFill>
                            <a:schemeClr val="accent6">
                              <a:alpha val="99000"/>
                            </a:schemeClr>
                          </a:solidFill>
                          <a:latin typeface="Segoe UI" pitchFamily="34" charset="0"/>
                          <a:ea typeface="Segoe UI" pitchFamily="34" charset="0"/>
                          <a:cs typeface="Segoe UI" pitchFamily="34" charset="0"/>
                        </a:rPr>
                        <a:t>Promise</a:t>
                      </a:r>
                      <a:endParaRPr lang="en-US" sz="2400" b="0" kern="1200" dirty="0">
                        <a:solidFill>
                          <a:schemeClr val="accent6">
                            <a:alpha val="99000"/>
                          </a:schemeClr>
                        </a:solidFill>
                        <a:latin typeface="Segoe UI" pitchFamily="34" charset="0"/>
                        <a:ea typeface="Segoe UI" pitchFamily="34" charset="0"/>
                        <a:cs typeface="Segoe UI" pitchFamily="34" charset="0"/>
                      </a:endParaRPr>
                    </a:p>
                  </a:txBody>
                  <a:tcPr marT="64008" marB="64008">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363" rtl="0" eaLnBrk="1" latinLnBrk="0" hangingPunct="1"/>
                      <a:r>
                        <a:rPr lang="en-US" sz="2400" b="0" kern="1200" dirty="0" smtClean="0">
                          <a:solidFill>
                            <a:schemeClr val="accent6">
                              <a:alpha val="99000"/>
                            </a:schemeClr>
                          </a:solidFill>
                          <a:latin typeface="Segoe UI" pitchFamily="34" charset="0"/>
                          <a:ea typeface="Segoe UI" pitchFamily="34" charset="0"/>
                          <a:cs typeface="Segoe UI" pitchFamily="34" charset="0"/>
                        </a:rPr>
                        <a:t>Configuration Manager 2007 </a:t>
                      </a:r>
                      <a:endParaRPr lang="en-US" sz="2400" b="0" kern="1200" dirty="0">
                        <a:solidFill>
                          <a:schemeClr val="accent6">
                            <a:alpha val="99000"/>
                          </a:schemeClr>
                        </a:solidFill>
                        <a:latin typeface="Segoe UI" pitchFamily="34" charset="0"/>
                        <a:ea typeface="Segoe UI" pitchFamily="34" charset="0"/>
                        <a:cs typeface="Segoe UI" pitchFamily="34" charset="0"/>
                      </a:endParaRPr>
                    </a:p>
                  </a:txBody>
                  <a:tcPr marT="64008" marB="64008">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363" rtl="0" eaLnBrk="1" latinLnBrk="0" hangingPunct="1"/>
                      <a:r>
                        <a:rPr lang="en-US" sz="2400" b="0" kern="1200" dirty="0" smtClean="0">
                          <a:solidFill>
                            <a:schemeClr val="accent6">
                              <a:alpha val="99000"/>
                            </a:schemeClr>
                          </a:solidFill>
                          <a:latin typeface="Segoe UI" pitchFamily="34" charset="0"/>
                          <a:ea typeface="Segoe UI" pitchFamily="34" charset="0"/>
                          <a:cs typeface="Segoe UI" pitchFamily="34" charset="0"/>
                        </a:rPr>
                        <a:t>Configuration Manager 2012</a:t>
                      </a:r>
                      <a:endParaRPr lang="en-US" sz="2400" b="0" kern="1200" dirty="0">
                        <a:solidFill>
                          <a:schemeClr val="accent6">
                            <a:alpha val="99000"/>
                          </a:schemeClr>
                        </a:solidFill>
                        <a:latin typeface="Segoe UI" pitchFamily="34" charset="0"/>
                        <a:ea typeface="Segoe UI" pitchFamily="34" charset="0"/>
                        <a:cs typeface="Segoe UI" pitchFamily="34" charset="0"/>
                      </a:endParaRPr>
                    </a:p>
                  </a:txBody>
                  <a:tcPr marT="64008" marB="64008">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r>
              <a:tr h="207401">
                <a:tc>
                  <a:txBody>
                    <a:bodyPr/>
                    <a:lstStyle/>
                    <a:p>
                      <a:r>
                        <a:rPr lang="en-US" sz="1800" dirty="0" smtClean="0">
                          <a:solidFill>
                            <a:schemeClr val="tx1">
                              <a:alpha val="99000"/>
                            </a:schemeClr>
                          </a:solidFill>
                        </a:rPr>
                        <a:t>Scalability</a:t>
                      </a:r>
                      <a:r>
                        <a:rPr lang="en-US" sz="1800" baseline="0" dirty="0" smtClean="0">
                          <a:solidFill>
                            <a:schemeClr val="tx1">
                              <a:alpha val="99000"/>
                            </a:schemeClr>
                          </a:solidFill>
                        </a:rPr>
                        <a:t> and data latency improvements</a:t>
                      </a:r>
                      <a:endParaRPr lang="en-US" sz="1800" dirty="0">
                        <a:solidFill>
                          <a:schemeClr val="tx1">
                            <a:alpha val="99000"/>
                          </a:schemeClr>
                        </a:solidFill>
                      </a:endParaRPr>
                    </a:p>
                  </a:txBody>
                  <a:tcPr marT="64008" marB="64008">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accent1">
                          <a:lumMod val="60000"/>
                          <a:lumOff val="40000"/>
                        </a:schemeClr>
                      </a:solidFill>
                      <a:prstDash val="sysDot"/>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800" dirty="0" smtClean="0">
                          <a:solidFill>
                            <a:schemeClr val="tx1">
                              <a:alpha val="99000"/>
                            </a:schemeClr>
                          </a:solidFill>
                        </a:rPr>
                        <a:t>Central primary reprocesses</a:t>
                      </a:r>
                      <a:r>
                        <a:rPr lang="en-US" sz="1800" baseline="0" dirty="0" smtClean="0">
                          <a:solidFill>
                            <a:schemeClr val="tx1">
                              <a:alpha val="99000"/>
                            </a:schemeClr>
                          </a:solidFill>
                        </a:rPr>
                        <a:t> all data from child sites</a:t>
                      </a:r>
                      <a:endParaRPr lang="en-US" sz="1800" dirty="0">
                        <a:solidFill>
                          <a:schemeClr val="tx1">
                            <a:alpha val="99000"/>
                          </a:schemeClr>
                        </a:solidFill>
                      </a:endParaRPr>
                    </a:p>
                  </a:txBody>
                  <a:tcPr marT="64008" marB="64008">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accent1">
                          <a:lumMod val="60000"/>
                          <a:lumOff val="40000"/>
                        </a:schemeClr>
                      </a:solidFill>
                      <a:prstDash val="sysDot"/>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411163" lvl="1" indent="-395288" algn="l" defTabSz="914363" rtl="0" eaLnBrk="1" latinLnBrk="0" hangingPunct="1">
                        <a:lnSpc>
                          <a:spcPct val="100000"/>
                        </a:lnSpc>
                        <a:spcBef>
                          <a:spcPts val="300"/>
                        </a:spcBef>
                        <a:buSzPct val="90000"/>
                        <a:buFontTx/>
                        <a:buBlip>
                          <a:blip r:embed="rId9"/>
                        </a:buBlip>
                      </a:pPr>
                      <a:r>
                        <a:rPr lang="en-US" sz="1800" kern="1200" spc="-40" dirty="0" smtClean="0">
                          <a:solidFill>
                            <a:schemeClr val="tx1">
                              <a:alpha val="99000"/>
                            </a:schemeClr>
                          </a:solidFill>
                          <a:latin typeface="+mn-lt"/>
                          <a:ea typeface="+mn-ea"/>
                          <a:cs typeface="+mn-cs"/>
                        </a:rPr>
                        <a:t>Central administration site – no data processing</a:t>
                      </a:r>
                      <a:endParaRPr lang="en-US" sz="1800" kern="1200" spc="-40" dirty="0">
                        <a:solidFill>
                          <a:schemeClr val="tx1">
                            <a:alpha val="99000"/>
                          </a:schemeClr>
                        </a:solidFill>
                        <a:latin typeface="+mn-lt"/>
                        <a:ea typeface="+mn-ea"/>
                        <a:cs typeface="+mn-cs"/>
                      </a:endParaRPr>
                    </a:p>
                  </a:txBody>
                  <a:tcPr marT="64008" marB="64008">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accent1">
                          <a:lumMod val="60000"/>
                          <a:lumOff val="40000"/>
                        </a:schemeClr>
                      </a:solidFill>
                      <a:prstDash val="sysDot"/>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r>
              <a:tr h="215258">
                <a:tc>
                  <a:txBody>
                    <a:bodyPr/>
                    <a:lstStyle/>
                    <a:p>
                      <a:r>
                        <a:rPr lang="en-US" sz="1800" dirty="0" smtClean="0">
                          <a:solidFill>
                            <a:schemeClr val="tx1">
                              <a:alpha val="99000"/>
                            </a:schemeClr>
                          </a:solidFill>
                        </a:rPr>
                        <a:t>Consolidating infrastructure for primary sites</a:t>
                      </a:r>
                      <a:endParaRPr lang="en-US" sz="1800" dirty="0">
                        <a:solidFill>
                          <a:schemeClr val="tx1">
                            <a:alpha val="99000"/>
                          </a:schemeClr>
                        </a:solidFill>
                      </a:endParaRPr>
                    </a:p>
                  </a:txBody>
                  <a:tcPr marT="64008" marB="64008">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accent1">
                          <a:lumMod val="60000"/>
                          <a:lumOff val="40000"/>
                        </a:schemeClr>
                      </a:solidFill>
                      <a:prstDash val="sysDot"/>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800" dirty="0" smtClean="0">
                          <a:solidFill>
                            <a:schemeClr val="tx1">
                              <a:alpha val="99000"/>
                            </a:schemeClr>
                          </a:solidFill>
                        </a:rPr>
                        <a:t>Separate</a:t>
                      </a:r>
                      <a:r>
                        <a:rPr lang="en-US" sz="1800" baseline="0" dirty="0" smtClean="0">
                          <a:solidFill>
                            <a:schemeClr val="tx1">
                              <a:alpha val="99000"/>
                            </a:schemeClr>
                          </a:solidFill>
                        </a:rPr>
                        <a:t> </a:t>
                      </a:r>
                      <a:r>
                        <a:rPr lang="en-US" sz="1800" dirty="0" smtClean="0">
                          <a:solidFill>
                            <a:schemeClr val="tx1">
                              <a:alpha val="99000"/>
                            </a:schemeClr>
                          </a:solidFill>
                        </a:rPr>
                        <a:t>primary</a:t>
                      </a:r>
                      <a:endParaRPr lang="en-US" sz="1800" dirty="0">
                        <a:solidFill>
                          <a:schemeClr val="tx1">
                            <a:alpha val="99000"/>
                          </a:schemeClr>
                        </a:solidFill>
                      </a:endParaRPr>
                    </a:p>
                  </a:txBody>
                  <a:tcPr marT="64008" marB="64008">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accent1">
                          <a:lumMod val="60000"/>
                          <a:lumOff val="40000"/>
                        </a:schemeClr>
                      </a:solidFill>
                      <a:prstDash val="sysDot"/>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411163" lvl="1" indent="-395288" algn="l" defTabSz="914363" rtl="0" eaLnBrk="1" latinLnBrk="0" hangingPunct="1">
                        <a:lnSpc>
                          <a:spcPct val="100000"/>
                        </a:lnSpc>
                        <a:spcBef>
                          <a:spcPts val="300"/>
                        </a:spcBef>
                        <a:buSzPct val="90000"/>
                        <a:buFontTx/>
                        <a:buBlip>
                          <a:blip r:embed="rId9"/>
                        </a:buBlip>
                      </a:pPr>
                      <a:r>
                        <a:rPr lang="en-US" sz="1800" kern="1200" spc="-40" dirty="0" smtClean="0">
                          <a:solidFill>
                            <a:schemeClr val="tx1">
                              <a:alpha val="99000"/>
                            </a:schemeClr>
                          </a:solidFill>
                          <a:latin typeface="+mn-lt"/>
                          <a:ea typeface="+mn-ea"/>
                          <a:cs typeface="+mn-cs"/>
                        </a:rPr>
                        <a:t>Collection-based settings</a:t>
                      </a:r>
                    </a:p>
                    <a:p>
                      <a:pPr marL="411163" marR="0" lvl="1" indent="-395288" algn="l" defTabSz="914363" rtl="0" eaLnBrk="1" fontAlgn="auto" latinLnBrk="0" hangingPunct="1">
                        <a:lnSpc>
                          <a:spcPct val="100000"/>
                        </a:lnSpc>
                        <a:spcBef>
                          <a:spcPts val="300"/>
                        </a:spcBef>
                        <a:spcAft>
                          <a:spcPts val="0"/>
                        </a:spcAft>
                        <a:buClrTx/>
                        <a:buSzPct val="90000"/>
                        <a:buFontTx/>
                        <a:buBlip>
                          <a:blip r:embed="rId9"/>
                        </a:buBlip>
                        <a:tabLst/>
                        <a:defRPr/>
                      </a:pPr>
                      <a:r>
                        <a:rPr lang="en-US" sz="1800" kern="1200" spc="-40" dirty="0" smtClean="0">
                          <a:solidFill>
                            <a:schemeClr val="tx1">
                              <a:alpha val="99000"/>
                            </a:schemeClr>
                          </a:solidFill>
                          <a:latin typeface="+mn-lt"/>
                          <a:ea typeface="+mn-ea"/>
                          <a:cs typeface="+mn-cs"/>
                        </a:rPr>
                        <a:t>Role-based administration/admin segmentation</a:t>
                      </a:r>
                      <a:endParaRPr lang="en-US" sz="1800" kern="1200" spc="-40" dirty="0">
                        <a:solidFill>
                          <a:schemeClr val="tx1">
                            <a:alpha val="99000"/>
                          </a:schemeClr>
                        </a:solidFill>
                        <a:latin typeface="+mn-lt"/>
                        <a:ea typeface="+mn-ea"/>
                        <a:cs typeface="+mn-cs"/>
                      </a:endParaRPr>
                    </a:p>
                  </a:txBody>
                  <a:tcPr marT="64008" marB="64008">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accent1">
                          <a:lumMod val="60000"/>
                          <a:lumOff val="40000"/>
                        </a:schemeClr>
                      </a:solidFill>
                      <a:prstDash val="sysDot"/>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r>
              <a:tr h="215258">
                <a:tc rowSpan="2">
                  <a:txBody>
                    <a:bodyPr/>
                    <a:lstStyle/>
                    <a:p>
                      <a:r>
                        <a:rPr lang="en-US" sz="1800" dirty="0" smtClean="0">
                          <a:solidFill>
                            <a:schemeClr val="tx1">
                              <a:alpha val="99000"/>
                            </a:schemeClr>
                          </a:solidFill>
                        </a:rPr>
                        <a:t>Minimizing</a:t>
                      </a:r>
                      <a:r>
                        <a:rPr lang="en-US" sz="1800" baseline="0" dirty="0" smtClean="0">
                          <a:solidFill>
                            <a:schemeClr val="tx1">
                              <a:alpha val="99000"/>
                            </a:schemeClr>
                          </a:solidFill>
                        </a:rPr>
                        <a:t> infrastructure for remote offices</a:t>
                      </a:r>
                      <a:endParaRPr lang="en-US" sz="1800" dirty="0">
                        <a:solidFill>
                          <a:schemeClr val="tx1">
                            <a:alpha val="99000"/>
                          </a:schemeClr>
                        </a:solidFill>
                      </a:endParaRPr>
                    </a:p>
                  </a:txBody>
                  <a:tcPr marT="64008" marB="64008"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accent1">
                          <a:lumMod val="60000"/>
                          <a:lumOff val="40000"/>
                        </a:schemeClr>
                      </a:solidFill>
                      <a:prstDash val="sysDot"/>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800" dirty="0" smtClean="0">
                          <a:solidFill>
                            <a:schemeClr val="tx1">
                              <a:alpha val="99000"/>
                            </a:schemeClr>
                          </a:solidFill>
                        </a:rPr>
                        <a:t>Secondary Site</a:t>
                      </a:r>
                    </a:p>
                  </a:txBody>
                  <a:tcPr marT="64008" marB="64008">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accent1">
                          <a:lumMod val="60000"/>
                          <a:lumOff val="40000"/>
                        </a:schemeClr>
                      </a:solidFill>
                      <a:prstDash val="sysDot"/>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411163" lvl="1" indent="-395288" algn="l" defTabSz="914363" rtl="0" eaLnBrk="1" latinLnBrk="0" hangingPunct="1">
                        <a:lnSpc>
                          <a:spcPct val="100000"/>
                        </a:lnSpc>
                        <a:spcBef>
                          <a:spcPts val="300"/>
                        </a:spcBef>
                        <a:buSzPct val="90000"/>
                        <a:buFontTx/>
                        <a:buBlip>
                          <a:blip r:embed="rId9"/>
                        </a:buBlip>
                      </a:pPr>
                      <a:r>
                        <a:rPr lang="en-US" sz="1800" kern="1200" spc="-40" dirty="0" smtClean="0">
                          <a:solidFill>
                            <a:schemeClr val="tx1">
                              <a:alpha val="99000"/>
                            </a:schemeClr>
                          </a:solidFill>
                          <a:latin typeface="+mn-lt"/>
                          <a:ea typeface="+mn-ea"/>
                          <a:cs typeface="+mn-cs"/>
                        </a:rPr>
                        <a:t>Secondary site</a:t>
                      </a:r>
                    </a:p>
                    <a:p>
                      <a:pPr marL="411163" marR="0" lvl="1" indent="-395288" algn="l" defTabSz="914363" rtl="0" eaLnBrk="1" fontAlgn="auto" latinLnBrk="0" hangingPunct="1">
                        <a:lnSpc>
                          <a:spcPct val="100000"/>
                        </a:lnSpc>
                        <a:spcBef>
                          <a:spcPts val="300"/>
                        </a:spcBef>
                        <a:spcAft>
                          <a:spcPts val="0"/>
                        </a:spcAft>
                        <a:buClrTx/>
                        <a:buSzPct val="90000"/>
                        <a:buFontTx/>
                        <a:buBlip>
                          <a:blip r:embed="rId9"/>
                        </a:buBlip>
                        <a:tabLst/>
                        <a:defRPr/>
                      </a:pPr>
                      <a:r>
                        <a:rPr lang="en-US" sz="1800" kern="1200" spc="-40" dirty="0" smtClean="0">
                          <a:solidFill>
                            <a:schemeClr val="tx1">
                              <a:alpha val="99000"/>
                            </a:schemeClr>
                          </a:solidFill>
                          <a:latin typeface="+mn-lt"/>
                          <a:ea typeface="+mn-ea"/>
                          <a:cs typeface="+mn-cs"/>
                        </a:rPr>
                        <a:t>Distribution points with throttling and scheduling</a:t>
                      </a:r>
                    </a:p>
                  </a:txBody>
                  <a:tcPr marT="64008" marB="64008">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accent1">
                          <a:lumMod val="60000"/>
                          <a:lumOff val="40000"/>
                        </a:schemeClr>
                      </a:solidFill>
                      <a:prstDash val="sysDot"/>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r>
              <a:tr h="0">
                <a:tc vMerge="1">
                  <a:txBody>
                    <a:bodyPr/>
                    <a:lstStyle/>
                    <a:p>
                      <a:endParaRPr lang="en-US" sz="1800" dirty="0">
                        <a:solidFill>
                          <a:schemeClr val="tx1">
                            <a:alpha val="99000"/>
                          </a:schemeClr>
                        </a:solidFill>
                      </a:endParaRPr>
                    </a:p>
                  </a:txBody>
                  <a:tcPr marT="64008" marB="64008">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accent1">
                          <a:lumMod val="60000"/>
                          <a:lumOff val="40000"/>
                        </a:schemeClr>
                      </a:solidFill>
                      <a:prstDash val="sysDot"/>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800" dirty="0" smtClean="0">
                          <a:solidFill>
                            <a:schemeClr val="tx1">
                              <a:alpha val="99000"/>
                            </a:schemeClr>
                          </a:solidFill>
                        </a:rPr>
                        <a:t>Standard distribution points and branch distribution points</a:t>
                      </a:r>
                    </a:p>
                  </a:txBody>
                  <a:tcPr marT="64008" marB="64008">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accent1">
                          <a:lumMod val="60000"/>
                          <a:lumOff val="40000"/>
                        </a:schemeClr>
                      </a:solidFill>
                      <a:prstDash val="sysDot"/>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411163" lvl="1" indent="-395288" algn="l" defTabSz="914363" rtl="0" eaLnBrk="1" latinLnBrk="0" hangingPunct="1">
                        <a:lnSpc>
                          <a:spcPct val="100000"/>
                        </a:lnSpc>
                        <a:spcBef>
                          <a:spcPts val="300"/>
                        </a:spcBef>
                        <a:buSzPct val="90000"/>
                        <a:buFontTx/>
                        <a:buBlip>
                          <a:blip r:embed="rId9"/>
                        </a:buBlip>
                      </a:pPr>
                      <a:r>
                        <a:rPr lang="en-US" sz="1800" kern="1200" spc="-40" dirty="0" smtClean="0">
                          <a:solidFill>
                            <a:schemeClr val="tx1">
                              <a:alpha val="99000"/>
                            </a:schemeClr>
                          </a:solidFill>
                          <a:latin typeface="+mn-lt"/>
                          <a:ea typeface="+mn-ea"/>
                          <a:cs typeface="+mn-cs"/>
                        </a:rPr>
                        <a:t>Distribution points</a:t>
                      </a:r>
                    </a:p>
                    <a:p>
                      <a:pPr marL="411163" lvl="1" indent="-395288" algn="l" defTabSz="914363" rtl="0" eaLnBrk="1" latinLnBrk="0" hangingPunct="1">
                        <a:lnSpc>
                          <a:spcPct val="100000"/>
                        </a:lnSpc>
                        <a:spcBef>
                          <a:spcPts val="300"/>
                        </a:spcBef>
                        <a:buSzPct val="90000"/>
                        <a:buFontTx/>
                        <a:buBlip>
                          <a:blip r:embed="rId9"/>
                        </a:buBlip>
                      </a:pPr>
                      <a:r>
                        <a:rPr lang="en-US" sz="1800" kern="1200" spc="-40" dirty="0" err="1" smtClean="0">
                          <a:solidFill>
                            <a:schemeClr val="tx1">
                              <a:alpha val="99000"/>
                            </a:schemeClr>
                          </a:solidFill>
                          <a:latin typeface="+mn-lt"/>
                          <a:ea typeface="+mn-ea"/>
                          <a:cs typeface="+mn-cs"/>
                        </a:rPr>
                        <a:t>BranchCache</a:t>
                      </a:r>
                      <a:r>
                        <a:rPr lang="en-US" sz="1800" kern="1200" spc="-40" dirty="0" smtClean="0">
                          <a:solidFill>
                            <a:schemeClr val="tx1">
                              <a:alpha val="99000"/>
                            </a:schemeClr>
                          </a:solidFill>
                          <a:latin typeface="+mn-lt"/>
                          <a:ea typeface="+mn-ea"/>
                          <a:cs typeface="+mn-cs"/>
                        </a:rPr>
                        <a:t>™</a:t>
                      </a:r>
                    </a:p>
                  </a:txBody>
                  <a:tcPr marT="64008" marB="64008">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accent1">
                          <a:lumMod val="60000"/>
                          <a:lumOff val="40000"/>
                        </a:schemeClr>
                      </a:solidFill>
                      <a:prstDash val="sysDot"/>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6474840"/>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8742337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26"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p>
            <a:r>
              <a:rPr lang="en-US" dirty="0" smtClean="0">
                <a:cs typeface="Segoe UI"/>
              </a:rPr>
              <a:t>Minimum System Requirements</a:t>
            </a:r>
            <a:endParaRPr lang="en-US" dirty="0">
              <a:cs typeface="Segoe UI"/>
            </a:endParaRPr>
          </a:p>
        </p:txBody>
      </p:sp>
      <p:graphicFrame>
        <p:nvGraphicFramePr>
          <p:cNvPr id="4" name="Table 3"/>
          <p:cNvGraphicFramePr>
            <a:graphicFrameLocks noGrp="1"/>
          </p:cNvGraphicFramePr>
          <p:nvPr>
            <p:custDataLst>
              <p:tags r:id="rId4"/>
            </p:custDataLst>
            <p:extLst>
              <p:ext uri="{D42A27DB-BD31-4B8C-83A1-F6EECF244321}">
                <p14:modId xmlns:p14="http://schemas.microsoft.com/office/powerpoint/2010/main" val="1527674894"/>
              </p:ext>
            </p:extLst>
          </p:nvPr>
        </p:nvGraphicFramePr>
        <p:xfrm>
          <a:off x="519113" y="1447799"/>
          <a:ext cx="11149012" cy="4640580"/>
        </p:xfrm>
        <a:graphic>
          <a:graphicData uri="http://schemas.openxmlformats.org/drawingml/2006/table">
            <a:tbl>
              <a:tblPr firstRow="1" bandRow="1">
                <a:tableStyleId>{5C22544A-7EE6-4342-B048-85BDC9FD1C3A}</a:tableStyleId>
              </a:tblPr>
              <a:tblGrid>
                <a:gridCol w="3631601"/>
                <a:gridCol w="7517411"/>
              </a:tblGrid>
              <a:tr h="268538">
                <a:tc>
                  <a:txBody>
                    <a:bodyPr/>
                    <a:lstStyle/>
                    <a:p>
                      <a:pPr marL="0" algn="l" defTabSz="914363" rtl="0" eaLnBrk="1" latinLnBrk="0" hangingPunct="1"/>
                      <a:r>
                        <a:rPr lang="en-US" sz="2400" b="0" kern="1200" dirty="0" smtClean="0">
                          <a:solidFill>
                            <a:schemeClr val="accent6">
                              <a:alpha val="99000"/>
                            </a:schemeClr>
                          </a:solidFill>
                          <a:latin typeface="Segoe UI" pitchFamily="34" charset="0"/>
                          <a:ea typeface="Segoe UI" pitchFamily="34" charset="0"/>
                          <a:cs typeface="Segoe UI" pitchFamily="34" charset="0"/>
                        </a:rPr>
                        <a:t>Component</a:t>
                      </a:r>
                      <a:endParaRPr lang="en-US" sz="2400" b="0" kern="1200" dirty="0">
                        <a:solidFill>
                          <a:schemeClr val="accent6">
                            <a:alpha val="99000"/>
                          </a:schemeClr>
                        </a:solidFill>
                        <a:latin typeface="Segoe UI" pitchFamily="34" charset="0"/>
                        <a:ea typeface="Segoe UI" pitchFamily="34" charset="0"/>
                        <a:cs typeface="Segoe UI" pitchFamily="34" charset="0"/>
                      </a:endParaRPr>
                    </a:p>
                  </a:txBody>
                  <a:tcP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l" defTabSz="914363" rtl="0" eaLnBrk="1" latinLnBrk="0" hangingPunct="1"/>
                      <a:r>
                        <a:rPr lang="en-US" sz="2400" b="0" kern="1200" dirty="0" smtClean="0">
                          <a:solidFill>
                            <a:schemeClr val="accent6">
                              <a:alpha val="99000"/>
                            </a:schemeClr>
                          </a:solidFill>
                          <a:latin typeface="Segoe UI" pitchFamily="34" charset="0"/>
                          <a:ea typeface="Segoe UI" pitchFamily="34" charset="0"/>
                          <a:cs typeface="Segoe UI" pitchFamily="34" charset="0"/>
                        </a:rPr>
                        <a:t>Minimum Requirement</a:t>
                      </a:r>
                      <a:endParaRPr lang="en-US" sz="2400" b="0" kern="1200" dirty="0">
                        <a:solidFill>
                          <a:schemeClr val="accent6">
                            <a:alpha val="99000"/>
                          </a:schemeClr>
                        </a:solidFill>
                        <a:latin typeface="Segoe UI" pitchFamily="34" charset="0"/>
                        <a:ea typeface="Segoe UI" pitchFamily="34" charset="0"/>
                        <a:cs typeface="Segoe UI" pitchFamily="34" charset="0"/>
                      </a:endParaRPr>
                    </a:p>
                  </a:txBody>
                  <a:tcP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r>
              <a:tr h="375954">
                <a:tc>
                  <a:txBody>
                    <a:bodyPr/>
                    <a:lstStyle/>
                    <a:p>
                      <a:r>
                        <a:rPr lang="en-US" sz="1800" dirty="0" smtClean="0">
                          <a:solidFill>
                            <a:schemeClr val="tx1">
                              <a:alpha val="99000"/>
                            </a:schemeClr>
                          </a:solidFill>
                        </a:rPr>
                        <a:t>Site</a:t>
                      </a:r>
                      <a:r>
                        <a:rPr lang="en-US" sz="1800" baseline="0" dirty="0" smtClean="0">
                          <a:solidFill>
                            <a:schemeClr val="tx1">
                              <a:alpha val="99000"/>
                            </a:schemeClr>
                          </a:solidFill>
                        </a:rPr>
                        <a:t> </a:t>
                      </a:r>
                      <a:r>
                        <a:rPr lang="en-US" sz="1800" dirty="0" smtClean="0">
                          <a:solidFill>
                            <a:schemeClr val="tx1">
                              <a:alpha val="99000"/>
                            </a:schemeClr>
                          </a:solidFill>
                        </a:rPr>
                        <a:t>Server</a:t>
                      </a:r>
                      <a:r>
                        <a:rPr lang="en-US" sz="1800" baseline="0" dirty="0" smtClean="0">
                          <a:solidFill>
                            <a:schemeClr val="tx1">
                              <a:alpha val="99000"/>
                            </a:schemeClr>
                          </a:solidFill>
                        </a:rPr>
                        <a:t> and Site Roles</a:t>
                      </a:r>
                      <a:endParaRPr lang="en-US" sz="1800" b="1" dirty="0">
                        <a:solidFill>
                          <a:schemeClr val="tx1">
                            <a:alpha val="99000"/>
                          </a:schemeClr>
                        </a:solidFill>
                      </a:endParaRPr>
                    </a:p>
                  </a:txBody>
                  <a:tcP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accent1">
                          <a:lumMod val="60000"/>
                          <a:lumOff val="40000"/>
                        </a:schemeClr>
                      </a:solidFill>
                      <a:prstDash val="sysDot"/>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800" dirty="0" smtClean="0">
                          <a:solidFill>
                            <a:schemeClr val="tx1">
                              <a:alpha val="99000"/>
                            </a:schemeClr>
                          </a:solidFill>
                        </a:rPr>
                        <a:t>Windows Server 2008 (64-bit )</a:t>
                      </a:r>
                    </a:p>
                    <a:p>
                      <a:r>
                        <a:rPr lang="en-US" sz="1800" dirty="0" smtClean="0">
                          <a:solidFill>
                            <a:schemeClr val="tx1">
                              <a:alpha val="99000"/>
                            </a:schemeClr>
                          </a:solidFill>
                        </a:rPr>
                        <a:t>Windows Server</a:t>
                      </a:r>
                      <a:r>
                        <a:rPr lang="en-US" sz="1800" baseline="0" dirty="0" smtClean="0">
                          <a:solidFill>
                            <a:schemeClr val="tx1">
                              <a:alpha val="99000"/>
                            </a:schemeClr>
                          </a:solidFill>
                        </a:rPr>
                        <a:t> 2008 R2 (64-bit)</a:t>
                      </a:r>
                    </a:p>
                  </a:txBody>
                  <a:tcP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accent1">
                          <a:lumMod val="60000"/>
                          <a:lumOff val="40000"/>
                        </a:schemeClr>
                      </a:solidFill>
                      <a:prstDash val="sysDot"/>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r>
              <a:tr h="662395">
                <a:tc>
                  <a:txBody>
                    <a:bodyPr/>
                    <a:lstStyle/>
                    <a:p>
                      <a:r>
                        <a:rPr lang="en-US" sz="1800" dirty="0" smtClean="0">
                          <a:solidFill>
                            <a:schemeClr val="tx1">
                              <a:alpha val="99000"/>
                            </a:schemeClr>
                          </a:solidFill>
                        </a:rPr>
                        <a:t>Database</a:t>
                      </a:r>
                      <a:endParaRPr lang="en-US" sz="1800" b="1" dirty="0">
                        <a:solidFill>
                          <a:schemeClr val="tx1">
                            <a:alpha val="99000"/>
                          </a:schemeClr>
                        </a:solidFill>
                      </a:endParaRPr>
                    </a:p>
                  </a:txBody>
                  <a:tcP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accent1">
                          <a:lumMod val="60000"/>
                          <a:lumOff val="40000"/>
                        </a:schemeClr>
                      </a:solidFill>
                      <a:prstDash val="sysDot"/>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800" dirty="0" smtClean="0">
                          <a:solidFill>
                            <a:schemeClr val="tx1">
                              <a:alpha val="99000"/>
                            </a:schemeClr>
                          </a:solidFill>
                        </a:rPr>
                        <a:t>SQL Server 2008 SP2 CU9</a:t>
                      </a:r>
                      <a:endParaRPr lang="en-US" sz="1800" baseline="0" dirty="0" smtClean="0">
                        <a:solidFill>
                          <a:schemeClr val="tx1">
                            <a:alpha val="99000"/>
                          </a:schemeClr>
                        </a:solidFill>
                      </a:endParaRPr>
                    </a:p>
                    <a:p>
                      <a:r>
                        <a:rPr lang="en-US" sz="1800" baseline="0" dirty="0" smtClean="0">
                          <a:solidFill>
                            <a:schemeClr val="tx1">
                              <a:alpha val="99000"/>
                            </a:schemeClr>
                          </a:solidFill>
                        </a:rPr>
                        <a:t>SQL Server 2008 SP3 CU4</a:t>
                      </a:r>
                    </a:p>
                    <a:p>
                      <a:r>
                        <a:rPr lang="en-US" sz="1800" dirty="0" smtClean="0">
                          <a:solidFill>
                            <a:schemeClr val="tx1">
                              <a:alpha val="99000"/>
                            </a:schemeClr>
                          </a:solidFill>
                        </a:rPr>
                        <a:t>SQL Server 2008 R2 SP1 CU6 (64-bit)</a:t>
                      </a:r>
                    </a:p>
                    <a:p>
                      <a:pPr marL="114300" indent="0">
                        <a:spcBef>
                          <a:spcPts val="300"/>
                        </a:spcBef>
                      </a:pPr>
                      <a:r>
                        <a:rPr lang="en-US" sz="1400" b="0" dirty="0" smtClean="0">
                          <a:solidFill>
                            <a:schemeClr val="tx1">
                              <a:alpha val="99000"/>
                            </a:schemeClr>
                          </a:solidFill>
                        </a:rPr>
                        <a:t>*SQL</a:t>
                      </a:r>
                      <a:r>
                        <a:rPr lang="en-US" sz="1400" b="0" baseline="0" dirty="0" smtClean="0">
                          <a:solidFill>
                            <a:schemeClr val="tx1">
                              <a:alpha val="99000"/>
                            </a:schemeClr>
                          </a:solidFill>
                        </a:rPr>
                        <a:t> Server 2008 Std. on CAS with max 50k clients, otherwise </a:t>
                      </a:r>
                      <a:r>
                        <a:rPr lang="en-US" sz="1400" b="0" dirty="0" smtClean="0">
                          <a:solidFill>
                            <a:schemeClr val="tx1">
                              <a:alpha val="99000"/>
                            </a:schemeClr>
                          </a:solidFill>
                        </a:rPr>
                        <a:t>SQL Server 2008 </a:t>
                      </a:r>
                      <a:r>
                        <a:rPr lang="en-US" sz="1400" b="0" dirty="0" err="1" smtClean="0">
                          <a:solidFill>
                            <a:schemeClr val="tx1">
                              <a:alpha val="99000"/>
                            </a:schemeClr>
                          </a:solidFill>
                        </a:rPr>
                        <a:t>Ent</a:t>
                      </a:r>
                      <a:r>
                        <a:rPr lang="en-US" sz="1400" b="0" dirty="0" smtClean="0">
                          <a:solidFill>
                            <a:schemeClr val="tx1">
                              <a:alpha val="99000"/>
                            </a:schemeClr>
                          </a:solidFill>
                        </a:rPr>
                        <a:t>. on CAS</a:t>
                      </a:r>
                      <a:endParaRPr lang="en-US" sz="1400" b="0" dirty="0">
                        <a:solidFill>
                          <a:schemeClr val="tx1">
                            <a:alpha val="99000"/>
                          </a:schemeClr>
                        </a:solidFill>
                      </a:endParaRPr>
                    </a:p>
                  </a:txBody>
                  <a:tcP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accent1">
                          <a:lumMod val="60000"/>
                          <a:lumOff val="40000"/>
                        </a:schemeClr>
                      </a:solidFill>
                      <a:prstDash val="sysDot"/>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r>
              <a:tr h="375954">
                <a:tc>
                  <a:txBody>
                    <a:bodyPr/>
                    <a:lstStyle/>
                    <a:p>
                      <a:r>
                        <a:rPr lang="en-US" sz="1800" dirty="0" smtClean="0">
                          <a:solidFill>
                            <a:schemeClr val="tx1">
                              <a:alpha val="99000"/>
                            </a:schemeClr>
                          </a:solidFill>
                        </a:rPr>
                        <a:t>Distribution Point</a:t>
                      </a:r>
                      <a:endParaRPr lang="en-US" sz="1800" b="1" dirty="0">
                        <a:solidFill>
                          <a:schemeClr val="tx1">
                            <a:alpha val="99000"/>
                          </a:schemeClr>
                        </a:solidFill>
                      </a:endParaRPr>
                    </a:p>
                  </a:txBody>
                  <a:tcP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accent1">
                          <a:lumMod val="60000"/>
                          <a:lumOff val="40000"/>
                        </a:schemeClr>
                      </a:solidFill>
                      <a:prstDash val="sysDot"/>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r>
                        <a:rPr lang="en-US" sz="1800" dirty="0" smtClean="0">
                          <a:solidFill>
                            <a:schemeClr val="tx1">
                              <a:alpha val="99000"/>
                            </a:schemeClr>
                          </a:solidFill>
                        </a:rPr>
                        <a:t>Windows Server 2003 (including 32-bit) with limited functionality</a:t>
                      </a:r>
                    </a:p>
                    <a:p>
                      <a:pPr lvl="0"/>
                      <a:r>
                        <a:rPr lang="en-US" sz="1800" dirty="0" smtClean="0">
                          <a:solidFill>
                            <a:schemeClr val="tx1">
                              <a:alpha val="99000"/>
                            </a:schemeClr>
                          </a:solidFill>
                        </a:rPr>
                        <a:t>Windows Vista</a:t>
                      </a:r>
                      <a:r>
                        <a:rPr lang="en-US" sz="1800" baseline="0" dirty="0" smtClean="0">
                          <a:solidFill>
                            <a:schemeClr val="tx1">
                              <a:alpha val="99000"/>
                            </a:schemeClr>
                          </a:solidFill>
                        </a:rPr>
                        <a:t> SP2 and later (including 32-bit)</a:t>
                      </a:r>
                      <a:endParaRPr lang="en-US" sz="1800" b="1" dirty="0" smtClean="0">
                        <a:solidFill>
                          <a:schemeClr val="tx1">
                            <a:alpha val="99000"/>
                          </a:schemeClr>
                        </a:solidFill>
                      </a:endParaRPr>
                    </a:p>
                  </a:txBody>
                  <a:tcP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accent1">
                          <a:lumMod val="60000"/>
                          <a:lumOff val="40000"/>
                        </a:schemeClr>
                      </a:solidFill>
                      <a:prstDash val="sysDot"/>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r>
              <a:tr h="1020446">
                <a:tc>
                  <a:txBody>
                    <a:bodyPr/>
                    <a:lstStyle/>
                    <a:p>
                      <a:r>
                        <a:rPr lang="en-US" sz="1800" dirty="0" smtClean="0">
                          <a:solidFill>
                            <a:schemeClr val="tx1">
                              <a:alpha val="99000"/>
                            </a:schemeClr>
                          </a:solidFill>
                        </a:rPr>
                        <a:t>Client</a:t>
                      </a:r>
                      <a:endParaRPr lang="en-US" sz="1800" b="1" dirty="0">
                        <a:solidFill>
                          <a:schemeClr val="tx1">
                            <a:alpha val="99000"/>
                          </a:schemeClr>
                        </a:solidFill>
                      </a:endParaRPr>
                    </a:p>
                  </a:txBody>
                  <a:tcP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accent1">
                          <a:lumMod val="60000"/>
                          <a:lumOff val="40000"/>
                        </a:schemeClr>
                      </a:solidFill>
                      <a:prstDash val="sysDot"/>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r>
                        <a:rPr lang="en-US" sz="1800" dirty="0" smtClean="0">
                          <a:solidFill>
                            <a:schemeClr val="tx1">
                              <a:alpha val="99000"/>
                            </a:schemeClr>
                          </a:solidFill>
                        </a:rPr>
                        <a:t>Windows XP SP2 (64-bit) &amp; SP3 (32-bit)</a:t>
                      </a:r>
                    </a:p>
                    <a:p>
                      <a:pPr marL="0" marR="0" lvl="0" indent="0" algn="l" defTabSz="914363" rtl="0" eaLnBrk="1" fontAlgn="auto" latinLnBrk="0" hangingPunct="1">
                        <a:lnSpc>
                          <a:spcPct val="100000"/>
                        </a:lnSpc>
                        <a:spcBef>
                          <a:spcPts val="0"/>
                        </a:spcBef>
                        <a:spcAft>
                          <a:spcPts val="0"/>
                        </a:spcAft>
                        <a:buClrTx/>
                        <a:buSzTx/>
                        <a:buFontTx/>
                        <a:buNone/>
                        <a:tabLst/>
                        <a:defRPr/>
                      </a:pPr>
                      <a:r>
                        <a:rPr lang="en-US" sz="1800" dirty="0" smtClean="0">
                          <a:solidFill>
                            <a:schemeClr val="tx1">
                              <a:alpha val="99000"/>
                            </a:schemeClr>
                          </a:solidFill>
                        </a:rPr>
                        <a:t>Windows 2003 Server</a:t>
                      </a:r>
                      <a:r>
                        <a:rPr lang="en-US" sz="1800" baseline="0" dirty="0" smtClean="0">
                          <a:solidFill>
                            <a:schemeClr val="tx1">
                              <a:alpha val="99000"/>
                            </a:schemeClr>
                          </a:solidFill>
                        </a:rPr>
                        <a:t> SP2 (32-bit &amp; 64-bit)</a:t>
                      </a:r>
                    </a:p>
                    <a:p>
                      <a:pPr lvl="0"/>
                      <a:r>
                        <a:rPr lang="en-US" sz="1800" dirty="0" smtClean="0">
                          <a:solidFill>
                            <a:schemeClr val="tx1">
                              <a:alpha val="99000"/>
                            </a:schemeClr>
                          </a:solidFill>
                        </a:rPr>
                        <a:t>Vista SP2 </a:t>
                      </a:r>
                      <a:r>
                        <a:rPr lang="en-US" sz="1800" baseline="0" dirty="0" smtClean="0">
                          <a:solidFill>
                            <a:schemeClr val="tx1">
                              <a:alpha val="99000"/>
                            </a:schemeClr>
                          </a:solidFill>
                        </a:rPr>
                        <a:t>(32-bit &amp; 64-bit)</a:t>
                      </a:r>
                      <a:endParaRPr lang="en-US" sz="1800" dirty="0" smtClean="0">
                        <a:solidFill>
                          <a:schemeClr val="tx1">
                            <a:alpha val="99000"/>
                          </a:schemeClr>
                        </a:solidFill>
                      </a:endParaRPr>
                    </a:p>
                    <a:p>
                      <a:pPr lvl="0"/>
                      <a:r>
                        <a:rPr lang="en-US" sz="1800" dirty="0" smtClean="0">
                          <a:solidFill>
                            <a:schemeClr val="tx1">
                              <a:alpha val="99000"/>
                            </a:schemeClr>
                          </a:solidFill>
                        </a:rPr>
                        <a:t>Windows 7 RTM </a:t>
                      </a:r>
                      <a:r>
                        <a:rPr lang="en-US" sz="1800" baseline="0" dirty="0" smtClean="0">
                          <a:solidFill>
                            <a:schemeClr val="tx1">
                              <a:alpha val="99000"/>
                            </a:schemeClr>
                          </a:solidFill>
                        </a:rPr>
                        <a:t>(32-bit &amp; 64-bit)</a:t>
                      </a:r>
                      <a:endParaRPr lang="en-US" sz="1800" dirty="0" smtClean="0">
                        <a:solidFill>
                          <a:schemeClr val="tx1">
                            <a:alpha val="99000"/>
                          </a:schemeClr>
                        </a:solidFill>
                      </a:endParaRPr>
                    </a:p>
                    <a:p>
                      <a:r>
                        <a:rPr lang="en-US" sz="1800" baseline="0" dirty="0" smtClean="0">
                          <a:solidFill>
                            <a:schemeClr val="tx1">
                              <a:alpha val="99000"/>
                            </a:schemeClr>
                          </a:solidFill>
                        </a:rPr>
                        <a:t>Windows 2008 SP2 (32-bit &amp; 64-bit)</a:t>
                      </a:r>
                    </a:p>
                    <a:p>
                      <a:r>
                        <a:rPr lang="en-US" sz="1800" baseline="0" dirty="0" smtClean="0">
                          <a:solidFill>
                            <a:schemeClr val="tx1">
                              <a:alpha val="99000"/>
                            </a:schemeClr>
                          </a:solidFill>
                        </a:rPr>
                        <a:t>Windows 2008 R2 RTM (64-bit)</a:t>
                      </a:r>
                      <a:endParaRPr lang="en-US" sz="1800" b="1" baseline="0" dirty="0" smtClean="0">
                        <a:solidFill>
                          <a:schemeClr val="tx1">
                            <a:alpha val="99000"/>
                          </a:schemeClr>
                        </a:solidFill>
                      </a:endParaRPr>
                    </a:p>
                  </a:txBody>
                  <a:tcP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accent1">
                          <a:lumMod val="60000"/>
                          <a:lumOff val="40000"/>
                        </a:schemeClr>
                      </a:solidFill>
                      <a:prstDash val="sysDot"/>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929192081"/>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95"/>
            <a:ext cx="11173090" cy="609398"/>
          </a:xfrm>
        </p:spPr>
        <p:txBody>
          <a:bodyPr/>
          <a:lstStyle/>
          <a:p>
            <a:r>
              <a:rPr lang="en-US" dirty="0" smtClean="0"/>
              <a:t>Prepare For Configuration Manager 2012</a:t>
            </a:r>
            <a:endParaRPr lang="en-US" dirty="0"/>
          </a:p>
        </p:txBody>
      </p:sp>
      <p:sp>
        <p:nvSpPr>
          <p:cNvPr id="3" name="Content Placeholder 2"/>
          <p:cNvSpPr>
            <a:spLocks noGrp="1"/>
          </p:cNvSpPr>
          <p:nvPr>
            <p:ph idx="1"/>
          </p:nvPr>
        </p:nvSpPr>
        <p:spPr>
          <a:xfrm>
            <a:off x="519113" y="1447800"/>
            <a:ext cx="11149013" cy="3533275"/>
          </a:xfrm>
        </p:spPr>
        <p:txBody>
          <a:bodyPr/>
          <a:lstStyle/>
          <a:p>
            <a:r>
              <a:rPr lang="en-US" sz="2800" dirty="0" smtClean="0"/>
              <a:t>Flatten hierarchy where possible</a:t>
            </a:r>
          </a:p>
          <a:p>
            <a:r>
              <a:rPr lang="en-US" sz="2800" dirty="0" smtClean="0"/>
              <a:t>Plan for Windows Server 2008, SQL 2008, and 64-bit</a:t>
            </a:r>
          </a:p>
          <a:p>
            <a:r>
              <a:rPr lang="en-US" sz="2800" dirty="0" smtClean="0"/>
              <a:t>Start implementing </a:t>
            </a:r>
            <a:r>
              <a:rPr lang="en-US" sz="2800" dirty="0" err="1" smtClean="0"/>
              <a:t>BranchCache</a:t>
            </a:r>
            <a:r>
              <a:rPr lang="en-US" sz="2800" dirty="0" smtClean="0"/>
              <a:t>™ with Configuration Manager 2007 SP2</a:t>
            </a:r>
          </a:p>
          <a:p>
            <a:r>
              <a:rPr lang="en-US" sz="2800" dirty="0" smtClean="0"/>
              <a:t>Move from web reporting to SQL Reporting Services</a:t>
            </a:r>
          </a:p>
          <a:p>
            <a:r>
              <a:rPr lang="en-US" sz="2800" dirty="0" smtClean="0"/>
              <a:t>Avoid mixing user &amp; devices in collection definitions</a:t>
            </a:r>
          </a:p>
          <a:p>
            <a:r>
              <a:rPr lang="en-US" sz="2800" dirty="0" smtClean="0"/>
              <a:t>Use UNC (\\server\</a:t>
            </a:r>
            <a:r>
              <a:rPr lang="en-US" sz="2800" dirty="0" err="1" smtClean="0"/>
              <a:t>myapp</a:t>
            </a:r>
            <a:r>
              <a:rPr lang="en-US" sz="2800" dirty="0" smtClean="0"/>
              <a:t>\myapp.msi) in package source path instead of local path (d:\</a:t>
            </a:r>
            <a:r>
              <a:rPr lang="en-US" sz="2800" dirty="0" err="1" smtClean="0"/>
              <a:t>myapp</a:t>
            </a:r>
            <a:r>
              <a:rPr lang="en-US" sz="2800" dirty="0" smtClean="0"/>
              <a:t>)</a:t>
            </a:r>
          </a:p>
        </p:txBody>
      </p:sp>
    </p:spTree>
    <p:extLst>
      <p:ext uri="{BB962C8B-B14F-4D97-AF65-F5344CB8AC3E}">
        <p14:creationId xmlns:p14="http://schemas.microsoft.com/office/powerpoint/2010/main" val="246260210"/>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You Can Do Next</a:t>
            </a:r>
            <a:endParaRPr lang="en-US" dirty="0"/>
          </a:p>
        </p:txBody>
      </p:sp>
      <p:sp>
        <p:nvSpPr>
          <p:cNvPr id="3" name="Text Placeholder 2"/>
          <p:cNvSpPr>
            <a:spLocks noGrp="1"/>
          </p:cNvSpPr>
          <p:nvPr>
            <p:ph type="body" sz="quarter" idx="10"/>
          </p:nvPr>
        </p:nvSpPr>
        <p:spPr>
          <a:xfrm>
            <a:off x="519113" y="1447801"/>
            <a:ext cx="11149013" cy="4179606"/>
          </a:xfrm>
        </p:spPr>
        <p:txBody>
          <a:bodyPr/>
          <a:lstStyle/>
          <a:p>
            <a:r>
              <a:rPr lang="en-US" sz="2800" dirty="0"/>
              <a:t>Follow our </a:t>
            </a:r>
            <a:r>
              <a:rPr lang="en-US" sz="2800" dirty="0">
                <a:hlinkClick r:id="rId2"/>
              </a:rPr>
              <a:t>blog</a:t>
            </a:r>
            <a:r>
              <a:rPr lang="en-US" sz="2800" dirty="0"/>
              <a:t>, </a:t>
            </a:r>
            <a:r>
              <a:rPr lang="en-US" sz="2800" dirty="0">
                <a:hlinkClick r:id="rId3"/>
              </a:rPr>
              <a:t>How-to-Videos</a:t>
            </a:r>
            <a:r>
              <a:rPr lang="en-US" sz="2800" dirty="0"/>
              <a:t> and </a:t>
            </a:r>
            <a:r>
              <a:rPr lang="en-US" sz="2800" dirty="0">
                <a:hlinkClick r:id="rId4"/>
              </a:rPr>
              <a:t>website</a:t>
            </a:r>
            <a:endParaRPr lang="en-US" sz="2800" dirty="0"/>
          </a:p>
          <a:p>
            <a:endParaRPr lang="en-US" sz="2800" dirty="0" smtClean="0"/>
          </a:p>
          <a:p>
            <a:r>
              <a:rPr lang="en-US" sz="2800" dirty="0" smtClean="0"/>
              <a:t>Download </a:t>
            </a:r>
            <a:r>
              <a:rPr lang="en-US" sz="2800" dirty="0"/>
              <a:t>the VHDs - </a:t>
            </a:r>
            <a:r>
              <a:rPr lang="en-US" sz="2800" dirty="0">
                <a:hlinkClick r:id="rId5"/>
              </a:rPr>
              <a:t>here</a:t>
            </a:r>
            <a:endParaRPr lang="en-US" sz="2800" dirty="0"/>
          </a:p>
          <a:p>
            <a:endParaRPr lang="en-US" sz="2800" dirty="0" smtClean="0"/>
          </a:p>
          <a:p>
            <a:r>
              <a:rPr lang="en-US" sz="2800" dirty="0" smtClean="0"/>
              <a:t>Work </a:t>
            </a:r>
            <a:r>
              <a:rPr lang="en-US" sz="2800" dirty="0"/>
              <a:t>through the TechNet Virtual Labs - </a:t>
            </a:r>
            <a:r>
              <a:rPr lang="en-US" sz="2800" dirty="0">
                <a:hlinkClick r:id="rId6"/>
              </a:rPr>
              <a:t>here</a:t>
            </a:r>
            <a:endParaRPr lang="en-US" sz="2800" dirty="0"/>
          </a:p>
          <a:p>
            <a:endParaRPr lang="en-US" sz="2800" dirty="0" smtClean="0"/>
          </a:p>
          <a:p>
            <a:r>
              <a:rPr lang="en-US" sz="2800" dirty="0" smtClean="0"/>
              <a:t>Join </a:t>
            </a:r>
            <a:r>
              <a:rPr lang="en-US" sz="2800" dirty="0"/>
              <a:t>the Conversation on Twitter (#</a:t>
            </a:r>
            <a:r>
              <a:rPr lang="en-US" sz="2800" dirty="0" err="1"/>
              <a:t>sysctr</a:t>
            </a:r>
            <a:r>
              <a:rPr lang="en-US" sz="2800" dirty="0"/>
              <a:t>)</a:t>
            </a:r>
          </a:p>
          <a:p>
            <a:endParaRPr lang="en-US" sz="2800" dirty="0" smtClean="0"/>
          </a:p>
          <a:p>
            <a:endParaRPr lang="en-US" sz="2800" dirty="0" smtClean="0"/>
          </a:p>
        </p:txBody>
      </p:sp>
    </p:spTree>
    <p:extLst>
      <p:ext uri="{BB962C8B-B14F-4D97-AF65-F5344CB8AC3E}">
        <p14:creationId xmlns:p14="http://schemas.microsoft.com/office/powerpoint/2010/main" val="1953028092"/>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Content</a:t>
            </a:r>
          </a:p>
        </p:txBody>
      </p:sp>
      <p:sp>
        <p:nvSpPr>
          <p:cNvPr id="3" name="Rectangle 2"/>
          <p:cNvSpPr/>
          <p:nvPr/>
        </p:nvSpPr>
        <p:spPr bwMode="auto">
          <a:xfrm>
            <a:off x="507868" y="1307434"/>
            <a:ext cx="11173090" cy="4102766"/>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90000"/>
              <a:buFontTx/>
              <a:buBlip>
                <a:blip r:embed="rId3"/>
              </a:buBlip>
            </a:pPr>
            <a:endParaRPr lang="en-US" sz="2400" dirty="0">
              <a:gradFill>
                <a:gsLst>
                  <a:gs pos="0">
                    <a:srgbClr val="FFFFFF"/>
                  </a:gs>
                  <a:gs pos="100000">
                    <a:srgbClr val="FFFFFF"/>
                  </a:gs>
                </a:gsLst>
                <a:lin ang="5400000" scaled="0"/>
              </a:gradFill>
            </a:endParaRPr>
          </a:p>
        </p:txBody>
      </p:sp>
      <p:sp>
        <p:nvSpPr>
          <p:cNvPr id="8" name="Rectangle 7"/>
          <p:cNvSpPr/>
          <p:nvPr/>
        </p:nvSpPr>
        <p:spPr>
          <a:xfrm>
            <a:off x="667870" y="1346868"/>
            <a:ext cx="11013088" cy="4265783"/>
          </a:xfrm>
          <a:prstGeom prst="rect">
            <a:avLst/>
          </a:prstGeom>
        </p:spPr>
        <p:txBody>
          <a:bodyPr wrap="square">
            <a:spAutoFit/>
          </a:bodyPr>
          <a:lstStyle/>
          <a:p>
            <a:pPr marL="403225" indent="-403225">
              <a:lnSpc>
                <a:spcPct val="90000"/>
              </a:lnSpc>
              <a:spcBef>
                <a:spcPct val="20000"/>
              </a:spcBef>
              <a:buSzPct val="105000"/>
              <a:buFontTx/>
              <a:buBlip>
                <a:blip r:embed="rId3"/>
              </a:buBlip>
            </a:pPr>
            <a:r>
              <a:rPr lang="en-US" sz="2400" dirty="0">
                <a:solidFill>
                  <a:srgbClr val="FFFFFF">
                    <a:alpha val="99000"/>
                  </a:srgbClr>
                </a:solidFill>
              </a:rPr>
              <a:t>Breakout </a:t>
            </a:r>
            <a:r>
              <a:rPr lang="en-US" sz="2400" dirty="0" smtClean="0">
                <a:solidFill>
                  <a:srgbClr val="FFFFFF">
                    <a:alpha val="99000"/>
                  </a:srgbClr>
                </a:solidFill>
              </a:rPr>
              <a:t>Sessions</a:t>
            </a:r>
          </a:p>
          <a:p>
            <a:pPr marL="860407" lvl="1" indent="-403225">
              <a:lnSpc>
                <a:spcPct val="90000"/>
              </a:lnSpc>
              <a:spcBef>
                <a:spcPct val="20000"/>
              </a:spcBef>
              <a:buSzPct val="105000"/>
              <a:buFontTx/>
              <a:buBlip>
                <a:blip r:embed="rId3"/>
              </a:buBlip>
            </a:pPr>
            <a:r>
              <a:rPr lang="en-US" sz="2400" dirty="0" smtClean="0">
                <a:solidFill>
                  <a:srgbClr val="FFFFFF">
                    <a:alpha val="99000"/>
                  </a:srgbClr>
                </a:solidFill>
              </a:rPr>
              <a:t>MGT309</a:t>
            </a:r>
            <a:r>
              <a:rPr lang="en-US" sz="2400" dirty="0">
                <a:solidFill>
                  <a:srgbClr val="FFFFFF">
                    <a:alpha val="99000"/>
                  </a:srgbClr>
                </a:solidFill>
              </a:rPr>
              <a:t> | </a:t>
            </a:r>
            <a:r>
              <a:rPr lang="en-US" sz="2400" dirty="0" smtClean="0">
                <a:solidFill>
                  <a:srgbClr val="FFFFFF">
                    <a:alpha val="99000"/>
                  </a:srgbClr>
                </a:solidFill>
              </a:rPr>
              <a:t>Microsoft </a:t>
            </a:r>
            <a:r>
              <a:rPr lang="en-US" sz="2400" dirty="0">
                <a:solidFill>
                  <a:srgbClr val="FFFFFF">
                    <a:alpha val="99000"/>
                  </a:srgbClr>
                </a:solidFill>
              </a:rPr>
              <a:t>System Center 2012 Configuration Manager </a:t>
            </a:r>
            <a:r>
              <a:rPr lang="en-US" sz="2400" dirty="0" smtClean="0">
                <a:solidFill>
                  <a:srgbClr val="FFFFFF">
                    <a:alpha val="99000"/>
                  </a:srgbClr>
                </a:solidFill>
              </a:rPr>
              <a:t>Overview</a:t>
            </a:r>
          </a:p>
          <a:p>
            <a:pPr marL="860407" lvl="1" indent="-403225">
              <a:lnSpc>
                <a:spcPct val="90000"/>
              </a:lnSpc>
              <a:spcBef>
                <a:spcPct val="20000"/>
              </a:spcBef>
              <a:buSzPct val="105000"/>
              <a:buFontTx/>
              <a:buBlip>
                <a:blip r:embed="rId3"/>
              </a:buBlip>
            </a:pPr>
            <a:r>
              <a:rPr lang="en-US" sz="2400" dirty="0" smtClean="0">
                <a:solidFill>
                  <a:srgbClr val="FFFFFF">
                    <a:alpha val="99000"/>
                  </a:srgbClr>
                </a:solidFill>
              </a:rPr>
              <a:t>MGT310 </a:t>
            </a:r>
            <a:r>
              <a:rPr lang="en-US" sz="2400" dirty="0">
                <a:solidFill>
                  <a:srgbClr val="FFFFFF">
                    <a:alpha val="99000"/>
                  </a:srgbClr>
                </a:solidFill>
              </a:rPr>
              <a:t>| Microsoft System Center 2012 Endpoint Protection Overview</a:t>
            </a:r>
          </a:p>
          <a:p>
            <a:pPr marL="860407" lvl="1" indent="-403225">
              <a:lnSpc>
                <a:spcPct val="90000"/>
              </a:lnSpc>
              <a:spcBef>
                <a:spcPct val="20000"/>
              </a:spcBef>
              <a:buSzPct val="105000"/>
              <a:buFontTx/>
              <a:buBlip>
                <a:blip r:embed="rId3"/>
              </a:buBlip>
            </a:pPr>
            <a:r>
              <a:rPr lang="en-US" sz="2400" dirty="0" smtClean="0">
                <a:solidFill>
                  <a:srgbClr val="FFFFFF">
                    <a:alpha val="99000"/>
                  </a:srgbClr>
                </a:solidFill>
              </a:rPr>
              <a:t>MGT312 </a:t>
            </a:r>
            <a:r>
              <a:rPr lang="en-US" sz="2400" dirty="0">
                <a:solidFill>
                  <a:srgbClr val="FFFFFF">
                    <a:alpha val="99000"/>
                  </a:srgbClr>
                </a:solidFill>
              </a:rPr>
              <a:t>| Deep Application Management with Microsoft System Center 2012 Configuration </a:t>
            </a:r>
            <a:r>
              <a:rPr lang="en-US" sz="2400" dirty="0" smtClean="0">
                <a:solidFill>
                  <a:srgbClr val="FFFFFF">
                    <a:alpha val="99000"/>
                  </a:srgbClr>
                </a:solidFill>
              </a:rPr>
              <a:t>Manager</a:t>
            </a:r>
          </a:p>
          <a:p>
            <a:pPr marL="860407" lvl="1" indent="-403225">
              <a:lnSpc>
                <a:spcPct val="90000"/>
              </a:lnSpc>
              <a:spcBef>
                <a:spcPct val="20000"/>
              </a:spcBef>
              <a:buSzPct val="105000"/>
              <a:buFontTx/>
              <a:buBlip>
                <a:blip r:embed="rId3"/>
              </a:buBlip>
            </a:pPr>
            <a:r>
              <a:rPr lang="en-US" sz="2400" dirty="0">
                <a:solidFill>
                  <a:srgbClr val="FFFFFF">
                    <a:alpha val="99000"/>
                  </a:srgbClr>
                </a:solidFill>
              </a:rPr>
              <a:t>MGT313 | Microsoft System Center 2012 Configuration Manager: Plan, Deploy, and Migrate from Configuration Manager 2007 to </a:t>
            </a:r>
            <a:r>
              <a:rPr lang="en-US" sz="2400" dirty="0" smtClean="0">
                <a:solidFill>
                  <a:srgbClr val="FFFFFF">
                    <a:alpha val="99000"/>
                  </a:srgbClr>
                </a:solidFill>
              </a:rPr>
              <a:t>2012</a:t>
            </a:r>
          </a:p>
          <a:p>
            <a:pPr marL="860407" lvl="1" indent="-403225">
              <a:lnSpc>
                <a:spcPct val="90000"/>
              </a:lnSpc>
              <a:spcBef>
                <a:spcPct val="20000"/>
              </a:spcBef>
              <a:buSzPct val="105000"/>
              <a:buFontTx/>
              <a:buBlip>
                <a:blip r:embed="rId3"/>
              </a:buBlip>
            </a:pPr>
            <a:r>
              <a:rPr lang="en-US" sz="2400" dirty="0">
                <a:solidFill>
                  <a:srgbClr val="FFFFFF">
                    <a:alpha val="99000"/>
                  </a:srgbClr>
                </a:solidFill>
              </a:rPr>
              <a:t>MGT318 | Patch and Settings Management in Microsoft System Center 2012 Configuration </a:t>
            </a:r>
            <a:r>
              <a:rPr lang="en-US" sz="2400" dirty="0" smtClean="0">
                <a:solidFill>
                  <a:srgbClr val="FFFFFF">
                    <a:alpha val="99000"/>
                  </a:srgbClr>
                </a:solidFill>
              </a:rPr>
              <a:t>Manager</a:t>
            </a:r>
          </a:p>
          <a:p>
            <a:pPr marL="860407" lvl="1" indent="-403225">
              <a:lnSpc>
                <a:spcPct val="90000"/>
              </a:lnSpc>
              <a:spcBef>
                <a:spcPct val="20000"/>
              </a:spcBef>
              <a:buSzPct val="105000"/>
              <a:buFontTx/>
              <a:buBlip>
                <a:blip r:embed="rId3"/>
              </a:buBlip>
            </a:pPr>
            <a:r>
              <a:rPr lang="en-US" sz="2400" dirty="0">
                <a:solidFill>
                  <a:srgbClr val="FFFFFF">
                    <a:alpha val="99000"/>
                  </a:srgbClr>
                </a:solidFill>
              </a:rPr>
              <a:t>WCL388 | Client Management Scenarios in the Windows 8 </a:t>
            </a:r>
            <a:r>
              <a:rPr lang="en-US" sz="2400" dirty="0" smtClean="0">
                <a:solidFill>
                  <a:srgbClr val="FFFFFF">
                    <a:alpha val="99000"/>
                  </a:srgbClr>
                </a:solidFill>
              </a:rPr>
              <a:t>Timeframe</a:t>
            </a:r>
          </a:p>
          <a:p>
            <a:pPr marL="860407" lvl="1" indent="-403225">
              <a:lnSpc>
                <a:spcPct val="90000"/>
              </a:lnSpc>
              <a:spcBef>
                <a:spcPct val="20000"/>
              </a:spcBef>
              <a:buSzPct val="105000"/>
              <a:buFontTx/>
              <a:buBlip>
                <a:blip r:embed="rId3"/>
              </a:buBlip>
            </a:pPr>
            <a:endParaRPr lang="en-US" sz="2400" dirty="0" smtClean="0">
              <a:solidFill>
                <a:srgbClr val="FFFFFF">
                  <a:alpha val="99000"/>
                </a:srgbClr>
              </a:solidFill>
            </a:endParaRPr>
          </a:p>
        </p:txBody>
      </p:sp>
      <p:sp>
        <p:nvSpPr>
          <p:cNvPr id="13"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5" name="Picture 2" descr="C:\Users\Jordan\Desktop\TechEd_2012\TechEd-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2593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1" presetClass="exit" presetSubtype="0" fill="hold" grpId="1" nodeType="afterEffect">
                                  <p:stCondLst>
                                    <p:cond delay="0"/>
                                  </p:stCondLst>
                                  <p:childTnLst>
                                    <p:set>
                                      <p:cBhvr>
                                        <p:cTn id="17"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3" grpId="0" animBg="1"/>
      <p:bldP spid="13"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Content</a:t>
            </a:r>
          </a:p>
        </p:txBody>
      </p:sp>
      <p:sp>
        <p:nvSpPr>
          <p:cNvPr id="4" name="Rectangle 3"/>
          <p:cNvSpPr/>
          <p:nvPr/>
        </p:nvSpPr>
        <p:spPr bwMode="auto">
          <a:xfrm>
            <a:off x="507868" y="1264920"/>
            <a:ext cx="11173090" cy="4678680"/>
          </a:xfrm>
          <a:prstGeom prst="rect">
            <a:avLst/>
          </a:prstGeom>
          <a:solidFill>
            <a:schemeClr val="accent4"/>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90000"/>
              <a:buFontTx/>
              <a:buBlip>
                <a:blip r:embed="rId3"/>
              </a:buBlip>
            </a:pPr>
            <a:endParaRPr lang="en-US" sz="2400" dirty="0">
              <a:gradFill>
                <a:gsLst>
                  <a:gs pos="0">
                    <a:srgbClr val="FFFFFF"/>
                  </a:gs>
                  <a:gs pos="100000">
                    <a:srgbClr val="FFFFFF"/>
                  </a:gs>
                </a:gsLst>
                <a:lin ang="5400000" scaled="0"/>
              </a:gradFill>
            </a:endParaRPr>
          </a:p>
        </p:txBody>
      </p:sp>
      <p:sp>
        <p:nvSpPr>
          <p:cNvPr id="9" name="Rectangle 8"/>
          <p:cNvSpPr/>
          <p:nvPr/>
        </p:nvSpPr>
        <p:spPr>
          <a:xfrm>
            <a:off x="667870" y="1372594"/>
            <a:ext cx="11013088" cy="4571006"/>
          </a:xfrm>
          <a:prstGeom prst="rect">
            <a:avLst/>
          </a:prstGeom>
        </p:spPr>
        <p:txBody>
          <a:bodyPr wrap="square">
            <a:normAutofit fontScale="85000" lnSpcReduction="20000"/>
          </a:bodyPr>
          <a:lstStyle/>
          <a:p>
            <a:pPr marL="403225" indent="-403225">
              <a:lnSpc>
                <a:spcPct val="90000"/>
              </a:lnSpc>
              <a:spcBef>
                <a:spcPct val="20000"/>
              </a:spcBef>
              <a:buSzPct val="105000"/>
              <a:buFontTx/>
              <a:buBlip>
                <a:blip r:embed="rId4"/>
              </a:buBlip>
            </a:pPr>
            <a:r>
              <a:rPr lang="en-US" sz="2400" dirty="0">
                <a:solidFill>
                  <a:srgbClr val="FFFFFF">
                    <a:alpha val="99000"/>
                  </a:srgbClr>
                </a:solidFill>
              </a:rPr>
              <a:t>Hands-on </a:t>
            </a:r>
            <a:r>
              <a:rPr lang="en-US" sz="2400" dirty="0" smtClean="0">
                <a:solidFill>
                  <a:srgbClr val="FFFFFF">
                    <a:alpha val="99000"/>
                  </a:srgbClr>
                </a:solidFill>
              </a:rPr>
              <a:t>Labs:</a:t>
            </a:r>
          </a:p>
          <a:p>
            <a:pPr marL="860407" lvl="1" indent="-403225">
              <a:lnSpc>
                <a:spcPct val="90000"/>
              </a:lnSpc>
              <a:spcBef>
                <a:spcPct val="20000"/>
              </a:spcBef>
              <a:buSzPct val="105000"/>
              <a:buFontTx/>
              <a:buBlip>
                <a:blip r:embed="rId4"/>
              </a:buBlip>
            </a:pPr>
            <a:r>
              <a:rPr lang="en-US" sz="2400" dirty="0" smtClean="0">
                <a:solidFill>
                  <a:srgbClr val="FFFFFF">
                    <a:alpha val="99000"/>
                  </a:srgbClr>
                </a:solidFill>
              </a:rPr>
              <a:t>MGT23-HOL</a:t>
            </a:r>
            <a:r>
              <a:rPr lang="en-US" sz="2400" dirty="0">
                <a:solidFill>
                  <a:srgbClr val="FFFFFF">
                    <a:alpha val="99000"/>
                  </a:srgbClr>
                </a:solidFill>
              </a:rPr>
              <a:t> | </a:t>
            </a:r>
            <a:r>
              <a:rPr lang="en-US" sz="2400" dirty="0" smtClean="0">
                <a:solidFill>
                  <a:srgbClr val="FFFFFF">
                    <a:alpha val="99000"/>
                  </a:srgbClr>
                </a:solidFill>
              </a:rPr>
              <a:t>Deploying </a:t>
            </a:r>
            <a:r>
              <a:rPr lang="en-US" sz="2400" dirty="0">
                <a:solidFill>
                  <a:srgbClr val="FFFFFF">
                    <a:alpha val="99000"/>
                  </a:srgbClr>
                </a:solidFill>
              </a:rPr>
              <a:t>Windows 7 to Bare Metal Systems with Microsoft System Center 2012 Configuration </a:t>
            </a:r>
            <a:r>
              <a:rPr lang="en-US" sz="2400" dirty="0" smtClean="0">
                <a:solidFill>
                  <a:srgbClr val="FFFFFF">
                    <a:alpha val="99000"/>
                  </a:srgbClr>
                </a:solidFill>
              </a:rPr>
              <a:t>Manager</a:t>
            </a:r>
          </a:p>
          <a:p>
            <a:pPr marL="860407" lvl="1" indent="-403225">
              <a:lnSpc>
                <a:spcPct val="90000"/>
              </a:lnSpc>
              <a:spcBef>
                <a:spcPct val="20000"/>
              </a:spcBef>
              <a:buSzPct val="105000"/>
              <a:buFontTx/>
              <a:buBlip>
                <a:blip r:embed="rId4"/>
              </a:buBlip>
            </a:pPr>
            <a:r>
              <a:rPr lang="en-US" sz="2400" dirty="0" smtClean="0">
                <a:solidFill>
                  <a:srgbClr val="FFFFFF">
                    <a:alpha val="99000"/>
                  </a:srgbClr>
                </a:solidFill>
              </a:rPr>
              <a:t>MGT24-HOL</a:t>
            </a:r>
            <a:r>
              <a:rPr lang="en-US" sz="2400" dirty="0">
                <a:solidFill>
                  <a:srgbClr val="FFFFFF">
                    <a:alpha val="99000"/>
                  </a:srgbClr>
                </a:solidFill>
              </a:rPr>
              <a:t> |</a:t>
            </a:r>
            <a:r>
              <a:rPr lang="en-US" sz="2400" dirty="0" smtClean="0">
                <a:solidFill>
                  <a:srgbClr val="FFFFFF">
                    <a:alpha val="99000"/>
                  </a:srgbClr>
                </a:solidFill>
              </a:rPr>
              <a:t> Implementing </a:t>
            </a:r>
            <a:r>
              <a:rPr lang="en-US" sz="2400" dirty="0">
                <a:solidFill>
                  <a:srgbClr val="FFFFFF">
                    <a:alpha val="99000"/>
                  </a:srgbClr>
                </a:solidFill>
              </a:rPr>
              <a:t>Endpoint Protection 2012 in Microsoft System Center 2012 Configuration </a:t>
            </a:r>
            <a:r>
              <a:rPr lang="en-US" sz="2400" dirty="0" smtClean="0">
                <a:solidFill>
                  <a:srgbClr val="FFFFFF">
                    <a:alpha val="99000"/>
                  </a:srgbClr>
                </a:solidFill>
              </a:rPr>
              <a:t>Manager</a:t>
            </a:r>
          </a:p>
          <a:p>
            <a:pPr marL="860407" lvl="1" indent="-403225">
              <a:lnSpc>
                <a:spcPct val="90000"/>
              </a:lnSpc>
              <a:spcBef>
                <a:spcPct val="20000"/>
              </a:spcBef>
              <a:buSzPct val="105000"/>
              <a:buFontTx/>
              <a:buBlip>
                <a:blip r:embed="rId4"/>
              </a:buBlip>
            </a:pPr>
            <a:r>
              <a:rPr lang="en-US" sz="2400" dirty="0" smtClean="0">
                <a:solidFill>
                  <a:srgbClr val="FFFFFF">
                    <a:alpha val="99000"/>
                  </a:srgbClr>
                </a:solidFill>
              </a:rPr>
              <a:t>MGT12-HOL</a:t>
            </a:r>
            <a:r>
              <a:rPr lang="en-US" sz="2400" dirty="0">
                <a:solidFill>
                  <a:srgbClr val="FFFFFF">
                    <a:alpha val="99000"/>
                  </a:srgbClr>
                </a:solidFill>
              </a:rPr>
              <a:t> |</a:t>
            </a:r>
            <a:r>
              <a:rPr lang="en-US" sz="2400" dirty="0" smtClean="0">
                <a:solidFill>
                  <a:srgbClr val="FFFFFF">
                    <a:alpha val="99000"/>
                  </a:srgbClr>
                </a:solidFill>
              </a:rPr>
              <a:t> Compliance </a:t>
            </a:r>
            <a:r>
              <a:rPr lang="en-US" sz="2400" dirty="0">
                <a:solidFill>
                  <a:srgbClr val="FFFFFF">
                    <a:alpha val="99000"/>
                  </a:srgbClr>
                </a:solidFill>
              </a:rPr>
              <a:t>and Settings Management in Microsoft System Center 2012 Configuration </a:t>
            </a:r>
            <a:r>
              <a:rPr lang="en-US" sz="2400" dirty="0" smtClean="0">
                <a:solidFill>
                  <a:srgbClr val="FFFFFF">
                    <a:alpha val="99000"/>
                  </a:srgbClr>
                </a:solidFill>
              </a:rPr>
              <a:t>Manager</a:t>
            </a:r>
          </a:p>
          <a:p>
            <a:pPr marL="860407" lvl="1" indent="-403225">
              <a:lnSpc>
                <a:spcPct val="90000"/>
              </a:lnSpc>
              <a:spcBef>
                <a:spcPct val="20000"/>
              </a:spcBef>
              <a:buSzPct val="105000"/>
              <a:buFontTx/>
              <a:buBlip>
                <a:blip r:embed="rId4"/>
              </a:buBlip>
            </a:pPr>
            <a:r>
              <a:rPr lang="en-US" sz="2400" dirty="0" smtClean="0">
                <a:solidFill>
                  <a:srgbClr val="FFFFFF">
                    <a:alpha val="99000"/>
                  </a:srgbClr>
                </a:solidFill>
              </a:rPr>
              <a:t>MGT25-HOL</a:t>
            </a:r>
            <a:r>
              <a:rPr lang="en-US" sz="2400" dirty="0">
                <a:solidFill>
                  <a:srgbClr val="FFFFFF">
                    <a:alpha val="99000"/>
                  </a:srgbClr>
                </a:solidFill>
              </a:rPr>
              <a:t> |</a:t>
            </a:r>
            <a:r>
              <a:rPr lang="en-US" sz="2400" dirty="0" smtClean="0">
                <a:solidFill>
                  <a:srgbClr val="FFFFFF">
                    <a:alpha val="99000"/>
                  </a:srgbClr>
                </a:solidFill>
              </a:rPr>
              <a:t> Deep </a:t>
            </a:r>
            <a:r>
              <a:rPr lang="en-US" sz="2400" dirty="0">
                <a:solidFill>
                  <a:srgbClr val="FFFFFF">
                    <a:alpha val="99000"/>
                  </a:srgbClr>
                </a:solidFill>
              </a:rPr>
              <a:t>Dive: Microsoft System Center 2012 Configuration Manager SQL Replication </a:t>
            </a:r>
            <a:r>
              <a:rPr lang="en-US" sz="2400" dirty="0" smtClean="0">
                <a:solidFill>
                  <a:srgbClr val="FFFFFF">
                    <a:alpha val="99000"/>
                  </a:srgbClr>
                </a:solidFill>
              </a:rPr>
              <a:t>Labs</a:t>
            </a:r>
          </a:p>
          <a:p>
            <a:pPr marL="860407" lvl="1" indent="-403225">
              <a:lnSpc>
                <a:spcPct val="90000"/>
              </a:lnSpc>
              <a:spcBef>
                <a:spcPct val="20000"/>
              </a:spcBef>
              <a:buSzPct val="105000"/>
              <a:buFontTx/>
              <a:buBlip>
                <a:blip r:embed="rId4"/>
              </a:buBlip>
            </a:pPr>
            <a:r>
              <a:rPr lang="en-US" sz="2400" dirty="0" smtClean="0">
                <a:solidFill>
                  <a:srgbClr val="FFFFFF">
                    <a:alpha val="99000"/>
                  </a:srgbClr>
                </a:solidFill>
              </a:rPr>
              <a:t>MGT21-HOL</a:t>
            </a:r>
            <a:r>
              <a:rPr lang="en-US" sz="2400" dirty="0">
                <a:solidFill>
                  <a:srgbClr val="FFFFFF">
                    <a:alpha val="99000"/>
                  </a:srgbClr>
                </a:solidFill>
              </a:rPr>
              <a:t> |</a:t>
            </a:r>
            <a:r>
              <a:rPr lang="en-US" sz="2400" dirty="0" smtClean="0">
                <a:solidFill>
                  <a:srgbClr val="FFFFFF">
                    <a:alpha val="99000"/>
                  </a:srgbClr>
                </a:solidFill>
              </a:rPr>
              <a:t> Basic </a:t>
            </a:r>
            <a:r>
              <a:rPr lang="en-US" sz="2400" dirty="0">
                <a:solidFill>
                  <a:srgbClr val="FFFFFF">
                    <a:alpha val="99000"/>
                  </a:srgbClr>
                </a:solidFill>
              </a:rPr>
              <a:t>Software Distribution in Microsoft System Center 2012 Configuration </a:t>
            </a:r>
            <a:r>
              <a:rPr lang="en-US" sz="2400" dirty="0" smtClean="0">
                <a:solidFill>
                  <a:srgbClr val="FFFFFF">
                    <a:alpha val="99000"/>
                  </a:srgbClr>
                </a:solidFill>
              </a:rPr>
              <a:t>Manager</a:t>
            </a:r>
          </a:p>
          <a:p>
            <a:pPr marL="860407" lvl="1" indent="-403225">
              <a:lnSpc>
                <a:spcPct val="90000"/>
              </a:lnSpc>
              <a:spcBef>
                <a:spcPct val="20000"/>
              </a:spcBef>
              <a:buSzPct val="105000"/>
              <a:buFontTx/>
              <a:buBlip>
                <a:blip r:embed="rId4"/>
              </a:buBlip>
            </a:pPr>
            <a:r>
              <a:rPr lang="en-US" sz="2400" dirty="0" smtClean="0">
                <a:solidFill>
                  <a:srgbClr val="FFFFFF">
                    <a:alpha val="99000"/>
                  </a:srgbClr>
                </a:solidFill>
              </a:rPr>
              <a:t>MGT16-HOL</a:t>
            </a:r>
            <a:r>
              <a:rPr lang="en-US" sz="2400" dirty="0">
                <a:solidFill>
                  <a:srgbClr val="FFFFFF">
                    <a:alpha val="99000"/>
                  </a:srgbClr>
                </a:solidFill>
              </a:rPr>
              <a:t> |</a:t>
            </a:r>
            <a:r>
              <a:rPr lang="en-US" sz="2400" dirty="0" smtClean="0">
                <a:solidFill>
                  <a:srgbClr val="FFFFFF">
                    <a:alpha val="99000"/>
                  </a:srgbClr>
                </a:solidFill>
              </a:rPr>
              <a:t>  Migrating </a:t>
            </a:r>
            <a:r>
              <a:rPr lang="en-US" sz="2400" dirty="0">
                <a:solidFill>
                  <a:srgbClr val="FFFFFF">
                    <a:alpha val="99000"/>
                  </a:srgbClr>
                </a:solidFill>
              </a:rPr>
              <a:t>from Microsoft System Center Configuration Manager 2007 to System Center 2012 Configuration </a:t>
            </a:r>
            <a:r>
              <a:rPr lang="en-US" sz="2400" dirty="0" smtClean="0">
                <a:solidFill>
                  <a:srgbClr val="FFFFFF">
                    <a:alpha val="99000"/>
                  </a:srgbClr>
                </a:solidFill>
              </a:rPr>
              <a:t>Manager</a:t>
            </a:r>
          </a:p>
          <a:p>
            <a:pPr marL="860407" lvl="1" indent="-403225">
              <a:lnSpc>
                <a:spcPct val="90000"/>
              </a:lnSpc>
              <a:spcBef>
                <a:spcPct val="20000"/>
              </a:spcBef>
              <a:buSzPct val="105000"/>
              <a:buFontTx/>
              <a:buBlip>
                <a:blip r:embed="rId4"/>
              </a:buBlip>
            </a:pPr>
            <a:r>
              <a:rPr lang="en-US" sz="2400" dirty="0" smtClean="0">
                <a:solidFill>
                  <a:srgbClr val="FFFFFF">
                    <a:alpha val="99000"/>
                  </a:srgbClr>
                </a:solidFill>
              </a:rPr>
              <a:t>MGT14-HOL</a:t>
            </a:r>
            <a:r>
              <a:rPr lang="en-US" sz="2400" dirty="0">
                <a:solidFill>
                  <a:srgbClr val="FFFFFF">
                    <a:alpha val="99000"/>
                  </a:srgbClr>
                </a:solidFill>
              </a:rPr>
              <a:t> |</a:t>
            </a:r>
            <a:r>
              <a:rPr lang="en-US" sz="2400" dirty="0" smtClean="0">
                <a:solidFill>
                  <a:srgbClr val="FFFFFF">
                    <a:alpha val="99000"/>
                  </a:srgbClr>
                </a:solidFill>
              </a:rPr>
              <a:t> Implementing </a:t>
            </a:r>
            <a:r>
              <a:rPr lang="en-US" sz="2400" dirty="0">
                <a:solidFill>
                  <a:srgbClr val="FFFFFF">
                    <a:alpha val="99000"/>
                  </a:srgbClr>
                </a:solidFill>
              </a:rPr>
              <a:t>Role Based Administration in Microsoft System Center 2012 Configuration </a:t>
            </a:r>
            <a:r>
              <a:rPr lang="en-US" sz="2400" dirty="0" smtClean="0">
                <a:solidFill>
                  <a:srgbClr val="FFFFFF">
                    <a:alpha val="99000"/>
                  </a:srgbClr>
                </a:solidFill>
              </a:rPr>
              <a:t>Manager</a:t>
            </a:r>
          </a:p>
          <a:p>
            <a:pPr marL="860407" lvl="1" indent="-403225">
              <a:lnSpc>
                <a:spcPct val="90000"/>
              </a:lnSpc>
              <a:spcBef>
                <a:spcPct val="20000"/>
              </a:spcBef>
              <a:buSzPct val="105000"/>
              <a:buFontTx/>
              <a:buBlip>
                <a:blip r:embed="rId4"/>
              </a:buBlip>
            </a:pPr>
            <a:r>
              <a:rPr lang="en-US" sz="2400" dirty="0" smtClean="0">
                <a:solidFill>
                  <a:srgbClr val="FFFFFF">
                    <a:alpha val="99000"/>
                  </a:srgbClr>
                </a:solidFill>
              </a:rPr>
              <a:t>MGT15-HOL</a:t>
            </a:r>
            <a:r>
              <a:rPr lang="en-US" sz="2400" dirty="0">
                <a:solidFill>
                  <a:srgbClr val="FFFFFF">
                    <a:alpha val="99000"/>
                  </a:srgbClr>
                </a:solidFill>
              </a:rPr>
              <a:t> |</a:t>
            </a:r>
            <a:r>
              <a:rPr lang="en-US" sz="2400" dirty="0" smtClean="0">
                <a:solidFill>
                  <a:srgbClr val="FFFFFF">
                    <a:alpha val="99000"/>
                  </a:srgbClr>
                </a:solidFill>
              </a:rPr>
              <a:t> Deploying </a:t>
            </a:r>
            <a:r>
              <a:rPr lang="en-US" sz="2400" dirty="0">
                <a:solidFill>
                  <a:srgbClr val="FFFFFF">
                    <a:alpha val="99000"/>
                  </a:srgbClr>
                </a:solidFill>
              </a:rPr>
              <a:t>a Microsoft System Center 2012 Configuration Manager </a:t>
            </a:r>
            <a:r>
              <a:rPr lang="en-US" sz="2400" dirty="0" smtClean="0">
                <a:solidFill>
                  <a:srgbClr val="FFFFFF">
                    <a:alpha val="99000"/>
                  </a:srgbClr>
                </a:solidFill>
              </a:rPr>
              <a:t>Hierarchy</a:t>
            </a:r>
          </a:p>
          <a:p>
            <a:pPr marL="860407" lvl="1" indent="-403225">
              <a:lnSpc>
                <a:spcPct val="90000"/>
              </a:lnSpc>
              <a:spcBef>
                <a:spcPct val="20000"/>
              </a:spcBef>
              <a:buSzPct val="105000"/>
              <a:buFontTx/>
              <a:buBlip>
                <a:blip r:embed="rId4"/>
              </a:buBlip>
            </a:pPr>
            <a:r>
              <a:rPr lang="en-US" sz="2400" dirty="0" smtClean="0">
                <a:solidFill>
                  <a:srgbClr val="FFFFFF">
                    <a:alpha val="99000"/>
                  </a:srgbClr>
                </a:solidFill>
              </a:rPr>
              <a:t>MGT11-HOL</a:t>
            </a:r>
            <a:r>
              <a:rPr lang="en-US" sz="2400" dirty="0">
                <a:solidFill>
                  <a:srgbClr val="FFFFFF">
                    <a:alpha val="99000"/>
                  </a:srgbClr>
                </a:solidFill>
              </a:rPr>
              <a:t> |</a:t>
            </a:r>
            <a:r>
              <a:rPr lang="en-US" sz="2400" dirty="0" smtClean="0">
                <a:solidFill>
                  <a:srgbClr val="FFFFFF">
                    <a:alpha val="99000"/>
                  </a:srgbClr>
                </a:solidFill>
              </a:rPr>
              <a:t> Introduction </a:t>
            </a:r>
            <a:r>
              <a:rPr lang="en-US" sz="2400" dirty="0">
                <a:solidFill>
                  <a:srgbClr val="FFFFFF">
                    <a:alpha val="99000"/>
                  </a:srgbClr>
                </a:solidFill>
              </a:rPr>
              <a:t>to Microsoft System Center 2012 Configuration Manager</a:t>
            </a:r>
          </a:p>
        </p:txBody>
      </p:sp>
      <p:sp>
        <p:nvSpPr>
          <p:cNvPr id="13"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5"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2941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2" presetClass="entr" presetSubtype="8" decel="10000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1000" fill="hold"/>
                                        <p:tgtEl>
                                          <p:spTgt spid="4"/>
                                        </p:tgtEl>
                                        <p:attrNameLst>
                                          <p:attrName>ppt_x</p:attrName>
                                        </p:attrNameLst>
                                      </p:cBhvr>
                                      <p:tavLst>
                                        <p:tav tm="0">
                                          <p:val>
                                            <p:strVal val="0-#ppt_w/2"/>
                                          </p:val>
                                        </p:tav>
                                        <p:tav tm="100000">
                                          <p:val>
                                            <p:strVal val="#ppt_x"/>
                                          </p:val>
                                        </p:tav>
                                      </p:tavLst>
                                    </p:anim>
                                    <p:anim calcmode="lin" valueType="num">
                                      <p:cBhvr additive="base">
                                        <p:cTn id="11" dur="1000" fill="hold"/>
                                        <p:tgtEl>
                                          <p:spTgt spid="4"/>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25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000" fill="hold"/>
                                        <p:tgtEl>
                                          <p:spTgt spid="9"/>
                                        </p:tgtEl>
                                        <p:attrNameLst>
                                          <p:attrName>ppt_x</p:attrName>
                                        </p:attrNameLst>
                                      </p:cBhvr>
                                      <p:tavLst>
                                        <p:tav tm="0">
                                          <p:val>
                                            <p:strVal val="0-#ppt_w/2"/>
                                          </p:val>
                                        </p:tav>
                                        <p:tav tm="100000">
                                          <p:val>
                                            <p:strVal val="#ppt_x"/>
                                          </p:val>
                                        </p:tav>
                                      </p:tavLst>
                                    </p:anim>
                                    <p:anim calcmode="lin" valueType="num">
                                      <p:cBhvr additive="base">
                                        <p:cTn id="15" dur="1000" fill="hold"/>
                                        <p:tgtEl>
                                          <p:spTgt spid="9"/>
                                        </p:tgtEl>
                                        <p:attrNameLst>
                                          <p:attrName>ppt_y</p:attrName>
                                        </p:attrNameLst>
                                      </p:cBhvr>
                                      <p:tavLst>
                                        <p:tav tm="0">
                                          <p:val>
                                            <p:strVal val="#ppt_y"/>
                                          </p:val>
                                        </p:tav>
                                        <p:tav tm="100000">
                                          <p:val>
                                            <p:strVal val="#ppt_y"/>
                                          </p:val>
                                        </p:tav>
                                      </p:tavLst>
                                    </p:anim>
                                  </p:childTnLst>
                                </p:cTn>
                              </p:par>
                            </p:childTnLst>
                          </p:cTn>
                        </p:par>
                        <p:par>
                          <p:cTn id="16" fill="hold">
                            <p:stCondLst>
                              <p:cond delay="1250"/>
                            </p:stCondLst>
                            <p:childTnLst>
                              <p:par>
                                <p:cTn id="17" presetID="1" presetClass="exit" presetSubtype="0" fill="hold" grpId="1" nodeType="after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3" grpId="0" animBg="1"/>
      <p:bldP spid="13"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rgbClr val="1D4C7C">
                      <a:alpha val="99000"/>
                    </a:srgbClr>
                  </a:solidFill>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rgbClr val="FFFFFF">
                        <a:alpha val="99000"/>
                      </a:srgb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rgbClr val="1D4C7C">
                      <a:alpha val="99000"/>
                    </a:srgbClr>
                  </a:solidFill>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solidFill>
                  <a:srgbClr val="FFFFFF"/>
                </a:solidFill>
              </a:endParaRPr>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rgbClr val="FFFFFF">
                        <a:alpha val="99000"/>
                      </a:srgb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rgbClr val="1D4C7C">
                      <a:alpha val="99000"/>
                    </a:srgbClr>
                  </a:solidFill>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rgbClr val="1D4C7C">
                      <a:alpha val="99000"/>
                    </a:srgbClr>
                  </a:solidFill>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5772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rgbClr val="FFFFFF">
                    <a:alpha val="99000"/>
                  </a:srgb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rgbClr val="FFFFFF">
                    <a:alpha val="99000"/>
                  </a:srgbClr>
                </a:solidFill>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1939301674"/>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rgbClr val="3397D3">
                    <a:alpha val="99000"/>
                  </a:srgbClr>
                </a:solidFill>
                <a:ea typeface="Segoe UI" pitchFamily="34" charset="0"/>
                <a:cs typeface="Segoe UI" pitchFamily="34" charset="0"/>
              </a:rPr>
              <a:t>Scan the Tag</a:t>
            </a:r>
          </a:p>
          <a:p>
            <a:r>
              <a:rPr lang="en-US" sz="3200" dirty="0" smtClean="0">
                <a:solidFill>
                  <a:srgbClr val="FFFFFF">
                    <a:alpha val="99000"/>
                  </a:srgbClr>
                </a:solidFill>
                <a:ea typeface="Segoe UI" pitchFamily="34" charset="0"/>
                <a:cs typeface="Segoe UI" pitchFamily="34" charset="0"/>
              </a:rPr>
              <a:t>to evaluate this</a:t>
            </a:r>
            <a:endParaRPr lang="en-US" sz="3200" dirty="0">
              <a:solidFill>
                <a:srgbClr val="FFFFFF">
                  <a:alpha val="99000"/>
                </a:srgbClr>
              </a:solidFill>
              <a:ea typeface="Segoe UI" pitchFamily="34" charset="0"/>
              <a:cs typeface="Segoe UI" pitchFamily="34" charset="0"/>
            </a:endParaRPr>
          </a:p>
          <a:p>
            <a:r>
              <a:rPr lang="en-US" sz="3200" dirty="0" smtClean="0">
                <a:solidFill>
                  <a:srgbClr val="FFFFFF">
                    <a:alpha val="99000"/>
                  </a:srgbClr>
                </a:solidFill>
                <a:ea typeface="Segoe UI" pitchFamily="34" charset="0"/>
                <a:cs typeface="Segoe UI" pitchFamily="34" charset="0"/>
              </a:rPr>
              <a:t>session now on</a:t>
            </a:r>
          </a:p>
          <a:p>
            <a:r>
              <a:rPr lang="en-US" sz="3200" b="1" dirty="0" err="1" smtClean="0">
                <a:solidFill>
                  <a:srgbClr val="3397D3">
                    <a:alpha val="99000"/>
                  </a:srgbClr>
                </a:solidFill>
                <a:ea typeface="Segoe UI" pitchFamily="34" charset="0"/>
                <a:cs typeface="Segoe UI" pitchFamily="34" charset="0"/>
              </a:rPr>
              <a:t>myTechEd</a:t>
            </a:r>
            <a:r>
              <a:rPr lang="en-US" sz="3200" b="1" dirty="0" smtClean="0">
                <a:solidFill>
                  <a:srgbClr val="3397D3">
                    <a:alpha val="99000"/>
                  </a:srgbClr>
                </a:solidFill>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0265"/>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rgbClr val="FFFFFF"/>
                    </a:gs>
                    <a:gs pos="100000">
                      <a:srgbClr val="FFFFFF"/>
                    </a:gs>
                  </a:gsLst>
                  <a:lin ang="5400000" scaled="0"/>
                </a:gradFill>
                <a:cs typeface="Arial" charset="0"/>
              </a:rPr>
              <a:t>© </a:t>
            </a:r>
            <a:r>
              <a:rPr lang="en-US" sz="700" dirty="0" smtClean="0">
                <a:gradFill>
                  <a:gsLst>
                    <a:gs pos="0">
                      <a:srgbClr val="FFFFFF"/>
                    </a:gs>
                    <a:gs pos="100000">
                      <a:srgbClr val="FFFFFF"/>
                    </a:gs>
                  </a:gsLst>
                  <a:lin ang="5400000" scaled="0"/>
                </a:gradFill>
                <a:cs typeface="Arial" charset="0"/>
              </a:rPr>
              <a:t>2012 Microsoft </a:t>
            </a:r>
            <a:r>
              <a:rPr lang="en-US" sz="700" dirty="0">
                <a:gradFill>
                  <a:gsLst>
                    <a:gs pos="0">
                      <a:srgbClr val="FFFFFF"/>
                    </a:gs>
                    <a:gs pos="100000">
                      <a:srgbClr val="FFFFFF"/>
                    </a:gs>
                  </a:gsLst>
                  <a:lin ang="5400000" scaled="0"/>
                </a:gradFill>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rgbClr val="FFFFFF"/>
                    </a:gs>
                    <a:gs pos="100000">
                      <a:srgbClr val="FFFFFF"/>
                    </a:gs>
                  </a:gsLst>
                  <a:lin ang="5400000" scaled="0"/>
                </a:gra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rgbClr val="FFFFFF"/>
                    </a:gs>
                    <a:gs pos="100000">
                      <a:srgbClr val="FFFFFF"/>
                    </a:gs>
                  </a:gsLst>
                  <a:lin ang="5400000" scaled="0"/>
                </a:gradFill>
                <a:cs typeface="Arial" charset="0"/>
              </a:rPr>
              <a:t/>
            </a:r>
            <a:br>
              <a:rPr lang="en-US" sz="700" dirty="0" smtClean="0">
                <a:gradFill>
                  <a:gsLst>
                    <a:gs pos="0">
                      <a:srgbClr val="FFFFFF"/>
                    </a:gs>
                    <a:gs pos="100000">
                      <a:srgbClr val="FFFFFF"/>
                    </a:gs>
                  </a:gsLst>
                  <a:lin ang="5400000" scaled="0"/>
                </a:gradFill>
                <a:cs typeface="Arial" charset="0"/>
              </a:rPr>
            </a:br>
            <a:r>
              <a:rPr lang="en-US" sz="700" dirty="0" smtClean="0">
                <a:gradFill>
                  <a:gsLst>
                    <a:gs pos="0">
                      <a:srgbClr val="FFFFFF"/>
                    </a:gs>
                    <a:gs pos="100000">
                      <a:srgbClr val="FFFFFF"/>
                    </a:gs>
                  </a:gsLst>
                  <a:lin ang="5400000" scaled="0"/>
                </a:gradFill>
                <a:cs typeface="Arial" charset="0"/>
              </a:rPr>
              <a:t>part </a:t>
            </a:r>
            <a:r>
              <a:rPr lang="en-US" sz="700" dirty="0">
                <a:gradFill>
                  <a:gsLst>
                    <a:gs pos="0">
                      <a:srgbClr val="FFFFFF"/>
                    </a:gs>
                    <a:gs pos="100000">
                      <a:srgbClr val="FFFFFF"/>
                    </a:gs>
                  </a:gsLst>
                  <a:lin ang="5400000" scaled="0"/>
                </a:gradFill>
                <a:cs typeface="Arial" charset="0"/>
              </a:rPr>
              <a:t>of Microsoft, and Microsoft cannot guarantee the accuracy of any information provided after the date of this presentation.  </a:t>
            </a:r>
            <a:r>
              <a:rPr lang="en-US" sz="700" dirty="0" smtClean="0">
                <a:gradFill>
                  <a:gsLst>
                    <a:gs pos="0">
                      <a:srgbClr val="FFFFFF"/>
                    </a:gs>
                    <a:gs pos="100000">
                      <a:srgbClr val="FFFFFF"/>
                    </a:gs>
                  </a:gsLst>
                  <a:lin ang="5400000" scaled="0"/>
                </a:gradFill>
                <a:cs typeface="Arial" charset="0"/>
              </a:rPr>
              <a:t>MICROSOFT </a:t>
            </a:r>
            <a:r>
              <a:rPr lang="en-US" sz="700" dirty="0">
                <a:gradFill>
                  <a:gsLst>
                    <a:gs pos="0">
                      <a:srgbClr val="FFFFFF"/>
                    </a:gs>
                    <a:gs pos="100000">
                      <a:srgbClr val="FFFFFF"/>
                    </a:gs>
                  </a:gsLst>
                  <a:lin ang="5400000" scaled="0"/>
                </a:gradFill>
                <a:cs typeface="Arial" charset="0"/>
              </a:rPr>
              <a:t>MAKES NO WARRANTIES, EXPRESS, IMPLIED OR STATUTORY, AS TO THE INFORMATION IN THIS PRESENTATION.</a:t>
            </a:r>
          </a:p>
        </p:txBody>
      </p:sp>
    </p:spTree>
    <p:extLst>
      <p:ext uri="{BB962C8B-B14F-4D97-AF65-F5344CB8AC3E}">
        <p14:creationId xmlns:p14="http://schemas.microsoft.com/office/powerpoint/2010/main" val="369156391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498598"/>
          </a:xfrm>
        </p:spPr>
        <p:txBody>
          <a:bodyPr/>
          <a:lstStyle/>
          <a:p>
            <a:r>
              <a:rPr lang="en-US" sz="3600" dirty="0" smtClean="0"/>
              <a:t>Infrastructure Decisions – When Do I Need the Following:</a:t>
            </a:r>
            <a:endParaRPr lang="en-US" sz="3600" dirty="0"/>
          </a:p>
        </p:txBody>
      </p:sp>
      <p:sp>
        <p:nvSpPr>
          <p:cNvPr id="3" name="Content Placeholder 2"/>
          <p:cNvSpPr>
            <a:spLocks noGrp="1"/>
          </p:cNvSpPr>
          <p:nvPr>
            <p:ph idx="1"/>
          </p:nvPr>
        </p:nvSpPr>
        <p:spPr>
          <a:xfrm>
            <a:off x="531812" y="1371600"/>
            <a:ext cx="11149013" cy="1809726"/>
          </a:xfrm>
        </p:spPr>
        <p:txBody>
          <a:bodyPr/>
          <a:lstStyle/>
          <a:p>
            <a:r>
              <a:rPr lang="en-US" sz="2800" dirty="0"/>
              <a:t>Central Administration </a:t>
            </a:r>
            <a:r>
              <a:rPr lang="en-US" sz="2800" dirty="0" smtClean="0"/>
              <a:t>Site</a:t>
            </a:r>
          </a:p>
          <a:p>
            <a:r>
              <a:rPr lang="en-US" sz="2800" dirty="0" smtClean="0"/>
              <a:t>Primary Sites</a:t>
            </a:r>
          </a:p>
          <a:p>
            <a:r>
              <a:rPr lang="en-US" sz="2800" dirty="0" smtClean="0"/>
              <a:t>Secondary Sites</a:t>
            </a:r>
          </a:p>
          <a:p>
            <a:r>
              <a:rPr lang="en-US" sz="2800" dirty="0" smtClean="0"/>
              <a:t>Distribution Points</a:t>
            </a:r>
            <a:endParaRPr lang="en-US" sz="2800" dirty="0"/>
          </a:p>
        </p:txBody>
      </p:sp>
    </p:spTree>
    <p:extLst>
      <p:ext uri="{BB962C8B-B14F-4D97-AF65-F5344CB8AC3E}">
        <p14:creationId xmlns:p14="http://schemas.microsoft.com/office/powerpoint/2010/main" val="4244148513"/>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Sample slides from other presentations</a:t>
            </a:r>
            <a:endParaRPr lang="en-US" dirty="0">
              <a:solidFill>
                <a:schemeClr val="tx1"/>
              </a:solidFill>
            </a:endParaRPr>
          </a:p>
        </p:txBody>
      </p:sp>
    </p:spTree>
    <p:extLst>
      <p:ext uri="{BB962C8B-B14F-4D97-AF65-F5344CB8AC3E}">
        <p14:creationId xmlns:p14="http://schemas.microsoft.com/office/powerpoint/2010/main" val="252176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Internet-based Client Management</a:t>
            </a:r>
            <a:endParaRPr lang="en-US" dirty="0">
              <a:solidFill>
                <a:schemeClr val="tx1"/>
              </a:solidFill>
            </a:endParaRPr>
          </a:p>
        </p:txBody>
      </p:sp>
      <p:sp>
        <p:nvSpPr>
          <p:cNvPr id="79" name="TextBox 78"/>
          <p:cNvSpPr txBox="1"/>
          <p:nvPr/>
        </p:nvSpPr>
        <p:spPr>
          <a:xfrm>
            <a:off x="1008107" y="2903431"/>
            <a:ext cx="358322" cy="246221"/>
          </a:xfrm>
          <a:prstGeom prst="rect">
            <a:avLst/>
          </a:prstGeom>
          <a:noFill/>
        </p:spPr>
        <p:txBody>
          <a:bodyPr wrap="none" lIns="0" tIns="0" rIns="0" bIns="0" rtlCol="0">
            <a:spAutoFit/>
          </a:bodyPr>
          <a:lstStyle/>
          <a:p>
            <a:r>
              <a:rPr lang="en-US" sz="1600" dirty="0">
                <a:solidFill>
                  <a:srgbClr val="FFFFFF"/>
                </a:solidFill>
              </a:rPr>
              <a:t>PR1</a:t>
            </a:r>
            <a:endParaRPr lang="en-US" sz="3200" dirty="0">
              <a:solidFill>
                <a:srgbClr val="FFFFFF"/>
              </a:solidFill>
            </a:endParaRPr>
          </a:p>
        </p:txBody>
      </p:sp>
      <p:cxnSp>
        <p:nvCxnSpPr>
          <p:cNvPr id="76" name="Straight Connector 75"/>
          <p:cNvCxnSpPr/>
          <p:nvPr/>
        </p:nvCxnSpPr>
        <p:spPr>
          <a:xfrm flipH="1">
            <a:off x="1123934" y="3372317"/>
            <a:ext cx="552775" cy="534657"/>
          </a:xfrm>
          <a:prstGeom prst="line">
            <a:avLst/>
          </a:prstGeom>
          <a:ln w="25400" cap="rnd">
            <a:solidFill>
              <a:schemeClr val="tx1"/>
            </a:solidFill>
            <a:prstDash val="sysDot"/>
            <a:tailEnd type="none" w="lg" len="med"/>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1382169" y="4133090"/>
            <a:ext cx="307368" cy="246221"/>
          </a:xfrm>
          <a:prstGeom prst="rect">
            <a:avLst/>
          </a:prstGeom>
          <a:noFill/>
        </p:spPr>
        <p:txBody>
          <a:bodyPr wrap="none" lIns="0" tIns="0" rIns="0" bIns="0" rtlCol="0">
            <a:spAutoFit/>
          </a:bodyPr>
          <a:lstStyle/>
          <a:p>
            <a:r>
              <a:rPr lang="en-US" sz="1600" dirty="0">
                <a:solidFill>
                  <a:srgbClr val="FFFFFF"/>
                </a:solidFill>
              </a:rPr>
              <a:t>MP</a:t>
            </a:r>
            <a:endParaRPr lang="en-US" sz="3200" dirty="0">
              <a:solidFill>
                <a:srgbClr val="FFFFFF"/>
              </a:solidFill>
            </a:endParaRPr>
          </a:p>
        </p:txBody>
      </p:sp>
      <p:cxnSp>
        <p:nvCxnSpPr>
          <p:cNvPr id="73" name="Straight Connector 72"/>
          <p:cNvCxnSpPr/>
          <p:nvPr/>
        </p:nvCxnSpPr>
        <p:spPr>
          <a:xfrm>
            <a:off x="1676707" y="3372317"/>
            <a:ext cx="411881" cy="534658"/>
          </a:xfrm>
          <a:prstGeom prst="line">
            <a:avLst/>
          </a:prstGeom>
          <a:ln w="25400" cap="rnd">
            <a:solidFill>
              <a:schemeClr val="tx1"/>
            </a:solidFill>
            <a:prstDash val="sysDot"/>
            <a:tailEnd type="none" w="lg" len="med"/>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2415345" y="4133090"/>
            <a:ext cx="266275" cy="246221"/>
          </a:xfrm>
          <a:prstGeom prst="rect">
            <a:avLst/>
          </a:prstGeom>
          <a:noFill/>
        </p:spPr>
        <p:txBody>
          <a:bodyPr wrap="none" lIns="0" tIns="0" rIns="0" bIns="0" rtlCol="0">
            <a:spAutoFit/>
          </a:bodyPr>
          <a:lstStyle/>
          <a:p>
            <a:r>
              <a:rPr lang="en-US" sz="1600" dirty="0">
                <a:solidFill>
                  <a:srgbClr val="FFFFFF"/>
                </a:solidFill>
              </a:rPr>
              <a:t>DP</a:t>
            </a:r>
            <a:endParaRPr lang="en-US" sz="3200" dirty="0">
              <a:solidFill>
                <a:srgbClr val="FFFFFF"/>
              </a:solidFill>
            </a:endParaRPr>
          </a:p>
        </p:txBody>
      </p:sp>
      <p:cxnSp>
        <p:nvCxnSpPr>
          <p:cNvPr id="70" name="Straight Connector 69"/>
          <p:cNvCxnSpPr>
            <a:stCxn id="47" idx="3"/>
            <a:endCxn id="95" idx="1"/>
          </p:cNvCxnSpPr>
          <p:nvPr/>
        </p:nvCxnSpPr>
        <p:spPr>
          <a:xfrm>
            <a:off x="2200151" y="2796088"/>
            <a:ext cx="2254374" cy="515081"/>
          </a:xfrm>
          <a:prstGeom prst="line">
            <a:avLst/>
          </a:prstGeom>
          <a:ln w="25400" cap="rnd">
            <a:solidFill>
              <a:schemeClr val="tx1"/>
            </a:solidFill>
            <a:prstDash val="sysDot"/>
            <a:tailEnd type="none" w="lg" len="med"/>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4996058" y="3188059"/>
            <a:ext cx="299762" cy="246221"/>
          </a:xfrm>
          <a:prstGeom prst="rect">
            <a:avLst/>
          </a:prstGeom>
          <a:noFill/>
        </p:spPr>
        <p:txBody>
          <a:bodyPr wrap="none" lIns="0" tIns="0" rIns="0" bIns="0" rtlCol="0">
            <a:spAutoFit/>
          </a:bodyPr>
          <a:lstStyle/>
          <a:p>
            <a:r>
              <a:rPr lang="en-US" sz="1600" dirty="0">
                <a:solidFill>
                  <a:srgbClr val="FFFFFF"/>
                </a:solidFill>
              </a:rPr>
              <a:t>MP</a:t>
            </a:r>
            <a:endParaRPr lang="en-US" sz="3200" dirty="0">
              <a:solidFill>
                <a:srgbClr val="FFFFFF"/>
              </a:solidFill>
            </a:endParaRPr>
          </a:p>
        </p:txBody>
      </p:sp>
      <p:cxnSp>
        <p:nvCxnSpPr>
          <p:cNvPr id="67" name="Straight Connector 66"/>
          <p:cNvCxnSpPr>
            <a:stCxn id="47" idx="3"/>
            <a:endCxn id="96" idx="1"/>
          </p:cNvCxnSpPr>
          <p:nvPr/>
        </p:nvCxnSpPr>
        <p:spPr>
          <a:xfrm>
            <a:off x="2200151" y="2796088"/>
            <a:ext cx="2254374" cy="1425707"/>
          </a:xfrm>
          <a:prstGeom prst="line">
            <a:avLst/>
          </a:prstGeom>
          <a:ln w="25400" cap="rnd">
            <a:solidFill>
              <a:schemeClr val="tx1"/>
            </a:solidFill>
            <a:prstDash val="sysDot"/>
            <a:tailEnd type="none" w="lg" len="med"/>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4996058" y="4098685"/>
            <a:ext cx="266275" cy="246221"/>
          </a:xfrm>
          <a:prstGeom prst="rect">
            <a:avLst/>
          </a:prstGeom>
          <a:noFill/>
        </p:spPr>
        <p:txBody>
          <a:bodyPr wrap="none" lIns="0" tIns="0" rIns="0" bIns="0" rtlCol="0">
            <a:spAutoFit/>
          </a:bodyPr>
          <a:lstStyle/>
          <a:p>
            <a:r>
              <a:rPr lang="en-US" sz="1600" dirty="0">
                <a:solidFill>
                  <a:srgbClr val="FFFFFF"/>
                </a:solidFill>
              </a:rPr>
              <a:t>DP</a:t>
            </a:r>
            <a:endParaRPr lang="en-US" sz="3200" dirty="0">
              <a:solidFill>
                <a:srgbClr val="FFFFFF"/>
              </a:solidFill>
            </a:endParaRPr>
          </a:p>
        </p:txBody>
      </p:sp>
      <p:sp>
        <p:nvSpPr>
          <p:cNvPr id="92" name="TextBox 91"/>
          <p:cNvSpPr txBox="1"/>
          <p:nvPr/>
        </p:nvSpPr>
        <p:spPr>
          <a:xfrm>
            <a:off x="1130554" y="5130841"/>
            <a:ext cx="2883418" cy="276999"/>
          </a:xfrm>
          <a:prstGeom prst="rect">
            <a:avLst/>
          </a:prstGeom>
          <a:noFill/>
        </p:spPr>
        <p:txBody>
          <a:bodyPr wrap="none" lIns="0" tIns="0" rIns="0" bIns="0" rtlCol="0">
            <a:spAutoFit/>
          </a:bodyPr>
          <a:lstStyle/>
          <a:p>
            <a:r>
              <a:rPr lang="en-US" dirty="0" smtClean="0">
                <a:solidFill>
                  <a:srgbClr val="FFFFFF"/>
                </a:solidFill>
              </a:rPr>
              <a:t>Non PKI enabled site system</a:t>
            </a:r>
            <a:endParaRPr lang="en-US" sz="3200" dirty="0" smtClean="0">
              <a:solidFill>
                <a:srgbClr val="FFFFFF"/>
              </a:solidFill>
            </a:endParaRPr>
          </a:p>
        </p:txBody>
      </p:sp>
      <p:sp>
        <p:nvSpPr>
          <p:cNvPr id="93" name="TextBox 92"/>
          <p:cNvSpPr txBox="1"/>
          <p:nvPr/>
        </p:nvSpPr>
        <p:spPr>
          <a:xfrm>
            <a:off x="1130554" y="5907618"/>
            <a:ext cx="2383281" cy="276999"/>
          </a:xfrm>
          <a:prstGeom prst="rect">
            <a:avLst/>
          </a:prstGeom>
          <a:noFill/>
        </p:spPr>
        <p:txBody>
          <a:bodyPr wrap="none" lIns="0" tIns="0" rIns="0" bIns="0" rtlCol="0">
            <a:spAutoFit/>
          </a:bodyPr>
          <a:lstStyle/>
          <a:p>
            <a:r>
              <a:rPr lang="en-US" dirty="0" smtClean="0">
                <a:solidFill>
                  <a:srgbClr val="FFFFFF"/>
                </a:solidFill>
              </a:rPr>
              <a:t>PKI enabled site system</a:t>
            </a:r>
            <a:endParaRPr lang="en-US" sz="3200" dirty="0" smtClean="0">
              <a:solidFill>
                <a:srgbClr val="FFFFFF"/>
              </a:solidFill>
            </a:endParaRPr>
          </a:p>
        </p:txBody>
      </p:sp>
      <p:sp>
        <p:nvSpPr>
          <p:cNvPr id="43" name="Rectangle 42"/>
          <p:cNvSpPr/>
          <p:nvPr/>
        </p:nvSpPr>
        <p:spPr>
          <a:xfrm>
            <a:off x="10444253" y="223838"/>
            <a:ext cx="1280160" cy="367177"/>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600" dirty="0" smtClean="0">
                <a:solidFill>
                  <a:srgbClr val="FFFFFF"/>
                </a:solidFill>
                <a:ea typeface="Segoe UI" pitchFamily="34" charset="0"/>
                <a:cs typeface="Segoe UI" pitchFamily="34" charset="0"/>
              </a:rPr>
              <a:t>Unify</a:t>
            </a:r>
            <a:endParaRPr lang="en-US" sz="1600" dirty="0">
              <a:solidFill>
                <a:srgbClr val="FFFFFF"/>
              </a:solidFill>
              <a:ea typeface="Segoe UI" pitchFamily="34" charset="0"/>
              <a:cs typeface="Segoe UI" pitchFamily="34" charset="0"/>
            </a:endParaRPr>
          </a:p>
        </p:txBody>
      </p:sp>
      <p:grpSp>
        <p:nvGrpSpPr>
          <p:cNvPr id="44" name="Group 43"/>
          <p:cNvGrpSpPr/>
          <p:nvPr/>
        </p:nvGrpSpPr>
        <p:grpSpPr>
          <a:xfrm>
            <a:off x="436475" y="1721761"/>
            <a:ext cx="2755900" cy="3183217"/>
            <a:chOff x="567090" y="1909161"/>
            <a:chExt cx="2755900" cy="3183217"/>
          </a:xfrm>
        </p:grpSpPr>
        <p:sp>
          <p:nvSpPr>
            <p:cNvPr id="45" name="Rectangle 44"/>
            <p:cNvSpPr/>
            <p:nvPr/>
          </p:nvSpPr>
          <p:spPr>
            <a:xfrm>
              <a:off x="579790" y="1909161"/>
              <a:ext cx="2743200" cy="344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FFFF"/>
                  </a:solidFill>
                </a:rPr>
                <a:t>Intranet</a:t>
              </a:r>
            </a:p>
          </p:txBody>
        </p:sp>
        <p:sp>
          <p:nvSpPr>
            <p:cNvPr id="46" name="Rectangle 45"/>
            <p:cNvSpPr/>
            <p:nvPr/>
          </p:nvSpPr>
          <p:spPr>
            <a:xfrm flipH="1">
              <a:off x="567090" y="2300382"/>
              <a:ext cx="2743200" cy="2791996"/>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137160" rtlCol="0" anchor="t" anchorCtr="0"/>
            <a:lstStyle/>
            <a:p>
              <a:endParaRPr lang="en-US" sz="1600" dirty="0">
                <a:solidFill>
                  <a:srgbClr val="FFFFFF"/>
                </a:solidFill>
                <a:ea typeface="Segoe UI" pitchFamily="34" charset="0"/>
                <a:cs typeface="Segoe UI" pitchFamily="34" charset="0"/>
              </a:endParaRPr>
            </a:p>
          </p:txBody>
        </p:sp>
      </p:grpSp>
      <p:pic>
        <p:nvPicPr>
          <p:cNvPr id="47" name="Picture 46"/>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r="32960"/>
          <a:stretch/>
        </p:blipFill>
        <p:spPr bwMode="auto">
          <a:xfrm>
            <a:off x="1525839" y="2338259"/>
            <a:ext cx="674312" cy="915657"/>
          </a:xfrm>
          <a:prstGeom prst="rect">
            <a:avLst/>
          </a:prstGeom>
          <a:noFill/>
          <a:ln>
            <a:noFill/>
          </a:ln>
        </p:spPr>
      </p:pic>
      <p:sp>
        <p:nvSpPr>
          <p:cNvPr id="48" name="Can 47"/>
          <p:cNvSpPr/>
          <p:nvPr/>
        </p:nvSpPr>
        <p:spPr>
          <a:xfrm>
            <a:off x="2051811" y="2986564"/>
            <a:ext cx="296680" cy="337825"/>
          </a:xfrm>
          <a:prstGeom prst="can">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49" name="Picture 48"/>
          <p:cNvPicPr>
            <a:picLocks noChangeAspect="1"/>
          </p:cNvPicPr>
          <p:nvPr/>
        </p:nvPicPr>
        <p:blipFill rotWithShape="1">
          <a:blip r:embed="rId5" cstate="email">
            <a:extLst>
              <a:ext uri="{28A0092B-C50C-407E-A947-70E740481C1C}">
                <a14:useLocalDpi xmlns:a14="http://schemas.microsoft.com/office/drawing/2010/main"/>
              </a:ext>
            </a:extLst>
          </a:blip>
          <a:srcRect l="67536"/>
          <a:stretch/>
        </p:blipFill>
        <p:spPr>
          <a:xfrm>
            <a:off x="886315" y="3975766"/>
            <a:ext cx="365760" cy="560868"/>
          </a:xfrm>
          <a:prstGeom prst="rect">
            <a:avLst/>
          </a:prstGeom>
          <a:noFill/>
          <a:effectLst/>
        </p:spPr>
      </p:pic>
      <p:pic>
        <p:nvPicPr>
          <p:cNvPr id="50" name="Picture 49"/>
          <p:cNvPicPr>
            <a:picLocks noChangeAspect="1"/>
          </p:cNvPicPr>
          <p:nvPr/>
        </p:nvPicPr>
        <p:blipFill rotWithShape="1">
          <a:blip r:embed="rId5" cstate="email">
            <a:extLst>
              <a:ext uri="{28A0092B-C50C-407E-A947-70E740481C1C}">
                <a14:useLocalDpi xmlns:a14="http://schemas.microsoft.com/office/drawing/2010/main"/>
              </a:ext>
            </a:extLst>
          </a:blip>
          <a:srcRect l="67536"/>
          <a:stretch/>
        </p:blipFill>
        <p:spPr>
          <a:xfrm>
            <a:off x="1905708" y="3975766"/>
            <a:ext cx="365760" cy="560868"/>
          </a:xfrm>
          <a:prstGeom prst="rect">
            <a:avLst/>
          </a:prstGeom>
          <a:noFill/>
          <a:effectLst/>
        </p:spPr>
      </p:pic>
      <p:pic>
        <p:nvPicPr>
          <p:cNvPr id="95" name="Picture 94"/>
          <p:cNvPicPr>
            <a:picLocks noChangeAspect="1"/>
          </p:cNvPicPr>
          <p:nvPr/>
        </p:nvPicPr>
        <p:blipFill rotWithShape="1">
          <a:blip r:embed="rId5" cstate="email">
            <a:extLst>
              <a:ext uri="{28A0092B-C50C-407E-A947-70E740481C1C}">
                <a14:useLocalDpi xmlns:a14="http://schemas.microsoft.com/office/drawing/2010/main"/>
              </a:ext>
            </a:extLst>
          </a:blip>
          <a:srcRect l="67536"/>
          <a:stretch/>
        </p:blipFill>
        <p:spPr>
          <a:xfrm>
            <a:off x="4454525" y="3030735"/>
            <a:ext cx="365760" cy="560868"/>
          </a:xfrm>
          <a:prstGeom prst="rect">
            <a:avLst/>
          </a:prstGeom>
          <a:ln w="19050">
            <a:prstDash val="dash"/>
          </a:ln>
          <a:effectLst>
            <a:glow rad="139700">
              <a:schemeClr val="bg1">
                <a:alpha val="40000"/>
              </a:schemeClr>
            </a:glow>
          </a:effectLst>
        </p:spPr>
      </p:pic>
      <p:pic>
        <p:nvPicPr>
          <p:cNvPr id="96" name="Picture 95"/>
          <p:cNvPicPr>
            <a:picLocks noChangeAspect="1"/>
          </p:cNvPicPr>
          <p:nvPr/>
        </p:nvPicPr>
        <p:blipFill rotWithShape="1">
          <a:blip r:embed="rId5" cstate="email">
            <a:extLst>
              <a:ext uri="{28A0092B-C50C-407E-A947-70E740481C1C}">
                <a14:useLocalDpi xmlns:a14="http://schemas.microsoft.com/office/drawing/2010/main"/>
              </a:ext>
            </a:extLst>
          </a:blip>
          <a:srcRect l="67536"/>
          <a:stretch/>
        </p:blipFill>
        <p:spPr>
          <a:xfrm>
            <a:off x="4454525" y="3941361"/>
            <a:ext cx="365760" cy="560868"/>
          </a:xfrm>
          <a:prstGeom prst="rect">
            <a:avLst/>
          </a:prstGeom>
          <a:ln w="19050">
            <a:prstDash val="dash"/>
          </a:ln>
          <a:effectLst>
            <a:glow rad="139700">
              <a:schemeClr val="bg1">
                <a:alpha val="40000"/>
              </a:schemeClr>
            </a:glow>
          </a:effectLst>
        </p:spPr>
      </p:pic>
      <p:pic>
        <p:nvPicPr>
          <p:cNvPr id="99" name="Picture 98"/>
          <p:cNvPicPr>
            <a:picLocks noChangeAspect="1"/>
          </p:cNvPicPr>
          <p:nvPr/>
        </p:nvPicPr>
        <p:blipFill rotWithShape="1">
          <a:blip r:embed="rId5" cstate="email">
            <a:extLst>
              <a:ext uri="{28A0092B-C50C-407E-A947-70E740481C1C}">
                <a14:useLocalDpi xmlns:a14="http://schemas.microsoft.com/office/drawing/2010/main"/>
              </a:ext>
            </a:extLst>
          </a:blip>
          <a:srcRect l="67536"/>
          <a:stretch/>
        </p:blipFill>
        <p:spPr>
          <a:xfrm>
            <a:off x="555115" y="5873405"/>
            <a:ext cx="365760" cy="560868"/>
          </a:xfrm>
          <a:prstGeom prst="rect">
            <a:avLst/>
          </a:prstGeom>
          <a:ln w="19050">
            <a:prstDash val="dash"/>
          </a:ln>
          <a:effectLst>
            <a:glow rad="139700">
              <a:schemeClr val="bg1">
                <a:alpha val="40000"/>
              </a:schemeClr>
            </a:glow>
          </a:effectLst>
        </p:spPr>
      </p:pic>
      <p:pic>
        <p:nvPicPr>
          <p:cNvPr id="100" name="Picture 99"/>
          <p:cNvPicPr>
            <a:picLocks noChangeAspect="1"/>
          </p:cNvPicPr>
          <p:nvPr/>
        </p:nvPicPr>
        <p:blipFill rotWithShape="1">
          <a:blip r:embed="rId5" cstate="email">
            <a:extLst>
              <a:ext uri="{28A0092B-C50C-407E-A947-70E740481C1C}">
                <a14:useLocalDpi xmlns:a14="http://schemas.microsoft.com/office/drawing/2010/main"/>
              </a:ext>
            </a:extLst>
          </a:blip>
          <a:srcRect l="67536"/>
          <a:stretch/>
        </p:blipFill>
        <p:spPr>
          <a:xfrm>
            <a:off x="555115" y="5096628"/>
            <a:ext cx="365760" cy="560868"/>
          </a:xfrm>
          <a:prstGeom prst="rect">
            <a:avLst/>
          </a:prstGeom>
          <a:noFill/>
          <a:effectLst/>
        </p:spPr>
      </p:pic>
      <p:grpSp>
        <p:nvGrpSpPr>
          <p:cNvPr id="102" name="Group 101"/>
          <p:cNvGrpSpPr/>
          <p:nvPr/>
        </p:nvGrpSpPr>
        <p:grpSpPr>
          <a:xfrm>
            <a:off x="3503612" y="1721761"/>
            <a:ext cx="2755900" cy="3183217"/>
            <a:chOff x="567090" y="1909161"/>
            <a:chExt cx="2755900" cy="3183217"/>
          </a:xfrm>
        </p:grpSpPr>
        <p:sp>
          <p:nvSpPr>
            <p:cNvPr id="103" name="Rectangle 102"/>
            <p:cNvSpPr/>
            <p:nvPr/>
          </p:nvSpPr>
          <p:spPr>
            <a:xfrm>
              <a:off x="579790" y="1909161"/>
              <a:ext cx="2743200" cy="344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FFFFFF"/>
                  </a:solidFill>
                </a:rPr>
                <a:t>Internet</a:t>
              </a:r>
              <a:endParaRPr lang="en-US" dirty="0">
                <a:solidFill>
                  <a:srgbClr val="FFFFFF"/>
                </a:solidFill>
              </a:endParaRPr>
            </a:p>
          </p:txBody>
        </p:sp>
        <p:sp>
          <p:nvSpPr>
            <p:cNvPr id="104" name="Rectangle 103"/>
            <p:cNvSpPr/>
            <p:nvPr/>
          </p:nvSpPr>
          <p:spPr>
            <a:xfrm flipH="1">
              <a:off x="567090" y="2300382"/>
              <a:ext cx="2743200" cy="2791996"/>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137160" rtlCol="0" anchor="t" anchorCtr="0"/>
            <a:lstStyle/>
            <a:p>
              <a:endParaRPr lang="en-US" sz="1600" dirty="0">
                <a:solidFill>
                  <a:srgbClr val="FFFFFF"/>
                </a:solidFill>
                <a:ea typeface="Segoe UI" pitchFamily="34" charset="0"/>
                <a:cs typeface="Segoe UI" pitchFamily="34" charset="0"/>
              </a:endParaRPr>
            </a:p>
          </p:txBody>
        </p:sp>
      </p:grpSp>
      <p:pic>
        <p:nvPicPr>
          <p:cNvPr id="105" name="Picture 5"/>
          <p:cNvPicPr>
            <a:picLocks noChangeAspect="1" noChangeArrowheads="1"/>
          </p:cNvPicPr>
          <p:nvPr/>
        </p:nvPicPr>
        <p:blipFill>
          <a:blip r:embed="rId6" cstate="print">
            <a:lum bright="70000" contrast="-70000"/>
            <a:extLst>
              <a:ext uri="{28A0092B-C50C-407E-A947-70E740481C1C}">
                <a14:useLocalDpi xmlns:a14="http://schemas.microsoft.com/office/drawing/2010/main"/>
              </a:ext>
            </a:extLst>
          </a:blip>
          <a:srcRect/>
          <a:stretch>
            <a:fillRect/>
          </a:stretch>
        </p:blipFill>
        <p:spPr bwMode="auto">
          <a:xfrm>
            <a:off x="4169070" y="2329087"/>
            <a:ext cx="953298" cy="467001"/>
          </a:xfrm>
          <a:prstGeom prst="rect">
            <a:avLst/>
          </a:prstGeom>
          <a:noFill/>
          <a:ln>
            <a:noFill/>
          </a:ln>
          <a:effectLst>
            <a:outerShdw blurRad="63500" sx="102000" sy="102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6" name="Rectangle 105"/>
          <p:cNvSpPr/>
          <p:nvPr/>
        </p:nvSpPr>
        <p:spPr>
          <a:xfrm flipH="1">
            <a:off x="6368902" y="1525714"/>
            <a:ext cx="5359667" cy="3165513"/>
          </a:xfrm>
          <a:prstGeom prst="rect">
            <a:avLst/>
          </a:prstGeom>
          <a:ln w="12700">
            <a:noFill/>
            <a:prstDash val="sysDot"/>
          </a:ln>
        </p:spPr>
        <p:style>
          <a:lnRef idx="1">
            <a:schemeClr val="accent1"/>
          </a:lnRef>
          <a:fillRef idx="0">
            <a:schemeClr val="accent1"/>
          </a:fillRef>
          <a:effectRef idx="0">
            <a:schemeClr val="accent1"/>
          </a:effectRef>
          <a:fontRef idx="minor">
            <a:schemeClr val="tx1"/>
          </a:fontRef>
        </p:style>
        <p:txBody>
          <a:bodyPr lIns="137160" tIns="137160" rtlCol="0" anchor="t" anchorCtr="0"/>
          <a:lstStyle/>
          <a:p>
            <a:r>
              <a:rPr lang="en-US" sz="2000" dirty="0">
                <a:solidFill>
                  <a:srgbClr val="FFFFFF"/>
                </a:solidFill>
                <a:ea typeface="Segoe UI" pitchFamily="34" charset="0"/>
                <a:cs typeface="Segoe UI" pitchFamily="34" charset="0"/>
              </a:rPr>
              <a:t>Reduced </a:t>
            </a:r>
            <a:r>
              <a:rPr lang="en-US" sz="2000" dirty="0" smtClean="0">
                <a:solidFill>
                  <a:srgbClr val="FFFFFF"/>
                </a:solidFill>
                <a:ea typeface="Segoe UI" pitchFamily="34" charset="0"/>
                <a:cs typeface="Segoe UI" pitchFamily="34" charset="0"/>
              </a:rPr>
              <a:t>Complexity</a:t>
            </a:r>
            <a:endParaRPr lang="en-US" sz="2000" dirty="0">
              <a:solidFill>
                <a:srgbClr val="FFFFFF"/>
              </a:solidFill>
              <a:ea typeface="Segoe UI" pitchFamily="34" charset="0"/>
              <a:cs typeface="Segoe UI" pitchFamily="34" charset="0"/>
            </a:endParaRPr>
          </a:p>
          <a:p>
            <a:pPr marL="173038" indent="-173038">
              <a:buFont typeface="Arial" pitchFamily="34" charset="0"/>
              <a:buChar char="•"/>
            </a:pPr>
            <a:r>
              <a:rPr lang="en-US" dirty="0">
                <a:solidFill>
                  <a:srgbClr val="FFFFFF"/>
                </a:solidFill>
                <a:ea typeface="Segoe UI" pitchFamily="34" charset="0"/>
                <a:cs typeface="Segoe UI" pitchFamily="34" charset="0"/>
              </a:rPr>
              <a:t>Single Primary site can manage both Intranet clients (over HTTP) and Internet clients (over HTTPS</a:t>
            </a:r>
            <a:r>
              <a:rPr lang="en-US" dirty="0" smtClean="0">
                <a:solidFill>
                  <a:srgbClr val="FFFFFF"/>
                </a:solidFill>
                <a:ea typeface="Segoe UI" pitchFamily="34" charset="0"/>
                <a:cs typeface="Segoe UI" pitchFamily="34" charset="0"/>
              </a:rPr>
              <a:t>)</a:t>
            </a:r>
            <a:endParaRPr lang="en-US" dirty="0">
              <a:solidFill>
                <a:srgbClr val="FFFFFF"/>
              </a:solidFill>
              <a:ea typeface="Segoe UI" pitchFamily="34" charset="0"/>
              <a:cs typeface="Segoe UI" pitchFamily="34" charset="0"/>
            </a:endParaRPr>
          </a:p>
          <a:p>
            <a:endParaRPr lang="en-US" sz="2000" dirty="0">
              <a:solidFill>
                <a:srgbClr val="FFFFFF"/>
              </a:solidFill>
              <a:ea typeface="Segoe UI" pitchFamily="34" charset="0"/>
              <a:cs typeface="Segoe UI" pitchFamily="34" charset="0"/>
            </a:endParaRPr>
          </a:p>
          <a:p>
            <a:r>
              <a:rPr lang="en-US" sz="2000" dirty="0" smtClean="0">
                <a:solidFill>
                  <a:srgbClr val="FFFFFF"/>
                </a:solidFill>
                <a:ea typeface="Segoe UI" pitchFamily="34" charset="0"/>
                <a:cs typeface="Segoe UI" pitchFamily="34" charset="0"/>
              </a:rPr>
              <a:t>Flexibility</a:t>
            </a:r>
          </a:p>
          <a:p>
            <a:pPr marL="173038" indent="-173038">
              <a:buFont typeface="Arial" pitchFamily="34" charset="0"/>
              <a:buChar char="•"/>
            </a:pPr>
            <a:r>
              <a:rPr lang="en-US" dirty="0">
                <a:solidFill>
                  <a:srgbClr val="FFFFFF"/>
                </a:solidFill>
                <a:ea typeface="Segoe UI" pitchFamily="34" charset="0"/>
                <a:cs typeface="Segoe UI" pitchFamily="34" charset="0"/>
              </a:rPr>
              <a:t>Primary sites can be configured to either support only HTTPS roles or both HTTP and HTTPS site </a:t>
            </a:r>
            <a:r>
              <a:rPr lang="en-US" dirty="0" smtClean="0">
                <a:solidFill>
                  <a:srgbClr val="FFFFFF"/>
                </a:solidFill>
                <a:ea typeface="Segoe UI" pitchFamily="34" charset="0"/>
                <a:cs typeface="Segoe UI" pitchFamily="34" charset="0"/>
              </a:rPr>
              <a:t>roles</a:t>
            </a:r>
            <a:endParaRPr lang="en-US" sz="2000" dirty="0">
              <a:solidFill>
                <a:srgbClr val="FFFFFF"/>
              </a:solidFill>
              <a:ea typeface="Segoe UI" pitchFamily="34" charset="0"/>
              <a:cs typeface="Segoe UI" pitchFamily="34" charset="0"/>
            </a:endParaRPr>
          </a:p>
          <a:p>
            <a:endParaRPr lang="en-US" sz="2000" dirty="0">
              <a:solidFill>
                <a:srgbClr val="FFFFFF"/>
              </a:solidFill>
              <a:ea typeface="Segoe UI" pitchFamily="34" charset="0"/>
              <a:cs typeface="Segoe UI" pitchFamily="34" charset="0"/>
            </a:endParaRPr>
          </a:p>
          <a:p>
            <a:r>
              <a:rPr lang="en-US" sz="2000" dirty="0">
                <a:solidFill>
                  <a:srgbClr val="FFFFFF"/>
                </a:solidFill>
                <a:ea typeface="Segoe UI" pitchFamily="34" charset="0"/>
                <a:cs typeface="Segoe UI" pitchFamily="34" charset="0"/>
              </a:rPr>
              <a:t>Reliability</a:t>
            </a:r>
          </a:p>
          <a:p>
            <a:pPr marL="173038" indent="-173038">
              <a:buFont typeface="Arial" pitchFamily="34" charset="0"/>
              <a:buChar char="•"/>
            </a:pPr>
            <a:r>
              <a:rPr lang="en-US" dirty="0">
                <a:solidFill>
                  <a:srgbClr val="FFFFFF"/>
                </a:solidFill>
                <a:ea typeface="Segoe UI" pitchFamily="34" charset="0"/>
                <a:cs typeface="Segoe UI" pitchFamily="34" charset="0"/>
              </a:rPr>
              <a:t>Intelligent client </a:t>
            </a:r>
            <a:r>
              <a:rPr lang="en-US" dirty="0" smtClean="0">
                <a:solidFill>
                  <a:srgbClr val="FFFFFF"/>
                </a:solidFill>
                <a:ea typeface="Segoe UI" pitchFamily="34" charset="0"/>
                <a:cs typeface="Segoe UI" pitchFamily="34" charset="0"/>
              </a:rPr>
              <a:t>behavior</a:t>
            </a:r>
            <a:r>
              <a:rPr lang="en-US" dirty="0">
                <a:solidFill>
                  <a:srgbClr val="FFFFFF"/>
                </a:solidFill>
                <a:ea typeface="Segoe UI" pitchFamily="34" charset="0"/>
                <a:cs typeface="Segoe UI" pitchFamily="34" charset="0"/>
              </a:rPr>
              <a:t> </a:t>
            </a:r>
            <a:r>
              <a:rPr lang="en-US" dirty="0" smtClean="0">
                <a:solidFill>
                  <a:srgbClr val="FFFFFF"/>
                </a:solidFill>
                <a:ea typeface="Segoe UI" pitchFamily="34" charset="0"/>
                <a:cs typeface="Segoe UI" pitchFamily="34" charset="0"/>
              </a:rPr>
              <a:t>enables </a:t>
            </a:r>
            <a:r>
              <a:rPr lang="en-US" dirty="0">
                <a:solidFill>
                  <a:srgbClr val="FFFFFF"/>
                </a:solidFill>
              </a:rPr>
              <a:t>client </a:t>
            </a:r>
            <a:r>
              <a:rPr lang="en-US" dirty="0" smtClean="0">
                <a:solidFill>
                  <a:srgbClr val="FFFFFF"/>
                </a:solidFill>
              </a:rPr>
              <a:t>to communicate using the most secure option available</a:t>
            </a:r>
            <a:endParaRPr lang="en-US" dirty="0">
              <a:solidFill>
                <a:srgbClr val="FFFFFF"/>
              </a:solidFill>
              <a:ea typeface="Segoe UI" pitchFamily="34" charset="0"/>
              <a:cs typeface="Segoe UI" pitchFamily="34" charset="0"/>
            </a:endParaRPr>
          </a:p>
          <a:p>
            <a:pPr marL="173038" indent="-173038">
              <a:buFont typeface="Arial" pitchFamily="34" charset="0"/>
              <a:buChar char="•"/>
            </a:pPr>
            <a:r>
              <a:rPr lang="en-US" dirty="0" smtClean="0">
                <a:solidFill>
                  <a:srgbClr val="FFFFFF"/>
                </a:solidFill>
              </a:rPr>
              <a:t>Tighter </a:t>
            </a:r>
            <a:r>
              <a:rPr lang="en-US" dirty="0">
                <a:solidFill>
                  <a:srgbClr val="FFFFFF"/>
                </a:solidFill>
              </a:rPr>
              <a:t>security </a:t>
            </a:r>
            <a:r>
              <a:rPr lang="en-US" dirty="0" smtClean="0">
                <a:solidFill>
                  <a:srgbClr val="FFFFFF"/>
                </a:solidFill>
              </a:rPr>
              <a:t>enforcement by only allowing clients </a:t>
            </a:r>
            <a:r>
              <a:rPr lang="en-US" dirty="0">
                <a:solidFill>
                  <a:srgbClr val="FFFFFF"/>
                </a:solidFill>
              </a:rPr>
              <a:t>with </a:t>
            </a:r>
            <a:r>
              <a:rPr lang="en-US" dirty="0" smtClean="0">
                <a:solidFill>
                  <a:srgbClr val="FFFFFF"/>
                </a:solidFill>
              </a:rPr>
              <a:t>Enterprise-issued </a:t>
            </a:r>
            <a:r>
              <a:rPr lang="en-US" dirty="0">
                <a:solidFill>
                  <a:srgbClr val="FFFFFF"/>
                </a:solidFill>
              </a:rPr>
              <a:t>certificates to communicate with the </a:t>
            </a:r>
            <a:r>
              <a:rPr lang="en-US" dirty="0" err="1" smtClean="0">
                <a:solidFill>
                  <a:srgbClr val="FFFFFF"/>
                </a:solidFill>
              </a:rPr>
              <a:t>ConfigMgr</a:t>
            </a:r>
            <a:r>
              <a:rPr lang="en-US" dirty="0" smtClean="0">
                <a:solidFill>
                  <a:srgbClr val="FFFFFF"/>
                </a:solidFill>
              </a:rPr>
              <a:t> roles</a:t>
            </a:r>
            <a:endParaRPr lang="en-US" dirty="0">
              <a:solidFill>
                <a:srgbClr val="FFFFFF"/>
              </a:solidFill>
            </a:endParaRPr>
          </a:p>
        </p:txBody>
      </p:sp>
    </p:spTree>
    <p:extLst>
      <p:ext uri="{BB962C8B-B14F-4D97-AF65-F5344CB8AC3E}">
        <p14:creationId xmlns:p14="http://schemas.microsoft.com/office/powerpoint/2010/main" val="4175625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flipH="1">
            <a:off x="6143669" y="1862139"/>
            <a:ext cx="5600655" cy="4091852"/>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137160" rtlCol="0" anchor="t" anchorCtr="0"/>
          <a:lstStyle/>
          <a:p>
            <a:endParaRPr lang="en-US" sz="1400" dirty="0">
              <a:solidFill>
                <a:srgbClr val="FFFFFF"/>
              </a:solidFill>
              <a:ea typeface="Segoe UI" pitchFamily="34" charset="0"/>
              <a:cs typeface="Segoe UI" pitchFamily="34" charset="0"/>
            </a:endParaRPr>
          </a:p>
        </p:txBody>
      </p:sp>
      <p:sp>
        <p:nvSpPr>
          <p:cNvPr id="50" name="TextBox 49"/>
          <p:cNvSpPr txBox="1"/>
          <p:nvPr/>
        </p:nvSpPr>
        <p:spPr>
          <a:xfrm>
            <a:off x="9659518" y="3232758"/>
            <a:ext cx="2094793" cy="307777"/>
          </a:xfrm>
          <a:prstGeom prst="rect">
            <a:avLst/>
          </a:prstGeom>
          <a:noFill/>
        </p:spPr>
        <p:txBody>
          <a:bodyPr wrap="square" rtlCol="0">
            <a:spAutoFit/>
          </a:bodyPr>
          <a:lstStyle/>
          <a:p>
            <a:r>
              <a:rPr lang="en-US" sz="1400" dirty="0" smtClean="0">
                <a:solidFill>
                  <a:srgbClr val="FFFFFF"/>
                </a:solidFill>
              </a:rPr>
              <a:t>CONNECTION BROKER</a:t>
            </a:r>
            <a:endParaRPr lang="en-US" sz="1400" dirty="0">
              <a:solidFill>
                <a:srgbClr val="FFFFFF"/>
              </a:solidFill>
            </a:endParaRPr>
          </a:p>
        </p:txBody>
      </p:sp>
      <p:sp>
        <p:nvSpPr>
          <p:cNvPr id="2" name="Title 1"/>
          <p:cNvSpPr>
            <a:spLocks noGrp="1"/>
          </p:cNvSpPr>
          <p:nvPr>
            <p:ph type="title"/>
          </p:nvPr>
        </p:nvSpPr>
        <p:spPr/>
        <p:txBody>
          <a:bodyPr/>
          <a:lstStyle/>
          <a:p>
            <a:r>
              <a:rPr lang="en-US" dirty="0" smtClean="0">
                <a:solidFill>
                  <a:schemeClr val="tx1"/>
                </a:solidFill>
              </a:rPr>
              <a:t>Unified Management of Virtual Clients</a:t>
            </a:r>
            <a:endParaRPr lang="en-US" dirty="0">
              <a:solidFill>
                <a:schemeClr val="tx1"/>
              </a:solidFill>
            </a:endParaRPr>
          </a:p>
        </p:txBody>
      </p:sp>
      <p:grpSp>
        <p:nvGrpSpPr>
          <p:cNvPr id="5" name="Group 4"/>
          <p:cNvGrpSpPr/>
          <p:nvPr/>
        </p:nvGrpSpPr>
        <p:grpSpPr>
          <a:xfrm>
            <a:off x="465449" y="3517434"/>
            <a:ext cx="1097280" cy="1097280"/>
            <a:chOff x="1054202" y="3210484"/>
            <a:chExt cx="1097280" cy="1097280"/>
          </a:xfrm>
        </p:grpSpPr>
        <p:sp>
          <p:nvSpPr>
            <p:cNvPr id="21" name="Oval 20"/>
            <p:cNvSpPr/>
            <p:nvPr/>
          </p:nvSpPr>
          <p:spPr>
            <a:xfrm>
              <a:off x="1054202" y="3210484"/>
              <a:ext cx="1097280" cy="1097280"/>
            </a:xfrm>
            <a:prstGeom prst="ellipse">
              <a:avLst/>
            </a:prstGeom>
            <a:solidFill>
              <a:schemeClr val="accent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22" name="Group 21"/>
            <p:cNvGrpSpPr/>
            <p:nvPr/>
          </p:nvGrpSpPr>
          <p:grpSpPr>
            <a:xfrm>
              <a:off x="1234992" y="3432521"/>
              <a:ext cx="750082" cy="640080"/>
              <a:chOff x="-802512" y="1100501"/>
              <a:chExt cx="1851829" cy="1714273"/>
            </a:xfrm>
          </p:grpSpPr>
          <p:pic>
            <p:nvPicPr>
              <p:cNvPr id="23" name="Picture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2512" y="1100501"/>
                <a:ext cx="954912" cy="874595"/>
              </a:xfrm>
              <a:prstGeom prst="rect">
                <a:avLst/>
              </a:prstGeom>
            </p:spPr>
          </p:pic>
          <p:pic>
            <p:nvPicPr>
              <p:cNvPr id="24" name="Picture 2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405" y="1100501"/>
                <a:ext cx="954912" cy="874595"/>
              </a:xfrm>
              <a:prstGeom prst="rect">
                <a:avLst/>
              </a:prstGeom>
            </p:spPr>
          </p:pic>
          <p:pic>
            <p:nvPicPr>
              <p:cNvPr id="25" name="Picture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2512" y="1940179"/>
                <a:ext cx="954912" cy="874595"/>
              </a:xfrm>
              <a:prstGeom prst="rect">
                <a:avLst/>
              </a:prstGeom>
            </p:spPr>
          </p:pic>
          <p:pic>
            <p:nvPicPr>
              <p:cNvPr id="26" name="Picture 2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405" y="1940178"/>
                <a:ext cx="954912" cy="874595"/>
              </a:xfrm>
              <a:prstGeom prst="rect">
                <a:avLst/>
              </a:prstGeom>
            </p:spPr>
          </p:pic>
        </p:grpSp>
      </p:grpSp>
      <p:grpSp>
        <p:nvGrpSpPr>
          <p:cNvPr id="4" name="Group 3"/>
          <p:cNvGrpSpPr/>
          <p:nvPr/>
        </p:nvGrpSpPr>
        <p:grpSpPr>
          <a:xfrm>
            <a:off x="465449" y="2110667"/>
            <a:ext cx="1097280" cy="1097280"/>
            <a:chOff x="1054202" y="1803717"/>
            <a:chExt cx="1097280" cy="1097280"/>
          </a:xfrm>
        </p:grpSpPr>
        <p:sp>
          <p:nvSpPr>
            <p:cNvPr id="31" name="Oval 30"/>
            <p:cNvSpPr/>
            <p:nvPr/>
          </p:nvSpPr>
          <p:spPr>
            <a:xfrm>
              <a:off x="1054202" y="1803717"/>
              <a:ext cx="1097280" cy="1097280"/>
            </a:xfrm>
            <a:prstGeom prst="ellipse">
              <a:avLst/>
            </a:prstGeom>
            <a:solidFill>
              <a:schemeClr val="accent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0" name="Picture 29"/>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1259192" y="2092064"/>
              <a:ext cx="701682" cy="507460"/>
            </a:xfrm>
            <a:prstGeom prst="rect">
              <a:avLst/>
            </a:prstGeom>
          </p:spPr>
        </p:pic>
      </p:grpSp>
      <p:sp>
        <p:nvSpPr>
          <p:cNvPr id="33" name="TextBox 32"/>
          <p:cNvSpPr txBox="1"/>
          <p:nvPr/>
        </p:nvSpPr>
        <p:spPr>
          <a:xfrm>
            <a:off x="1696721" y="2366920"/>
            <a:ext cx="3863533" cy="584775"/>
          </a:xfrm>
          <a:prstGeom prst="rect">
            <a:avLst/>
          </a:prstGeom>
          <a:noFill/>
        </p:spPr>
        <p:txBody>
          <a:bodyPr wrap="square" rtlCol="0">
            <a:spAutoFit/>
          </a:bodyPr>
          <a:lstStyle/>
          <a:p>
            <a:r>
              <a:rPr lang="en-US" sz="1600" dirty="0" smtClean="0">
                <a:solidFill>
                  <a:srgbClr val="FFFFFF"/>
                </a:solidFill>
              </a:rPr>
              <a:t>User-centric application </a:t>
            </a:r>
            <a:r>
              <a:rPr lang="en-US" sz="1600" dirty="0">
                <a:solidFill>
                  <a:srgbClr val="FFFFFF"/>
                </a:solidFill>
              </a:rPr>
              <a:t>d</a:t>
            </a:r>
            <a:r>
              <a:rPr lang="en-US" sz="1600" dirty="0" smtClean="0">
                <a:solidFill>
                  <a:srgbClr val="FFFFFF"/>
                </a:solidFill>
              </a:rPr>
              <a:t>elivery through App-V or Citrix </a:t>
            </a:r>
            <a:r>
              <a:rPr lang="en-US" sz="1600" dirty="0" err="1" smtClean="0">
                <a:solidFill>
                  <a:srgbClr val="FFFFFF"/>
                </a:solidFill>
              </a:rPr>
              <a:t>XenApp</a:t>
            </a:r>
            <a:r>
              <a:rPr lang="en-US" sz="1600" dirty="0" smtClean="0">
                <a:solidFill>
                  <a:srgbClr val="FFFFFF"/>
                </a:solidFill>
              </a:rPr>
              <a:t>.  </a:t>
            </a:r>
          </a:p>
        </p:txBody>
      </p:sp>
      <p:sp>
        <p:nvSpPr>
          <p:cNvPr id="34" name="TextBox 33"/>
          <p:cNvSpPr txBox="1"/>
          <p:nvPr/>
        </p:nvSpPr>
        <p:spPr>
          <a:xfrm>
            <a:off x="1696721" y="3498994"/>
            <a:ext cx="4289210" cy="1261884"/>
          </a:xfrm>
          <a:prstGeom prst="rect">
            <a:avLst/>
          </a:prstGeom>
          <a:noFill/>
        </p:spPr>
        <p:txBody>
          <a:bodyPr wrap="square" rtlCol="0">
            <a:spAutoFit/>
          </a:bodyPr>
          <a:lstStyle/>
          <a:p>
            <a:r>
              <a:rPr lang="en-US" sz="1600" dirty="0" smtClean="0">
                <a:solidFill>
                  <a:srgbClr val="FFFFFF"/>
                </a:solidFill>
              </a:rPr>
              <a:t>Single admin experience for managing physical and virtual desktops.  Integrates with RDS and </a:t>
            </a:r>
            <a:r>
              <a:rPr lang="en-US" sz="1600" dirty="0" err="1" smtClean="0">
                <a:solidFill>
                  <a:srgbClr val="FFFFFF"/>
                </a:solidFill>
              </a:rPr>
              <a:t>XenDesktop</a:t>
            </a:r>
            <a:r>
              <a:rPr lang="en-US" sz="1600" dirty="0">
                <a:solidFill>
                  <a:srgbClr val="FFFFFF"/>
                </a:solidFill>
              </a:rPr>
              <a:t>.</a:t>
            </a:r>
            <a:r>
              <a:rPr lang="en-US" sz="1600" dirty="0" smtClean="0">
                <a:solidFill>
                  <a:srgbClr val="FFFFFF"/>
                </a:solidFill>
              </a:rPr>
              <a:t>  </a:t>
            </a:r>
          </a:p>
          <a:p>
            <a:pPr marL="171450" indent="-171450">
              <a:buFont typeface="Arial" pitchFamily="34" charset="0"/>
              <a:buChar char="•"/>
            </a:pPr>
            <a:r>
              <a:rPr lang="en-US" sz="1400" dirty="0" smtClean="0">
                <a:solidFill>
                  <a:srgbClr val="FFFFFF"/>
                </a:solidFill>
              </a:rPr>
              <a:t>Recognizes </a:t>
            </a:r>
            <a:r>
              <a:rPr lang="en-US" sz="1400" dirty="0">
                <a:solidFill>
                  <a:srgbClr val="FFFFFF"/>
                </a:solidFill>
              </a:rPr>
              <a:t>pooled and personal virtual desktops </a:t>
            </a:r>
          </a:p>
          <a:p>
            <a:pPr marL="171450" indent="-171450">
              <a:buFont typeface="Arial" pitchFamily="34" charset="0"/>
              <a:buChar char="•"/>
            </a:pPr>
            <a:r>
              <a:rPr lang="en-US" sz="1400" dirty="0" smtClean="0">
                <a:solidFill>
                  <a:srgbClr val="FFFFFF"/>
                </a:solidFill>
              </a:rPr>
              <a:t>Randomizes tasks</a:t>
            </a:r>
            <a:endParaRPr lang="en-US" dirty="0" smtClean="0">
              <a:solidFill>
                <a:srgbClr val="FFFFFF"/>
              </a:solidFill>
            </a:endParaRPr>
          </a:p>
        </p:txBody>
      </p:sp>
      <p:sp>
        <p:nvSpPr>
          <p:cNvPr id="29" name="Rectangle 28"/>
          <p:cNvSpPr/>
          <p:nvPr/>
        </p:nvSpPr>
        <p:spPr>
          <a:xfrm>
            <a:off x="8716515" y="3658083"/>
            <a:ext cx="1934407" cy="653143"/>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6" name="Rectangle 35"/>
          <p:cNvSpPr/>
          <p:nvPr/>
        </p:nvSpPr>
        <p:spPr>
          <a:xfrm>
            <a:off x="9731202" y="3810483"/>
            <a:ext cx="352973" cy="348343"/>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7" name="Rectangle 36"/>
          <p:cNvSpPr/>
          <p:nvPr/>
        </p:nvSpPr>
        <p:spPr>
          <a:xfrm>
            <a:off x="8816802" y="3810483"/>
            <a:ext cx="352973" cy="348343"/>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8" name="Rectangle 37"/>
          <p:cNvSpPr/>
          <p:nvPr/>
        </p:nvSpPr>
        <p:spPr>
          <a:xfrm>
            <a:off x="10188402" y="3810483"/>
            <a:ext cx="352973" cy="348343"/>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9" name="Rectangle 38"/>
          <p:cNvSpPr/>
          <p:nvPr/>
        </p:nvSpPr>
        <p:spPr>
          <a:xfrm>
            <a:off x="9274002" y="3810483"/>
            <a:ext cx="352973" cy="348343"/>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44" name="Straight Connector 43"/>
          <p:cNvCxnSpPr/>
          <p:nvPr/>
        </p:nvCxnSpPr>
        <p:spPr>
          <a:xfrm>
            <a:off x="9622092" y="3173937"/>
            <a:ext cx="4883" cy="484146"/>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0444253" y="223838"/>
            <a:ext cx="1280160" cy="367177"/>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600" dirty="0" smtClean="0">
                <a:solidFill>
                  <a:srgbClr val="FFFFFF"/>
                </a:solidFill>
                <a:ea typeface="Segoe UI" pitchFamily="34" charset="0"/>
                <a:cs typeface="Segoe UI" pitchFamily="34" charset="0"/>
              </a:rPr>
              <a:t>Unify</a:t>
            </a:r>
            <a:endParaRPr lang="en-US" sz="1600" dirty="0">
              <a:solidFill>
                <a:srgbClr val="FFFFFF"/>
              </a:solidFill>
              <a:ea typeface="Segoe UI" pitchFamily="34" charset="0"/>
              <a:cs typeface="Segoe UI" pitchFamily="34" charset="0"/>
            </a:endParaRPr>
          </a:p>
        </p:txBody>
      </p:sp>
      <p:pic>
        <p:nvPicPr>
          <p:cNvPr id="53" name="Picture 5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317958" y="4428873"/>
            <a:ext cx="731520" cy="470980"/>
          </a:xfrm>
          <a:prstGeom prst="rect">
            <a:avLst/>
          </a:prstGeom>
          <a:effectLst/>
        </p:spPr>
      </p:pic>
      <p:grpSp>
        <p:nvGrpSpPr>
          <p:cNvPr id="7" name="Group 6"/>
          <p:cNvGrpSpPr/>
          <p:nvPr/>
        </p:nvGrpSpPr>
        <p:grpSpPr>
          <a:xfrm>
            <a:off x="8859895" y="2504577"/>
            <a:ext cx="1555071" cy="452426"/>
            <a:chOff x="8029301" y="2887871"/>
            <a:chExt cx="1555071" cy="452426"/>
          </a:xfrm>
        </p:grpSpPr>
        <p:pic>
          <p:nvPicPr>
            <p:cNvPr id="54" name="Picture 53"/>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8029301" y="2887871"/>
              <a:ext cx="365760" cy="452426"/>
            </a:xfrm>
            <a:prstGeom prst="rect">
              <a:avLst/>
            </a:prstGeom>
          </p:spPr>
        </p:pic>
        <p:pic>
          <p:nvPicPr>
            <p:cNvPr id="55" name="Picture 54"/>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8425738" y="2887871"/>
              <a:ext cx="365760" cy="452426"/>
            </a:xfrm>
            <a:prstGeom prst="rect">
              <a:avLst/>
            </a:prstGeom>
          </p:spPr>
        </p:pic>
        <p:pic>
          <p:nvPicPr>
            <p:cNvPr id="56" name="Picture 55"/>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8822175" y="2887871"/>
              <a:ext cx="365760" cy="452426"/>
            </a:xfrm>
            <a:prstGeom prst="rect">
              <a:avLst/>
            </a:prstGeom>
          </p:spPr>
        </p:pic>
        <p:pic>
          <p:nvPicPr>
            <p:cNvPr id="57" name="Picture 56"/>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9218612" y="2887871"/>
              <a:ext cx="365760" cy="452426"/>
            </a:xfrm>
            <a:prstGeom prst="rect">
              <a:avLst/>
            </a:prstGeom>
          </p:spPr>
        </p:pic>
      </p:grpSp>
      <p:sp>
        <p:nvSpPr>
          <p:cNvPr id="58" name="TextBox 57"/>
          <p:cNvSpPr txBox="1"/>
          <p:nvPr/>
        </p:nvSpPr>
        <p:spPr>
          <a:xfrm>
            <a:off x="9039215" y="4981123"/>
            <a:ext cx="1289007" cy="307777"/>
          </a:xfrm>
          <a:prstGeom prst="rect">
            <a:avLst/>
          </a:prstGeom>
          <a:noFill/>
        </p:spPr>
        <p:txBody>
          <a:bodyPr wrap="square" rtlCol="0">
            <a:spAutoFit/>
          </a:bodyPr>
          <a:lstStyle/>
          <a:p>
            <a:pPr algn="ctr"/>
            <a:r>
              <a:rPr lang="en-US" sz="1400" dirty="0" smtClean="0">
                <a:solidFill>
                  <a:srgbClr val="FFFFFF"/>
                </a:solidFill>
              </a:rPr>
              <a:t>HYPER-V</a:t>
            </a:r>
            <a:endParaRPr lang="en-US" sz="1400" dirty="0">
              <a:solidFill>
                <a:srgbClr val="FFFFFF"/>
              </a:solidFill>
            </a:endParaRPr>
          </a:p>
        </p:txBody>
      </p:sp>
      <p:pic>
        <p:nvPicPr>
          <p:cNvPr id="40" name="Picture 39"/>
          <p:cNvPicPr>
            <a:picLocks noChangeAspect="1"/>
          </p:cNvPicPr>
          <p:nvPr/>
        </p:nvPicPr>
        <p:blipFill rotWithShape="1">
          <a:blip r:embed="rId5" cstate="email">
            <a:extLst>
              <a:ext uri="{28A0092B-C50C-407E-A947-70E740481C1C}">
                <a14:useLocalDpi xmlns:a14="http://schemas.microsoft.com/office/drawing/2010/main"/>
              </a:ext>
            </a:extLst>
          </a:blip>
          <a:srcRect l="67536"/>
          <a:stretch/>
        </p:blipFill>
        <p:spPr>
          <a:xfrm flipH="1">
            <a:off x="7681405" y="3651269"/>
            <a:ext cx="429709" cy="658930"/>
          </a:xfrm>
          <a:prstGeom prst="rect">
            <a:avLst/>
          </a:prstGeom>
          <a:noFill/>
          <a:effectLst/>
        </p:spPr>
      </p:pic>
      <p:sp>
        <p:nvSpPr>
          <p:cNvPr id="41" name="TextBox 40"/>
          <p:cNvSpPr txBox="1"/>
          <p:nvPr/>
        </p:nvSpPr>
        <p:spPr>
          <a:xfrm>
            <a:off x="6843895" y="4431188"/>
            <a:ext cx="2094793" cy="523220"/>
          </a:xfrm>
          <a:prstGeom prst="rect">
            <a:avLst/>
          </a:prstGeom>
          <a:noFill/>
        </p:spPr>
        <p:txBody>
          <a:bodyPr wrap="square" rtlCol="0">
            <a:spAutoFit/>
          </a:bodyPr>
          <a:lstStyle/>
          <a:p>
            <a:pPr algn="ctr"/>
            <a:r>
              <a:rPr lang="en-US" sz="1400" dirty="0" smtClean="0">
                <a:solidFill>
                  <a:srgbClr val="FFFFFF"/>
                </a:solidFill>
              </a:rPr>
              <a:t>CONFIGMGR</a:t>
            </a:r>
          </a:p>
          <a:p>
            <a:pPr algn="ctr"/>
            <a:r>
              <a:rPr lang="en-US" sz="1400" dirty="0" smtClean="0">
                <a:solidFill>
                  <a:srgbClr val="FFFFFF"/>
                </a:solidFill>
              </a:rPr>
              <a:t>DP/MP</a:t>
            </a:r>
            <a:endParaRPr lang="en-US" sz="1400" dirty="0">
              <a:solidFill>
                <a:srgbClr val="FFFFFF"/>
              </a:solidFill>
            </a:endParaRPr>
          </a:p>
        </p:txBody>
      </p:sp>
      <p:cxnSp>
        <p:nvCxnSpPr>
          <p:cNvPr id="49" name="Straight Arrow Connector 48"/>
          <p:cNvCxnSpPr/>
          <p:nvPr/>
        </p:nvCxnSpPr>
        <p:spPr>
          <a:xfrm flipV="1">
            <a:off x="7947403" y="3980734"/>
            <a:ext cx="640080" cy="4776"/>
          </a:xfrm>
          <a:prstGeom prst="straightConnector1">
            <a:avLst/>
          </a:prstGeom>
          <a:ln w="254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7966463" y="3173937"/>
            <a:ext cx="1450382" cy="818100"/>
          </a:xfrm>
          <a:prstGeom prst="straightConnector1">
            <a:avLst/>
          </a:prstGeom>
          <a:ln w="254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pic>
        <p:nvPicPr>
          <p:cNvPr id="51" name="Picture 50"/>
          <p:cNvPicPr>
            <a:picLocks noChangeAspect="1"/>
          </p:cNvPicPr>
          <p:nvPr/>
        </p:nvPicPr>
        <p:blipFill rotWithShape="1">
          <a:blip r:embed="rId5" cstate="email">
            <a:extLst>
              <a:ext uri="{28A0092B-C50C-407E-A947-70E740481C1C}">
                <a14:useLocalDpi xmlns:a14="http://schemas.microsoft.com/office/drawing/2010/main"/>
              </a:ext>
            </a:extLst>
          </a:blip>
          <a:srcRect l="67536"/>
          <a:stretch/>
        </p:blipFill>
        <p:spPr>
          <a:xfrm flipH="1">
            <a:off x="6663863" y="3651269"/>
            <a:ext cx="429709" cy="658930"/>
          </a:xfrm>
          <a:prstGeom prst="rect">
            <a:avLst/>
          </a:prstGeom>
          <a:noFill/>
          <a:effectLst/>
        </p:spPr>
      </p:pic>
      <p:sp>
        <p:nvSpPr>
          <p:cNvPr id="52" name="TextBox 51"/>
          <p:cNvSpPr txBox="1"/>
          <p:nvPr/>
        </p:nvSpPr>
        <p:spPr>
          <a:xfrm>
            <a:off x="5807104" y="4431188"/>
            <a:ext cx="2094793" cy="523220"/>
          </a:xfrm>
          <a:prstGeom prst="rect">
            <a:avLst/>
          </a:prstGeom>
          <a:noFill/>
        </p:spPr>
        <p:txBody>
          <a:bodyPr wrap="square" rtlCol="0">
            <a:spAutoFit/>
          </a:bodyPr>
          <a:lstStyle/>
          <a:p>
            <a:pPr algn="ctr"/>
            <a:r>
              <a:rPr lang="en-US" sz="1400" dirty="0" smtClean="0">
                <a:solidFill>
                  <a:srgbClr val="FFFFFF"/>
                </a:solidFill>
              </a:rPr>
              <a:t>APP-V</a:t>
            </a:r>
            <a:br>
              <a:rPr lang="en-US" sz="1400" dirty="0" smtClean="0">
                <a:solidFill>
                  <a:srgbClr val="FFFFFF"/>
                </a:solidFill>
              </a:rPr>
            </a:br>
            <a:r>
              <a:rPr lang="en-US" sz="1400" dirty="0" smtClean="0">
                <a:solidFill>
                  <a:srgbClr val="FFFFFF"/>
                </a:solidFill>
              </a:rPr>
              <a:t>SEQUENCER</a:t>
            </a:r>
            <a:endParaRPr lang="en-US" sz="1400" dirty="0">
              <a:solidFill>
                <a:srgbClr val="FFFFFF"/>
              </a:solidFill>
            </a:endParaRPr>
          </a:p>
        </p:txBody>
      </p:sp>
      <p:cxnSp>
        <p:nvCxnSpPr>
          <p:cNvPr id="18" name="Straight Arrow Connector 17"/>
          <p:cNvCxnSpPr/>
          <p:nvPr/>
        </p:nvCxnSpPr>
        <p:spPr>
          <a:xfrm>
            <a:off x="7100946" y="3980734"/>
            <a:ext cx="548640" cy="0"/>
          </a:xfrm>
          <a:prstGeom prst="straightConnector1">
            <a:avLst/>
          </a:prstGeom>
          <a:ln w="25400" cap="rnd">
            <a:solidFill>
              <a:schemeClr val="tx1"/>
            </a:solidFill>
            <a:prstDash val="sysDot"/>
            <a:tailEnd type="non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72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up)">
                                      <p:cBhvr>
                                        <p:cTn id="7" dur="500"/>
                                        <p:tgtEl>
                                          <p:spTgt spid="4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l="67536"/>
          <a:stretch/>
        </p:blipFill>
        <p:spPr>
          <a:xfrm>
            <a:off x="4395161" y="1543209"/>
            <a:ext cx="500562" cy="767578"/>
          </a:xfrm>
          <a:prstGeom prst="rect">
            <a:avLst/>
          </a:prstGeom>
          <a:noFill/>
          <a:effectLst/>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l="67536"/>
          <a:stretch/>
        </p:blipFill>
        <p:spPr>
          <a:xfrm>
            <a:off x="3009212" y="3769184"/>
            <a:ext cx="500562" cy="767578"/>
          </a:xfrm>
          <a:prstGeom prst="rect">
            <a:avLst/>
          </a:prstGeom>
          <a:noFill/>
          <a:effectLst/>
        </p:spPr>
      </p:pic>
      <p:grpSp>
        <p:nvGrpSpPr>
          <p:cNvPr id="8" name="Group 7"/>
          <p:cNvGrpSpPr>
            <a:grpSpLocks noChangeAspect="1"/>
          </p:cNvGrpSpPr>
          <p:nvPr/>
        </p:nvGrpSpPr>
        <p:grpSpPr>
          <a:xfrm>
            <a:off x="4129761" y="5846166"/>
            <a:ext cx="1031363" cy="717170"/>
            <a:chOff x="1919150" y="3044496"/>
            <a:chExt cx="666391" cy="475141"/>
          </a:xfrm>
          <a:solidFill>
            <a:schemeClr val="tx1"/>
          </a:solidFill>
          <a:effectLst/>
        </p:grpSpPr>
        <p:sp>
          <p:nvSpPr>
            <p:cNvPr id="9" name="Round Same Side Corner Rectangle 11"/>
            <p:cNvSpPr/>
            <p:nvPr/>
          </p:nvSpPr>
          <p:spPr>
            <a:xfrm>
              <a:off x="1970085" y="3044496"/>
              <a:ext cx="564520" cy="361776"/>
            </a:xfrm>
            <a:custGeom>
              <a:avLst/>
              <a:gdLst/>
              <a:ahLst/>
              <a:cxnLst/>
              <a:rect l="l" t="t" r="r" b="b"/>
              <a:pathLst>
                <a:path w="564520" h="361776">
                  <a:moveTo>
                    <a:pt x="21117" y="19360"/>
                  </a:moveTo>
                  <a:lnTo>
                    <a:pt x="21117" y="345592"/>
                  </a:lnTo>
                  <a:lnTo>
                    <a:pt x="543404" y="345592"/>
                  </a:lnTo>
                  <a:lnTo>
                    <a:pt x="543404" y="19360"/>
                  </a:lnTo>
                  <a:close/>
                  <a:moveTo>
                    <a:pt x="17539" y="0"/>
                  </a:moveTo>
                  <a:lnTo>
                    <a:pt x="546981" y="0"/>
                  </a:lnTo>
                  <a:cubicBezTo>
                    <a:pt x="556668" y="0"/>
                    <a:pt x="564520" y="7852"/>
                    <a:pt x="564520" y="17539"/>
                  </a:cubicBezTo>
                  <a:lnTo>
                    <a:pt x="564520" y="361776"/>
                  </a:lnTo>
                  <a:lnTo>
                    <a:pt x="0" y="361776"/>
                  </a:lnTo>
                  <a:lnTo>
                    <a:pt x="0" y="17539"/>
                  </a:lnTo>
                  <a:cubicBezTo>
                    <a:pt x="0" y="7852"/>
                    <a:pt x="7852" y="0"/>
                    <a:pt x="1753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3"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8"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8" algn="l" defTabSz="914286" rtl="0" eaLnBrk="1" latinLnBrk="0" hangingPunct="1">
                <a:defRPr sz="1800" kern="1200">
                  <a:solidFill>
                    <a:schemeClr val="lt1"/>
                  </a:solidFill>
                  <a:latin typeface="+mn-lt"/>
                  <a:ea typeface="+mn-ea"/>
                  <a:cs typeface="+mn-cs"/>
                </a:defRPr>
              </a:lvl7pPr>
              <a:lvl8pPr marL="3200001"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10" name="Trapezoid 12"/>
            <p:cNvSpPr/>
            <p:nvPr/>
          </p:nvSpPr>
          <p:spPr>
            <a:xfrm>
              <a:off x="1919150" y="3408078"/>
              <a:ext cx="666391" cy="84127"/>
            </a:xfrm>
            <a:custGeom>
              <a:avLst/>
              <a:gdLst/>
              <a:ahLst/>
              <a:cxnLst/>
              <a:rect l="l" t="t" r="r" b="b"/>
              <a:pathLst>
                <a:path w="666391" h="84127">
                  <a:moveTo>
                    <a:pt x="257990" y="52557"/>
                  </a:moveTo>
                  <a:lnTo>
                    <a:pt x="241755" y="79989"/>
                  </a:lnTo>
                  <a:lnTo>
                    <a:pt x="424635" y="79989"/>
                  </a:lnTo>
                  <a:lnTo>
                    <a:pt x="408400" y="52557"/>
                  </a:lnTo>
                  <a:close/>
                  <a:moveTo>
                    <a:pt x="49787" y="0"/>
                  </a:moveTo>
                  <a:lnTo>
                    <a:pt x="616604" y="0"/>
                  </a:lnTo>
                  <a:lnTo>
                    <a:pt x="666391" y="84127"/>
                  </a:lnTo>
                  <a:lnTo>
                    <a:pt x="0" y="8412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3"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8"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8" algn="l" defTabSz="914286" rtl="0" eaLnBrk="1" latinLnBrk="0" hangingPunct="1">
                <a:defRPr sz="1800" kern="1200">
                  <a:solidFill>
                    <a:schemeClr val="lt1"/>
                  </a:solidFill>
                  <a:latin typeface="+mn-lt"/>
                  <a:ea typeface="+mn-ea"/>
                  <a:cs typeface="+mn-cs"/>
                </a:defRPr>
              </a:lvl7pPr>
              <a:lvl8pPr marL="3200001"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11" name="Rectangle 10"/>
            <p:cNvSpPr/>
            <p:nvPr/>
          </p:nvSpPr>
          <p:spPr>
            <a:xfrm>
              <a:off x="1919446" y="3492205"/>
              <a:ext cx="665798" cy="274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3"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8"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8" algn="l" defTabSz="914286" rtl="0" eaLnBrk="1" latinLnBrk="0" hangingPunct="1">
                <a:defRPr sz="1800" kern="1200">
                  <a:solidFill>
                    <a:schemeClr val="lt1"/>
                  </a:solidFill>
                  <a:latin typeface="+mn-lt"/>
                  <a:ea typeface="+mn-ea"/>
                  <a:cs typeface="+mn-cs"/>
                </a:defRPr>
              </a:lvl7pPr>
              <a:lvl8pPr marL="3200001"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grpSp>
      <p:pic>
        <p:nvPicPr>
          <p:cNvPr id="12" name="Picture 11"/>
          <p:cNvPicPr>
            <a:picLocks noChangeAspect="1"/>
          </p:cNvPicPr>
          <p:nvPr/>
        </p:nvPicPr>
        <p:blipFill rotWithShape="1">
          <a:blip r:embed="rId3" cstate="email">
            <a:extLst>
              <a:ext uri="{28A0092B-C50C-407E-A947-70E740481C1C}">
                <a14:useLocalDpi xmlns:a14="http://schemas.microsoft.com/office/drawing/2010/main"/>
              </a:ext>
            </a:extLst>
          </a:blip>
          <a:srcRect l="67536"/>
          <a:stretch/>
        </p:blipFill>
        <p:spPr>
          <a:xfrm>
            <a:off x="5996097" y="3769184"/>
            <a:ext cx="500562" cy="767578"/>
          </a:xfrm>
          <a:prstGeom prst="rect">
            <a:avLst/>
          </a:prstGeom>
          <a:noFill/>
          <a:effectLst/>
        </p:spPr>
      </p:pic>
      <p:sp>
        <p:nvSpPr>
          <p:cNvPr id="13" name="TextBox 12"/>
          <p:cNvSpPr txBox="1"/>
          <p:nvPr/>
        </p:nvSpPr>
        <p:spPr>
          <a:xfrm>
            <a:off x="4310192" y="2339459"/>
            <a:ext cx="687131" cy="369332"/>
          </a:xfrm>
          <a:prstGeom prst="rect">
            <a:avLst/>
          </a:prstGeom>
          <a:noFill/>
          <a:effectLst/>
        </p:spPr>
        <p:txBody>
          <a:bodyPr wrap="square" rtlCol="0">
            <a:spAutoFit/>
          </a:bodyPr>
          <a:lstStyle/>
          <a:p>
            <a:pPr algn="ctr"/>
            <a:r>
              <a:rPr lang="en-US" dirty="0" smtClean="0">
                <a:solidFill>
                  <a:srgbClr val="FFFFFF"/>
                </a:solidFill>
              </a:rPr>
              <a:t>CAS</a:t>
            </a:r>
            <a:endParaRPr lang="en-US" dirty="0">
              <a:solidFill>
                <a:srgbClr val="FFFFFF"/>
              </a:solidFill>
            </a:endParaRPr>
          </a:p>
        </p:txBody>
      </p:sp>
      <p:sp>
        <p:nvSpPr>
          <p:cNvPr id="14" name="TextBox 13"/>
          <p:cNvSpPr txBox="1"/>
          <p:nvPr/>
        </p:nvSpPr>
        <p:spPr>
          <a:xfrm>
            <a:off x="5507012" y="4549269"/>
            <a:ext cx="1478733" cy="584775"/>
          </a:xfrm>
          <a:prstGeom prst="rect">
            <a:avLst/>
          </a:prstGeom>
          <a:noFill/>
        </p:spPr>
        <p:txBody>
          <a:bodyPr wrap="square" rtlCol="0">
            <a:spAutoFit/>
          </a:bodyPr>
          <a:lstStyle/>
          <a:p>
            <a:pPr algn="ctr"/>
            <a:r>
              <a:rPr lang="en-US" sz="1600" dirty="0" smtClean="0">
                <a:solidFill>
                  <a:srgbClr val="FFFFFF"/>
                </a:solidFill>
              </a:rPr>
              <a:t>Primary Site</a:t>
            </a:r>
            <a:br>
              <a:rPr lang="en-US" sz="1600" dirty="0" smtClean="0">
                <a:solidFill>
                  <a:srgbClr val="FFFFFF"/>
                </a:solidFill>
              </a:rPr>
            </a:br>
            <a:r>
              <a:rPr lang="en-US" sz="1600" i="1" dirty="0" smtClean="0">
                <a:solidFill>
                  <a:srgbClr val="FFFFFF"/>
                </a:solidFill>
              </a:rPr>
              <a:t>MP Role</a:t>
            </a:r>
            <a:endParaRPr lang="en-US" sz="1600" dirty="0">
              <a:solidFill>
                <a:srgbClr val="FFFFFF"/>
              </a:solidFill>
            </a:endParaRPr>
          </a:p>
        </p:txBody>
      </p:sp>
      <p:sp>
        <p:nvSpPr>
          <p:cNvPr id="15" name="TextBox 14"/>
          <p:cNvSpPr txBox="1"/>
          <p:nvPr/>
        </p:nvSpPr>
        <p:spPr>
          <a:xfrm>
            <a:off x="2560468" y="4549269"/>
            <a:ext cx="1398050" cy="584775"/>
          </a:xfrm>
          <a:prstGeom prst="rect">
            <a:avLst/>
          </a:prstGeom>
          <a:noFill/>
          <a:effectLst/>
        </p:spPr>
        <p:txBody>
          <a:bodyPr wrap="square" rtlCol="0">
            <a:spAutoFit/>
          </a:bodyPr>
          <a:lstStyle/>
          <a:p>
            <a:pPr algn="ctr"/>
            <a:r>
              <a:rPr lang="en-US" sz="1600" dirty="0" smtClean="0">
                <a:solidFill>
                  <a:srgbClr val="FFFFFF"/>
                </a:solidFill>
              </a:rPr>
              <a:t>Primary Site</a:t>
            </a:r>
            <a:br>
              <a:rPr lang="en-US" sz="1600" dirty="0" smtClean="0">
                <a:solidFill>
                  <a:srgbClr val="FFFFFF"/>
                </a:solidFill>
              </a:rPr>
            </a:br>
            <a:r>
              <a:rPr lang="en-US" sz="1600" i="1" dirty="0" smtClean="0">
                <a:solidFill>
                  <a:srgbClr val="FFFFFF"/>
                </a:solidFill>
              </a:rPr>
              <a:t>DP Role</a:t>
            </a:r>
            <a:endParaRPr lang="en-US" sz="1600" dirty="0">
              <a:solidFill>
                <a:srgbClr val="FFFFFF"/>
              </a:solidFill>
            </a:endParaRPr>
          </a:p>
        </p:txBody>
      </p:sp>
      <p:cxnSp>
        <p:nvCxnSpPr>
          <p:cNvPr id="19" name="Straight Arrow Connector 18"/>
          <p:cNvCxnSpPr/>
          <p:nvPr/>
        </p:nvCxnSpPr>
        <p:spPr>
          <a:xfrm>
            <a:off x="4971742" y="2408610"/>
            <a:ext cx="1274637" cy="1281647"/>
          </a:xfrm>
          <a:prstGeom prst="straightConnector1">
            <a:avLst/>
          </a:prstGeom>
          <a:ln cap="rnd">
            <a:solidFill>
              <a:schemeClr val="tx1"/>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009212" y="2835451"/>
            <a:ext cx="697414" cy="307777"/>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45720" tIns="45720" rIns="45720" rtlCol="0" anchor="ctr" anchorCtr="0">
            <a:spAutoFit/>
          </a:bodyPr>
          <a:lstStyle>
            <a:defPPr>
              <a:defRPr lang="en-US"/>
            </a:defPPr>
            <a:lvl1pPr marL="173038" indent="-173038">
              <a:buFont typeface="Arial" pitchFamily="34" charset="0"/>
              <a:buChar char="•"/>
              <a:defRPr sz="1600" b="1">
                <a:solidFill>
                  <a:schemeClr val="bg1"/>
                </a:solidFill>
                <a:latin typeface="+mn-lt"/>
                <a:ea typeface="Segoe UI" pitchFamily="34" charset="0"/>
              </a:defRPr>
            </a:lvl1pPr>
            <a:lvl2pPr>
              <a:defRPr>
                <a:latin typeface="+mn-lt"/>
                <a:cs typeface="+mn-cs"/>
              </a:defRPr>
            </a:lvl2pPr>
            <a:lvl3pPr>
              <a:defRPr>
                <a:latin typeface="+mn-lt"/>
                <a:cs typeface="+mn-cs"/>
              </a:defRPr>
            </a:lvl3pPr>
            <a:lvl4pPr>
              <a:defRPr>
                <a:latin typeface="+mn-lt"/>
                <a:cs typeface="+mn-cs"/>
              </a:defRPr>
            </a:lvl4pPr>
            <a:lvl5pPr>
              <a:defRPr>
                <a:latin typeface="+mn-lt"/>
                <a:cs typeface="+mn-cs"/>
              </a:defRPr>
            </a:lvl5pPr>
            <a:lvl6pPr>
              <a:defRPr>
                <a:latin typeface="+mn-lt"/>
                <a:cs typeface="+mn-cs"/>
              </a:defRPr>
            </a:lvl6pPr>
            <a:lvl7pPr>
              <a:defRPr>
                <a:latin typeface="+mn-lt"/>
                <a:cs typeface="+mn-cs"/>
              </a:defRPr>
            </a:lvl7pPr>
            <a:lvl8pPr>
              <a:defRPr>
                <a:latin typeface="+mn-lt"/>
                <a:cs typeface="+mn-cs"/>
              </a:defRPr>
            </a:lvl8pPr>
            <a:lvl9pPr>
              <a:defRPr>
                <a:latin typeface="+mn-lt"/>
                <a:cs typeface="+mn-cs"/>
              </a:defRPr>
            </a:lvl9pPr>
          </a:lstStyle>
          <a:p>
            <a:pPr marL="0" indent="0" algn="ctr">
              <a:buFont typeface="Arial" pitchFamily="34" charset="0"/>
              <a:buNone/>
            </a:pPr>
            <a:r>
              <a:rPr lang="en-US" sz="1400" b="0" dirty="0">
                <a:solidFill>
                  <a:srgbClr val="FFFFFF"/>
                </a:solidFill>
              </a:rPr>
              <a:t>Image</a:t>
            </a:r>
          </a:p>
        </p:txBody>
      </p:sp>
      <p:cxnSp>
        <p:nvCxnSpPr>
          <p:cNvPr id="22" name="Straight Arrow Connector 21"/>
          <p:cNvCxnSpPr/>
          <p:nvPr/>
        </p:nvCxnSpPr>
        <p:spPr>
          <a:xfrm flipH="1">
            <a:off x="3341725" y="2408610"/>
            <a:ext cx="975362" cy="1281647"/>
          </a:xfrm>
          <a:prstGeom prst="straightConnector1">
            <a:avLst/>
          </a:prstGeom>
          <a:ln cap="rnd">
            <a:solidFill>
              <a:schemeClr val="tx1"/>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782031" y="2835451"/>
            <a:ext cx="1396006" cy="307777"/>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45720" tIns="45720" rIns="45720" rtlCol="0" anchor="ctr" anchorCtr="0">
            <a:spAutoFit/>
          </a:bodyPr>
          <a:lstStyle>
            <a:defPPr>
              <a:defRPr lang="en-US"/>
            </a:defPPr>
            <a:lvl1pPr marL="173038" indent="-173038">
              <a:buFont typeface="Arial" pitchFamily="34" charset="0"/>
              <a:buChar char="•"/>
              <a:defRPr sz="1600" b="1">
                <a:solidFill>
                  <a:schemeClr val="bg1"/>
                </a:solidFill>
                <a:latin typeface="+mn-lt"/>
                <a:ea typeface="Segoe UI" pitchFamily="34" charset="0"/>
              </a:defRPr>
            </a:lvl1pPr>
            <a:lvl2pPr>
              <a:defRPr>
                <a:latin typeface="+mn-lt"/>
                <a:cs typeface="+mn-cs"/>
              </a:defRPr>
            </a:lvl2pPr>
            <a:lvl3pPr>
              <a:defRPr>
                <a:latin typeface="+mn-lt"/>
                <a:cs typeface="+mn-cs"/>
              </a:defRPr>
            </a:lvl3pPr>
            <a:lvl4pPr>
              <a:defRPr>
                <a:latin typeface="+mn-lt"/>
                <a:cs typeface="+mn-cs"/>
              </a:defRPr>
            </a:lvl4pPr>
            <a:lvl5pPr>
              <a:defRPr>
                <a:latin typeface="+mn-lt"/>
                <a:cs typeface="+mn-cs"/>
              </a:defRPr>
            </a:lvl5pPr>
            <a:lvl6pPr>
              <a:defRPr>
                <a:latin typeface="+mn-lt"/>
                <a:cs typeface="+mn-cs"/>
              </a:defRPr>
            </a:lvl6pPr>
            <a:lvl7pPr>
              <a:defRPr>
                <a:latin typeface="+mn-lt"/>
                <a:cs typeface="+mn-cs"/>
              </a:defRPr>
            </a:lvl7pPr>
            <a:lvl8pPr>
              <a:defRPr>
                <a:latin typeface="+mn-lt"/>
                <a:cs typeface="+mn-cs"/>
              </a:defRPr>
            </a:lvl8pPr>
            <a:lvl9pPr>
              <a:defRPr>
                <a:latin typeface="+mn-lt"/>
                <a:cs typeface="+mn-cs"/>
              </a:defRPr>
            </a:lvl9pPr>
          </a:lstStyle>
          <a:p>
            <a:pPr marL="0" indent="0" algn="ctr">
              <a:buFont typeface="Arial" pitchFamily="34" charset="0"/>
              <a:buNone/>
            </a:pPr>
            <a:r>
              <a:rPr lang="en-US" sz="1400" b="0" dirty="0">
                <a:solidFill>
                  <a:srgbClr val="FFFFFF"/>
                </a:solidFill>
              </a:rPr>
              <a:t>Task Sequence</a:t>
            </a:r>
          </a:p>
        </p:txBody>
      </p:sp>
      <p:cxnSp>
        <p:nvCxnSpPr>
          <p:cNvPr id="29" name="Straight Arrow Connector 28"/>
          <p:cNvCxnSpPr>
            <a:stCxn id="14" idx="2"/>
          </p:cNvCxnSpPr>
          <p:nvPr/>
        </p:nvCxnSpPr>
        <p:spPr>
          <a:xfrm flipH="1">
            <a:off x="4798920" y="5134044"/>
            <a:ext cx="1447459" cy="617052"/>
          </a:xfrm>
          <a:prstGeom prst="straightConnector1">
            <a:avLst/>
          </a:prstGeom>
          <a:ln cap="rnd">
            <a:solidFill>
              <a:schemeClr val="tx1"/>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15" idx="2"/>
          </p:cNvCxnSpPr>
          <p:nvPr/>
        </p:nvCxnSpPr>
        <p:spPr>
          <a:xfrm>
            <a:off x="3259493" y="5134044"/>
            <a:ext cx="1251328" cy="617052"/>
          </a:xfrm>
          <a:prstGeom prst="straightConnector1">
            <a:avLst/>
          </a:prstGeom>
          <a:ln cap="rnd">
            <a:solidFill>
              <a:schemeClr val="tx1"/>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4651209" y="2755900"/>
            <a:ext cx="0" cy="2995197"/>
          </a:xfrm>
          <a:prstGeom prst="straightConnector1">
            <a:avLst/>
          </a:prstGeom>
          <a:ln>
            <a:solidFill>
              <a:schemeClr val="tx1"/>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4670925" y="4099610"/>
            <a:ext cx="752519" cy="307777"/>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45720" tIns="45720" rIns="45720" rtlCol="0" anchor="ctr" anchorCtr="0">
            <a:spAutoFit/>
          </a:bodyPr>
          <a:lstStyle>
            <a:defPPr>
              <a:defRPr lang="en-US"/>
            </a:defPPr>
            <a:lvl1pPr marL="173038" indent="-173038">
              <a:buFont typeface="Arial" pitchFamily="34" charset="0"/>
              <a:buChar char="•"/>
              <a:defRPr sz="1600" b="1">
                <a:solidFill>
                  <a:schemeClr val="bg1"/>
                </a:solidFill>
                <a:latin typeface="+mn-lt"/>
                <a:ea typeface="Segoe UI" pitchFamily="34" charset="0"/>
              </a:defRPr>
            </a:lvl1pPr>
            <a:lvl2pPr>
              <a:defRPr>
                <a:latin typeface="+mn-lt"/>
                <a:cs typeface="+mn-cs"/>
              </a:defRPr>
            </a:lvl2pPr>
            <a:lvl3pPr>
              <a:defRPr>
                <a:latin typeface="+mn-lt"/>
                <a:cs typeface="+mn-cs"/>
              </a:defRPr>
            </a:lvl3pPr>
            <a:lvl4pPr>
              <a:defRPr>
                <a:latin typeface="+mn-lt"/>
                <a:cs typeface="+mn-cs"/>
              </a:defRPr>
            </a:lvl4pPr>
            <a:lvl5pPr>
              <a:defRPr>
                <a:latin typeface="+mn-lt"/>
                <a:cs typeface="+mn-cs"/>
              </a:defRPr>
            </a:lvl5pPr>
            <a:lvl6pPr>
              <a:defRPr>
                <a:latin typeface="+mn-lt"/>
                <a:cs typeface="+mn-cs"/>
              </a:defRPr>
            </a:lvl6pPr>
            <a:lvl7pPr>
              <a:defRPr>
                <a:latin typeface="+mn-lt"/>
                <a:cs typeface="+mn-cs"/>
              </a:defRPr>
            </a:lvl7pPr>
            <a:lvl8pPr>
              <a:defRPr>
                <a:latin typeface="+mn-lt"/>
                <a:cs typeface="+mn-cs"/>
              </a:defRPr>
            </a:lvl8pPr>
            <a:lvl9pPr>
              <a:defRPr>
                <a:latin typeface="+mn-lt"/>
                <a:cs typeface="+mn-cs"/>
              </a:defRPr>
            </a:lvl9pPr>
          </a:lstStyle>
          <a:p>
            <a:pPr marL="0" indent="0" algn="ctr">
              <a:buFont typeface="Arial" pitchFamily="34" charset="0"/>
              <a:buNone/>
            </a:pPr>
            <a:r>
              <a:rPr lang="en-US" sz="1400" b="0" dirty="0">
                <a:solidFill>
                  <a:srgbClr val="FFFFFF"/>
                </a:solidFill>
              </a:rPr>
              <a:t>Report</a:t>
            </a:r>
          </a:p>
        </p:txBody>
      </p:sp>
      <p:pic>
        <p:nvPicPr>
          <p:cNvPr id="44" name="Picture 43"/>
          <p:cNvPicPr>
            <a:picLocks noChangeAspect="1"/>
          </p:cNvPicPr>
          <p:nvPr/>
        </p:nvPicPr>
        <p:blipFill rotWithShape="1">
          <a:blip r:embed="rId3" cstate="email">
            <a:extLst>
              <a:ext uri="{28A0092B-C50C-407E-A947-70E740481C1C}">
                <a14:useLocalDpi xmlns:a14="http://schemas.microsoft.com/office/drawing/2010/main"/>
              </a:ext>
            </a:extLst>
          </a:blip>
          <a:srcRect l="67536"/>
          <a:stretch/>
        </p:blipFill>
        <p:spPr>
          <a:xfrm>
            <a:off x="887162" y="3769184"/>
            <a:ext cx="500562" cy="767578"/>
          </a:xfrm>
          <a:prstGeom prst="rect">
            <a:avLst/>
          </a:prstGeom>
          <a:noFill/>
          <a:effectLst/>
        </p:spPr>
      </p:pic>
      <p:sp>
        <p:nvSpPr>
          <p:cNvPr id="45" name="TextBox 44"/>
          <p:cNvSpPr txBox="1"/>
          <p:nvPr/>
        </p:nvSpPr>
        <p:spPr>
          <a:xfrm>
            <a:off x="261937" y="4549269"/>
            <a:ext cx="1751012" cy="338554"/>
          </a:xfrm>
          <a:prstGeom prst="rect">
            <a:avLst/>
          </a:prstGeom>
          <a:noFill/>
          <a:effectLst/>
        </p:spPr>
        <p:txBody>
          <a:bodyPr wrap="square" rtlCol="0">
            <a:spAutoFit/>
          </a:bodyPr>
          <a:lstStyle/>
          <a:p>
            <a:pPr algn="ctr"/>
            <a:r>
              <a:rPr lang="en-US" sz="1600" dirty="0" smtClean="0">
                <a:solidFill>
                  <a:srgbClr val="FFFFFF"/>
                </a:solidFill>
              </a:rPr>
              <a:t>WDS PXE Server</a:t>
            </a:r>
            <a:endParaRPr lang="en-US" sz="1600" dirty="0">
              <a:solidFill>
                <a:srgbClr val="FFFFFF"/>
              </a:solidFill>
            </a:endParaRPr>
          </a:p>
        </p:txBody>
      </p:sp>
      <p:sp>
        <p:nvSpPr>
          <p:cNvPr id="28" name="Rectangle 27"/>
          <p:cNvSpPr/>
          <p:nvPr/>
        </p:nvSpPr>
        <p:spPr>
          <a:xfrm>
            <a:off x="10444253" y="223838"/>
            <a:ext cx="1280160" cy="367177"/>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600" dirty="0">
                <a:solidFill>
                  <a:srgbClr val="FFFFFF"/>
                </a:solidFill>
                <a:ea typeface="Segoe UI" pitchFamily="34" charset="0"/>
                <a:cs typeface="Segoe UI" pitchFamily="34" charset="0"/>
              </a:rPr>
              <a:t>Simplify</a:t>
            </a:r>
          </a:p>
        </p:txBody>
      </p:sp>
      <p:grpSp>
        <p:nvGrpSpPr>
          <p:cNvPr id="31" name="Group 30"/>
          <p:cNvGrpSpPr/>
          <p:nvPr/>
        </p:nvGrpSpPr>
        <p:grpSpPr>
          <a:xfrm>
            <a:off x="7617678" y="1862356"/>
            <a:ext cx="4127500" cy="4548580"/>
            <a:chOff x="567090" y="3838072"/>
            <a:chExt cx="4127500" cy="4548580"/>
          </a:xfrm>
        </p:grpSpPr>
        <p:sp>
          <p:nvSpPr>
            <p:cNvPr id="34" name="Rectangle 33"/>
            <p:cNvSpPr/>
            <p:nvPr/>
          </p:nvSpPr>
          <p:spPr>
            <a:xfrm>
              <a:off x="579790" y="3838072"/>
              <a:ext cx="4114800" cy="344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r>
                <a:rPr lang="en-US" dirty="0">
                  <a:solidFill>
                    <a:srgbClr val="FFFFFF"/>
                  </a:solidFill>
                </a:rPr>
                <a:t>Multiple Deployment Method Support</a:t>
              </a:r>
            </a:p>
          </p:txBody>
        </p:sp>
        <p:sp>
          <p:nvSpPr>
            <p:cNvPr id="35" name="Rectangle 34"/>
            <p:cNvSpPr/>
            <p:nvPr/>
          </p:nvSpPr>
          <p:spPr>
            <a:xfrm flipH="1">
              <a:off x="567090" y="4229293"/>
              <a:ext cx="4114800" cy="4157359"/>
            </a:xfrm>
            <a:prstGeom prst="rect">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lIns="137160" tIns="137160" rIns="45720" rtlCol="0" anchor="t" anchorCtr="0"/>
            <a:lstStyle/>
            <a:p>
              <a:pPr marL="173038" indent="-173038">
                <a:buFont typeface="Arial" pitchFamily="34" charset="0"/>
                <a:buChar char="•"/>
              </a:pPr>
              <a:r>
                <a:rPr lang="en-US" sz="1600" b="1" dirty="0">
                  <a:solidFill>
                    <a:srgbClr val="FFFFFF"/>
                  </a:solidFill>
                  <a:ea typeface="Segoe UI" pitchFamily="34" charset="0"/>
                  <a:cs typeface="Segoe UI" pitchFamily="34" charset="0"/>
                </a:rPr>
                <a:t>PXE initiated deployment</a:t>
              </a:r>
              <a:r>
                <a:rPr lang="en-US" sz="1600" b="1" dirty="0">
                  <a:solidFill>
                    <a:srgbClr val="FFFFFF"/>
                  </a:solidFill>
                  <a:latin typeface="Segoe Semibold" pitchFamily="34" charset="0"/>
                  <a:ea typeface="Segoe UI" pitchFamily="34" charset="0"/>
                  <a:cs typeface="Segoe UI" pitchFamily="34" charset="0"/>
                </a:rPr>
                <a:t> </a:t>
              </a:r>
              <a:r>
                <a:rPr lang="en-US" sz="1600" dirty="0">
                  <a:solidFill>
                    <a:srgbClr val="FFFFFF"/>
                  </a:solidFill>
                  <a:ea typeface="Segoe UI" pitchFamily="34" charset="0"/>
                  <a:cs typeface="Segoe UI" pitchFamily="34" charset="0"/>
                </a:rPr>
                <a:t>allows client computers to request deployment over the network </a:t>
              </a:r>
            </a:p>
            <a:p>
              <a:pPr marL="173038" indent="-173038">
                <a:buFont typeface="Arial" pitchFamily="34" charset="0"/>
                <a:buChar char="•"/>
              </a:pPr>
              <a:r>
                <a:rPr lang="en-US" sz="1600" b="1" dirty="0">
                  <a:solidFill>
                    <a:srgbClr val="FFFFFF"/>
                  </a:solidFill>
                  <a:ea typeface="Segoe UI" pitchFamily="34" charset="0"/>
                  <a:cs typeface="Segoe UI" pitchFamily="34" charset="0"/>
                </a:rPr>
                <a:t>Multi-cast deployment </a:t>
              </a:r>
              <a:r>
                <a:rPr lang="en-US" sz="1600" dirty="0">
                  <a:solidFill>
                    <a:srgbClr val="FFFFFF"/>
                  </a:solidFill>
                  <a:ea typeface="Segoe UI" pitchFamily="34" charset="0"/>
                  <a:cs typeface="Segoe UI" pitchFamily="34" charset="0"/>
                </a:rPr>
                <a:t>to conserve </a:t>
              </a:r>
              <a:r>
                <a:rPr lang="en-US" sz="1600" dirty="0" smtClean="0">
                  <a:solidFill>
                    <a:srgbClr val="FFFFFF"/>
                  </a:solidFill>
                  <a:ea typeface="Segoe UI" pitchFamily="34" charset="0"/>
                  <a:cs typeface="Segoe UI" pitchFamily="34" charset="0"/>
                </a:rPr>
                <a:t/>
              </a:r>
              <a:br>
                <a:rPr lang="en-US" sz="1600" dirty="0" smtClean="0">
                  <a:solidFill>
                    <a:srgbClr val="FFFFFF"/>
                  </a:solidFill>
                  <a:ea typeface="Segoe UI" pitchFamily="34" charset="0"/>
                  <a:cs typeface="Segoe UI" pitchFamily="34" charset="0"/>
                </a:rPr>
              </a:br>
              <a:r>
                <a:rPr lang="en-US" sz="1600" dirty="0" smtClean="0">
                  <a:solidFill>
                    <a:srgbClr val="FFFFFF"/>
                  </a:solidFill>
                  <a:ea typeface="Segoe UI" pitchFamily="34" charset="0"/>
                  <a:cs typeface="Segoe UI" pitchFamily="34" charset="0"/>
                </a:rPr>
                <a:t>network </a:t>
              </a:r>
              <a:r>
                <a:rPr lang="en-US" sz="1600" dirty="0">
                  <a:solidFill>
                    <a:srgbClr val="FFFFFF"/>
                  </a:solidFill>
                  <a:ea typeface="Segoe UI" pitchFamily="34" charset="0"/>
                  <a:cs typeface="Segoe UI" pitchFamily="34" charset="0"/>
                </a:rPr>
                <a:t>bandwidth</a:t>
              </a:r>
            </a:p>
            <a:p>
              <a:pPr marL="173038" indent="-173038">
                <a:buFont typeface="Arial" pitchFamily="34" charset="0"/>
                <a:buChar char="•"/>
              </a:pPr>
              <a:r>
                <a:rPr lang="en-US" sz="1600" b="1" dirty="0" smtClean="0">
                  <a:solidFill>
                    <a:srgbClr val="FFFFFF"/>
                  </a:solidFill>
                  <a:ea typeface="Segoe UI" pitchFamily="34" charset="0"/>
                  <a:cs typeface="Segoe UI" pitchFamily="34" charset="0"/>
                </a:rPr>
                <a:t>Stand-alone media deployment </a:t>
              </a:r>
              <a:r>
                <a:rPr lang="en-US" sz="1600" dirty="0" smtClean="0">
                  <a:solidFill>
                    <a:srgbClr val="FFFFFF"/>
                  </a:solidFill>
                  <a:ea typeface="Segoe UI" pitchFamily="34" charset="0"/>
                  <a:cs typeface="Segoe UI" pitchFamily="34" charset="0"/>
                </a:rPr>
                <a:t>for </a:t>
              </a:r>
              <a:r>
                <a:rPr lang="en-US" sz="1600" dirty="0">
                  <a:solidFill>
                    <a:srgbClr val="FFFFFF"/>
                  </a:solidFill>
                  <a:ea typeface="Segoe UI" pitchFamily="34" charset="0"/>
                  <a:cs typeface="Segoe UI" pitchFamily="34" charset="0"/>
                </a:rPr>
                <a:t>no network connectivity or low bandwidth </a:t>
              </a:r>
            </a:p>
            <a:p>
              <a:pPr marL="173038" indent="-173038">
                <a:buFont typeface="Arial" pitchFamily="34" charset="0"/>
                <a:buChar char="•"/>
              </a:pPr>
              <a:r>
                <a:rPr lang="en-US" sz="1600" b="1" dirty="0">
                  <a:solidFill>
                    <a:srgbClr val="FFFFFF"/>
                  </a:solidFill>
                  <a:ea typeface="Segoe UI" pitchFamily="34" charset="0"/>
                  <a:cs typeface="Segoe UI" pitchFamily="34" charset="0"/>
                </a:rPr>
                <a:t>Pre-staged media deployment </a:t>
              </a:r>
              <a:r>
                <a:rPr lang="en-US" sz="1600" dirty="0">
                  <a:solidFill>
                    <a:srgbClr val="FFFFFF"/>
                  </a:solidFill>
                  <a:ea typeface="Segoe UI" pitchFamily="34" charset="0"/>
                  <a:cs typeface="Segoe UI" pitchFamily="34" charset="0"/>
                </a:rPr>
                <a:t>allows you to deploy an operating system to a computer that </a:t>
              </a:r>
              <a:br>
                <a:rPr lang="en-US" sz="1600" dirty="0">
                  <a:solidFill>
                    <a:srgbClr val="FFFFFF"/>
                  </a:solidFill>
                  <a:ea typeface="Segoe UI" pitchFamily="34" charset="0"/>
                  <a:cs typeface="Segoe UI" pitchFamily="34" charset="0"/>
                </a:rPr>
              </a:br>
              <a:r>
                <a:rPr lang="en-US" sz="1600" dirty="0" smtClean="0">
                  <a:solidFill>
                    <a:srgbClr val="FFFFFF"/>
                  </a:solidFill>
                  <a:ea typeface="Segoe UI" pitchFamily="34" charset="0"/>
                  <a:cs typeface="Segoe UI" pitchFamily="34" charset="0"/>
                </a:rPr>
                <a:t>is </a:t>
              </a:r>
              <a:r>
                <a:rPr lang="en-US" sz="1600" dirty="0">
                  <a:solidFill>
                    <a:srgbClr val="FFFFFF"/>
                  </a:solidFill>
                  <a:ea typeface="Segoe UI" pitchFamily="34" charset="0"/>
                  <a:cs typeface="Segoe UI" pitchFamily="34" charset="0"/>
                </a:rPr>
                <a:t>not fully </a:t>
              </a:r>
              <a:r>
                <a:rPr lang="en-US" sz="1600" dirty="0" smtClean="0">
                  <a:solidFill>
                    <a:srgbClr val="FFFFFF"/>
                  </a:solidFill>
                  <a:ea typeface="Segoe UI" pitchFamily="34" charset="0"/>
                  <a:cs typeface="Segoe UI" pitchFamily="34" charset="0"/>
                </a:rPr>
                <a:t>provisioned</a:t>
              </a:r>
            </a:p>
            <a:p>
              <a:pPr marL="173038" indent="-173038">
                <a:buFont typeface="Arial" pitchFamily="34" charset="0"/>
                <a:buChar char="•"/>
              </a:pPr>
              <a:endParaRPr lang="en-US" sz="1600" dirty="0">
                <a:solidFill>
                  <a:srgbClr val="FFFFFF"/>
                </a:solidFill>
                <a:ea typeface="Segoe UI" pitchFamily="34" charset="0"/>
                <a:cs typeface="Segoe UI" pitchFamily="34" charset="0"/>
              </a:endParaRPr>
            </a:p>
            <a:p>
              <a:r>
                <a:rPr lang="en-US" sz="1600" dirty="0">
                  <a:solidFill>
                    <a:srgbClr val="FFFFFF"/>
                  </a:solidFill>
                  <a:ea typeface="Segoe UI" pitchFamily="34" charset="0"/>
                  <a:cs typeface="Segoe UI" pitchFamily="34" charset="0"/>
                </a:rPr>
                <a:t>USMT 4.0 UI integration makes it easier transfer files and user settings from one machine to another </a:t>
              </a:r>
            </a:p>
            <a:p>
              <a:pPr marL="173038" indent="-173038">
                <a:buFont typeface="Arial" pitchFamily="34" charset="0"/>
                <a:buChar char="•"/>
              </a:pPr>
              <a:endParaRPr lang="en-US" sz="1600" dirty="0">
                <a:solidFill>
                  <a:srgbClr val="FFFFFF"/>
                </a:solidFill>
                <a:ea typeface="Segoe UI" pitchFamily="34" charset="0"/>
                <a:cs typeface="Segoe UI" pitchFamily="34" charset="0"/>
              </a:endParaRPr>
            </a:p>
          </p:txBody>
        </p:sp>
      </p:grpSp>
      <p:cxnSp>
        <p:nvCxnSpPr>
          <p:cNvPr id="37" name="Straight Arrow Connector 36"/>
          <p:cNvCxnSpPr/>
          <p:nvPr/>
        </p:nvCxnSpPr>
        <p:spPr>
          <a:xfrm flipH="1">
            <a:off x="1175174" y="1654629"/>
            <a:ext cx="3219989" cy="2035628"/>
          </a:xfrm>
          <a:prstGeom prst="straightConnector1">
            <a:avLst/>
          </a:prstGeom>
          <a:ln cap="rnd">
            <a:solidFill>
              <a:schemeClr val="tx1"/>
            </a:solidFill>
            <a:prstDash val="sysDot"/>
            <a:headEnd type="triangl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1175174" y="4974224"/>
            <a:ext cx="3141913" cy="776872"/>
          </a:xfrm>
          <a:prstGeom prst="straightConnector1">
            <a:avLst/>
          </a:prstGeom>
          <a:ln cap="rnd">
            <a:solidFill>
              <a:schemeClr val="tx1"/>
            </a:solidFill>
            <a:prstDash val="sysDot"/>
            <a:headEnd type="triangle" w="lg" len="med"/>
            <a:tailEnd type="none" w="lg" len="med"/>
          </a:ln>
          <a:effectLst/>
        </p:spPr>
        <p:style>
          <a:lnRef idx="2">
            <a:schemeClr val="accent1"/>
          </a:lnRef>
          <a:fillRef idx="0">
            <a:schemeClr val="accent1"/>
          </a:fillRef>
          <a:effectRef idx="1">
            <a:schemeClr val="accent1"/>
          </a:effectRef>
          <a:fontRef idx="minor">
            <a:schemeClr val="tx1"/>
          </a:fontRef>
        </p:style>
      </p:cxnSp>
      <p:sp>
        <p:nvSpPr>
          <p:cNvPr id="38" name="Title 1"/>
          <p:cNvSpPr>
            <a:spLocks noGrp="1"/>
          </p:cNvSpPr>
          <p:nvPr>
            <p:ph type="title"/>
          </p:nvPr>
        </p:nvSpPr>
        <p:spPr/>
        <p:txBody>
          <a:bodyPr/>
          <a:lstStyle/>
          <a:p>
            <a:r>
              <a:rPr lang="en-US" dirty="0" smtClean="0">
                <a:solidFill>
                  <a:schemeClr val="tx1"/>
                </a:solidFill>
              </a:rPr>
              <a:t>Operating System Deployment</a:t>
            </a:r>
            <a:endParaRPr lang="en-US" dirty="0">
              <a:solidFill>
                <a:schemeClr val="tx1"/>
              </a:solidFill>
            </a:endParaRPr>
          </a:p>
        </p:txBody>
      </p:sp>
    </p:spTree>
    <p:extLst>
      <p:ext uri="{BB962C8B-B14F-4D97-AF65-F5344CB8AC3E}">
        <p14:creationId xmlns:p14="http://schemas.microsoft.com/office/powerpoint/2010/main" val="3777197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Reduced Infrastructure Requirements</a:t>
            </a:r>
            <a:endParaRPr lang="en-US" dirty="0">
              <a:solidFill>
                <a:schemeClr val="tx1"/>
              </a:solidFill>
            </a:endParaRPr>
          </a:p>
        </p:txBody>
      </p:sp>
      <p:sp>
        <p:nvSpPr>
          <p:cNvPr id="10" name="Rectangle 9"/>
          <p:cNvSpPr/>
          <p:nvPr/>
        </p:nvSpPr>
        <p:spPr>
          <a:xfrm>
            <a:off x="10444253" y="223838"/>
            <a:ext cx="1280160" cy="367177"/>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600" dirty="0" smtClean="0">
                <a:solidFill>
                  <a:srgbClr val="FFFFFF"/>
                </a:solidFill>
                <a:ea typeface="Segoe UI" pitchFamily="34" charset="0"/>
                <a:cs typeface="Segoe UI" pitchFamily="34" charset="0"/>
              </a:rPr>
              <a:t>Unify</a:t>
            </a:r>
            <a:endParaRPr lang="en-US" sz="1600" dirty="0">
              <a:solidFill>
                <a:srgbClr val="FFFFFF"/>
              </a:solidFill>
              <a:ea typeface="Segoe UI" pitchFamily="34" charset="0"/>
              <a:cs typeface="Segoe UI" pitchFamily="34" charset="0"/>
            </a:endParaRPr>
          </a:p>
        </p:txBody>
      </p:sp>
      <p:grpSp>
        <p:nvGrpSpPr>
          <p:cNvPr id="6" name="Group 5"/>
          <p:cNvGrpSpPr/>
          <p:nvPr/>
        </p:nvGrpSpPr>
        <p:grpSpPr>
          <a:xfrm>
            <a:off x="747570" y="1517938"/>
            <a:ext cx="3487420" cy="1214183"/>
            <a:chOff x="539750" y="1517938"/>
            <a:chExt cx="3487420" cy="1214183"/>
          </a:xfrm>
        </p:grpSpPr>
        <p:sp>
          <p:nvSpPr>
            <p:cNvPr id="11" name="Rectangle 10"/>
            <p:cNvSpPr/>
            <p:nvPr/>
          </p:nvSpPr>
          <p:spPr>
            <a:xfrm>
              <a:off x="552450" y="1517938"/>
              <a:ext cx="3474720" cy="344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FFFF"/>
                  </a:solidFill>
                </a:rPr>
                <a:t>Central Administration Site</a:t>
              </a:r>
            </a:p>
          </p:txBody>
        </p:sp>
        <p:sp>
          <p:nvSpPr>
            <p:cNvPr id="13" name="Rectangle 12"/>
            <p:cNvSpPr/>
            <p:nvPr/>
          </p:nvSpPr>
          <p:spPr>
            <a:xfrm flipH="1">
              <a:off x="539750" y="1909161"/>
              <a:ext cx="3474720" cy="822960"/>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137160" rtlCol="0" anchor="t" anchorCtr="0"/>
            <a:lstStyle/>
            <a:p>
              <a:pPr marL="173038" indent="-173038">
                <a:buFont typeface="Arial" pitchFamily="34" charset="0"/>
                <a:buChar char="•"/>
              </a:pPr>
              <a:r>
                <a:rPr lang="en-US" sz="1400" dirty="0">
                  <a:solidFill>
                    <a:srgbClr val="FFFFFF"/>
                  </a:solidFill>
                  <a:ea typeface="Segoe UI" pitchFamily="34" charset="0"/>
                  <a:cs typeface="Segoe UI" pitchFamily="34" charset="0"/>
                </a:rPr>
                <a:t>Central primary site administration </a:t>
              </a:r>
            </a:p>
            <a:p>
              <a:pPr marL="173038" indent="-173038">
                <a:buFont typeface="Arial" pitchFamily="34" charset="0"/>
                <a:buChar char="•"/>
              </a:pPr>
              <a:r>
                <a:rPr lang="en-US" sz="1400" dirty="0" smtClean="0">
                  <a:solidFill>
                    <a:srgbClr val="FFFFFF"/>
                  </a:solidFill>
                  <a:ea typeface="Segoe UI" pitchFamily="34" charset="0"/>
                  <a:cs typeface="Segoe UI" pitchFamily="34" charset="0"/>
                </a:rPr>
                <a:t>Reporting</a:t>
              </a:r>
              <a:endParaRPr lang="en-US" sz="1400" dirty="0">
                <a:solidFill>
                  <a:srgbClr val="FFFFFF"/>
                </a:solidFill>
                <a:ea typeface="Segoe UI" pitchFamily="34" charset="0"/>
                <a:cs typeface="Segoe UI" pitchFamily="34" charset="0"/>
              </a:endParaRPr>
            </a:p>
          </p:txBody>
        </p:sp>
      </p:grpSp>
      <p:grpSp>
        <p:nvGrpSpPr>
          <p:cNvPr id="5" name="Group 4"/>
          <p:cNvGrpSpPr/>
          <p:nvPr/>
        </p:nvGrpSpPr>
        <p:grpSpPr>
          <a:xfrm>
            <a:off x="4420568" y="1517938"/>
            <a:ext cx="3487420" cy="1214183"/>
            <a:chOff x="4601137" y="1517938"/>
            <a:chExt cx="3487420" cy="1214183"/>
          </a:xfrm>
        </p:grpSpPr>
        <p:sp>
          <p:nvSpPr>
            <p:cNvPr id="14" name="Rectangle 13"/>
            <p:cNvSpPr/>
            <p:nvPr/>
          </p:nvSpPr>
          <p:spPr>
            <a:xfrm>
              <a:off x="4613837" y="1517938"/>
              <a:ext cx="3474720" cy="344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FFFF"/>
                  </a:solidFill>
                </a:rPr>
                <a:t>Primary Sites</a:t>
              </a:r>
            </a:p>
          </p:txBody>
        </p:sp>
        <p:sp>
          <p:nvSpPr>
            <p:cNvPr id="15" name="Rectangle 14"/>
            <p:cNvSpPr/>
            <p:nvPr/>
          </p:nvSpPr>
          <p:spPr>
            <a:xfrm flipH="1">
              <a:off x="4601137" y="1909161"/>
              <a:ext cx="3474720" cy="822960"/>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137160" rtlCol="0" anchor="t" anchorCtr="0"/>
            <a:lstStyle/>
            <a:p>
              <a:pPr marL="173038" indent="-173038">
                <a:buFont typeface="Arial" pitchFamily="34" charset="0"/>
                <a:buChar char="•"/>
              </a:pPr>
              <a:r>
                <a:rPr lang="en-US" sz="1400" dirty="0">
                  <a:solidFill>
                    <a:srgbClr val="FFFFFF"/>
                  </a:solidFill>
                  <a:ea typeface="Segoe UI" pitchFamily="34" charset="0"/>
                  <a:cs typeface="Segoe UI" pitchFamily="34" charset="0"/>
                </a:rPr>
                <a:t>Client management </a:t>
              </a:r>
              <a:r>
                <a:rPr lang="en-US" sz="1400" dirty="0" smtClean="0">
                  <a:solidFill>
                    <a:srgbClr val="FFFFFF"/>
                  </a:solidFill>
                  <a:ea typeface="Segoe UI" pitchFamily="34" charset="0"/>
                  <a:cs typeface="Segoe UI" pitchFamily="34" charset="0"/>
                </a:rPr>
                <a:t>and </a:t>
              </a:r>
              <a:r>
                <a:rPr lang="en-US" sz="1400" dirty="0">
                  <a:solidFill>
                    <a:srgbClr val="FFFFFF"/>
                  </a:solidFill>
                  <a:ea typeface="Segoe UI" pitchFamily="34" charset="0"/>
                  <a:cs typeface="Segoe UI" pitchFamily="34" charset="0"/>
                </a:rPr>
                <a:t>settings </a:t>
              </a:r>
            </a:p>
            <a:p>
              <a:pPr marL="173038" indent="-173038">
                <a:buFont typeface="Arial" pitchFamily="34" charset="0"/>
                <a:buChar char="•"/>
              </a:pPr>
              <a:r>
                <a:rPr lang="en-US" sz="1400" dirty="0">
                  <a:solidFill>
                    <a:srgbClr val="FFFFFF"/>
                  </a:solidFill>
                  <a:ea typeface="Segoe UI" pitchFamily="34" charset="0"/>
                  <a:cs typeface="Segoe UI" pitchFamily="34" charset="0"/>
                </a:rPr>
                <a:t>Delegated a</a:t>
              </a:r>
              <a:r>
                <a:rPr lang="en-US" sz="1400" dirty="0" smtClean="0">
                  <a:solidFill>
                    <a:srgbClr val="FFFFFF"/>
                  </a:solidFill>
                  <a:ea typeface="Segoe UI" pitchFamily="34" charset="0"/>
                  <a:cs typeface="Segoe UI" pitchFamily="34" charset="0"/>
                </a:rPr>
                <a:t>dministration</a:t>
              </a:r>
            </a:p>
            <a:p>
              <a:pPr marL="233363" indent="-233363">
                <a:buFont typeface="Arial" pitchFamily="34" charset="0"/>
                <a:buChar char="•"/>
              </a:pPr>
              <a:endParaRPr lang="en-US" sz="1400" dirty="0">
                <a:solidFill>
                  <a:srgbClr val="FFFFFF"/>
                </a:solidFill>
                <a:ea typeface="Segoe UI" pitchFamily="34" charset="0"/>
                <a:cs typeface="Segoe UI" pitchFamily="34" charset="0"/>
              </a:endParaRPr>
            </a:p>
          </p:txBody>
        </p:sp>
      </p:grpSp>
      <p:grpSp>
        <p:nvGrpSpPr>
          <p:cNvPr id="4" name="Group 3"/>
          <p:cNvGrpSpPr/>
          <p:nvPr/>
        </p:nvGrpSpPr>
        <p:grpSpPr>
          <a:xfrm>
            <a:off x="8093567" y="1517938"/>
            <a:ext cx="3487420" cy="1214183"/>
            <a:chOff x="8256905" y="1517938"/>
            <a:chExt cx="3487420" cy="1214183"/>
          </a:xfrm>
        </p:grpSpPr>
        <p:sp>
          <p:nvSpPr>
            <p:cNvPr id="16" name="Rectangle 15"/>
            <p:cNvSpPr/>
            <p:nvPr/>
          </p:nvSpPr>
          <p:spPr>
            <a:xfrm>
              <a:off x="8269605" y="1517938"/>
              <a:ext cx="3474720" cy="344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FFFF"/>
                  </a:solidFill>
                </a:rPr>
                <a:t>Secondary Sites</a:t>
              </a:r>
            </a:p>
          </p:txBody>
        </p:sp>
        <p:sp>
          <p:nvSpPr>
            <p:cNvPr id="17" name="Rectangle 16"/>
            <p:cNvSpPr/>
            <p:nvPr/>
          </p:nvSpPr>
          <p:spPr>
            <a:xfrm flipH="1">
              <a:off x="8256905" y="1909161"/>
              <a:ext cx="3474720" cy="822960"/>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137160" rtlCol="0" anchor="t" anchorCtr="0"/>
            <a:lstStyle/>
            <a:p>
              <a:pPr marL="173038" indent="-173038">
                <a:buFont typeface="Arial" pitchFamily="34" charset="0"/>
                <a:buChar char="•"/>
              </a:pPr>
              <a:r>
                <a:rPr lang="en-US" sz="1400" dirty="0">
                  <a:solidFill>
                    <a:srgbClr val="FFFFFF"/>
                  </a:solidFill>
                  <a:ea typeface="Segoe UI" pitchFamily="34" charset="0"/>
                  <a:cs typeface="Segoe UI" pitchFamily="34" charset="0"/>
                </a:rPr>
                <a:t>Content routing</a:t>
              </a:r>
            </a:p>
            <a:p>
              <a:pPr marL="173038" indent="-173038">
                <a:buFont typeface="Arial" pitchFamily="34" charset="0"/>
                <a:buChar char="•"/>
              </a:pPr>
              <a:r>
                <a:rPr lang="en-US" sz="1400" dirty="0">
                  <a:solidFill>
                    <a:srgbClr val="FFFFFF"/>
                  </a:solidFill>
                  <a:ea typeface="Segoe UI" pitchFamily="34" charset="0"/>
                  <a:cs typeface="Segoe UI" pitchFamily="34" charset="0"/>
                </a:rPr>
                <a:t>Distributions points </a:t>
              </a:r>
            </a:p>
            <a:p>
              <a:endParaRPr lang="en-US" sz="1400" dirty="0" smtClean="0">
                <a:solidFill>
                  <a:srgbClr val="FFFFFF"/>
                </a:solidFill>
                <a:ea typeface="Segoe UI" pitchFamily="34" charset="0"/>
                <a:cs typeface="Segoe UI" pitchFamily="34" charset="0"/>
              </a:endParaRPr>
            </a:p>
            <a:p>
              <a:pPr marL="233363" indent="-233363">
                <a:buFont typeface="Arial" pitchFamily="34" charset="0"/>
                <a:buChar char="•"/>
              </a:pPr>
              <a:endParaRPr lang="en-US" sz="1400" dirty="0">
                <a:solidFill>
                  <a:srgbClr val="FFFFFF"/>
                </a:solidFill>
                <a:ea typeface="Segoe UI" pitchFamily="34" charset="0"/>
                <a:cs typeface="Segoe UI" pitchFamily="34" charset="0"/>
              </a:endParaRPr>
            </a:p>
          </p:txBody>
        </p:sp>
      </p:grpSp>
      <p:pic>
        <p:nvPicPr>
          <p:cNvPr id="19" name="Picture 2" descr="\\MAGNUM\Projects\Microsoft\Cloud Power FY12\Design\ICONS_PNG\Building.png"/>
          <p:cNvPicPr>
            <a:picLocks noChangeAspect="1" noChangeArrowheads="1"/>
          </p:cNvPicPr>
          <p:nvPr/>
        </p:nvPicPr>
        <p:blipFill rotWithShape="1">
          <a:blip r:embed="rId3" cstate="print">
            <a:biLevel thresh="25000"/>
          </a:blip>
          <a:srcRect l="12148" t="16476" b="13427"/>
          <a:stretch/>
        </p:blipFill>
        <p:spPr bwMode="auto">
          <a:xfrm>
            <a:off x="5591491" y="2850834"/>
            <a:ext cx="1097280" cy="875517"/>
          </a:xfrm>
          <a:prstGeom prst="rect">
            <a:avLst/>
          </a:prstGeom>
          <a:noFill/>
        </p:spPr>
      </p:pic>
      <p:sp>
        <p:nvSpPr>
          <p:cNvPr id="37" name="TextBox 36"/>
          <p:cNvSpPr txBox="1"/>
          <p:nvPr/>
        </p:nvSpPr>
        <p:spPr>
          <a:xfrm>
            <a:off x="5213349" y="3708284"/>
            <a:ext cx="1898651" cy="738664"/>
          </a:xfrm>
          <a:prstGeom prst="rect">
            <a:avLst/>
          </a:prstGeom>
          <a:noFill/>
          <a:ln>
            <a:noFill/>
          </a:ln>
        </p:spPr>
        <p:txBody>
          <a:bodyPr wrap="square" rtlCol="0">
            <a:spAutoFit/>
          </a:bodyPr>
          <a:lstStyle/>
          <a:p>
            <a:pPr algn="ctr"/>
            <a:r>
              <a:rPr lang="en-US" sz="1400" dirty="0" smtClean="0">
                <a:solidFill>
                  <a:srgbClr val="FFFFFF"/>
                </a:solidFill>
              </a:rPr>
              <a:t>Central Administration </a:t>
            </a:r>
            <a:br>
              <a:rPr lang="en-US" sz="1400" dirty="0" smtClean="0">
                <a:solidFill>
                  <a:srgbClr val="FFFFFF"/>
                </a:solidFill>
              </a:rPr>
            </a:br>
            <a:r>
              <a:rPr lang="en-US" sz="1400" dirty="0" smtClean="0">
                <a:solidFill>
                  <a:srgbClr val="FFFFFF"/>
                </a:solidFill>
              </a:rPr>
              <a:t>Site</a:t>
            </a:r>
            <a:endParaRPr lang="en-US" sz="1400" dirty="0">
              <a:solidFill>
                <a:srgbClr val="FFFFFF"/>
              </a:solidFill>
            </a:endParaRPr>
          </a:p>
        </p:txBody>
      </p:sp>
      <p:grpSp>
        <p:nvGrpSpPr>
          <p:cNvPr id="51" name="Group 50"/>
          <p:cNvGrpSpPr/>
          <p:nvPr/>
        </p:nvGrpSpPr>
        <p:grpSpPr>
          <a:xfrm>
            <a:off x="2870024" y="4095963"/>
            <a:ext cx="1293256" cy="953564"/>
            <a:chOff x="3251999" y="4362188"/>
            <a:chExt cx="1293256" cy="953564"/>
          </a:xfrm>
        </p:grpSpPr>
        <p:pic>
          <p:nvPicPr>
            <p:cNvPr id="20" name="Picture 2" descr="\\MAGNUM\Projects\Microsoft\Cloud Power FY12\Design\ICONS_PNG\Building.png"/>
            <p:cNvPicPr>
              <a:picLocks noChangeAspect="1" noChangeArrowheads="1"/>
            </p:cNvPicPr>
            <p:nvPr/>
          </p:nvPicPr>
          <p:blipFill rotWithShape="1">
            <a:blip r:embed="rId3" cstate="print">
              <a:biLevel thresh="25000"/>
            </a:blip>
            <a:srcRect l="12148" t="16476" b="13427"/>
            <a:stretch/>
          </p:blipFill>
          <p:spPr bwMode="auto">
            <a:xfrm>
              <a:off x="3524250" y="4362188"/>
              <a:ext cx="822960" cy="656638"/>
            </a:xfrm>
            <a:prstGeom prst="rect">
              <a:avLst/>
            </a:prstGeom>
            <a:noFill/>
          </p:spPr>
        </p:pic>
        <p:sp>
          <p:nvSpPr>
            <p:cNvPr id="38" name="TextBox 37"/>
            <p:cNvSpPr txBox="1"/>
            <p:nvPr/>
          </p:nvSpPr>
          <p:spPr>
            <a:xfrm>
              <a:off x="3251999" y="5007975"/>
              <a:ext cx="1293256" cy="307777"/>
            </a:xfrm>
            <a:prstGeom prst="rect">
              <a:avLst/>
            </a:prstGeom>
            <a:noFill/>
            <a:ln>
              <a:noFill/>
            </a:ln>
          </p:spPr>
          <p:txBody>
            <a:bodyPr wrap="square" rtlCol="0">
              <a:spAutoFit/>
            </a:bodyPr>
            <a:lstStyle/>
            <a:p>
              <a:pPr algn="ctr"/>
              <a:r>
                <a:rPr lang="en-US" sz="1400" dirty="0" smtClean="0">
                  <a:solidFill>
                    <a:srgbClr val="FFFFFF"/>
                  </a:solidFill>
                </a:rPr>
                <a:t>Primary Site </a:t>
              </a:r>
              <a:endParaRPr lang="en-US" sz="1400" dirty="0">
                <a:solidFill>
                  <a:srgbClr val="FFFFFF"/>
                </a:solidFill>
              </a:endParaRPr>
            </a:p>
          </p:txBody>
        </p:sp>
      </p:grpSp>
      <p:grpSp>
        <p:nvGrpSpPr>
          <p:cNvPr id="52" name="Group 51"/>
          <p:cNvGrpSpPr/>
          <p:nvPr/>
        </p:nvGrpSpPr>
        <p:grpSpPr>
          <a:xfrm>
            <a:off x="8113991" y="4095963"/>
            <a:ext cx="1337109" cy="953564"/>
            <a:chOff x="7641162" y="4362188"/>
            <a:chExt cx="1337109" cy="953564"/>
          </a:xfrm>
        </p:grpSpPr>
        <p:pic>
          <p:nvPicPr>
            <p:cNvPr id="21" name="Picture 2" descr="\\MAGNUM\Projects\Microsoft\Cloud Power FY12\Design\ICONS_PNG\Building.png"/>
            <p:cNvPicPr>
              <a:picLocks noChangeAspect="1" noChangeArrowheads="1"/>
            </p:cNvPicPr>
            <p:nvPr/>
          </p:nvPicPr>
          <p:blipFill rotWithShape="1">
            <a:blip r:embed="rId3" cstate="print">
              <a:biLevel thresh="25000"/>
            </a:blip>
            <a:srcRect l="12148" t="16476" b="13427"/>
            <a:stretch/>
          </p:blipFill>
          <p:spPr bwMode="auto">
            <a:xfrm>
              <a:off x="7847012" y="4362188"/>
              <a:ext cx="822960" cy="656638"/>
            </a:xfrm>
            <a:prstGeom prst="rect">
              <a:avLst/>
            </a:prstGeom>
            <a:noFill/>
          </p:spPr>
        </p:pic>
        <p:sp>
          <p:nvSpPr>
            <p:cNvPr id="39" name="TextBox 38"/>
            <p:cNvSpPr txBox="1"/>
            <p:nvPr/>
          </p:nvSpPr>
          <p:spPr>
            <a:xfrm>
              <a:off x="7641162" y="5007975"/>
              <a:ext cx="1337109" cy="307777"/>
            </a:xfrm>
            <a:prstGeom prst="rect">
              <a:avLst/>
            </a:prstGeom>
            <a:noFill/>
            <a:ln>
              <a:noFill/>
            </a:ln>
          </p:spPr>
          <p:txBody>
            <a:bodyPr wrap="square" rtlCol="0">
              <a:spAutoFit/>
            </a:bodyPr>
            <a:lstStyle/>
            <a:p>
              <a:pPr algn="ctr"/>
              <a:r>
                <a:rPr lang="en-US" sz="1400" dirty="0" smtClean="0">
                  <a:solidFill>
                    <a:srgbClr val="FFFFFF"/>
                  </a:solidFill>
                </a:rPr>
                <a:t>Primary Site </a:t>
              </a:r>
              <a:endParaRPr lang="en-US" sz="1400" dirty="0">
                <a:solidFill>
                  <a:srgbClr val="FFFFFF"/>
                </a:solidFill>
              </a:endParaRPr>
            </a:p>
          </p:txBody>
        </p:sp>
      </p:grpSp>
      <p:grpSp>
        <p:nvGrpSpPr>
          <p:cNvPr id="18" name="Group 17"/>
          <p:cNvGrpSpPr/>
          <p:nvPr/>
        </p:nvGrpSpPr>
        <p:grpSpPr>
          <a:xfrm>
            <a:off x="1475474" y="5676480"/>
            <a:ext cx="4270713" cy="842072"/>
            <a:chOff x="1718549" y="5873255"/>
            <a:chExt cx="4270713" cy="842072"/>
          </a:xfrm>
        </p:grpSpPr>
        <p:pic>
          <p:nvPicPr>
            <p:cNvPr id="32" name="Picture 3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038589" y="5873255"/>
              <a:ext cx="731520" cy="470980"/>
            </a:xfrm>
            <a:prstGeom prst="rect">
              <a:avLst/>
            </a:prstGeom>
            <a:effectLst/>
          </p:spPr>
        </p:pic>
        <p:pic>
          <p:nvPicPr>
            <p:cNvPr id="33" name="Picture 3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88145" y="5873255"/>
              <a:ext cx="731520" cy="470980"/>
            </a:xfrm>
            <a:prstGeom prst="rect">
              <a:avLst/>
            </a:prstGeom>
            <a:effectLst/>
          </p:spPr>
        </p:pic>
        <p:pic>
          <p:nvPicPr>
            <p:cNvPr id="35" name="Picture 3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937702" y="5873255"/>
              <a:ext cx="731520" cy="470980"/>
            </a:xfrm>
            <a:prstGeom prst="rect">
              <a:avLst/>
            </a:prstGeom>
            <a:effectLst/>
          </p:spPr>
        </p:pic>
        <p:sp>
          <p:nvSpPr>
            <p:cNvPr id="41" name="TextBox 40"/>
            <p:cNvSpPr txBox="1"/>
            <p:nvPr/>
          </p:nvSpPr>
          <p:spPr>
            <a:xfrm>
              <a:off x="1718549" y="6407550"/>
              <a:ext cx="1371600" cy="307777"/>
            </a:xfrm>
            <a:prstGeom prst="rect">
              <a:avLst/>
            </a:prstGeom>
            <a:noFill/>
            <a:ln>
              <a:noFill/>
            </a:ln>
          </p:spPr>
          <p:txBody>
            <a:bodyPr wrap="square" rtlCol="0">
              <a:spAutoFit/>
            </a:bodyPr>
            <a:lstStyle/>
            <a:p>
              <a:pPr algn="ctr"/>
              <a:r>
                <a:rPr lang="en-US" sz="1400" smtClean="0">
                  <a:solidFill>
                    <a:srgbClr val="FFFFFF"/>
                  </a:solidFill>
                </a:rPr>
                <a:t>Secondary Site </a:t>
              </a:r>
              <a:endParaRPr lang="en-US" sz="1400" dirty="0">
                <a:solidFill>
                  <a:srgbClr val="FFFFFF"/>
                </a:solidFill>
              </a:endParaRPr>
            </a:p>
          </p:txBody>
        </p:sp>
        <p:sp>
          <p:nvSpPr>
            <p:cNvPr id="42" name="TextBox 41"/>
            <p:cNvSpPr txBox="1"/>
            <p:nvPr/>
          </p:nvSpPr>
          <p:spPr>
            <a:xfrm>
              <a:off x="3168105" y="6407550"/>
              <a:ext cx="1371600" cy="307777"/>
            </a:xfrm>
            <a:prstGeom prst="rect">
              <a:avLst/>
            </a:prstGeom>
            <a:noFill/>
            <a:ln>
              <a:noFill/>
            </a:ln>
          </p:spPr>
          <p:txBody>
            <a:bodyPr wrap="square" rtlCol="0">
              <a:spAutoFit/>
            </a:bodyPr>
            <a:lstStyle/>
            <a:p>
              <a:pPr algn="ctr"/>
              <a:r>
                <a:rPr lang="en-US" sz="1400" smtClean="0">
                  <a:solidFill>
                    <a:srgbClr val="FFFFFF"/>
                  </a:solidFill>
                </a:rPr>
                <a:t>Secondary Site </a:t>
              </a:r>
              <a:endParaRPr lang="en-US" sz="1400" dirty="0">
                <a:solidFill>
                  <a:srgbClr val="FFFFFF"/>
                </a:solidFill>
              </a:endParaRPr>
            </a:p>
          </p:txBody>
        </p:sp>
        <p:sp>
          <p:nvSpPr>
            <p:cNvPr id="44" name="TextBox 43"/>
            <p:cNvSpPr txBox="1"/>
            <p:nvPr/>
          </p:nvSpPr>
          <p:spPr>
            <a:xfrm>
              <a:off x="4617662" y="6407550"/>
              <a:ext cx="1371600" cy="307777"/>
            </a:xfrm>
            <a:prstGeom prst="rect">
              <a:avLst/>
            </a:prstGeom>
            <a:noFill/>
            <a:ln>
              <a:noFill/>
            </a:ln>
          </p:spPr>
          <p:txBody>
            <a:bodyPr wrap="square" rtlCol="0">
              <a:spAutoFit/>
            </a:bodyPr>
            <a:lstStyle/>
            <a:p>
              <a:pPr algn="ctr"/>
              <a:r>
                <a:rPr lang="en-US" sz="1400" smtClean="0">
                  <a:solidFill>
                    <a:srgbClr val="FFFFFF"/>
                  </a:solidFill>
                </a:rPr>
                <a:t>Secondary Site </a:t>
              </a:r>
              <a:endParaRPr lang="en-US" sz="1400" dirty="0">
                <a:solidFill>
                  <a:srgbClr val="FFFFFF"/>
                </a:solidFill>
              </a:endParaRPr>
            </a:p>
          </p:txBody>
        </p:sp>
      </p:grpSp>
      <p:grpSp>
        <p:nvGrpSpPr>
          <p:cNvPr id="30" name="Group 29"/>
          <p:cNvGrpSpPr/>
          <p:nvPr/>
        </p:nvGrpSpPr>
        <p:grpSpPr>
          <a:xfrm>
            <a:off x="6596341" y="5676480"/>
            <a:ext cx="4270713" cy="842072"/>
            <a:chOff x="6839416" y="5873255"/>
            <a:chExt cx="4270713" cy="842072"/>
          </a:xfrm>
        </p:grpSpPr>
        <p:pic>
          <p:nvPicPr>
            <p:cNvPr id="45" name="Picture 4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159456" y="5873255"/>
              <a:ext cx="731520" cy="470980"/>
            </a:xfrm>
            <a:prstGeom prst="rect">
              <a:avLst/>
            </a:prstGeom>
            <a:effectLst/>
          </p:spPr>
        </p:pic>
        <p:pic>
          <p:nvPicPr>
            <p:cNvPr id="46" name="Picture 4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609012" y="5873255"/>
              <a:ext cx="731520" cy="470980"/>
            </a:xfrm>
            <a:prstGeom prst="rect">
              <a:avLst/>
            </a:prstGeom>
            <a:effectLst/>
          </p:spPr>
        </p:pic>
        <p:pic>
          <p:nvPicPr>
            <p:cNvPr id="47" name="Picture 4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058569" y="5873255"/>
              <a:ext cx="731520" cy="470980"/>
            </a:xfrm>
            <a:prstGeom prst="rect">
              <a:avLst/>
            </a:prstGeom>
            <a:effectLst/>
          </p:spPr>
        </p:pic>
        <p:sp>
          <p:nvSpPr>
            <p:cNvPr id="48" name="TextBox 47"/>
            <p:cNvSpPr txBox="1"/>
            <p:nvPr/>
          </p:nvSpPr>
          <p:spPr>
            <a:xfrm>
              <a:off x="6839416" y="6407550"/>
              <a:ext cx="1371600" cy="307777"/>
            </a:xfrm>
            <a:prstGeom prst="rect">
              <a:avLst/>
            </a:prstGeom>
            <a:noFill/>
            <a:ln>
              <a:noFill/>
            </a:ln>
          </p:spPr>
          <p:txBody>
            <a:bodyPr wrap="square" rtlCol="0">
              <a:spAutoFit/>
            </a:bodyPr>
            <a:lstStyle/>
            <a:p>
              <a:pPr algn="ctr"/>
              <a:r>
                <a:rPr lang="en-US" sz="1400" dirty="0" smtClean="0">
                  <a:solidFill>
                    <a:srgbClr val="FFFFFF"/>
                  </a:solidFill>
                </a:rPr>
                <a:t>Secondary Site </a:t>
              </a:r>
              <a:endParaRPr lang="en-US" sz="1400" dirty="0">
                <a:solidFill>
                  <a:srgbClr val="FFFFFF"/>
                </a:solidFill>
              </a:endParaRPr>
            </a:p>
          </p:txBody>
        </p:sp>
        <p:sp>
          <p:nvSpPr>
            <p:cNvPr id="49" name="TextBox 48"/>
            <p:cNvSpPr txBox="1"/>
            <p:nvPr/>
          </p:nvSpPr>
          <p:spPr>
            <a:xfrm>
              <a:off x="8288972" y="6407550"/>
              <a:ext cx="1371600" cy="307777"/>
            </a:xfrm>
            <a:prstGeom prst="rect">
              <a:avLst/>
            </a:prstGeom>
            <a:noFill/>
            <a:ln>
              <a:noFill/>
            </a:ln>
          </p:spPr>
          <p:txBody>
            <a:bodyPr wrap="square" rtlCol="0">
              <a:spAutoFit/>
            </a:bodyPr>
            <a:lstStyle/>
            <a:p>
              <a:pPr algn="ctr"/>
              <a:r>
                <a:rPr lang="en-US" sz="1400" dirty="0" smtClean="0">
                  <a:solidFill>
                    <a:srgbClr val="FFFFFF"/>
                  </a:solidFill>
                </a:rPr>
                <a:t>Secondary Site </a:t>
              </a:r>
              <a:endParaRPr lang="en-US" sz="1400" dirty="0">
                <a:solidFill>
                  <a:srgbClr val="FFFFFF"/>
                </a:solidFill>
              </a:endParaRPr>
            </a:p>
          </p:txBody>
        </p:sp>
        <p:sp>
          <p:nvSpPr>
            <p:cNvPr id="50" name="TextBox 49"/>
            <p:cNvSpPr txBox="1"/>
            <p:nvPr/>
          </p:nvSpPr>
          <p:spPr>
            <a:xfrm>
              <a:off x="9738529" y="6407550"/>
              <a:ext cx="1371600" cy="307777"/>
            </a:xfrm>
            <a:prstGeom prst="rect">
              <a:avLst/>
            </a:prstGeom>
            <a:noFill/>
            <a:ln>
              <a:noFill/>
            </a:ln>
          </p:spPr>
          <p:txBody>
            <a:bodyPr wrap="square" rtlCol="0">
              <a:spAutoFit/>
            </a:bodyPr>
            <a:lstStyle/>
            <a:p>
              <a:pPr algn="ctr"/>
              <a:r>
                <a:rPr lang="en-US" sz="1400" dirty="0" smtClean="0">
                  <a:solidFill>
                    <a:srgbClr val="FFFFFF"/>
                  </a:solidFill>
                </a:rPr>
                <a:t>Secondary Site </a:t>
              </a:r>
              <a:endParaRPr lang="en-US" sz="1400" dirty="0">
                <a:solidFill>
                  <a:srgbClr val="FFFFFF"/>
                </a:solidFill>
              </a:endParaRPr>
            </a:p>
          </p:txBody>
        </p:sp>
      </p:grpSp>
      <p:cxnSp>
        <p:nvCxnSpPr>
          <p:cNvPr id="53" name="Straight Arrow Connector 52"/>
          <p:cNvCxnSpPr/>
          <p:nvPr/>
        </p:nvCxnSpPr>
        <p:spPr>
          <a:xfrm flipH="1">
            <a:off x="3865944" y="3512149"/>
            <a:ext cx="1662619" cy="583814"/>
          </a:xfrm>
          <a:prstGeom prst="straightConnector1">
            <a:avLst/>
          </a:prstGeom>
          <a:ln w="254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6816591" y="3512149"/>
            <a:ext cx="1662619" cy="583814"/>
          </a:xfrm>
          <a:prstGeom prst="straightConnector1">
            <a:avLst/>
          </a:prstGeom>
          <a:ln w="254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2140759" y="5119377"/>
            <a:ext cx="1331646" cy="411087"/>
          </a:xfrm>
          <a:prstGeom prst="straightConnector1">
            <a:avLst/>
          </a:prstGeom>
          <a:ln w="254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3559625" y="5119377"/>
            <a:ext cx="1331646" cy="411087"/>
          </a:xfrm>
          <a:prstGeom prst="straightConnector1">
            <a:avLst/>
          </a:prstGeom>
          <a:ln w="254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3517633" y="5175250"/>
            <a:ext cx="0" cy="355214"/>
          </a:xfrm>
          <a:prstGeom prst="straightConnector1">
            <a:avLst/>
          </a:prstGeom>
          <a:ln w="254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7418746" y="5119377"/>
            <a:ext cx="1331646" cy="411087"/>
          </a:xfrm>
          <a:prstGeom prst="straightConnector1">
            <a:avLst/>
          </a:prstGeom>
          <a:ln w="254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8837612" y="5119377"/>
            <a:ext cx="1331646" cy="411087"/>
          </a:xfrm>
          <a:prstGeom prst="straightConnector1">
            <a:avLst/>
          </a:prstGeom>
          <a:ln w="254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8795620" y="5175250"/>
            <a:ext cx="0" cy="355214"/>
          </a:xfrm>
          <a:prstGeom prst="straightConnector1">
            <a:avLst/>
          </a:prstGeom>
          <a:ln w="254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931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10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right)">
                                      <p:cBhvr>
                                        <p:cTn id="22" dur="500"/>
                                        <p:tgtEl>
                                          <p:spTgt spid="53"/>
                                        </p:tgtEl>
                                      </p:cBhvr>
                                    </p:animEffect>
                                  </p:childTnLst>
                                </p:cTn>
                              </p:par>
                              <p:par>
                                <p:cTn id="23" presetID="22" presetClass="entr" presetSubtype="8"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left)">
                                      <p:cBhvr>
                                        <p:cTn id="25" dur="500"/>
                                        <p:tgtEl>
                                          <p:spTgt spid="55"/>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1000"/>
                                        <p:tgtEl>
                                          <p:spTgt spid="51"/>
                                        </p:tgtEl>
                                      </p:cBhvr>
                                    </p:animEffect>
                                  </p:childTnLst>
                                </p:cTn>
                              </p:par>
                              <p:par>
                                <p:cTn id="30" presetID="10" presetClass="entr" presetSubtype="0" fill="hold"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1000"/>
                                        <p:tgtEl>
                                          <p:spTgt spid="5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childTnLst>
                                </p:cTn>
                              </p:par>
                            </p:childTnLst>
                          </p:cTn>
                        </p:par>
                        <p:par>
                          <p:cTn id="38" fill="hold">
                            <p:stCondLst>
                              <p:cond delay="1000"/>
                            </p:stCondLst>
                            <p:childTnLst>
                              <p:par>
                                <p:cTn id="39" presetID="22" presetClass="entr" presetSubtype="1"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wipe(up)">
                                      <p:cBhvr>
                                        <p:cTn id="41" dur="500"/>
                                        <p:tgtEl>
                                          <p:spTgt spid="56"/>
                                        </p:tgtEl>
                                      </p:cBhvr>
                                    </p:animEffect>
                                  </p:childTnLst>
                                </p:cTn>
                              </p:par>
                              <p:par>
                                <p:cTn id="42" presetID="22" presetClass="entr" presetSubtype="1" fill="hold" nodeType="with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wipe(up)">
                                      <p:cBhvr>
                                        <p:cTn id="44" dur="500"/>
                                        <p:tgtEl>
                                          <p:spTgt spid="60"/>
                                        </p:tgtEl>
                                      </p:cBhvr>
                                    </p:animEffect>
                                  </p:childTnLst>
                                </p:cTn>
                              </p:par>
                              <p:par>
                                <p:cTn id="45" presetID="22" presetClass="entr" presetSubtype="1" fill="hold" nodeType="with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par>
                                <p:cTn id="48" presetID="22" presetClass="entr" presetSubtype="1" fill="hold" nodeType="withEffect">
                                  <p:stCondLst>
                                    <p:cond delay="0"/>
                                  </p:stCondLst>
                                  <p:childTnLst>
                                    <p:set>
                                      <p:cBhvr>
                                        <p:cTn id="49" dur="1" fill="hold">
                                          <p:stCondLst>
                                            <p:cond delay="0"/>
                                          </p:stCondLst>
                                        </p:cTn>
                                        <p:tgtEl>
                                          <p:spTgt spid="62"/>
                                        </p:tgtEl>
                                        <p:attrNameLst>
                                          <p:attrName>style.visibility</p:attrName>
                                        </p:attrNameLst>
                                      </p:cBhvr>
                                      <p:to>
                                        <p:strVal val="visible"/>
                                      </p:to>
                                    </p:set>
                                    <p:animEffect transition="in" filter="wipe(up)">
                                      <p:cBhvr>
                                        <p:cTn id="50" dur="500"/>
                                        <p:tgtEl>
                                          <p:spTgt spid="62"/>
                                        </p:tgtEl>
                                      </p:cBhvr>
                                    </p:animEffect>
                                  </p:childTnLst>
                                </p:cTn>
                              </p:par>
                              <p:par>
                                <p:cTn id="51" presetID="22" presetClass="entr" presetSubtype="1" fill="hold" nodeType="with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wipe(up)">
                                      <p:cBhvr>
                                        <p:cTn id="53" dur="500"/>
                                        <p:tgtEl>
                                          <p:spTgt spid="64"/>
                                        </p:tgtEl>
                                      </p:cBhvr>
                                    </p:animEffect>
                                  </p:childTnLst>
                                </p:cTn>
                              </p:par>
                              <p:par>
                                <p:cTn id="54" presetID="22" presetClass="entr" presetSubtype="1" fill="hold" nodeType="with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wipe(up)">
                                      <p:cBhvr>
                                        <p:cTn id="56" dur="500"/>
                                        <p:tgtEl>
                                          <p:spTgt spid="63"/>
                                        </p:tgtEl>
                                      </p:cBhvr>
                                    </p:animEffect>
                                  </p:childTnLst>
                                </p:cTn>
                              </p:par>
                            </p:childTnLst>
                          </p:cTn>
                        </p:par>
                        <p:par>
                          <p:cTn id="57" fill="hold">
                            <p:stCondLst>
                              <p:cond delay="1500"/>
                            </p:stCondLst>
                            <p:childTnLst>
                              <p:par>
                                <p:cTn id="58" presetID="10"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childTnLst>
                                </p:cTn>
                              </p:par>
                              <p:par>
                                <p:cTn id="61" presetID="10" presetClass="entr" presetSubtype="0"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Internet-based Client Management</a:t>
            </a:r>
            <a:endParaRPr lang="en-US" dirty="0">
              <a:solidFill>
                <a:schemeClr val="tx1"/>
              </a:solidFill>
            </a:endParaRPr>
          </a:p>
        </p:txBody>
      </p:sp>
      <p:sp>
        <p:nvSpPr>
          <p:cNvPr id="79" name="TextBox 78"/>
          <p:cNvSpPr txBox="1"/>
          <p:nvPr/>
        </p:nvSpPr>
        <p:spPr>
          <a:xfrm>
            <a:off x="1008107" y="2903431"/>
            <a:ext cx="358322" cy="246221"/>
          </a:xfrm>
          <a:prstGeom prst="rect">
            <a:avLst/>
          </a:prstGeom>
          <a:noFill/>
        </p:spPr>
        <p:txBody>
          <a:bodyPr wrap="none" lIns="0" tIns="0" rIns="0" bIns="0" rtlCol="0">
            <a:spAutoFit/>
          </a:bodyPr>
          <a:lstStyle/>
          <a:p>
            <a:r>
              <a:rPr lang="en-US" sz="1600" dirty="0">
                <a:solidFill>
                  <a:srgbClr val="FFFFFF"/>
                </a:solidFill>
              </a:rPr>
              <a:t>PR1</a:t>
            </a:r>
            <a:endParaRPr lang="en-US" sz="3200" dirty="0">
              <a:solidFill>
                <a:srgbClr val="FFFFFF"/>
              </a:solidFill>
            </a:endParaRPr>
          </a:p>
        </p:txBody>
      </p:sp>
      <p:cxnSp>
        <p:nvCxnSpPr>
          <p:cNvPr id="76" name="Straight Connector 75"/>
          <p:cNvCxnSpPr/>
          <p:nvPr/>
        </p:nvCxnSpPr>
        <p:spPr>
          <a:xfrm flipH="1">
            <a:off x="1123934" y="3372317"/>
            <a:ext cx="552775" cy="534657"/>
          </a:xfrm>
          <a:prstGeom prst="line">
            <a:avLst/>
          </a:prstGeom>
          <a:ln w="25400" cap="rnd">
            <a:solidFill>
              <a:schemeClr val="tx1"/>
            </a:solidFill>
            <a:prstDash val="sysDot"/>
            <a:tailEnd type="none" w="lg" len="med"/>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1382169" y="4133090"/>
            <a:ext cx="307368" cy="246221"/>
          </a:xfrm>
          <a:prstGeom prst="rect">
            <a:avLst/>
          </a:prstGeom>
          <a:noFill/>
        </p:spPr>
        <p:txBody>
          <a:bodyPr wrap="none" lIns="0" tIns="0" rIns="0" bIns="0" rtlCol="0">
            <a:spAutoFit/>
          </a:bodyPr>
          <a:lstStyle/>
          <a:p>
            <a:r>
              <a:rPr lang="en-US" sz="1600" dirty="0">
                <a:solidFill>
                  <a:srgbClr val="FFFFFF"/>
                </a:solidFill>
              </a:rPr>
              <a:t>MP</a:t>
            </a:r>
            <a:endParaRPr lang="en-US" sz="3200" dirty="0">
              <a:solidFill>
                <a:srgbClr val="FFFFFF"/>
              </a:solidFill>
            </a:endParaRPr>
          </a:p>
        </p:txBody>
      </p:sp>
      <p:cxnSp>
        <p:nvCxnSpPr>
          <p:cNvPr id="73" name="Straight Connector 72"/>
          <p:cNvCxnSpPr/>
          <p:nvPr/>
        </p:nvCxnSpPr>
        <p:spPr>
          <a:xfrm>
            <a:off x="1676707" y="3372317"/>
            <a:ext cx="411881" cy="534658"/>
          </a:xfrm>
          <a:prstGeom prst="line">
            <a:avLst/>
          </a:prstGeom>
          <a:ln w="25400" cap="rnd">
            <a:solidFill>
              <a:schemeClr val="tx1"/>
            </a:solidFill>
            <a:prstDash val="sysDot"/>
            <a:tailEnd type="none" w="lg" len="med"/>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2415345" y="4133090"/>
            <a:ext cx="266275" cy="246221"/>
          </a:xfrm>
          <a:prstGeom prst="rect">
            <a:avLst/>
          </a:prstGeom>
          <a:noFill/>
        </p:spPr>
        <p:txBody>
          <a:bodyPr wrap="none" lIns="0" tIns="0" rIns="0" bIns="0" rtlCol="0">
            <a:spAutoFit/>
          </a:bodyPr>
          <a:lstStyle/>
          <a:p>
            <a:r>
              <a:rPr lang="en-US" sz="1600" dirty="0">
                <a:solidFill>
                  <a:srgbClr val="FFFFFF"/>
                </a:solidFill>
              </a:rPr>
              <a:t>DP</a:t>
            </a:r>
            <a:endParaRPr lang="en-US" sz="3200" dirty="0">
              <a:solidFill>
                <a:srgbClr val="FFFFFF"/>
              </a:solidFill>
            </a:endParaRPr>
          </a:p>
        </p:txBody>
      </p:sp>
      <p:cxnSp>
        <p:nvCxnSpPr>
          <p:cNvPr id="70" name="Straight Connector 69"/>
          <p:cNvCxnSpPr>
            <a:stCxn id="47" idx="3"/>
            <a:endCxn id="95" idx="1"/>
          </p:cNvCxnSpPr>
          <p:nvPr/>
        </p:nvCxnSpPr>
        <p:spPr>
          <a:xfrm>
            <a:off x="2200151" y="2796088"/>
            <a:ext cx="2254374" cy="515081"/>
          </a:xfrm>
          <a:prstGeom prst="line">
            <a:avLst/>
          </a:prstGeom>
          <a:ln w="25400" cap="rnd">
            <a:solidFill>
              <a:schemeClr val="tx1"/>
            </a:solidFill>
            <a:prstDash val="sysDot"/>
            <a:tailEnd type="none" w="lg" len="med"/>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4996058" y="3188059"/>
            <a:ext cx="299762" cy="246221"/>
          </a:xfrm>
          <a:prstGeom prst="rect">
            <a:avLst/>
          </a:prstGeom>
          <a:noFill/>
        </p:spPr>
        <p:txBody>
          <a:bodyPr wrap="none" lIns="0" tIns="0" rIns="0" bIns="0" rtlCol="0">
            <a:spAutoFit/>
          </a:bodyPr>
          <a:lstStyle/>
          <a:p>
            <a:r>
              <a:rPr lang="en-US" sz="1600" dirty="0">
                <a:solidFill>
                  <a:srgbClr val="FFFFFF"/>
                </a:solidFill>
              </a:rPr>
              <a:t>MP</a:t>
            </a:r>
            <a:endParaRPr lang="en-US" sz="3200" dirty="0">
              <a:solidFill>
                <a:srgbClr val="FFFFFF"/>
              </a:solidFill>
            </a:endParaRPr>
          </a:p>
        </p:txBody>
      </p:sp>
      <p:cxnSp>
        <p:nvCxnSpPr>
          <p:cNvPr id="67" name="Straight Connector 66"/>
          <p:cNvCxnSpPr>
            <a:stCxn id="47" idx="3"/>
            <a:endCxn id="96" idx="1"/>
          </p:cNvCxnSpPr>
          <p:nvPr/>
        </p:nvCxnSpPr>
        <p:spPr>
          <a:xfrm>
            <a:off x="2200151" y="2796088"/>
            <a:ext cx="2254374" cy="1425707"/>
          </a:xfrm>
          <a:prstGeom prst="line">
            <a:avLst/>
          </a:prstGeom>
          <a:ln w="25400" cap="rnd">
            <a:solidFill>
              <a:schemeClr val="tx1"/>
            </a:solidFill>
            <a:prstDash val="sysDot"/>
            <a:tailEnd type="none" w="lg" len="med"/>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4996058" y="4098685"/>
            <a:ext cx="266275" cy="246221"/>
          </a:xfrm>
          <a:prstGeom prst="rect">
            <a:avLst/>
          </a:prstGeom>
          <a:noFill/>
        </p:spPr>
        <p:txBody>
          <a:bodyPr wrap="none" lIns="0" tIns="0" rIns="0" bIns="0" rtlCol="0">
            <a:spAutoFit/>
          </a:bodyPr>
          <a:lstStyle/>
          <a:p>
            <a:r>
              <a:rPr lang="en-US" sz="1600" dirty="0">
                <a:solidFill>
                  <a:srgbClr val="FFFFFF"/>
                </a:solidFill>
              </a:rPr>
              <a:t>DP</a:t>
            </a:r>
            <a:endParaRPr lang="en-US" sz="3200" dirty="0">
              <a:solidFill>
                <a:srgbClr val="FFFFFF"/>
              </a:solidFill>
            </a:endParaRPr>
          </a:p>
        </p:txBody>
      </p:sp>
      <p:sp>
        <p:nvSpPr>
          <p:cNvPr id="92" name="TextBox 91"/>
          <p:cNvSpPr txBox="1"/>
          <p:nvPr/>
        </p:nvSpPr>
        <p:spPr>
          <a:xfrm>
            <a:off x="1130554" y="5130841"/>
            <a:ext cx="2883418" cy="276999"/>
          </a:xfrm>
          <a:prstGeom prst="rect">
            <a:avLst/>
          </a:prstGeom>
          <a:noFill/>
        </p:spPr>
        <p:txBody>
          <a:bodyPr wrap="none" lIns="0" tIns="0" rIns="0" bIns="0" rtlCol="0">
            <a:spAutoFit/>
          </a:bodyPr>
          <a:lstStyle/>
          <a:p>
            <a:r>
              <a:rPr lang="en-US" dirty="0" smtClean="0">
                <a:solidFill>
                  <a:srgbClr val="FFFFFF"/>
                </a:solidFill>
              </a:rPr>
              <a:t>Non PKI enabled site system</a:t>
            </a:r>
            <a:endParaRPr lang="en-US" sz="3200" dirty="0" smtClean="0">
              <a:solidFill>
                <a:srgbClr val="FFFFFF"/>
              </a:solidFill>
            </a:endParaRPr>
          </a:p>
        </p:txBody>
      </p:sp>
      <p:sp>
        <p:nvSpPr>
          <p:cNvPr id="93" name="TextBox 92"/>
          <p:cNvSpPr txBox="1"/>
          <p:nvPr/>
        </p:nvSpPr>
        <p:spPr>
          <a:xfrm>
            <a:off x="1130554" y="5907618"/>
            <a:ext cx="2383281" cy="276999"/>
          </a:xfrm>
          <a:prstGeom prst="rect">
            <a:avLst/>
          </a:prstGeom>
          <a:noFill/>
        </p:spPr>
        <p:txBody>
          <a:bodyPr wrap="none" lIns="0" tIns="0" rIns="0" bIns="0" rtlCol="0">
            <a:spAutoFit/>
          </a:bodyPr>
          <a:lstStyle/>
          <a:p>
            <a:r>
              <a:rPr lang="en-US" dirty="0" smtClean="0">
                <a:solidFill>
                  <a:srgbClr val="FFFFFF"/>
                </a:solidFill>
              </a:rPr>
              <a:t>PKI enabled site system</a:t>
            </a:r>
            <a:endParaRPr lang="en-US" sz="3200" dirty="0" smtClean="0">
              <a:solidFill>
                <a:srgbClr val="FFFFFF"/>
              </a:solidFill>
            </a:endParaRPr>
          </a:p>
        </p:txBody>
      </p:sp>
      <p:sp>
        <p:nvSpPr>
          <p:cNvPr id="43" name="Rectangle 42"/>
          <p:cNvSpPr/>
          <p:nvPr/>
        </p:nvSpPr>
        <p:spPr>
          <a:xfrm>
            <a:off x="10444253" y="223838"/>
            <a:ext cx="1280160" cy="367177"/>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600" dirty="0" smtClean="0">
                <a:solidFill>
                  <a:srgbClr val="FFFFFF"/>
                </a:solidFill>
                <a:ea typeface="Segoe UI" pitchFamily="34" charset="0"/>
                <a:cs typeface="Segoe UI" pitchFamily="34" charset="0"/>
              </a:rPr>
              <a:t>Unify</a:t>
            </a:r>
            <a:endParaRPr lang="en-US" sz="1600" dirty="0">
              <a:solidFill>
                <a:srgbClr val="FFFFFF"/>
              </a:solidFill>
              <a:ea typeface="Segoe UI" pitchFamily="34" charset="0"/>
              <a:cs typeface="Segoe UI" pitchFamily="34" charset="0"/>
            </a:endParaRPr>
          </a:p>
        </p:txBody>
      </p:sp>
      <p:grpSp>
        <p:nvGrpSpPr>
          <p:cNvPr id="44" name="Group 43"/>
          <p:cNvGrpSpPr/>
          <p:nvPr/>
        </p:nvGrpSpPr>
        <p:grpSpPr>
          <a:xfrm>
            <a:off x="436475" y="1721761"/>
            <a:ext cx="2755900" cy="3183217"/>
            <a:chOff x="567090" y="1909161"/>
            <a:chExt cx="2755900" cy="3183217"/>
          </a:xfrm>
        </p:grpSpPr>
        <p:sp>
          <p:nvSpPr>
            <p:cNvPr id="45" name="Rectangle 44"/>
            <p:cNvSpPr/>
            <p:nvPr/>
          </p:nvSpPr>
          <p:spPr>
            <a:xfrm>
              <a:off x="579790" y="1909161"/>
              <a:ext cx="2743200" cy="344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FFFF"/>
                  </a:solidFill>
                </a:rPr>
                <a:t>Intranet</a:t>
              </a:r>
            </a:p>
          </p:txBody>
        </p:sp>
        <p:sp>
          <p:nvSpPr>
            <p:cNvPr id="46" name="Rectangle 45"/>
            <p:cNvSpPr/>
            <p:nvPr/>
          </p:nvSpPr>
          <p:spPr>
            <a:xfrm flipH="1">
              <a:off x="567090" y="2300382"/>
              <a:ext cx="2743200" cy="2791996"/>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137160" rtlCol="0" anchor="t" anchorCtr="0"/>
            <a:lstStyle/>
            <a:p>
              <a:endParaRPr lang="en-US" sz="1600" dirty="0">
                <a:solidFill>
                  <a:srgbClr val="FFFFFF"/>
                </a:solidFill>
                <a:ea typeface="Segoe UI" pitchFamily="34" charset="0"/>
                <a:cs typeface="Segoe UI" pitchFamily="34" charset="0"/>
              </a:endParaRPr>
            </a:p>
          </p:txBody>
        </p:sp>
      </p:grpSp>
      <p:pic>
        <p:nvPicPr>
          <p:cNvPr id="47" name="Picture 46"/>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r="32960"/>
          <a:stretch/>
        </p:blipFill>
        <p:spPr bwMode="auto">
          <a:xfrm>
            <a:off x="1525839" y="2338259"/>
            <a:ext cx="674312" cy="915657"/>
          </a:xfrm>
          <a:prstGeom prst="rect">
            <a:avLst/>
          </a:prstGeom>
          <a:noFill/>
          <a:ln>
            <a:noFill/>
          </a:ln>
        </p:spPr>
      </p:pic>
      <p:sp>
        <p:nvSpPr>
          <p:cNvPr id="48" name="Can 47"/>
          <p:cNvSpPr/>
          <p:nvPr/>
        </p:nvSpPr>
        <p:spPr>
          <a:xfrm>
            <a:off x="2051811" y="2986564"/>
            <a:ext cx="296680" cy="337825"/>
          </a:xfrm>
          <a:prstGeom prst="can">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49" name="Picture 48"/>
          <p:cNvPicPr>
            <a:picLocks noChangeAspect="1"/>
          </p:cNvPicPr>
          <p:nvPr/>
        </p:nvPicPr>
        <p:blipFill rotWithShape="1">
          <a:blip r:embed="rId5" cstate="email">
            <a:extLst>
              <a:ext uri="{28A0092B-C50C-407E-A947-70E740481C1C}">
                <a14:useLocalDpi xmlns:a14="http://schemas.microsoft.com/office/drawing/2010/main"/>
              </a:ext>
            </a:extLst>
          </a:blip>
          <a:srcRect l="67536"/>
          <a:stretch/>
        </p:blipFill>
        <p:spPr>
          <a:xfrm>
            <a:off x="886315" y="3975766"/>
            <a:ext cx="365760" cy="560868"/>
          </a:xfrm>
          <a:prstGeom prst="rect">
            <a:avLst/>
          </a:prstGeom>
          <a:noFill/>
          <a:effectLst/>
        </p:spPr>
      </p:pic>
      <p:pic>
        <p:nvPicPr>
          <p:cNvPr id="50" name="Picture 49"/>
          <p:cNvPicPr>
            <a:picLocks noChangeAspect="1"/>
          </p:cNvPicPr>
          <p:nvPr/>
        </p:nvPicPr>
        <p:blipFill rotWithShape="1">
          <a:blip r:embed="rId5" cstate="email">
            <a:extLst>
              <a:ext uri="{28A0092B-C50C-407E-A947-70E740481C1C}">
                <a14:useLocalDpi xmlns:a14="http://schemas.microsoft.com/office/drawing/2010/main"/>
              </a:ext>
            </a:extLst>
          </a:blip>
          <a:srcRect l="67536"/>
          <a:stretch/>
        </p:blipFill>
        <p:spPr>
          <a:xfrm>
            <a:off x="1905708" y="3975766"/>
            <a:ext cx="365760" cy="560868"/>
          </a:xfrm>
          <a:prstGeom prst="rect">
            <a:avLst/>
          </a:prstGeom>
          <a:noFill/>
          <a:effectLst/>
        </p:spPr>
      </p:pic>
      <p:pic>
        <p:nvPicPr>
          <p:cNvPr id="95" name="Picture 94"/>
          <p:cNvPicPr>
            <a:picLocks noChangeAspect="1"/>
          </p:cNvPicPr>
          <p:nvPr/>
        </p:nvPicPr>
        <p:blipFill rotWithShape="1">
          <a:blip r:embed="rId5" cstate="email">
            <a:extLst>
              <a:ext uri="{28A0092B-C50C-407E-A947-70E740481C1C}">
                <a14:useLocalDpi xmlns:a14="http://schemas.microsoft.com/office/drawing/2010/main"/>
              </a:ext>
            </a:extLst>
          </a:blip>
          <a:srcRect l="67536"/>
          <a:stretch/>
        </p:blipFill>
        <p:spPr>
          <a:xfrm>
            <a:off x="4454525" y="3030735"/>
            <a:ext cx="365760" cy="560868"/>
          </a:xfrm>
          <a:prstGeom prst="rect">
            <a:avLst/>
          </a:prstGeom>
          <a:ln w="19050">
            <a:prstDash val="dash"/>
          </a:ln>
          <a:effectLst>
            <a:glow rad="139700">
              <a:schemeClr val="bg1">
                <a:alpha val="40000"/>
              </a:schemeClr>
            </a:glow>
          </a:effectLst>
        </p:spPr>
      </p:pic>
      <p:pic>
        <p:nvPicPr>
          <p:cNvPr id="96" name="Picture 95"/>
          <p:cNvPicPr>
            <a:picLocks noChangeAspect="1"/>
          </p:cNvPicPr>
          <p:nvPr/>
        </p:nvPicPr>
        <p:blipFill rotWithShape="1">
          <a:blip r:embed="rId5" cstate="email">
            <a:extLst>
              <a:ext uri="{28A0092B-C50C-407E-A947-70E740481C1C}">
                <a14:useLocalDpi xmlns:a14="http://schemas.microsoft.com/office/drawing/2010/main"/>
              </a:ext>
            </a:extLst>
          </a:blip>
          <a:srcRect l="67536"/>
          <a:stretch/>
        </p:blipFill>
        <p:spPr>
          <a:xfrm>
            <a:off x="4454525" y="3941361"/>
            <a:ext cx="365760" cy="560868"/>
          </a:xfrm>
          <a:prstGeom prst="rect">
            <a:avLst/>
          </a:prstGeom>
          <a:ln w="19050">
            <a:prstDash val="dash"/>
          </a:ln>
          <a:effectLst>
            <a:glow rad="139700">
              <a:schemeClr val="bg1">
                <a:alpha val="40000"/>
              </a:schemeClr>
            </a:glow>
          </a:effectLst>
        </p:spPr>
      </p:pic>
      <p:pic>
        <p:nvPicPr>
          <p:cNvPr id="99" name="Picture 98"/>
          <p:cNvPicPr>
            <a:picLocks noChangeAspect="1"/>
          </p:cNvPicPr>
          <p:nvPr/>
        </p:nvPicPr>
        <p:blipFill rotWithShape="1">
          <a:blip r:embed="rId5" cstate="email">
            <a:extLst>
              <a:ext uri="{28A0092B-C50C-407E-A947-70E740481C1C}">
                <a14:useLocalDpi xmlns:a14="http://schemas.microsoft.com/office/drawing/2010/main"/>
              </a:ext>
            </a:extLst>
          </a:blip>
          <a:srcRect l="67536"/>
          <a:stretch/>
        </p:blipFill>
        <p:spPr>
          <a:xfrm>
            <a:off x="555115" y="5873405"/>
            <a:ext cx="365760" cy="560868"/>
          </a:xfrm>
          <a:prstGeom prst="rect">
            <a:avLst/>
          </a:prstGeom>
          <a:ln w="19050">
            <a:prstDash val="dash"/>
          </a:ln>
          <a:effectLst>
            <a:glow rad="139700">
              <a:schemeClr val="bg1">
                <a:alpha val="40000"/>
              </a:schemeClr>
            </a:glow>
          </a:effectLst>
        </p:spPr>
      </p:pic>
      <p:pic>
        <p:nvPicPr>
          <p:cNvPr id="100" name="Picture 99"/>
          <p:cNvPicPr>
            <a:picLocks noChangeAspect="1"/>
          </p:cNvPicPr>
          <p:nvPr/>
        </p:nvPicPr>
        <p:blipFill rotWithShape="1">
          <a:blip r:embed="rId5" cstate="email">
            <a:extLst>
              <a:ext uri="{28A0092B-C50C-407E-A947-70E740481C1C}">
                <a14:useLocalDpi xmlns:a14="http://schemas.microsoft.com/office/drawing/2010/main"/>
              </a:ext>
            </a:extLst>
          </a:blip>
          <a:srcRect l="67536"/>
          <a:stretch/>
        </p:blipFill>
        <p:spPr>
          <a:xfrm>
            <a:off x="555115" y="5096628"/>
            <a:ext cx="365760" cy="560868"/>
          </a:xfrm>
          <a:prstGeom prst="rect">
            <a:avLst/>
          </a:prstGeom>
          <a:noFill/>
          <a:effectLst/>
        </p:spPr>
      </p:pic>
      <p:grpSp>
        <p:nvGrpSpPr>
          <p:cNvPr id="102" name="Group 101"/>
          <p:cNvGrpSpPr/>
          <p:nvPr/>
        </p:nvGrpSpPr>
        <p:grpSpPr>
          <a:xfrm>
            <a:off x="3503612" y="1721761"/>
            <a:ext cx="2755900" cy="3183217"/>
            <a:chOff x="567090" y="1909161"/>
            <a:chExt cx="2755900" cy="3183217"/>
          </a:xfrm>
        </p:grpSpPr>
        <p:sp>
          <p:nvSpPr>
            <p:cNvPr id="103" name="Rectangle 102"/>
            <p:cNvSpPr/>
            <p:nvPr/>
          </p:nvSpPr>
          <p:spPr>
            <a:xfrm>
              <a:off x="579790" y="1909161"/>
              <a:ext cx="2743200" cy="344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FFFFFF"/>
                  </a:solidFill>
                </a:rPr>
                <a:t>Internet</a:t>
              </a:r>
              <a:endParaRPr lang="en-US" dirty="0">
                <a:solidFill>
                  <a:srgbClr val="FFFFFF"/>
                </a:solidFill>
              </a:endParaRPr>
            </a:p>
          </p:txBody>
        </p:sp>
        <p:sp>
          <p:nvSpPr>
            <p:cNvPr id="104" name="Rectangle 103"/>
            <p:cNvSpPr/>
            <p:nvPr/>
          </p:nvSpPr>
          <p:spPr>
            <a:xfrm flipH="1">
              <a:off x="567090" y="2300382"/>
              <a:ext cx="2743200" cy="2791996"/>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137160" rtlCol="0" anchor="t" anchorCtr="0"/>
            <a:lstStyle/>
            <a:p>
              <a:endParaRPr lang="en-US" sz="1600" dirty="0">
                <a:solidFill>
                  <a:srgbClr val="FFFFFF"/>
                </a:solidFill>
                <a:ea typeface="Segoe UI" pitchFamily="34" charset="0"/>
                <a:cs typeface="Segoe UI" pitchFamily="34" charset="0"/>
              </a:endParaRPr>
            </a:p>
          </p:txBody>
        </p:sp>
      </p:grpSp>
      <p:pic>
        <p:nvPicPr>
          <p:cNvPr id="105" name="Picture 5"/>
          <p:cNvPicPr>
            <a:picLocks noChangeAspect="1" noChangeArrowheads="1"/>
          </p:cNvPicPr>
          <p:nvPr/>
        </p:nvPicPr>
        <p:blipFill>
          <a:blip r:embed="rId6" cstate="print">
            <a:lum bright="70000" contrast="-70000"/>
            <a:extLst>
              <a:ext uri="{28A0092B-C50C-407E-A947-70E740481C1C}">
                <a14:useLocalDpi xmlns:a14="http://schemas.microsoft.com/office/drawing/2010/main"/>
              </a:ext>
            </a:extLst>
          </a:blip>
          <a:srcRect/>
          <a:stretch>
            <a:fillRect/>
          </a:stretch>
        </p:blipFill>
        <p:spPr bwMode="auto">
          <a:xfrm>
            <a:off x="4169070" y="2329087"/>
            <a:ext cx="953298" cy="467001"/>
          </a:xfrm>
          <a:prstGeom prst="rect">
            <a:avLst/>
          </a:prstGeom>
          <a:noFill/>
          <a:ln>
            <a:noFill/>
          </a:ln>
          <a:effectLst>
            <a:outerShdw blurRad="63500" sx="102000" sy="102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6" name="Rectangle 105"/>
          <p:cNvSpPr/>
          <p:nvPr/>
        </p:nvSpPr>
        <p:spPr>
          <a:xfrm flipH="1">
            <a:off x="6368902" y="1525714"/>
            <a:ext cx="5359667" cy="3165513"/>
          </a:xfrm>
          <a:prstGeom prst="rect">
            <a:avLst/>
          </a:prstGeom>
          <a:ln w="12700">
            <a:noFill/>
            <a:prstDash val="sysDot"/>
          </a:ln>
        </p:spPr>
        <p:style>
          <a:lnRef idx="1">
            <a:schemeClr val="accent1"/>
          </a:lnRef>
          <a:fillRef idx="0">
            <a:schemeClr val="accent1"/>
          </a:fillRef>
          <a:effectRef idx="0">
            <a:schemeClr val="accent1"/>
          </a:effectRef>
          <a:fontRef idx="minor">
            <a:schemeClr val="tx1"/>
          </a:fontRef>
        </p:style>
        <p:txBody>
          <a:bodyPr lIns="137160" tIns="137160" rtlCol="0" anchor="t" anchorCtr="0"/>
          <a:lstStyle/>
          <a:p>
            <a:r>
              <a:rPr lang="en-US" sz="2000" dirty="0">
                <a:solidFill>
                  <a:srgbClr val="FFFFFF"/>
                </a:solidFill>
                <a:ea typeface="Segoe UI" pitchFamily="34" charset="0"/>
                <a:cs typeface="Segoe UI" pitchFamily="34" charset="0"/>
              </a:rPr>
              <a:t>Reduced </a:t>
            </a:r>
            <a:r>
              <a:rPr lang="en-US" sz="2000" dirty="0" smtClean="0">
                <a:solidFill>
                  <a:srgbClr val="FFFFFF"/>
                </a:solidFill>
                <a:ea typeface="Segoe UI" pitchFamily="34" charset="0"/>
                <a:cs typeface="Segoe UI" pitchFamily="34" charset="0"/>
              </a:rPr>
              <a:t>Complexity</a:t>
            </a:r>
            <a:endParaRPr lang="en-US" sz="2000" dirty="0">
              <a:solidFill>
                <a:srgbClr val="FFFFFF"/>
              </a:solidFill>
              <a:ea typeface="Segoe UI" pitchFamily="34" charset="0"/>
              <a:cs typeface="Segoe UI" pitchFamily="34" charset="0"/>
            </a:endParaRPr>
          </a:p>
          <a:p>
            <a:pPr marL="173038" indent="-173038">
              <a:buFont typeface="Arial" pitchFamily="34" charset="0"/>
              <a:buChar char="•"/>
            </a:pPr>
            <a:r>
              <a:rPr lang="en-US" dirty="0">
                <a:solidFill>
                  <a:srgbClr val="FFFFFF"/>
                </a:solidFill>
                <a:ea typeface="Segoe UI" pitchFamily="34" charset="0"/>
                <a:cs typeface="Segoe UI" pitchFamily="34" charset="0"/>
              </a:rPr>
              <a:t>Single Primary site can manage both Intranet clients (over HTTP) and Internet clients (over HTTPS</a:t>
            </a:r>
            <a:r>
              <a:rPr lang="en-US" dirty="0" smtClean="0">
                <a:solidFill>
                  <a:srgbClr val="FFFFFF"/>
                </a:solidFill>
                <a:ea typeface="Segoe UI" pitchFamily="34" charset="0"/>
                <a:cs typeface="Segoe UI" pitchFamily="34" charset="0"/>
              </a:rPr>
              <a:t>)</a:t>
            </a:r>
            <a:endParaRPr lang="en-US" dirty="0">
              <a:solidFill>
                <a:srgbClr val="FFFFFF"/>
              </a:solidFill>
              <a:ea typeface="Segoe UI" pitchFamily="34" charset="0"/>
              <a:cs typeface="Segoe UI" pitchFamily="34" charset="0"/>
            </a:endParaRPr>
          </a:p>
          <a:p>
            <a:endParaRPr lang="en-US" sz="2000" dirty="0">
              <a:solidFill>
                <a:srgbClr val="FFFFFF"/>
              </a:solidFill>
              <a:ea typeface="Segoe UI" pitchFamily="34" charset="0"/>
              <a:cs typeface="Segoe UI" pitchFamily="34" charset="0"/>
            </a:endParaRPr>
          </a:p>
          <a:p>
            <a:r>
              <a:rPr lang="en-US" sz="2000" dirty="0" smtClean="0">
                <a:solidFill>
                  <a:srgbClr val="FFFFFF"/>
                </a:solidFill>
                <a:ea typeface="Segoe UI" pitchFamily="34" charset="0"/>
                <a:cs typeface="Segoe UI" pitchFamily="34" charset="0"/>
              </a:rPr>
              <a:t>Flexibility</a:t>
            </a:r>
          </a:p>
          <a:p>
            <a:pPr marL="173038" indent="-173038">
              <a:buFont typeface="Arial" pitchFamily="34" charset="0"/>
              <a:buChar char="•"/>
            </a:pPr>
            <a:r>
              <a:rPr lang="en-US" dirty="0">
                <a:solidFill>
                  <a:srgbClr val="FFFFFF"/>
                </a:solidFill>
                <a:ea typeface="Segoe UI" pitchFamily="34" charset="0"/>
                <a:cs typeface="Segoe UI" pitchFamily="34" charset="0"/>
              </a:rPr>
              <a:t>Primary sites can be configured to either support only HTTPS roles or both HTTP and HTTPS site </a:t>
            </a:r>
            <a:r>
              <a:rPr lang="en-US" dirty="0" smtClean="0">
                <a:solidFill>
                  <a:srgbClr val="FFFFFF"/>
                </a:solidFill>
                <a:ea typeface="Segoe UI" pitchFamily="34" charset="0"/>
                <a:cs typeface="Segoe UI" pitchFamily="34" charset="0"/>
              </a:rPr>
              <a:t>roles</a:t>
            </a:r>
            <a:endParaRPr lang="en-US" sz="2000" dirty="0">
              <a:solidFill>
                <a:srgbClr val="FFFFFF"/>
              </a:solidFill>
              <a:ea typeface="Segoe UI" pitchFamily="34" charset="0"/>
              <a:cs typeface="Segoe UI" pitchFamily="34" charset="0"/>
            </a:endParaRPr>
          </a:p>
          <a:p>
            <a:endParaRPr lang="en-US" sz="2000" dirty="0">
              <a:solidFill>
                <a:srgbClr val="FFFFFF"/>
              </a:solidFill>
              <a:ea typeface="Segoe UI" pitchFamily="34" charset="0"/>
              <a:cs typeface="Segoe UI" pitchFamily="34" charset="0"/>
            </a:endParaRPr>
          </a:p>
          <a:p>
            <a:r>
              <a:rPr lang="en-US" sz="2000" dirty="0">
                <a:solidFill>
                  <a:srgbClr val="FFFFFF"/>
                </a:solidFill>
                <a:ea typeface="Segoe UI" pitchFamily="34" charset="0"/>
                <a:cs typeface="Segoe UI" pitchFamily="34" charset="0"/>
              </a:rPr>
              <a:t>Reliability</a:t>
            </a:r>
          </a:p>
          <a:p>
            <a:pPr marL="173038" indent="-173038">
              <a:buFont typeface="Arial" pitchFamily="34" charset="0"/>
              <a:buChar char="•"/>
            </a:pPr>
            <a:r>
              <a:rPr lang="en-US" dirty="0">
                <a:solidFill>
                  <a:srgbClr val="FFFFFF"/>
                </a:solidFill>
                <a:ea typeface="Segoe UI" pitchFamily="34" charset="0"/>
                <a:cs typeface="Segoe UI" pitchFamily="34" charset="0"/>
              </a:rPr>
              <a:t>Intelligent client </a:t>
            </a:r>
            <a:r>
              <a:rPr lang="en-US" dirty="0" smtClean="0">
                <a:solidFill>
                  <a:srgbClr val="FFFFFF"/>
                </a:solidFill>
                <a:ea typeface="Segoe UI" pitchFamily="34" charset="0"/>
                <a:cs typeface="Segoe UI" pitchFamily="34" charset="0"/>
              </a:rPr>
              <a:t>behavior</a:t>
            </a:r>
            <a:r>
              <a:rPr lang="en-US" dirty="0">
                <a:solidFill>
                  <a:srgbClr val="FFFFFF"/>
                </a:solidFill>
                <a:ea typeface="Segoe UI" pitchFamily="34" charset="0"/>
                <a:cs typeface="Segoe UI" pitchFamily="34" charset="0"/>
              </a:rPr>
              <a:t> </a:t>
            </a:r>
            <a:r>
              <a:rPr lang="en-US" dirty="0" smtClean="0">
                <a:solidFill>
                  <a:srgbClr val="FFFFFF"/>
                </a:solidFill>
                <a:ea typeface="Segoe UI" pitchFamily="34" charset="0"/>
                <a:cs typeface="Segoe UI" pitchFamily="34" charset="0"/>
              </a:rPr>
              <a:t>enables </a:t>
            </a:r>
            <a:r>
              <a:rPr lang="en-US" dirty="0">
                <a:solidFill>
                  <a:srgbClr val="FFFFFF"/>
                </a:solidFill>
              </a:rPr>
              <a:t>client </a:t>
            </a:r>
            <a:r>
              <a:rPr lang="en-US" dirty="0" smtClean="0">
                <a:solidFill>
                  <a:srgbClr val="FFFFFF"/>
                </a:solidFill>
              </a:rPr>
              <a:t>to communicate using the most secure option available</a:t>
            </a:r>
            <a:endParaRPr lang="en-US" dirty="0">
              <a:solidFill>
                <a:srgbClr val="FFFFFF"/>
              </a:solidFill>
              <a:ea typeface="Segoe UI" pitchFamily="34" charset="0"/>
              <a:cs typeface="Segoe UI" pitchFamily="34" charset="0"/>
            </a:endParaRPr>
          </a:p>
          <a:p>
            <a:pPr marL="173038" indent="-173038">
              <a:buFont typeface="Arial" pitchFamily="34" charset="0"/>
              <a:buChar char="•"/>
            </a:pPr>
            <a:r>
              <a:rPr lang="en-US" dirty="0" smtClean="0">
                <a:solidFill>
                  <a:srgbClr val="FFFFFF"/>
                </a:solidFill>
              </a:rPr>
              <a:t>Tighter </a:t>
            </a:r>
            <a:r>
              <a:rPr lang="en-US" dirty="0">
                <a:solidFill>
                  <a:srgbClr val="FFFFFF"/>
                </a:solidFill>
              </a:rPr>
              <a:t>security </a:t>
            </a:r>
            <a:r>
              <a:rPr lang="en-US" dirty="0" smtClean="0">
                <a:solidFill>
                  <a:srgbClr val="FFFFFF"/>
                </a:solidFill>
              </a:rPr>
              <a:t>enforcement by only allowing clients </a:t>
            </a:r>
            <a:r>
              <a:rPr lang="en-US" dirty="0">
                <a:solidFill>
                  <a:srgbClr val="FFFFFF"/>
                </a:solidFill>
              </a:rPr>
              <a:t>with </a:t>
            </a:r>
            <a:r>
              <a:rPr lang="en-US" dirty="0" smtClean="0">
                <a:solidFill>
                  <a:srgbClr val="FFFFFF"/>
                </a:solidFill>
              </a:rPr>
              <a:t>Enterprise-issued </a:t>
            </a:r>
            <a:r>
              <a:rPr lang="en-US" dirty="0">
                <a:solidFill>
                  <a:srgbClr val="FFFFFF"/>
                </a:solidFill>
              </a:rPr>
              <a:t>certificates to communicate with the </a:t>
            </a:r>
            <a:r>
              <a:rPr lang="en-US" dirty="0" err="1" smtClean="0">
                <a:solidFill>
                  <a:srgbClr val="FFFFFF"/>
                </a:solidFill>
              </a:rPr>
              <a:t>ConfigMgr</a:t>
            </a:r>
            <a:r>
              <a:rPr lang="en-US" dirty="0" smtClean="0">
                <a:solidFill>
                  <a:srgbClr val="FFFFFF"/>
                </a:solidFill>
              </a:rPr>
              <a:t> roles</a:t>
            </a:r>
            <a:endParaRPr lang="en-US" dirty="0">
              <a:solidFill>
                <a:srgbClr val="FFFFFF"/>
              </a:solidFill>
            </a:endParaRPr>
          </a:p>
        </p:txBody>
      </p:sp>
    </p:spTree>
    <p:extLst>
      <p:ext uri="{BB962C8B-B14F-4D97-AF65-F5344CB8AC3E}">
        <p14:creationId xmlns:p14="http://schemas.microsoft.com/office/powerpoint/2010/main" val="971455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flipH="1">
            <a:off x="6143669" y="1862139"/>
            <a:ext cx="5600655" cy="4091852"/>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137160" rtlCol="0" anchor="t" anchorCtr="0"/>
          <a:lstStyle/>
          <a:p>
            <a:endParaRPr lang="en-US" sz="1400" dirty="0">
              <a:solidFill>
                <a:srgbClr val="FFFFFF"/>
              </a:solidFill>
              <a:ea typeface="Segoe UI" pitchFamily="34" charset="0"/>
              <a:cs typeface="Segoe UI" pitchFamily="34" charset="0"/>
            </a:endParaRPr>
          </a:p>
        </p:txBody>
      </p:sp>
      <p:sp>
        <p:nvSpPr>
          <p:cNvPr id="50" name="TextBox 49"/>
          <p:cNvSpPr txBox="1"/>
          <p:nvPr/>
        </p:nvSpPr>
        <p:spPr>
          <a:xfrm>
            <a:off x="9659518" y="3232758"/>
            <a:ext cx="2094793" cy="307777"/>
          </a:xfrm>
          <a:prstGeom prst="rect">
            <a:avLst/>
          </a:prstGeom>
          <a:noFill/>
        </p:spPr>
        <p:txBody>
          <a:bodyPr wrap="square" rtlCol="0">
            <a:spAutoFit/>
          </a:bodyPr>
          <a:lstStyle/>
          <a:p>
            <a:r>
              <a:rPr lang="en-US" sz="1400" dirty="0" smtClean="0">
                <a:solidFill>
                  <a:srgbClr val="FFFFFF"/>
                </a:solidFill>
              </a:rPr>
              <a:t>CONNECTION BROKER</a:t>
            </a:r>
            <a:endParaRPr lang="en-US" sz="1400" dirty="0">
              <a:solidFill>
                <a:srgbClr val="FFFFFF"/>
              </a:solidFill>
            </a:endParaRPr>
          </a:p>
        </p:txBody>
      </p:sp>
      <p:sp>
        <p:nvSpPr>
          <p:cNvPr id="2" name="Title 1"/>
          <p:cNvSpPr>
            <a:spLocks noGrp="1"/>
          </p:cNvSpPr>
          <p:nvPr>
            <p:ph type="title"/>
          </p:nvPr>
        </p:nvSpPr>
        <p:spPr/>
        <p:txBody>
          <a:bodyPr/>
          <a:lstStyle/>
          <a:p>
            <a:r>
              <a:rPr lang="en-US" dirty="0" smtClean="0">
                <a:solidFill>
                  <a:schemeClr val="tx1"/>
                </a:solidFill>
              </a:rPr>
              <a:t>Unified Management of Virtual Clients</a:t>
            </a:r>
            <a:endParaRPr lang="en-US" dirty="0">
              <a:solidFill>
                <a:schemeClr val="tx1"/>
              </a:solidFill>
            </a:endParaRPr>
          </a:p>
        </p:txBody>
      </p:sp>
      <p:grpSp>
        <p:nvGrpSpPr>
          <p:cNvPr id="5" name="Group 4"/>
          <p:cNvGrpSpPr/>
          <p:nvPr/>
        </p:nvGrpSpPr>
        <p:grpSpPr>
          <a:xfrm>
            <a:off x="465449" y="3517434"/>
            <a:ext cx="1097280" cy="1097280"/>
            <a:chOff x="1054202" y="3210484"/>
            <a:chExt cx="1097280" cy="1097280"/>
          </a:xfrm>
        </p:grpSpPr>
        <p:sp>
          <p:nvSpPr>
            <p:cNvPr id="21" name="Oval 20"/>
            <p:cNvSpPr/>
            <p:nvPr/>
          </p:nvSpPr>
          <p:spPr>
            <a:xfrm>
              <a:off x="1054202" y="3210484"/>
              <a:ext cx="1097280" cy="1097280"/>
            </a:xfrm>
            <a:prstGeom prst="ellipse">
              <a:avLst/>
            </a:prstGeom>
            <a:solidFill>
              <a:schemeClr val="accent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22" name="Group 21"/>
            <p:cNvGrpSpPr/>
            <p:nvPr/>
          </p:nvGrpSpPr>
          <p:grpSpPr>
            <a:xfrm>
              <a:off x="1234992" y="3432521"/>
              <a:ext cx="750082" cy="640080"/>
              <a:chOff x="-802512" y="1100501"/>
              <a:chExt cx="1851829" cy="1714273"/>
            </a:xfrm>
          </p:grpSpPr>
          <p:pic>
            <p:nvPicPr>
              <p:cNvPr id="23" name="Picture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2512" y="1100501"/>
                <a:ext cx="954912" cy="874595"/>
              </a:xfrm>
              <a:prstGeom prst="rect">
                <a:avLst/>
              </a:prstGeom>
            </p:spPr>
          </p:pic>
          <p:pic>
            <p:nvPicPr>
              <p:cNvPr id="24" name="Picture 2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405" y="1100501"/>
                <a:ext cx="954912" cy="874595"/>
              </a:xfrm>
              <a:prstGeom prst="rect">
                <a:avLst/>
              </a:prstGeom>
            </p:spPr>
          </p:pic>
          <p:pic>
            <p:nvPicPr>
              <p:cNvPr id="25" name="Picture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2512" y="1940179"/>
                <a:ext cx="954912" cy="874595"/>
              </a:xfrm>
              <a:prstGeom prst="rect">
                <a:avLst/>
              </a:prstGeom>
            </p:spPr>
          </p:pic>
          <p:pic>
            <p:nvPicPr>
              <p:cNvPr id="26" name="Picture 2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405" y="1940178"/>
                <a:ext cx="954912" cy="874595"/>
              </a:xfrm>
              <a:prstGeom prst="rect">
                <a:avLst/>
              </a:prstGeom>
            </p:spPr>
          </p:pic>
        </p:grpSp>
      </p:grpSp>
      <p:grpSp>
        <p:nvGrpSpPr>
          <p:cNvPr id="4" name="Group 3"/>
          <p:cNvGrpSpPr/>
          <p:nvPr/>
        </p:nvGrpSpPr>
        <p:grpSpPr>
          <a:xfrm>
            <a:off x="465449" y="2110667"/>
            <a:ext cx="1097280" cy="1097280"/>
            <a:chOff x="1054202" y="1803717"/>
            <a:chExt cx="1097280" cy="1097280"/>
          </a:xfrm>
        </p:grpSpPr>
        <p:sp>
          <p:nvSpPr>
            <p:cNvPr id="31" name="Oval 30"/>
            <p:cNvSpPr/>
            <p:nvPr/>
          </p:nvSpPr>
          <p:spPr>
            <a:xfrm>
              <a:off x="1054202" y="1803717"/>
              <a:ext cx="1097280" cy="1097280"/>
            </a:xfrm>
            <a:prstGeom prst="ellipse">
              <a:avLst/>
            </a:prstGeom>
            <a:solidFill>
              <a:schemeClr val="accent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0" name="Picture 29"/>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1259192" y="2092064"/>
              <a:ext cx="701682" cy="507460"/>
            </a:xfrm>
            <a:prstGeom prst="rect">
              <a:avLst/>
            </a:prstGeom>
          </p:spPr>
        </p:pic>
      </p:grpSp>
      <p:sp>
        <p:nvSpPr>
          <p:cNvPr id="33" name="TextBox 32"/>
          <p:cNvSpPr txBox="1"/>
          <p:nvPr/>
        </p:nvSpPr>
        <p:spPr>
          <a:xfrm>
            <a:off x="1696721" y="2366920"/>
            <a:ext cx="3863533" cy="584775"/>
          </a:xfrm>
          <a:prstGeom prst="rect">
            <a:avLst/>
          </a:prstGeom>
          <a:noFill/>
        </p:spPr>
        <p:txBody>
          <a:bodyPr wrap="square" rtlCol="0">
            <a:spAutoFit/>
          </a:bodyPr>
          <a:lstStyle/>
          <a:p>
            <a:r>
              <a:rPr lang="en-US" sz="1600" dirty="0" smtClean="0">
                <a:solidFill>
                  <a:srgbClr val="FFFFFF"/>
                </a:solidFill>
              </a:rPr>
              <a:t>User-centric application </a:t>
            </a:r>
            <a:r>
              <a:rPr lang="en-US" sz="1600" dirty="0">
                <a:solidFill>
                  <a:srgbClr val="FFFFFF"/>
                </a:solidFill>
              </a:rPr>
              <a:t>d</a:t>
            </a:r>
            <a:r>
              <a:rPr lang="en-US" sz="1600" dirty="0" smtClean="0">
                <a:solidFill>
                  <a:srgbClr val="FFFFFF"/>
                </a:solidFill>
              </a:rPr>
              <a:t>elivery through App-V or Citrix </a:t>
            </a:r>
            <a:r>
              <a:rPr lang="en-US" sz="1600" dirty="0" err="1" smtClean="0">
                <a:solidFill>
                  <a:srgbClr val="FFFFFF"/>
                </a:solidFill>
              </a:rPr>
              <a:t>XenApp</a:t>
            </a:r>
            <a:r>
              <a:rPr lang="en-US" sz="1600" dirty="0" smtClean="0">
                <a:solidFill>
                  <a:srgbClr val="FFFFFF"/>
                </a:solidFill>
              </a:rPr>
              <a:t>.  </a:t>
            </a:r>
          </a:p>
        </p:txBody>
      </p:sp>
      <p:sp>
        <p:nvSpPr>
          <p:cNvPr id="34" name="TextBox 33"/>
          <p:cNvSpPr txBox="1"/>
          <p:nvPr/>
        </p:nvSpPr>
        <p:spPr>
          <a:xfrm>
            <a:off x="1696721" y="3498994"/>
            <a:ext cx="4289210" cy="1261884"/>
          </a:xfrm>
          <a:prstGeom prst="rect">
            <a:avLst/>
          </a:prstGeom>
          <a:noFill/>
        </p:spPr>
        <p:txBody>
          <a:bodyPr wrap="square" rtlCol="0">
            <a:spAutoFit/>
          </a:bodyPr>
          <a:lstStyle/>
          <a:p>
            <a:r>
              <a:rPr lang="en-US" sz="1600" dirty="0" smtClean="0">
                <a:solidFill>
                  <a:srgbClr val="FFFFFF"/>
                </a:solidFill>
              </a:rPr>
              <a:t>Single admin experience for managing physical and virtual desktops.  Integrates with RDS and </a:t>
            </a:r>
            <a:r>
              <a:rPr lang="en-US" sz="1600" dirty="0" err="1" smtClean="0">
                <a:solidFill>
                  <a:srgbClr val="FFFFFF"/>
                </a:solidFill>
              </a:rPr>
              <a:t>XenDesktop</a:t>
            </a:r>
            <a:r>
              <a:rPr lang="en-US" sz="1600" dirty="0">
                <a:solidFill>
                  <a:srgbClr val="FFFFFF"/>
                </a:solidFill>
              </a:rPr>
              <a:t>.</a:t>
            </a:r>
            <a:r>
              <a:rPr lang="en-US" sz="1600" dirty="0" smtClean="0">
                <a:solidFill>
                  <a:srgbClr val="FFFFFF"/>
                </a:solidFill>
              </a:rPr>
              <a:t>  </a:t>
            </a:r>
          </a:p>
          <a:p>
            <a:pPr marL="171450" indent="-171450">
              <a:buFont typeface="Arial" pitchFamily="34" charset="0"/>
              <a:buChar char="•"/>
            </a:pPr>
            <a:r>
              <a:rPr lang="en-US" sz="1400" dirty="0" smtClean="0">
                <a:solidFill>
                  <a:srgbClr val="FFFFFF"/>
                </a:solidFill>
              </a:rPr>
              <a:t>Recognizes </a:t>
            </a:r>
            <a:r>
              <a:rPr lang="en-US" sz="1400" dirty="0">
                <a:solidFill>
                  <a:srgbClr val="FFFFFF"/>
                </a:solidFill>
              </a:rPr>
              <a:t>pooled and personal virtual desktops </a:t>
            </a:r>
          </a:p>
          <a:p>
            <a:pPr marL="171450" indent="-171450">
              <a:buFont typeface="Arial" pitchFamily="34" charset="0"/>
              <a:buChar char="•"/>
            </a:pPr>
            <a:r>
              <a:rPr lang="en-US" sz="1400" dirty="0" smtClean="0">
                <a:solidFill>
                  <a:srgbClr val="FFFFFF"/>
                </a:solidFill>
              </a:rPr>
              <a:t>Randomizes tasks</a:t>
            </a:r>
            <a:endParaRPr lang="en-US" dirty="0" smtClean="0">
              <a:solidFill>
                <a:srgbClr val="FFFFFF"/>
              </a:solidFill>
            </a:endParaRPr>
          </a:p>
        </p:txBody>
      </p:sp>
      <p:sp>
        <p:nvSpPr>
          <p:cNvPr id="29" name="Rectangle 28"/>
          <p:cNvSpPr/>
          <p:nvPr/>
        </p:nvSpPr>
        <p:spPr>
          <a:xfrm>
            <a:off x="8716515" y="3658083"/>
            <a:ext cx="1934407" cy="653143"/>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6" name="Rectangle 35"/>
          <p:cNvSpPr/>
          <p:nvPr/>
        </p:nvSpPr>
        <p:spPr>
          <a:xfrm>
            <a:off x="9731202" y="3810483"/>
            <a:ext cx="352973" cy="348343"/>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7" name="Rectangle 36"/>
          <p:cNvSpPr/>
          <p:nvPr/>
        </p:nvSpPr>
        <p:spPr>
          <a:xfrm>
            <a:off x="8816802" y="3810483"/>
            <a:ext cx="352973" cy="348343"/>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8" name="Rectangle 37"/>
          <p:cNvSpPr/>
          <p:nvPr/>
        </p:nvSpPr>
        <p:spPr>
          <a:xfrm>
            <a:off x="10188402" y="3810483"/>
            <a:ext cx="352973" cy="348343"/>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9" name="Rectangle 38"/>
          <p:cNvSpPr/>
          <p:nvPr/>
        </p:nvSpPr>
        <p:spPr>
          <a:xfrm>
            <a:off x="9274002" y="3810483"/>
            <a:ext cx="352973" cy="348343"/>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44" name="Straight Connector 43"/>
          <p:cNvCxnSpPr/>
          <p:nvPr/>
        </p:nvCxnSpPr>
        <p:spPr>
          <a:xfrm>
            <a:off x="9622092" y="3173937"/>
            <a:ext cx="4883" cy="484146"/>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0444253" y="223838"/>
            <a:ext cx="1280160" cy="367177"/>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600" dirty="0" smtClean="0">
                <a:solidFill>
                  <a:srgbClr val="FFFFFF"/>
                </a:solidFill>
                <a:ea typeface="Segoe UI" pitchFamily="34" charset="0"/>
                <a:cs typeface="Segoe UI" pitchFamily="34" charset="0"/>
              </a:rPr>
              <a:t>Unify</a:t>
            </a:r>
            <a:endParaRPr lang="en-US" sz="1600" dirty="0">
              <a:solidFill>
                <a:srgbClr val="FFFFFF"/>
              </a:solidFill>
              <a:ea typeface="Segoe UI" pitchFamily="34" charset="0"/>
              <a:cs typeface="Segoe UI" pitchFamily="34" charset="0"/>
            </a:endParaRPr>
          </a:p>
        </p:txBody>
      </p:sp>
      <p:pic>
        <p:nvPicPr>
          <p:cNvPr id="53" name="Picture 5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317958" y="4428873"/>
            <a:ext cx="731520" cy="470980"/>
          </a:xfrm>
          <a:prstGeom prst="rect">
            <a:avLst/>
          </a:prstGeom>
          <a:effectLst/>
        </p:spPr>
      </p:pic>
      <p:grpSp>
        <p:nvGrpSpPr>
          <p:cNvPr id="7" name="Group 6"/>
          <p:cNvGrpSpPr/>
          <p:nvPr/>
        </p:nvGrpSpPr>
        <p:grpSpPr>
          <a:xfrm>
            <a:off x="8859895" y="2504577"/>
            <a:ext cx="1555071" cy="452426"/>
            <a:chOff x="8029301" y="2887871"/>
            <a:chExt cx="1555071" cy="452426"/>
          </a:xfrm>
        </p:grpSpPr>
        <p:pic>
          <p:nvPicPr>
            <p:cNvPr id="54" name="Picture 53"/>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8029301" y="2887871"/>
              <a:ext cx="365760" cy="452426"/>
            </a:xfrm>
            <a:prstGeom prst="rect">
              <a:avLst/>
            </a:prstGeom>
          </p:spPr>
        </p:pic>
        <p:pic>
          <p:nvPicPr>
            <p:cNvPr id="55" name="Picture 54"/>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8425738" y="2887871"/>
              <a:ext cx="365760" cy="452426"/>
            </a:xfrm>
            <a:prstGeom prst="rect">
              <a:avLst/>
            </a:prstGeom>
          </p:spPr>
        </p:pic>
        <p:pic>
          <p:nvPicPr>
            <p:cNvPr id="56" name="Picture 55"/>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8822175" y="2887871"/>
              <a:ext cx="365760" cy="452426"/>
            </a:xfrm>
            <a:prstGeom prst="rect">
              <a:avLst/>
            </a:prstGeom>
          </p:spPr>
        </p:pic>
        <p:pic>
          <p:nvPicPr>
            <p:cNvPr id="57" name="Picture 56"/>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9218612" y="2887871"/>
              <a:ext cx="365760" cy="452426"/>
            </a:xfrm>
            <a:prstGeom prst="rect">
              <a:avLst/>
            </a:prstGeom>
          </p:spPr>
        </p:pic>
      </p:grpSp>
      <p:sp>
        <p:nvSpPr>
          <p:cNvPr id="58" name="TextBox 57"/>
          <p:cNvSpPr txBox="1"/>
          <p:nvPr/>
        </p:nvSpPr>
        <p:spPr>
          <a:xfrm>
            <a:off x="9039215" y="4981123"/>
            <a:ext cx="1289007" cy="307777"/>
          </a:xfrm>
          <a:prstGeom prst="rect">
            <a:avLst/>
          </a:prstGeom>
          <a:noFill/>
        </p:spPr>
        <p:txBody>
          <a:bodyPr wrap="square" rtlCol="0">
            <a:spAutoFit/>
          </a:bodyPr>
          <a:lstStyle/>
          <a:p>
            <a:pPr algn="ctr"/>
            <a:r>
              <a:rPr lang="en-US" sz="1400" dirty="0" smtClean="0">
                <a:solidFill>
                  <a:srgbClr val="FFFFFF"/>
                </a:solidFill>
              </a:rPr>
              <a:t>HYPER-V</a:t>
            </a:r>
            <a:endParaRPr lang="en-US" sz="1400" dirty="0">
              <a:solidFill>
                <a:srgbClr val="FFFFFF"/>
              </a:solidFill>
            </a:endParaRPr>
          </a:p>
        </p:txBody>
      </p:sp>
      <p:pic>
        <p:nvPicPr>
          <p:cNvPr id="40" name="Picture 39"/>
          <p:cNvPicPr>
            <a:picLocks noChangeAspect="1"/>
          </p:cNvPicPr>
          <p:nvPr/>
        </p:nvPicPr>
        <p:blipFill rotWithShape="1">
          <a:blip r:embed="rId5" cstate="email">
            <a:extLst>
              <a:ext uri="{28A0092B-C50C-407E-A947-70E740481C1C}">
                <a14:useLocalDpi xmlns:a14="http://schemas.microsoft.com/office/drawing/2010/main"/>
              </a:ext>
            </a:extLst>
          </a:blip>
          <a:srcRect l="67536"/>
          <a:stretch/>
        </p:blipFill>
        <p:spPr>
          <a:xfrm flipH="1">
            <a:off x="7681405" y="3651269"/>
            <a:ext cx="429709" cy="658930"/>
          </a:xfrm>
          <a:prstGeom prst="rect">
            <a:avLst/>
          </a:prstGeom>
          <a:noFill/>
          <a:effectLst/>
        </p:spPr>
      </p:pic>
      <p:sp>
        <p:nvSpPr>
          <p:cNvPr id="41" name="TextBox 40"/>
          <p:cNvSpPr txBox="1"/>
          <p:nvPr/>
        </p:nvSpPr>
        <p:spPr>
          <a:xfrm>
            <a:off x="6843895" y="4431188"/>
            <a:ext cx="2094793" cy="523220"/>
          </a:xfrm>
          <a:prstGeom prst="rect">
            <a:avLst/>
          </a:prstGeom>
          <a:noFill/>
        </p:spPr>
        <p:txBody>
          <a:bodyPr wrap="square" rtlCol="0">
            <a:spAutoFit/>
          </a:bodyPr>
          <a:lstStyle/>
          <a:p>
            <a:pPr algn="ctr"/>
            <a:r>
              <a:rPr lang="en-US" sz="1400" dirty="0" smtClean="0">
                <a:solidFill>
                  <a:srgbClr val="FFFFFF"/>
                </a:solidFill>
              </a:rPr>
              <a:t>CONFIGMGR</a:t>
            </a:r>
          </a:p>
          <a:p>
            <a:pPr algn="ctr"/>
            <a:r>
              <a:rPr lang="en-US" sz="1400" dirty="0" smtClean="0">
                <a:solidFill>
                  <a:srgbClr val="FFFFFF"/>
                </a:solidFill>
              </a:rPr>
              <a:t>DP/MP</a:t>
            </a:r>
            <a:endParaRPr lang="en-US" sz="1400" dirty="0">
              <a:solidFill>
                <a:srgbClr val="FFFFFF"/>
              </a:solidFill>
            </a:endParaRPr>
          </a:p>
        </p:txBody>
      </p:sp>
      <p:cxnSp>
        <p:nvCxnSpPr>
          <p:cNvPr id="49" name="Straight Arrow Connector 48"/>
          <p:cNvCxnSpPr/>
          <p:nvPr/>
        </p:nvCxnSpPr>
        <p:spPr>
          <a:xfrm flipV="1">
            <a:off x="7947403" y="3980734"/>
            <a:ext cx="640080" cy="4776"/>
          </a:xfrm>
          <a:prstGeom prst="straightConnector1">
            <a:avLst/>
          </a:prstGeom>
          <a:ln w="254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7966463" y="3173937"/>
            <a:ext cx="1450382" cy="818100"/>
          </a:xfrm>
          <a:prstGeom prst="straightConnector1">
            <a:avLst/>
          </a:prstGeom>
          <a:ln w="254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pic>
        <p:nvPicPr>
          <p:cNvPr id="51" name="Picture 50"/>
          <p:cNvPicPr>
            <a:picLocks noChangeAspect="1"/>
          </p:cNvPicPr>
          <p:nvPr/>
        </p:nvPicPr>
        <p:blipFill rotWithShape="1">
          <a:blip r:embed="rId5" cstate="email">
            <a:extLst>
              <a:ext uri="{28A0092B-C50C-407E-A947-70E740481C1C}">
                <a14:useLocalDpi xmlns:a14="http://schemas.microsoft.com/office/drawing/2010/main"/>
              </a:ext>
            </a:extLst>
          </a:blip>
          <a:srcRect l="67536"/>
          <a:stretch/>
        </p:blipFill>
        <p:spPr>
          <a:xfrm flipH="1">
            <a:off x="6663863" y="3651269"/>
            <a:ext cx="429709" cy="658930"/>
          </a:xfrm>
          <a:prstGeom prst="rect">
            <a:avLst/>
          </a:prstGeom>
          <a:noFill/>
          <a:effectLst/>
        </p:spPr>
      </p:pic>
      <p:sp>
        <p:nvSpPr>
          <p:cNvPr id="52" name="TextBox 51"/>
          <p:cNvSpPr txBox="1"/>
          <p:nvPr/>
        </p:nvSpPr>
        <p:spPr>
          <a:xfrm>
            <a:off x="5807104" y="4431188"/>
            <a:ext cx="2094793" cy="523220"/>
          </a:xfrm>
          <a:prstGeom prst="rect">
            <a:avLst/>
          </a:prstGeom>
          <a:noFill/>
        </p:spPr>
        <p:txBody>
          <a:bodyPr wrap="square" rtlCol="0">
            <a:spAutoFit/>
          </a:bodyPr>
          <a:lstStyle/>
          <a:p>
            <a:pPr algn="ctr"/>
            <a:r>
              <a:rPr lang="en-US" sz="1400" dirty="0" smtClean="0">
                <a:solidFill>
                  <a:srgbClr val="FFFFFF"/>
                </a:solidFill>
              </a:rPr>
              <a:t>APP-V</a:t>
            </a:r>
            <a:br>
              <a:rPr lang="en-US" sz="1400" dirty="0" smtClean="0">
                <a:solidFill>
                  <a:srgbClr val="FFFFFF"/>
                </a:solidFill>
              </a:rPr>
            </a:br>
            <a:r>
              <a:rPr lang="en-US" sz="1400" dirty="0" smtClean="0">
                <a:solidFill>
                  <a:srgbClr val="FFFFFF"/>
                </a:solidFill>
              </a:rPr>
              <a:t>SEQUENCER</a:t>
            </a:r>
            <a:endParaRPr lang="en-US" sz="1400" dirty="0">
              <a:solidFill>
                <a:srgbClr val="FFFFFF"/>
              </a:solidFill>
            </a:endParaRPr>
          </a:p>
        </p:txBody>
      </p:sp>
      <p:cxnSp>
        <p:nvCxnSpPr>
          <p:cNvPr id="18" name="Straight Arrow Connector 17"/>
          <p:cNvCxnSpPr/>
          <p:nvPr/>
        </p:nvCxnSpPr>
        <p:spPr>
          <a:xfrm>
            <a:off x="7100946" y="3980734"/>
            <a:ext cx="548640" cy="0"/>
          </a:xfrm>
          <a:prstGeom prst="straightConnector1">
            <a:avLst/>
          </a:prstGeom>
          <a:ln w="25400" cap="rnd">
            <a:solidFill>
              <a:schemeClr val="tx1"/>
            </a:solidFill>
            <a:prstDash val="sysDot"/>
            <a:tailEnd type="non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32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up)">
                                      <p:cBhvr>
                                        <p:cTn id="7" dur="500"/>
                                        <p:tgtEl>
                                          <p:spTgt spid="4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l="67536"/>
          <a:stretch/>
        </p:blipFill>
        <p:spPr>
          <a:xfrm>
            <a:off x="4395161" y="1543209"/>
            <a:ext cx="500562" cy="767578"/>
          </a:xfrm>
          <a:prstGeom prst="rect">
            <a:avLst/>
          </a:prstGeom>
          <a:noFill/>
          <a:effectLst/>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l="67536"/>
          <a:stretch/>
        </p:blipFill>
        <p:spPr>
          <a:xfrm>
            <a:off x="3009212" y="3769184"/>
            <a:ext cx="500562" cy="767578"/>
          </a:xfrm>
          <a:prstGeom prst="rect">
            <a:avLst/>
          </a:prstGeom>
          <a:noFill/>
          <a:effectLst/>
        </p:spPr>
      </p:pic>
      <p:grpSp>
        <p:nvGrpSpPr>
          <p:cNvPr id="8" name="Group 7"/>
          <p:cNvGrpSpPr>
            <a:grpSpLocks noChangeAspect="1"/>
          </p:cNvGrpSpPr>
          <p:nvPr/>
        </p:nvGrpSpPr>
        <p:grpSpPr>
          <a:xfrm>
            <a:off x="4129761" y="5846166"/>
            <a:ext cx="1031363" cy="717170"/>
            <a:chOff x="1919150" y="3044496"/>
            <a:chExt cx="666391" cy="475141"/>
          </a:xfrm>
          <a:solidFill>
            <a:schemeClr val="tx1"/>
          </a:solidFill>
          <a:effectLst/>
        </p:grpSpPr>
        <p:sp>
          <p:nvSpPr>
            <p:cNvPr id="9" name="Round Same Side Corner Rectangle 11"/>
            <p:cNvSpPr/>
            <p:nvPr/>
          </p:nvSpPr>
          <p:spPr>
            <a:xfrm>
              <a:off x="1970085" y="3044496"/>
              <a:ext cx="564520" cy="361776"/>
            </a:xfrm>
            <a:custGeom>
              <a:avLst/>
              <a:gdLst/>
              <a:ahLst/>
              <a:cxnLst/>
              <a:rect l="l" t="t" r="r" b="b"/>
              <a:pathLst>
                <a:path w="564520" h="361776">
                  <a:moveTo>
                    <a:pt x="21117" y="19360"/>
                  </a:moveTo>
                  <a:lnTo>
                    <a:pt x="21117" y="345592"/>
                  </a:lnTo>
                  <a:lnTo>
                    <a:pt x="543404" y="345592"/>
                  </a:lnTo>
                  <a:lnTo>
                    <a:pt x="543404" y="19360"/>
                  </a:lnTo>
                  <a:close/>
                  <a:moveTo>
                    <a:pt x="17539" y="0"/>
                  </a:moveTo>
                  <a:lnTo>
                    <a:pt x="546981" y="0"/>
                  </a:lnTo>
                  <a:cubicBezTo>
                    <a:pt x="556668" y="0"/>
                    <a:pt x="564520" y="7852"/>
                    <a:pt x="564520" y="17539"/>
                  </a:cubicBezTo>
                  <a:lnTo>
                    <a:pt x="564520" y="361776"/>
                  </a:lnTo>
                  <a:lnTo>
                    <a:pt x="0" y="361776"/>
                  </a:lnTo>
                  <a:lnTo>
                    <a:pt x="0" y="17539"/>
                  </a:lnTo>
                  <a:cubicBezTo>
                    <a:pt x="0" y="7852"/>
                    <a:pt x="7852" y="0"/>
                    <a:pt x="1753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3"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8"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8" algn="l" defTabSz="914286" rtl="0" eaLnBrk="1" latinLnBrk="0" hangingPunct="1">
                <a:defRPr sz="1800" kern="1200">
                  <a:solidFill>
                    <a:schemeClr val="lt1"/>
                  </a:solidFill>
                  <a:latin typeface="+mn-lt"/>
                  <a:ea typeface="+mn-ea"/>
                  <a:cs typeface="+mn-cs"/>
                </a:defRPr>
              </a:lvl7pPr>
              <a:lvl8pPr marL="3200001"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10" name="Trapezoid 12"/>
            <p:cNvSpPr/>
            <p:nvPr/>
          </p:nvSpPr>
          <p:spPr>
            <a:xfrm>
              <a:off x="1919150" y="3408078"/>
              <a:ext cx="666391" cy="84127"/>
            </a:xfrm>
            <a:custGeom>
              <a:avLst/>
              <a:gdLst/>
              <a:ahLst/>
              <a:cxnLst/>
              <a:rect l="l" t="t" r="r" b="b"/>
              <a:pathLst>
                <a:path w="666391" h="84127">
                  <a:moveTo>
                    <a:pt x="257990" y="52557"/>
                  </a:moveTo>
                  <a:lnTo>
                    <a:pt x="241755" y="79989"/>
                  </a:lnTo>
                  <a:lnTo>
                    <a:pt x="424635" y="79989"/>
                  </a:lnTo>
                  <a:lnTo>
                    <a:pt x="408400" y="52557"/>
                  </a:lnTo>
                  <a:close/>
                  <a:moveTo>
                    <a:pt x="49787" y="0"/>
                  </a:moveTo>
                  <a:lnTo>
                    <a:pt x="616604" y="0"/>
                  </a:lnTo>
                  <a:lnTo>
                    <a:pt x="666391" y="84127"/>
                  </a:lnTo>
                  <a:lnTo>
                    <a:pt x="0" y="8412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3"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8"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8" algn="l" defTabSz="914286" rtl="0" eaLnBrk="1" latinLnBrk="0" hangingPunct="1">
                <a:defRPr sz="1800" kern="1200">
                  <a:solidFill>
                    <a:schemeClr val="lt1"/>
                  </a:solidFill>
                  <a:latin typeface="+mn-lt"/>
                  <a:ea typeface="+mn-ea"/>
                  <a:cs typeface="+mn-cs"/>
                </a:defRPr>
              </a:lvl7pPr>
              <a:lvl8pPr marL="3200001"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11" name="Rectangle 10"/>
            <p:cNvSpPr/>
            <p:nvPr/>
          </p:nvSpPr>
          <p:spPr>
            <a:xfrm>
              <a:off x="1919446" y="3492205"/>
              <a:ext cx="665798" cy="274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3"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8"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8" algn="l" defTabSz="914286" rtl="0" eaLnBrk="1" latinLnBrk="0" hangingPunct="1">
                <a:defRPr sz="1800" kern="1200">
                  <a:solidFill>
                    <a:schemeClr val="lt1"/>
                  </a:solidFill>
                  <a:latin typeface="+mn-lt"/>
                  <a:ea typeface="+mn-ea"/>
                  <a:cs typeface="+mn-cs"/>
                </a:defRPr>
              </a:lvl7pPr>
              <a:lvl8pPr marL="3200001"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grpSp>
      <p:pic>
        <p:nvPicPr>
          <p:cNvPr id="12" name="Picture 11"/>
          <p:cNvPicPr>
            <a:picLocks noChangeAspect="1"/>
          </p:cNvPicPr>
          <p:nvPr/>
        </p:nvPicPr>
        <p:blipFill rotWithShape="1">
          <a:blip r:embed="rId3" cstate="email">
            <a:extLst>
              <a:ext uri="{28A0092B-C50C-407E-A947-70E740481C1C}">
                <a14:useLocalDpi xmlns:a14="http://schemas.microsoft.com/office/drawing/2010/main"/>
              </a:ext>
            </a:extLst>
          </a:blip>
          <a:srcRect l="67536"/>
          <a:stretch/>
        </p:blipFill>
        <p:spPr>
          <a:xfrm>
            <a:off x="5996097" y="3769184"/>
            <a:ext cx="500562" cy="767578"/>
          </a:xfrm>
          <a:prstGeom prst="rect">
            <a:avLst/>
          </a:prstGeom>
          <a:noFill/>
          <a:effectLst/>
        </p:spPr>
      </p:pic>
      <p:sp>
        <p:nvSpPr>
          <p:cNvPr id="13" name="TextBox 12"/>
          <p:cNvSpPr txBox="1"/>
          <p:nvPr/>
        </p:nvSpPr>
        <p:spPr>
          <a:xfrm>
            <a:off x="4310192" y="2339459"/>
            <a:ext cx="687131" cy="369332"/>
          </a:xfrm>
          <a:prstGeom prst="rect">
            <a:avLst/>
          </a:prstGeom>
          <a:noFill/>
          <a:effectLst/>
        </p:spPr>
        <p:txBody>
          <a:bodyPr wrap="square" rtlCol="0">
            <a:spAutoFit/>
          </a:bodyPr>
          <a:lstStyle/>
          <a:p>
            <a:pPr algn="ctr"/>
            <a:r>
              <a:rPr lang="en-US" dirty="0" smtClean="0">
                <a:solidFill>
                  <a:srgbClr val="FFFFFF"/>
                </a:solidFill>
              </a:rPr>
              <a:t>CAS</a:t>
            </a:r>
            <a:endParaRPr lang="en-US" dirty="0">
              <a:solidFill>
                <a:srgbClr val="FFFFFF"/>
              </a:solidFill>
            </a:endParaRPr>
          </a:p>
        </p:txBody>
      </p:sp>
      <p:sp>
        <p:nvSpPr>
          <p:cNvPr id="14" name="TextBox 13"/>
          <p:cNvSpPr txBox="1"/>
          <p:nvPr/>
        </p:nvSpPr>
        <p:spPr>
          <a:xfrm>
            <a:off x="5507012" y="4549269"/>
            <a:ext cx="1478733" cy="584775"/>
          </a:xfrm>
          <a:prstGeom prst="rect">
            <a:avLst/>
          </a:prstGeom>
          <a:noFill/>
        </p:spPr>
        <p:txBody>
          <a:bodyPr wrap="square" rtlCol="0">
            <a:spAutoFit/>
          </a:bodyPr>
          <a:lstStyle/>
          <a:p>
            <a:pPr algn="ctr"/>
            <a:r>
              <a:rPr lang="en-US" sz="1600" dirty="0" smtClean="0">
                <a:solidFill>
                  <a:srgbClr val="FFFFFF"/>
                </a:solidFill>
              </a:rPr>
              <a:t>Primary Site</a:t>
            </a:r>
            <a:br>
              <a:rPr lang="en-US" sz="1600" dirty="0" smtClean="0">
                <a:solidFill>
                  <a:srgbClr val="FFFFFF"/>
                </a:solidFill>
              </a:rPr>
            </a:br>
            <a:r>
              <a:rPr lang="en-US" sz="1600" i="1" dirty="0" smtClean="0">
                <a:solidFill>
                  <a:srgbClr val="FFFFFF"/>
                </a:solidFill>
              </a:rPr>
              <a:t>MP Role</a:t>
            </a:r>
            <a:endParaRPr lang="en-US" sz="1600" dirty="0">
              <a:solidFill>
                <a:srgbClr val="FFFFFF"/>
              </a:solidFill>
            </a:endParaRPr>
          </a:p>
        </p:txBody>
      </p:sp>
      <p:sp>
        <p:nvSpPr>
          <p:cNvPr id="15" name="TextBox 14"/>
          <p:cNvSpPr txBox="1"/>
          <p:nvPr/>
        </p:nvSpPr>
        <p:spPr>
          <a:xfrm>
            <a:off x="2560468" y="4549269"/>
            <a:ext cx="1398050" cy="584775"/>
          </a:xfrm>
          <a:prstGeom prst="rect">
            <a:avLst/>
          </a:prstGeom>
          <a:noFill/>
          <a:effectLst/>
        </p:spPr>
        <p:txBody>
          <a:bodyPr wrap="square" rtlCol="0">
            <a:spAutoFit/>
          </a:bodyPr>
          <a:lstStyle/>
          <a:p>
            <a:pPr algn="ctr"/>
            <a:r>
              <a:rPr lang="en-US" sz="1600" dirty="0" smtClean="0">
                <a:solidFill>
                  <a:srgbClr val="FFFFFF"/>
                </a:solidFill>
              </a:rPr>
              <a:t>Primary Site</a:t>
            </a:r>
            <a:br>
              <a:rPr lang="en-US" sz="1600" dirty="0" smtClean="0">
                <a:solidFill>
                  <a:srgbClr val="FFFFFF"/>
                </a:solidFill>
              </a:rPr>
            </a:br>
            <a:r>
              <a:rPr lang="en-US" sz="1600" i="1" dirty="0" smtClean="0">
                <a:solidFill>
                  <a:srgbClr val="FFFFFF"/>
                </a:solidFill>
              </a:rPr>
              <a:t>DP Role</a:t>
            </a:r>
            <a:endParaRPr lang="en-US" sz="1600" dirty="0">
              <a:solidFill>
                <a:srgbClr val="FFFFFF"/>
              </a:solidFill>
            </a:endParaRPr>
          </a:p>
        </p:txBody>
      </p:sp>
      <p:cxnSp>
        <p:nvCxnSpPr>
          <p:cNvPr id="19" name="Straight Arrow Connector 18"/>
          <p:cNvCxnSpPr/>
          <p:nvPr/>
        </p:nvCxnSpPr>
        <p:spPr>
          <a:xfrm>
            <a:off x="4971742" y="2408610"/>
            <a:ext cx="1274637" cy="1281647"/>
          </a:xfrm>
          <a:prstGeom prst="straightConnector1">
            <a:avLst/>
          </a:prstGeom>
          <a:ln cap="rnd">
            <a:solidFill>
              <a:schemeClr val="tx1"/>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009212" y="2835451"/>
            <a:ext cx="697414" cy="307777"/>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45720" tIns="45720" rIns="45720" rtlCol="0" anchor="ctr" anchorCtr="0">
            <a:spAutoFit/>
          </a:bodyPr>
          <a:lstStyle>
            <a:defPPr>
              <a:defRPr lang="en-US"/>
            </a:defPPr>
            <a:lvl1pPr marL="173038" indent="-173038">
              <a:buFont typeface="Arial" pitchFamily="34" charset="0"/>
              <a:buChar char="•"/>
              <a:defRPr sz="1600" b="1">
                <a:solidFill>
                  <a:schemeClr val="bg1"/>
                </a:solidFill>
                <a:latin typeface="+mn-lt"/>
                <a:ea typeface="Segoe UI" pitchFamily="34" charset="0"/>
              </a:defRPr>
            </a:lvl1pPr>
            <a:lvl2pPr>
              <a:defRPr>
                <a:latin typeface="+mn-lt"/>
                <a:cs typeface="+mn-cs"/>
              </a:defRPr>
            </a:lvl2pPr>
            <a:lvl3pPr>
              <a:defRPr>
                <a:latin typeface="+mn-lt"/>
                <a:cs typeface="+mn-cs"/>
              </a:defRPr>
            </a:lvl3pPr>
            <a:lvl4pPr>
              <a:defRPr>
                <a:latin typeface="+mn-lt"/>
                <a:cs typeface="+mn-cs"/>
              </a:defRPr>
            </a:lvl4pPr>
            <a:lvl5pPr>
              <a:defRPr>
                <a:latin typeface="+mn-lt"/>
                <a:cs typeface="+mn-cs"/>
              </a:defRPr>
            </a:lvl5pPr>
            <a:lvl6pPr>
              <a:defRPr>
                <a:latin typeface="+mn-lt"/>
                <a:cs typeface="+mn-cs"/>
              </a:defRPr>
            </a:lvl6pPr>
            <a:lvl7pPr>
              <a:defRPr>
                <a:latin typeface="+mn-lt"/>
                <a:cs typeface="+mn-cs"/>
              </a:defRPr>
            </a:lvl7pPr>
            <a:lvl8pPr>
              <a:defRPr>
                <a:latin typeface="+mn-lt"/>
                <a:cs typeface="+mn-cs"/>
              </a:defRPr>
            </a:lvl8pPr>
            <a:lvl9pPr>
              <a:defRPr>
                <a:latin typeface="+mn-lt"/>
                <a:cs typeface="+mn-cs"/>
              </a:defRPr>
            </a:lvl9pPr>
          </a:lstStyle>
          <a:p>
            <a:pPr marL="0" indent="0" algn="ctr">
              <a:buFont typeface="Arial" pitchFamily="34" charset="0"/>
              <a:buNone/>
            </a:pPr>
            <a:r>
              <a:rPr lang="en-US" sz="1400" b="0" dirty="0">
                <a:solidFill>
                  <a:srgbClr val="FFFFFF"/>
                </a:solidFill>
              </a:rPr>
              <a:t>Image</a:t>
            </a:r>
          </a:p>
        </p:txBody>
      </p:sp>
      <p:cxnSp>
        <p:nvCxnSpPr>
          <p:cNvPr id="22" name="Straight Arrow Connector 21"/>
          <p:cNvCxnSpPr/>
          <p:nvPr/>
        </p:nvCxnSpPr>
        <p:spPr>
          <a:xfrm flipH="1">
            <a:off x="3341725" y="2408610"/>
            <a:ext cx="975362" cy="1281647"/>
          </a:xfrm>
          <a:prstGeom prst="straightConnector1">
            <a:avLst/>
          </a:prstGeom>
          <a:ln cap="rnd">
            <a:solidFill>
              <a:schemeClr val="tx1"/>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782031" y="2835451"/>
            <a:ext cx="1396006" cy="307777"/>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45720" tIns="45720" rIns="45720" rtlCol="0" anchor="ctr" anchorCtr="0">
            <a:spAutoFit/>
          </a:bodyPr>
          <a:lstStyle>
            <a:defPPr>
              <a:defRPr lang="en-US"/>
            </a:defPPr>
            <a:lvl1pPr marL="173038" indent="-173038">
              <a:buFont typeface="Arial" pitchFamily="34" charset="0"/>
              <a:buChar char="•"/>
              <a:defRPr sz="1600" b="1">
                <a:solidFill>
                  <a:schemeClr val="bg1"/>
                </a:solidFill>
                <a:latin typeface="+mn-lt"/>
                <a:ea typeface="Segoe UI" pitchFamily="34" charset="0"/>
              </a:defRPr>
            </a:lvl1pPr>
            <a:lvl2pPr>
              <a:defRPr>
                <a:latin typeface="+mn-lt"/>
                <a:cs typeface="+mn-cs"/>
              </a:defRPr>
            </a:lvl2pPr>
            <a:lvl3pPr>
              <a:defRPr>
                <a:latin typeface="+mn-lt"/>
                <a:cs typeface="+mn-cs"/>
              </a:defRPr>
            </a:lvl3pPr>
            <a:lvl4pPr>
              <a:defRPr>
                <a:latin typeface="+mn-lt"/>
                <a:cs typeface="+mn-cs"/>
              </a:defRPr>
            </a:lvl4pPr>
            <a:lvl5pPr>
              <a:defRPr>
                <a:latin typeface="+mn-lt"/>
                <a:cs typeface="+mn-cs"/>
              </a:defRPr>
            </a:lvl5pPr>
            <a:lvl6pPr>
              <a:defRPr>
                <a:latin typeface="+mn-lt"/>
                <a:cs typeface="+mn-cs"/>
              </a:defRPr>
            </a:lvl6pPr>
            <a:lvl7pPr>
              <a:defRPr>
                <a:latin typeface="+mn-lt"/>
                <a:cs typeface="+mn-cs"/>
              </a:defRPr>
            </a:lvl7pPr>
            <a:lvl8pPr>
              <a:defRPr>
                <a:latin typeface="+mn-lt"/>
                <a:cs typeface="+mn-cs"/>
              </a:defRPr>
            </a:lvl8pPr>
            <a:lvl9pPr>
              <a:defRPr>
                <a:latin typeface="+mn-lt"/>
                <a:cs typeface="+mn-cs"/>
              </a:defRPr>
            </a:lvl9pPr>
          </a:lstStyle>
          <a:p>
            <a:pPr marL="0" indent="0" algn="ctr">
              <a:buFont typeface="Arial" pitchFamily="34" charset="0"/>
              <a:buNone/>
            </a:pPr>
            <a:r>
              <a:rPr lang="en-US" sz="1400" b="0" dirty="0">
                <a:solidFill>
                  <a:srgbClr val="FFFFFF"/>
                </a:solidFill>
              </a:rPr>
              <a:t>Task Sequence</a:t>
            </a:r>
          </a:p>
        </p:txBody>
      </p:sp>
      <p:cxnSp>
        <p:nvCxnSpPr>
          <p:cNvPr id="29" name="Straight Arrow Connector 28"/>
          <p:cNvCxnSpPr>
            <a:stCxn id="14" idx="2"/>
          </p:cNvCxnSpPr>
          <p:nvPr/>
        </p:nvCxnSpPr>
        <p:spPr>
          <a:xfrm flipH="1">
            <a:off x="4798920" y="5134044"/>
            <a:ext cx="1447459" cy="617052"/>
          </a:xfrm>
          <a:prstGeom prst="straightConnector1">
            <a:avLst/>
          </a:prstGeom>
          <a:ln cap="rnd">
            <a:solidFill>
              <a:schemeClr val="tx1"/>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15" idx="2"/>
          </p:cNvCxnSpPr>
          <p:nvPr/>
        </p:nvCxnSpPr>
        <p:spPr>
          <a:xfrm>
            <a:off x="3259493" y="5134044"/>
            <a:ext cx="1251328" cy="617052"/>
          </a:xfrm>
          <a:prstGeom prst="straightConnector1">
            <a:avLst/>
          </a:prstGeom>
          <a:ln cap="rnd">
            <a:solidFill>
              <a:schemeClr val="tx1"/>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4651209" y="2755900"/>
            <a:ext cx="0" cy="2995197"/>
          </a:xfrm>
          <a:prstGeom prst="straightConnector1">
            <a:avLst/>
          </a:prstGeom>
          <a:ln>
            <a:solidFill>
              <a:schemeClr val="tx1"/>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4670925" y="4099610"/>
            <a:ext cx="752519" cy="307777"/>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45720" tIns="45720" rIns="45720" rtlCol="0" anchor="ctr" anchorCtr="0">
            <a:spAutoFit/>
          </a:bodyPr>
          <a:lstStyle>
            <a:defPPr>
              <a:defRPr lang="en-US"/>
            </a:defPPr>
            <a:lvl1pPr marL="173038" indent="-173038">
              <a:buFont typeface="Arial" pitchFamily="34" charset="0"/>
              <a:buChar char="•"/>
              <a:defRPr sz="1600" b="1">
                <a:solidFill>
                  <a:schemeClr val="bg1"/>
                </a:solidFill>
                <a:latin typeface="+mn-lt"/>
                <a:ea typeface="Segoe UI" pitchFamily="34" charset="0"/>
              </a:defRPr>
            </a:lvl1pPr>
            <a:lvl2pPr>
              <a:defRPr>
                <a:latin typeface="+mn-lt"/>
                <a:cs typeface="+mn-cs"/>
              </a:defRPr>
            </a:lvl2pPr>
            <a:lvl3pPr>
              <a:defRPr>
                <a:latin typeface="+mn-lt"/>
                <a:cs typeface="+mn-cs"/>
              </a:defRPr>
            </a:lvl3pPr>
            <a:lvl4pPr>
              <a:defRPr>
                <a:latin typeface="+mn-lt"/>
                <a:cs typeface="+mn-cs"/>
              </a:defRPr>
            </a:lvl4pPr>
            <a:lvl5pPr>
              <a:defRPr>
                <a:latin typeface="+mn-lt"/>
                <a:cs typeface="+mn-cs"/>
              </a:defRPr>
            </a:lvl5pPr>
            <a:lvl6pPr>
              <a:defRPr>
                <a:latin typeface="+mn-lt"/>
                <a:cs typeface="+mn-cs"/>
              </a:defRPr>
            </a:lvl6pPr>
            <a:lvl7pPr>
              <a:defRPr>
                <a:latin typeface="+mn-lt"/>
                <a:cs typeface="+mn-cs"/>
              </a:defRPr>
            </a:lvl7pPr>
            <a:lvl8pPr>
              <a:defRPr>
                <a:latin typeface="+mn-lt"/>
                <a:cs typeface="+mn-cs"/>
              </a:defRPr>
            </a:lvl8pPr>
            <a:lvl9pPr>
              <a:defRPr>
                <a:latin typeface="+mn-lt"/>
                <a:cs typeface="+mn-cs"/>
              </a:defRPr>
            </a:lvl9pPr>
          </a:lstStyle>
          <a:p>
            <a:pPr marL="0" indent="0" algn="ctr">
              <a:buFont typeface="Arial" pitchFamily="34" charset="0"/>
              <a:buNone/>
            </a:pPr>
            <a:r>
              <a:rPr lang="en-US" sz="1400" b="0" dirty="0">
                <a:solidFill>
                  <a:srgbClr val="FFFFFF"/>
                </a:solidFill>
              </a:rPr>
              <a:t>Report</a:t>
            </a:r>
          </a:p>
        </p:txBody>
      </p:sp>
      <p:pic>
        <p:nvPicPr>
          <p:cNvPr id="44" name="Picture 43"/>
          <p:cNvPicPr>
            <a:picLocks noChangeAspect="1"/>
          </p:cNvPicPr>
          <p:nvPr/>
        </p:nvPicPr>
        <p:blipFill rotWithShape="1">
          <a:blip r:embed="rId3" cstate="email">
            <a:extLst>
              <a:ext uri="{28A0092B-C50C-407E-A947-70E740481C1C}">
                <a14:useLocalDpi xmlns:a14="http://schemas.microsoft.com/office/drawing/2010/main"/>
              </a:ext>
            </a:extLst>
          </a:blip>
          <a:srcRect l="67536"/>
          <a:stretch/>
        </p:blipFill>
        <p:spPr>
          <a:xfrm>
            <a:off x="887162" y="3769184"/>
            <a:ext cx="500562" cy="767578"/>
          </a:xfrm>
          <a:prstGeom prst="rect">
            <a:avLst/>
          </a:prstGeom>
          <a:noFill/>
          <a:effectLst/>
        </p:spPr>
      </p:pic>
      <p:sp>
        <p:nvSpPr>
          <p:cNvPr id="45" name="TextBox 44"/>
          <p:cNvSpPr txBox="1"/>
          <p:nvPr/>
        </p:nvSpPr>
        <p:spPr>
          <a:xfrm>
            <a:off x="261937" y="4549269"/>
            <a:ext cx="1751012" cy="338554"/>
          </a:xfrm>
          <a:prstGeom prst="rect">
            <a:avLst/>
          </a:prstGeom>
          <a:noFill/>
          <a:effectLst/>
        </p:spPr>
        <p:txBody>
          <a:bodyPr wrap="square" rtlCol="0">
            <a:spAutoFit/>
          </a:bodyPr>
          <a:lstStyle/>
          <a:p>
            <a:pPr algn="ctr"/>
            <a:r>
              <a:rPr lang="en-US" sz="1600" dirty="0" smtClean="0">
                <a:solidFill>
                  <a:srgbClr val="FFFFFF"/>
                </a:solidFill>
              </a:rPr>
              <a:t>WDS PXE Server</a:t>
            </a:r>
            <a:endParaRPr lang="en-US" sz="1600" dirty="0">
              <a:solidFill>
                <a:srgbClr val="FFFFFF"/>
              </a:solidFill>
            </a:endParaRPr>
          </a:p>
        </p:txBody>
      </p:sp>
      <p:sp>
        <p:nvSpPr>
          <p:cNvPr id="28" name="Rectangle 27"/>
          <p:cNvSpPr/>
          <p:nvPr/>
        </p:nvSpPr>
        <p:spPr>
          <a:xfrm>
            <a:off x="10444253" y="223838"/>
            <a:ext cx="1280160" cy="367177"/>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600" dirty="0">
                <a:solidFill>
                  <a:srgbClr val="FFFFFF"/>
                </a:solidFill>
                <a:ea typeface="Segoe UI" pitchFamily="34" charset="0"/>
                <a:cs typeface="Segoe UI" pitchFamily="34" charset="0"/>
              </a:rPr>
              <a:t>Simplify</a:t>
            </a:r>
          </a:p>
        </p:txBody>
      </p:sp>
      <p:grpSp>
        <p:nvGrpSpPr>
          <p:cNvPr id="31" name="Group 30"/>
          <p:cNvGrpSpPr/>
          <p:nvPr/>
        </p:nvGrpSpPr>
        <p:grpSpPr>
          <a:xfrm>
            <a:off x="7617678" y="1862356"/>
            <a:ext cx="4127500" cy="4548580"/>
            <a:chOff x="567090" y="3838072"/>
            <a:chExt cx="4127500" cy="4548580"/>
          </a:xfrm>
        </p:grpSpPr>
        <p:sp>
          <p:nvSpPr>
            <p:cNvPr id="34" name="Rectangle 33"/>
            <p:cNvSpPr/>
            <p:nvPr/>
          </p:nvSpPr>
          <p:spPr>
            <a:xfrm>
              <a:off x="579790" y="3838072"/>
              <a:ext cx="4114800" cy="344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r>
                <a:rPr lang="en-US" dirty="0">
                  <a:solidFill>
                    <a:srgbClr val="FFFFFF"/>
                  </a:solidFill>
                </a:rPr>
                <a:t>Multiple Deployment Method Support</a:t>
              </a:r>
            </a:p>
          </p:txBody>
        </p:sp>
        <p:sp>
          <p:nvSpPr>
            <p:cNvPr id="35" name="Rectangle 34"/>
            <p:cNvSpPr/>
            <p:nvPr/>
          </p:nvSpPr>
          <p:spPr>
            <a:xfrm flipH="1">
              <a:off x="567090" y="4229293"/>
              <a:ext cx="4114800" cy="4157359"/>
            </a:xfrm>
            <a:prstGeom prst="rect">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lIns="137160" tIns="137160" rIns="45720" rtlCol="0" anchor="t" anchorCtr="0"/>
            <a:lstStyle/>
            <a:p>
              <a:pPr marL="173038" indent="-173038">
                <a:buFont typeface="Arial" pitchFamily="34" charset="0"/>
                <a:buChar char="•"/>
              </a:pPr>
              <a:r>
                <a:rPr lang="en-US" sz="1600" b="1" dirty="0">
                  <a:solidFill>
                    <a:srgbClr val="FFFFFF"/>
                  </a:solidFill>
                  <a:ea typeface="Segoe UI" pitchFamily="34" charset="0"/>
                  <a:cs typeface="Segoe UI" pitchFamily="34" charset="0"/>
                </a:rPr>
                <a:t>PXE initiated deployment</a:t>
              </a:r>
              <a:r>
                <a:rPr lang="en-US" sz="1600" b="1" dirty="0">
                  <a:solidFill>
                    <a:srgbClr val="FFFFFF"/>
                  </a:solidFill>
                  <a:latin typeface="Segoe Semibold" pitchFamily="34" charset="0"/>
                  <a:ea typeface="Segoe UI" pitchFamily="34" charset="0"/>
                  <a:cs typeface="Segoe UI" pitchFamily="34" charset="0"/>
                </a:rPr>
                <a:t> </a:t>
              </a:r>
              <a:r>
                <a:rPr lang="en-US" sz="1600" dirty="0">
                  <a:solidFill>
                    <a:srgbClr val="FFFFFF"/>
                  </a:solidFill>
                  <a:ea typeface="Segoe UI" pitchFamily="34" charset="0"/>
                  <a:cs typeface="Segoe UI" pitchFamily="34" charset="0"/>
                </a:rPr>
                <a:t>allows client computers to request deployment over the network </a:t>
              </a:r>
            </a:p>
            <a:p>
              <a:pPr marL="173038" indent="-173038">
                <a:buFont typeface="Arial" pitchFamily="34" charset="0"/>
                <a:buChar char="•"/>
              </a:pPr>
              <a:r>
                <a:rPr lang="en-US" sz="1600" b="1" dirty="0">
                  <a:solidFill>
                    <a:srgbClr val="FFFFFF"/>
                  </a:solidFill>
                  <a:ea typeface="Segoe UI" pitchFamily="34" charset="0"/>
                  <a:cs typeface="Segoe UI" pitchFamily="34" charset="0"/>
                </a:rPr>
                <a:t>Multi-cast deployment </a:t>
              </a:r>
              <a:r>
                <a:rPr lang="en-US" sz="1600" dirty="0">
                  <a:solidFill>
                    <a:srgbClr val="FFFFFF"/>
                  </a:solidFill>
                  <a:ea typeface="Segoe UI" pitchFamily="34" charset="0"/>
                  <a:cs typeface="Segoe UI" pitchFamily="34" charset="0"/>
                </a:rPr>
                <a:t>to conserve </a:t>
              </a:r>
              <a:r>
                <a:rPr lang="en-US" sz="1600" dirty="0" smtClean="0">
                  <a:solidFill>
                    <a:srgbClr val="FFFFFF"/>
                  </a:solidFill>
                  <a:ea typeface="Segoe UI" pitchFamily="34" charset="0"/>
                  <a:cs typeface="Segoe UI" pitchFamily="34" charset="0"/>
                </a:rPr>
                <a:t/>
              </a:r>
              <a:br>
                <a:rPr lang="en-US" sz="1600" dirty="0" smtClean="0">
                  <a:solidFill>
                    <a:srgbClr val="FFFFFF"/>
                  </a:solidFill>
                  <a:ea typeface="Segoe UI" pitchFamily="34" charset="0"/>
                  <a:cs typeface="Segoe UI" pitchFamily="34" charset="0"/>
                </a:rPr>
              </a:br>
              <a:r>
                <a:rPr lang="en-US" sz="1600" dirty="0" smtClean="0">
                  <a:solidFill>
                    <a:srgbClr val="FFFFFF"/>
                  </a:solidFill>
                  <a:ea typeface="Segoe UI" pitchFamily="34" charset="0"/>
                  <a:cs typeface="Segoe UI" pitchFamily="34" charset="0"/>
                </a:rPr>
                <a:t>network </a:t>
              </a:r>
              <a:r>
                <a:rPr lang="en-US" sz="1600" dirty="0">
                  <a:solidFill>
                    <a:srgbClr val="FFFFFF"/>
                  </a:solidFill>
                  <a:ea typeface="Segoe UI" pitchFamily="34" charset="0"/>
                  <a:cs typeface="Segoe UI" pitchFamily="34" charset="0"/>
                </a:rPr>
                <a:t>bandwidth</a:t>
              </a:r>
            </a:p>
            <a:p>
              <a:pPr marL="173038" indent="-173038">
                <a:buFont typeface="Arial" pitchFamily="34" charset="0"/>
                <a:buChar char="•"/>
              </a:pPr>
              <a:r>
                <a:rPr lang="en-US" sz="1600" b="1" dirty="0" smtClean="0">
                  <a:solidFill>
                    <a:srgbClr val="FFFFFF"/>
                  </a:solidFill>
                  <a:ea typeface="Segoe UI" pitchFamily="34" charset="0"/>
                  <a:cs typeface="Segoe UI" pitchFamily="34" charset="0"/>
                </a:rPr>
                <a:t>Stand-alone media deployment </a:t>
              </a:r>
              <a:r>
                <a:rPr lang="en-US" sz="1600" dirty="0" smtClean="0">
                  <a:solidFill>
                    <a:srgbClr val="FFFFFF"/>
                  </a:solidFill>
                  <a:ea typeface="Segoe UI" pitchFamily="34" charset="0"/>
                  <a:cs typeface="Segoe UI" pitchFamily="34" charset="0"/>
                </a:rPr>
                <a:t>for </a:t>
              </a:r>
              <a:r>
                <a:rPr lang="en-US" sz="1600" dirty="0">
                  <a:solidFill>
                    <a:srgbClr val="FFFFFF"/>
                  </a:solidFill>
                  <a:ea typeface="Segoe UI" pitchFamily="34" charset="0"/>
                  <a:cs typeface="Segoe UI" pitchFamily="34" charset="0"/>
                </a:rPr>
                <a:t>no network connectivity or low bandwidth </a:t>
              </a:r>
            </a:p>
            <a:p>
              <a:pPr marL="173038" indent="-173038">
                <a:buFont typeface="Arial" pitchFamily="34" charset="0"/>
                <a:buChar char="•"/>
              </a:pPr>
              <a:r>
                <a:rPr lang="en-US" sz="1600" b="1" dirty="0">
                  <a:solidFill>
                    <a:srgbClr val="FFFFFF"/>
                  </a:solidFill>
                  <a:ea typeface="Segoe UI" pitchFamily="34" charset="0"/>
                  <a:cs typeface="Segoe UI" pitchFamily="34" charset="0"/>
                </a:rPr>
                <a:t>Pre-staged media deployment </a:t>
              </a:r>
              <a:r>
                <a:rPr lang="en-US" sz="1600" dirty="0">
                  <a:solidFill>
                    <a:srgbClr val="FFFFFF"/>
                  </a:solidFill>
                  <a:ea typeface="Segoe UI" pitchFamily="34" charset="0"/>
                  <a:cs typeface="Segoe UI" pitchFamily="34" charset="0"/>
                </a:rPr>
                <a:t>allows you to deploy an operating system to a computer that </a:t>
              </a:r>
              <a:br>
                <a:rPr lang="en-US" sz="1600" dirty="0">
                  <a:solidFill>
                    <a:srgbClr val="FFFFFF"/>
                  </a:solidFill>
                  <a:ea typeface="Segoe UI" pitchFamily="34" charset="0"/>
                  <a:cs typeface="Segoe UI" pitchFamily="34" charset="0"/>
                </a:rPr>
              </a:br>
              <a:r>
                <a:rPr lang="en-US" sz="1600" dirty="0" smtClean="0">
                  <a:solidFill>
                    <a:srgbClr val="FFFFFF"/>
                  </a:solidFill>
                  <a:ea typeface="Segoe UI" pitchFamily="34" charset="0"/>
                  <a:cs typeface="Segoe UI" pitchFamily="34" charset="0"/>
                </a:rPr>
                <a:t>is </a:t>
              </a:r>
              <a:r>
                <a:rPr lang="en-US" sz="1600" dirty="0">
                  <a:solidFill>
                    <a:srgbClr val="FFFFFF"/>
                  </a:solidFill>
                  <a:ea typeface="Segoe UI" pitchFamily="34" charset="0"/>
                  <a:cs typeface="Segoe UI" pitchFamily="34" charset="0"/>
                </a:rPr>
                <a:t>not fully </a:t>
              </a:r>
              <a:r>
                <a:rPr lang="en-US" sz="1600" dirty="0" smtClean="0">
                  <a:solidFill>
                    <a:srgbClr val="FFFFFF"/>
                  </a:solidFill>
                  <a:ea typeface="Segoe UI" pitchFamily="34" charset="0"/>
                  <a:cs typeface="Segoe UI" pitchFamily="34" charset="0"/>
                </a:rPr>
                <a:t>provisioned</a:t>
              </a:r>
            </a:p>
            <a:p>
              <a:pPr marL="173038" indent="-173038">
                <a:buFont typeface="Arial" pitchFamily="34" charset="0"/>
                <a:buChar char="•"/>
              </a:pPr>
              <a:endParaRPr lang="en-US" sz="1600" dirty="0">
                <a:solidFill>
                  <a:srgbClr val="FFFFFF"/>
                </a:solidFill>
                <a:ea typeface="Segoe UI" pitchFamily="34" charset="0"/>
                <a:cs typeface="Segoe UI" pitchFamily="34" charset="0"/>
              </a:endParaRPr>
            </a:p>
            <a:p>
              <a:r>
                <a:rPr lang="en-US" sz="1600" dirty="0">
                  <a:solidFill>
                    <a:srgbClr val="FFFFFF"/>
                  </a:solidFill>
                  <a:ea typeface="Segoe UI" pitchFamily="34" charset="0"/>
                  <a:cs typeface="Segoe UI" pitchFamily="34" charset="0"/>
                </a:rPr>
                <a:t>USMT 4.0 UI integration makes it easier transfer files and user settings from one machine to another </a:t>
              </a:r>
            </a:p>
            <a:p>
              <a:pPr marL="173038" indent="-173038">
                <a:buFont typeface="Arial" pitchFamily="34" charset="0"/>
                <a:buChar char="•"/>
              </a:pPr>
              <a:endParaRPr lang="en-US" sz="1600" dirty="0">
                <a:solidFill>
                  <a:srgbClr val="FFFFFF"/>
                </a:solidFill>
                <a:ea typeface="Segoe UI" pitchFamily="34" charset="0"/>
                <a:cs typeface="Segoe UI" pitchFamily="34" charset="0"/>
              </a:endParaRPr>
            </a:p>
          </p:txBody>
        </p:sp>
      </p:grpSp>
      <p:cxnSp>
        <p:nvCxnSpPr>
          <p:cNvPr id="37" name="Straight Arrow Connector 36"/>
          <p:cNvCxnSpPr/>
          <p:nvPr/>
        </p:nvCxnSpPr>
        <p:spPr>
          <a:xfrm flipH="1">
            <a:off x="1175174" y="1654629"/>
            <a:ext cx="3219989" cy="2035628"/>
          </a:xfrm>
          <a:prstGeom prst="straightConnector1">
            <a:avLst/>
          </a:prstGeom>
          <a:ln cap="rnd">
            <a:solidFill>
              <a:schemeClr val="tx1"/>
            </a:solidFill>
            <a:prstDash val="sysDot"/>
            <a:headEnd type="triangl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1175174" y="4974224"/>
            <a:ext cx="3141913" cy="776872"/>
          </a:xfrm>
          <a:prstGeom prst="straightConnector1">
            <a:avLst/>
          </a:prstGeom>
          <a:ln cap="rnd">
            <a:solidFill>
              <a:schemeClr val="tx1"/>
            </a:solidFill>
            <a:prstDash val="sysDot"/>
            <a:headEnd type="triangle" w="lg" len="med"/>
            <a:tailEnd type="none" w="lg" len="med"/>
          </a:ln>
          <a:effectLst/>
        </p:spPr>
        <p:style>
          <a:lnRef idx="2">
            <a:schemeClr val="accent1"/>
          </a:lnRef>
          <a:fillRef idx="0">
            <a:schemeClr val="accent1"/>
          </a:fillRef>
          <a:effectRef idx="1">
            <a:schemeClr val="accent1"/>
          </a:effectRef>
          <a:fontRef idx="minor">
            <a:schemeClr val="tx1"/>
          </a:fontRef>
        </p:style>
      </p:cxnSp>
      <p:sp>
        <p:nvSpPr>
          <p:cNvPr id="38" name="Title 1"/>
          <p:cNvSpPr>
            <a:spLocks noGrp="1"/>
          </p:cNvSpPr>
          <p:nvPr>
            <p:ph type="title"/>
          </p:nvPr>
        </p:nvSpPr>
        <p:spPr/>
        <p:txBody>
          <a:bodyPr/>
          <a:lstStyle/>
          <a:p>
            <a:r>
              <a:rPr lang="en-US" dirty="0" smtClean="0">
                <a:solidFill>
                  <a:schemeClr val="tx1"/>
                </a:solidFill>
              </a:rPr>
              <a:t>Operating System Deployment</a:t>
            </a:r>
            <a:endParaRPr lang="en-US" dirty="0">
              <a:solidFill>
                <a:schemeClr val="tx1"/>
              </a:solidFill>
            </a:endParaRPr>
          </a:p>
        </p:txBody>
      </p:sp>
    </p:spTree>
    <p:extLst>
      <p:ext uri="{BB962C8B-B14F-4D97-AF65-F5344CB8AC3E}">
        <p14:creationId xmlns:p14="http://schemas.microsoft.com/office/powerpoint/2010/main" val="33519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776434"/>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572831" y="1295400"/>
            <a:ext cx="1226181" cy="958178"/>
          </a:xfrm>
          <a:prstGeom prst="rect">
            <a:avLst/>
          </a:prstGeom>
          <a:solidFill>
            <a:schemeClr val="accent1"/>
          </a:solidFill>
          <a:ln>
            <a:noFill/>
            <a:headEnd type="none" w="med" len="med"/>
            <a:tailEnd type="none" w="med" len="med"/>
          </a:ln>
          <a:effectLst>
            <a:softEdge rad="63500"/>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38" name="Title 1"/>
          <p:cNvSpPr>
            <a:spLocks noGrp="1"/>
          </p:cNvSpPr>
          <p:nvPr>
            <p:ph type="title"/>
          </p:nvPr>
        </p:nvSpPr>
        <p:spPr/>
        <p:txBody>
          <a:bodyPr/>
          <a:lstStyle/>
          <a:p>
            <a:r>
              <a:rPr lang="en-US" dirty="0" smtClean="0">
                <a:solidFill>
                  <a:schemeClr val="tx1"/>
                </a:solidFill>
              </a:rPr>
              <a:t>Central Administration Site</a:t>
            </a:r>
            <a:endParaRPr lang="en-US" dirty="0">
              <a:solidFill>
                <a:schemeClr val="tx1"/>
              </a:solidFill>
            </a:endParaRPr>
          </a:p>
        </p:txBody>
      </p:sp>
      <p:pic>
        <p:nvPicPr>
          <p:cNvPr id="52" name="Picture 2" descr="\\MAGNUM\Projects\Microsoft\Cloud Power FY12\Design\ICONS_PNG\Building.png"/>
          <p:cNvPicPr>
            <a:picLocks noChangeAspect="1" noChangeArrowheads="1"/>
          </p:cNvPicPr>
          <p:nvPr/>
        </p:nvPicPr>
        <p:blipFill rotWithShape="1">
          <a:blip r:embed="rId3" cstate="print">
            <a:biLevel thresh="25000"/>
          </a:blip>
          <a:srcRect l="12148" t="16476" b="13427"/>
          <a:stretch/>
        </p:blipFill>
        <p:spPr bwMode="auto">
          <a:xfrm>
            <a:off x="3613057" y="1334283"/>
            <a:ext cx="1097280" cy="875517"/>
          </a:xfrm>
          <a:prstGeom prst="rect">
            <a:avLst/>
          </a:prstGeom>
          <a:noFill/>
        </p:spPr>
      </p:pic>
      <p:sp>
        <p:nvSpPr>
          <p:cNvPr id="53" name="TextBox 52"/>
          <p:cNvSpPr txBox="1"/>
          <p:nvPr/>
        </p:nvSpPr>
        <p:spPr>
          <a:xfrm>
            <a:off x="3152061" y="2188489"/>
            <a:ext cx="1898651" cy="738664"/>
          </a:xfrm>
          <a:prstGeom prst="rect">
            <a:avLst/>
          </a:prstGeom>
          <a:noFill/>
          <a:ln>
            <a:noFill/>
          </a:ln>
        </p:spPr>
        <p:txBody>
          <a:bodyPr wrap="square" rtlCol="0">
            <a:spAutoFit/>
          </a:bodyPr>
          <a:lstStyle/>
          <a:p>
            <a:pPr algn="ctr"/>
            <a:r>
              <a:rPr lang="en-US" sz="1400" dirty="0" smtClean="0">
                <a:solidFill>
                  <a:srgbClr val="FFFFFF"/>
                </a:solidFill>
              </a:rPr>
              <a:t>Central Administration </a:t>
            </a:r>
            <a:br>
              <a:rPr lang="en-US" sz="1400" dirty="0" smtClean="0">
                <a:solidFill>
                  <a:srgbClr val="FFFFFF"/>
                </a:solidFill>
              </a:rPr>
            </a:br>
            <a:r>
              <a:rPr lang="en-US" sz="1400" dirty="0" smtClean="0">
                <a:solidFill>
                  <a:srgbClr val="FFFFFF"/>
                </a:solidFill>
              </a:rPr>
              <a:t>Site</a:t>
            </a:r>
            <a:endParaRPr lang="en-US" sz="1400" dirty="0">
              <a:solidFill>
                <a:srgbClr val="FFFFFF"/>
              </a:solidFill>
            </a:endParaRPr>
          </a:p>
        </p:txBody>
      </p:sp>
      <p:grpSp>
        <p:nvGrpSpPr>
          <p:cNvPr id="54" name="Group 53"/>
          <p:cNvGrpSpPr/>
          <p:nvPr/>
        </p:nvGrpSpPr>
        <p:grpSpPr>
          <a:xfrm>
            <a:off x="808736" y="2576168"/>
            <a:ext cx="1293256" cy="953564"/>
            <a:chOff x="3251999" y="4362188"/>
            <a:chExt cx="1293256" cy="953564"/>
          </a:xfrm>
        </p:grpSpPr>
        <p:pic>
          <p:nvPicPr>
            <p:cNvPr id="55" name="Picture 2" descr="\\MAGNUM\Projects\Microsoft\Cloud Power FY12\Design\ICONS_PNG\Building.png"/>
            <p:cNvPicPr>
              <a:picLocks noChangeAspect="1" noChangeArrowheads="1"/>
            </p:cNvPicPr>
            <p:nvPr/>
          </p:nvPicPr>
          <p:blipFill rotWithShape="1">
            <a:blip r:embed="rId3" cstate="print">
              <a:biLevel thresh="25000"/>
            </a:blip>
            <a:srcRect l="12148" t="16476" b="13427"/>
            <a:stretch/>
          </p:blipFill>
          <p:spPr bwMode="auto">
            <a:xfrm>
              <a:off x="3524250" y="4362188"/>
              <a:ext cx="822960" cy="656638"/>
            </a:xfrm>
            <a:prstGeom prst="rect">
              <a:avLst/>
            </a:prstGeom>
            <a:noFill/>
          </p:spPr>
        </p:pic>
        <p:sp>
          <p:nvSpPr>
            <p:cNvPr id="56" name="TextBox 55"/>
            <p:cNvSpPr txBox="1"/>
            <p:nvPr/>
          </p:nvSpPr>
          <p:spPr>
            <a:xfrm>
              <a:off x="3251999" y="5007975"/>
              <a:ext cx="1293256" cy="307777"/>
            </a:xfrm>
            <a:prstGeom prst="rect">
              <a:avLst/>
            </a:prstGeom>
            <a:noFill/>
            <a:ln>
              <a:noFill/>
            </a:ln>
          </p:spPr>
          <p:txBody>
            <a:bodyPr wrap="square" rtlCol="0">
              <a:spAutoFit/>
            </a:bodyPr>
            <a:lstStyle/>
            <a:p>
              <a:pPr algn="ctr"/>
              <a:r>
                <a:rPr lang="en-US" sz="1400" dirty="0" smtClean="0">
                  <a:solidFill>
                    <a:srgbClr val="FFFFFF"/>
                  </a:solidFill>
                </a:rPr>
                <a:t>Primary Site </a:t>
              </a:r>
              <a:endParaRPr lang="en-US" sz="1400" dirty="0">
                <a:solidFill>
                  <a:srgbClr val="FFFFFF"/>
                </a:solidFill>
              </a:endParaRPr>
            </a:p>
          </p:txBody>
        </p:sp>
      </p:grpSp>
      <p:grpSp>
        <p:nvGrpSpPr>
          <p:cNvPr id="57" name="Group 56"/>
          <p:cNvGrpSpPr/>
          <p:nvPr/>
        </p:nvGrpSpPr>
        <p:grpSpPr>
          <a:xfrm>
            <a:off x="6052703" y="2576168"/>
            <a:ext cx="1337109" cy="953564"/>
            <a:chOff x="7641162" y="4362188"/>
            <a:chExt cx="1337109" cy="953564"/>
          </a:xfrm>
        </p:grpSpPr>
        <p:pic>
          <p:nvPicPr>
            <p:cNvPr id="58" name="Picture 2" descr="\\MAGNUM\Projects\Microsoft\Cloud Power FY12\Design\ICONS_PNG\Building.png"/>
            <p:cNvPicPr>
              <a:picLocks noChangeAspect="1" noChangeArrowheads="1"/>
            </p:cNvPicPr>
            <p:nvPr/>
          </p:nvPicPr>
          <p:blipFill rotWithShape="1">
            <a:blip r:embed="rId3" cstate="print">
              <a:biLevel thresh="25000"/>
            </a:blip>
            <a:srcRect l="12148" t="16476" b="13427"/>
            <a:stretch/>
          </p:blipFill>
          <p:spPr bwMode="auto">
            <a:xfrm>
              <a:off x="7847012" y="4362188"/>
              <a:ext cx="822960" cy="656638"/>
            </a:xfrm>
            <a:prstGeom prst="rect">
              <a:avLst/>
            </a:prstGeom>
            <a:noFill/>
          </p:spPr>
        </p:pic>
        <p:sp>
          <p:nvSpPr>
            <p:cNvPr id="59" name="TextBox 58"/>
            <p:cNvSpPr txBox="1"/>
            <p:nvPr/>
          </p:nvSpPr>
          <p:spPr>
            <a:xfrm>
              <a:off x="7641162" y="5007975"/>
              <a:ext cx="1337109" cy="307777"/>
            </a:xfrm>
            <a:prstGeom prst="rect">
              <a:avLst/>
            </a:prstGeom>
            <a:noFill/>
            <a:ln>
              <a:noFill/>
            </a:ln>
          </p:spPr>
          <p:txBody>
            <a:bodyPr wrap="square" rtlCol="0">
              <a:spAutoFit/>
            </a:bodyPr>
            <a:lstStyle/>
            <a:p>
              <a:pPr algn="ctr"/>
              <a:r>
                <a:rPr lang="en-US" sz="1400" dirty="0" smtClean="0">
                  <a:solidFill>
                    <a:srgbClr val="FFFFFF"/>
                  </a:solidFill>
                </a:rPr>
                <a:t>Primary Site </a:t>
              </a:r>
              <a:endParaRPr lang="en-US" sz="1400" dirty="0">
                <a:solidFill>
                  <a:srgbClr val="FFFFFF"/>
                </a:solidFill>
              </a:endParaRPr>
            </a:p>
          </p:txBody>
        </p:sp>
      </p:grpSp>
      <p:grpSp>
        <p:nvGrpSpPr>
          <p:cNvPr id="4" name="Group 3"/>
          <p:cNvGrpSpPr/>
          <p:nvPr/>
        </p:nvGrpSpPr>
        <p:grpSpPr>
          <a:xfrm>
            <a:off x="144158" y="4114800"/>
            <a:ext cx="1371600" cy="842072"/>
            <a:chOff x="411440" y="4156685"/>
            <a:chExt cx="1371600" cy="842072"/>
          </a:xfrm>
        </p:grpSpPr>
        <p:pic>
          <p:nvPicPr>
            <p:cNvPr id="61" name="Picture 6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1480" y="4156685"/>
              <a:ext cx="731520" cy="470980"/>
            </a:xfrm>
            <a:prstGeom prst="rect">
              <a:avLst/>
            </a:prstGeom>
            <a:effectLst/>
          </p:spPr>
        </p:pic>
        <p:sp>
          <p:nvSpPr>
            <p:cNvPr id="64" name="TextBox 63"/>
            <p:cNvSpPr txBox="1"/>
            <p:nvPr/>
          </p:nvSpPr>
          <p:spPr>
            <a:xfrm>
              <a:off x="411440" y="4690980"/>
              <a:ext cx="1371600" cy="307777"/>
            </a:xfrm>
            <a:prstGeom prst="rect">
              <a:avLst/>
            </a:prstGeom>
            <a:noFill/>
            <a:ln>
              <a:noFill/>
            </a:ln>
          </p:spPr>
          <p:txBody>
            <a:bodyPr wrap="square" rtlCol="0">
              <a:spAutoFit/>
            </a:bodyPr>
            <a:lstStyle/>
            <a:p>
              <a:pPr algn="ctr"/>
              <a:r>
                <a:rPr lang="en-US" sz="1400" smtClean="0">
                  <a:solidFill>
                    <a:srgbClr val="FFFFFF"/>
                  </a:solidFill>
                </a:rPr>
                <a:t>Secondary Site </a:t>
              </a:r>
              <a:endParaRPr lang="en-US" sz="1400" dirty="0">
                <a:solidFill>
                  <a:srgbClr val="FFFFFF"/>
                </a:solidFill>
              </a:endParaRPr>
            </a:p>
          </p:txBody>
        </p:sp>
      </p:grpSp>
      <p:pic>
        <p:nvPicPr>
          <p:cNvPr id="63" name="Picture 6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11998" y="4114800"/>
            <a:ext cx="731520" cy="470980"/>
          </a:xfrm>
          <a:prstGeom prst="rect">
            <a:avLst/>
          </a:prstGeom>
          <a:effectLst/>
        </p:spPr>
      </p:pic>
      <p:sp>
        <p:nvSpPr>
          <p:cNvPr id="66" name="TextBox 65"/>
          <p:cNvSpPr txBox="1"/>
          <p:nvPr/>
        </p:nvSpPr>
        <p:spPr>
          <a:xfrm>
            <a:off x="1591958" y="4649095"/>
            <a:ext cx="1371600" cy="307777"/>
          </a:xfrm>
          <a:prstGeom prst="rect">
            <a:avLst/>
          </a:prstGeom>
          <a:noFill/>
          <a:ln>
            <a:noFill/>
          </a:ln>
        </p:spPr>
        <p:txBody>
          <a:bodyPr wrap="square" rtlCol="0">
            <a:spAutoFit/>
          </a:bodyPr>
          <a:lstStyle/>
          <a:p>
            <a:pPr algn="ctr"/>
            <a:r>
              <a:rPr lang="en-US" sz="1400" smtClean="0">
                <a:solidFill>
                  <a:srgbClr val="FFFFFF"/>
                </a:solidFill>
              </a:rPr>
              <a:t>Secondary Site </a:t>
            </a:r>
            <a:endParaRPr lang="en-US" sz="1400" dirty="0">
              <a:solidFill>
                <a:srgbClr val="FFFFFF"/>
              </a:solidFill>
            </a:endParaRPr>
          </a:p>
        </p:txBody>
      </p:sp>
      <p:cxnSp>
        <p:nvCxnSpPr>
          <p:cNvPr id="74" name="Straight Arrow Connector 73"/>
          <p:cNvCxnSpPr/>
          <p:nvPr/>
        </p:nvCxnSpPr>
        <p:spPr>
          <a:xfrm flipH="1">
            <a:off x="1804656" y="1992354"/>
            <a:ext cx="1662619" cy="583814"/>
          </a:xfrm>
          <a:prstGeom prst="straightConnector1">
            <a:avLst/>
          </a:prstGeom>
          <a:ln w="254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4755303" y="1992354"/>
            <a:ext cx="1662619" cy="583814"/>
          </a:xfrm>
          <a:prstGeom prst="straightConnector1">
            <a:avLst/>
          </a:prstGeom>
          <a:ln w="254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a:off x="808736" y="3599582"/>
            <a:ext cx="602382" cy="411087"/>
          </a:xfrm>
          <a:prstGeom prst="straightConnector1">
            <a:avLst/>
          </a:prstGeom>
          <a:ln w="254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1498337" y="3599582"/>
            <a:ext cx="603655" cy="411087"/>
          </a:xfrm>
          <a:prstGeom prst="straightConnector1">
            <a:avLst/>
          </a:prstGeom>
          <a:ln w="254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grpSp>
        <p:nvGrpSpPr>
          <p:cNvPr id="82" name="Group 81"/>
          <p:cNvGrpSpPr/>
          <p:nvPr/>
        </p:nvGrpSpPr>
        <p:grpSpPr>
          <a:xfrm>
            <a:off x="7617678" y="1862356"/>
            <a:ext cx="4127500" cy="4548580"/>
            <a:chOff x="567090" y="3838072"/>
            <a:chExt cx="4127500" cy="4548580"/>
          </a:xfrm>
        </p:grpSpPr>
        <p:sp>
          <p:nvSpPr>
            <p:cNvPr id="83" name="Rectangle 82"/>
            <p:cNvSpPr/>
            <p:nvPr/>
          </p:nvSpPr>
          <p:spPr>
            <a:xfrm>
              <a:off x="579790" y="3838072"/>
              <a:ext cx="4114800" cy="344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pPr algn="ctr"/>
              <a:r>
                <a:rPr lang="en-US" dirty="0" smtClean="0">
                  <a:solidFill>
                    <a:srgbClr val="FFFFFF"/>
                  </a:solidFill>
                </a:rPr>
                <a:t>Central Administration Site</a:t>
              </a:r>
              <a:endParaRPr lang="en-US" dirty="0">
                <a:solidFill>
                  <a:srgbClr val="FFFFFF"/>
                </a:solidFill>
              </a:endParaRPr>
            </a:p>
          </p:txBody>
        </p:sp>
        <p:sp>
          <p:nvSpPr>
            <p:cNvPr id="84" name="Rectangle 83"/>
            <p:cNvSpPr/>
            <p:nvPr/>
          </p:nvSpPr>
          <p:spPr>
            <a:xfrm flipH="1">
              <a:off x="567090" y="4229293"/>
              <a:ext cx="4114800" cy="4157359"/>
            </a:xfrm>
            <a:prstGeom prst="rect">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lIns="137160" tIns="137160" rIns="45720" rtlCol="0" anchor="t" anchorCtr="0"/>
            <a:lstStyle/>
            <a:p>
              <a:pPr marL="285750" indent="-285750">
                <a:lnSpc>
                  <a:spcPct val="90000"/>
                </a:lnSpc>
                <a:spcBef>
                  <a:spcPct val="20000"/>
                </a:spcBef>
                <a:buClr>
                  <a:srgbClr val="84A8D8"/>
                </a:buClr>
                <a:buSzPct val="100000"/>
                <a:buFont typeface="Arial" pitchFamily="34" charset="0"/>
                <a:buChar char="•"/>
              </a:pPr>
              <a:r>
                <a:rPr lang="en-US" sz="1600" dirty="0" smtClean="0">
                  <a:solidFill>
                    <a:srgbClr val="FFFFFF">
                      <a:alpha val="99000"/>
                    </a:srgbClr>
                  </a:solidFill>
                </a:rPr>
                <a:t>Centralized Reporting and Administration, simplifies management</a:t>
              </a:r>
            </a:p>
            <a:p>
              <a:pPr marL="285750" indent="-285750">
                <a:lnSpc>
                  <a:spcPct val="90000"/>
                </a:lnSpc>
                <a:spcBef>
                  <a:spcPct val="20000"/>
                </a:spcBef>
                <a:buClr>
                  <a:srgbClr val="84A8D8"/>
                </a:buClr>
                <a:buSzPct val="100000"/>
                <a:buFont typeface="Arial" pitchFamily="34" charset="0"/>
                <a:buChar char="•"/>
              </a:pPr>
              <a:r>
                <a:rPr lang="en-US" sz="1600" dirty="0" smtClean="0">
                  <a:solidFill>
                    <a:srgbClr val="FFFFFF">
                      <a:alpha val="99000"/>
                    </a:srgbClr>
                  </a:solidFill>
                </a:rPr>
                <a:t>More </a:t>
              </a:r>
              <a:r>
                <a:rPr lang="en-US" sz="1600" dirty="0">
                  <a:solidFill>
                    <a:srgbClr val="FFFFFF">
                      <a:alpha val="99000"/>
                    </a:srgbClr>
                  </a:solidFill>
                </a:rPr>
                <a:t>than 100K clients in </a:t>
              </a:r>
              <a:r>
                <a:rPr lang="en-US" sz="1600" dirty="0" smtClean="0">
                  <a:solidFill>
                    <a:srgbClr val="FFFFFF">
                      <a:alpha val="99000"/>
                    </a:srgbClr>
                  </a:solidFill>
                </a:rPr>
                <a:t>hierarchy. So essentially you need a central to add multiple primaries and to scale out beyond 100K clients</a:t>
              </a:r>
            </a:p>
            <a:p>
              <a:pPr marL="285750" indent="-285750">
                <a:lnSpc>
                  <a:spcPct val="90000"/>
                </a:lnSpc>
                <a:spcBef>
                  <a:spcPct val="20000"/>
                </a:spcBef>
                <a:buClr>
                  <a:srgbClr val="84A8D8"/>
                </a:buClr>
                <a:buSzPct val="100000"/>
                <a:buFont typeface="Arial" pitchFamily="34" charset="0"/>
                <a:buChar char="•"/>
              </a:pPr>
              <a:r>
                <a:rPr lang="en-US" sz="1600" dirty="0" smtClean="0">
                  <a:solidFill>
                    <a:srgbClr val="FFFFFF">
                      <a:alpha val="99000"/>
                    </a:srgbClr>
                  </a:solidFill>
                </a:rPr>
                <a:t>Any other time you might need more </a:t>
              </a:r>
              <a:r>
                <a:rPr lang="en-US" sz="1600" dirty="0">
                  <a:solidFill>
                    <a:srgbClr val="FFFFFF">
                      <a:alpha val="99000"/>
                    </a:srgbClr>
                  </a:solidFill>
                </a:rPr>
                <a:t>than one primary site in </a:t>
              </a:r>
              <a:r>
                <a:rPr lang="en-US" sz="1600" dirty="0" smtClean="0">
                  <a:solidFill>
                    <a:srgbClr val="FFFFFF">
                      <a:alpha val="99000"/>
                    </a:srgbClr>
                  </a:solidFill>
                </a:rPr>
                <a:t>hierarchy</a:t>
              </a:r>
            </a:p>
            <a:p>
              <a:pPr>
                <a:lnSpc>
                  <a:spcPct val="90000"/>
                </a:lnSpc>
                <a:spcBef>
                  <a:spcPct val="20000"/>
                </a:spcBef>
                <a:buClr>
                  <a:srgbClr val="84A8D8"/>
                </a:buClr>
                <a:buSzPct val="100000"/>
              </a:pPr>
              <a:endParaRPr lang="en-US" sz="1600" dirty="0">
                <a:solidFill>
                  <a:srgbClr val="FFFFFF">
                    <a:alpha val="99000"/>
                  </a:srgbClr>
                </a:solidFill>
              </a:endParaRPr>
            </a:p>
            <a:p>
              <a:pPr marL="173038" indent="-173038">
                <a:buFont typeface="Arial" pitchFamily="34" charset="0"/>
                <a:buChar char="•"/>
              </a:pPr>
              <a:endParaRPr lang="en-US" sz="1600" dirty="0">
                <a:solidFill>
                  <a:srgbClr val="FFFFFF"/>
                </a:solidFill>
                <a:ea typeface="Segoe UI" pitchFamily="34" charset="0"/>
                <a:cs typeface="Segoe UI" pitchFamily="34" charset="0"/>
              </a:endParaRPr>
            </a:p>
          </p:txBody>
        </p:sp>
      </p:grpSp>
      <p:sp>
        <p:nvSpPr>
          <p:cNvPr id="91" name="Freeform 6"/>
          <p:cNvSpPr>
            <a:spLocks noEditPoints="1"/>
          </p:cNvSpPr>
          <p:nvPr/>
        </p:nvSpPr>
        <p:spPr bwMode="auto">
          <a:xfrm>
            <a:off x="6570662" y="4122422"/>
            <a:ext cx="209550" cy="466725"/>
          </a:xfrm>
          <a:custGeom>
            <a:avLst/>
            <a:gdLst>
              <a:gd name="T0" fmla="*/ 7 w 62"/>
              <a:gd name="T1" fmla="*/ 25 h 137"/>
              <a:gd name="T2" fmla="*/ 7 w 62"/>
              <a:gd name="T3" fmla="*/ 32 h 137"/>
              <a:gd name="T4" fmla="*/ 55 w 62"/>
              <a:gd name="T5" fmla="*/ 32 h 137"/>
              <a:gd name="T6" fmla="*/ 55 w 62"/>
              <a:gd name="T7" fmla="*/ 25 h 137"/>
              <a:gd name="T8" fmla="*/ 7 w 62"/>
              <a:gd name="T9" fmla="*/ 25 h 137"/>
              <a:gd name="T10" fmla="*/ 15 w 62"/>
              <a:gd name="T11" fmla="*/ 113 h 137"/>
              <a:gd name="T12" fmla="*/ 15 w 62"/>
              <a:gd name="T13" fmla="*/ 107 h 137"/>
              <a:gd name="T14" fmla="*/ 7 w 62"/>
              <a:gd name="T15" fmla="*/ 107 h 137"/>
              <a:gd name="T16" fmla="*/ 7 w 62"/>
              <a:gd name="T17" fmla="*/ 113 h 137"/>
              <a:gd name="T18" fmla="*/ 15 w 62"/>
              <a:gd name="T19" fmla="*/ 113 h 137"/>
              <a:gd name="T20" fmla="*/ 15 w 62"/>
              <a:gd name="T21" fmla="*/ 103 h 137"/>
              <a:gd name="T22" fmla="*/ 15 w 62"/>
              <a:gd name="T23" fmla="*/ 97 h 137"/>
              <a:gd name="T24" fmla="*/ 7 w 62"/>
              <a:gd name="T25" fmla="*/ 97 h 137"/>
              <a:gd name="T26" fmla="*/ 7 w 62"/>
              <a:gd name="T27" fmla="*/ 103 h 137"/>
              <a:gd name="T28" fmla="*/ 15 w 62"/>
              <a:gd name="T29" fmla="*/ 103 h 137"/>
              <a:gd name="T30" fmla="*/ 55 w 62"/>
              <a:gd name="T31" fmla="*/ 124 h 137"/>
              <a:gd name="T32" fmla="*/ 55 w 62"/>
              <a:gd name="T33" fmla="*/ 118 h 137"/>
              <a:gd name="T34" fmla="*/ 7 w 62"/>
              <a:gd name="T35" fmla="*/ 118 h 137"/>
              <a:gd name="T36" fmla="*/ 7 w 62"/>
              <a:gd name="T37" fmla="*/ 124 h 137"/>
              <a:gd name="T38" fmla="*/ 55 w 62"/>
              <a:gd name="T39" fmla="*/ 124 h 137"/>
              <a:gd name="T40" fmla="*/ 55 w 62"/>
              <a:gd name="T41" fmla="*/ 19 h 137"/>
              <a:gd name="T42" fmla="*/ 55 w 62"/>
              <a:gd name="T43" fmla="*/ 13 h 137"/>
              <a:gd name="T44" fmla="*/ 7 w 62"/>
              <a:gd name="T45" fmla="*/ 13 h 137"/>
              <a:gd name="T46" fmla="*/ 7 w 62"/>
              <a:gd name="T47" fmla="*/ 19 h 137"/>
              <a:gd name="T48" fmla="*/ 55 w 62"/>
              <a:gd name="T49" fmla="*/ 19 h 137"/>
              <a:gd name="T50" fmla="*/ 62 w 62"/>
              <a:gd name="T51" fmla="*/ 8 h 137"/>
              <a:gd name="T52" fmla="*/ 62 w 62"/>
              <a:gd name="T53" fmla="*/ 129 h 137"/>
              <a:gd name="T54" fmla="*/ 54 w 62"/>
              <a:gd name="T55" fmla="*/ 137 h 137"/>
              <a:gd name="T56" fmla="*/ 8 w 62"/>
              <a:gd name="T57" fmla="*/ 137 h 137"/>
              <a:gd name="T58" fmla="*/ 0 w 62"/>
              <a:gd name="T59" fmla="*/ 129 h 137"/>
              <a:gd name="T60" fmla="*/ 0 w 62"/>
              <a:gd name="T61" fmla="*/ 8 h 137"/>
              <a:gd name="T62" fmla="*/ 8 w 62"/>
              <a:gd name="T63" fmla="*/ 0 h 137"/>
              <a:gd name="T64" fmla="*/ 54 w 62"/>
              <a:gd name="T65" fmla="*/ 0 h 137"/>
              <a:gd name="T66" fmla="*/ 62 w 62"/>
              <a:gd name="T67" fmla="*/ 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 h="137">
                <a:moveTo>
                  <a:pt x="7" y="25"/>
                </a:moveTo>
                <a:cubicBezTo>
                  <a:pt x="7" y="32"/>
                  <a:pt x="7" y="32"/>
                  <a:pt x="7" y="32"/>
                </a:cubicBezTo>
                <a:cubicBezTo>
                  <a:pt x="55" y="32"/>
                  <a:pt x="55" y="32"/>
                  <a:pt x="55" y="32"/>
                </a:cubicBezTo>
                <a:cubicBezTo>
                  <a:pt x="55" y="25"/>
                  <a:pt x="55" y="25"/>
                  <a:pt x="55" y="25"/>
                </a:cubicBezTo>
                <a:lnTo>
                  <a:pt x="7" y="25"/>
                </a:lnTo>
                <a:close/>
                <a:moveTo>
                  <a:pt x="15" y="113"/>
                </a:moveTo>
                <a:cubicBezTo>
                  <a:pt x="15" y="107"/>
                  <a:pt x="15" y="107"/>
                  <a:pt x="15" y="107"/>
                </a:cubicBezTo>
                <a:cubicBezTo>
                  <a:pt x="7" y="107"/>
                  <a:pt x="7" y="107"/>
                  <a:pt x="7" y="107"/>
                </a:cubicBezTo>
                <a:cubicBezTo>
                  <a:pt x="7" y="113"/>
                  <a:pt x="7" y="113"/>
                  <a:pt x="7" y="113"/>
                </a:cubicBezTo>
                <a:lnTo>
                  <a:pt x="15" y="113"/>
                </a:lnTo>
                <a:close/>
                <a:moveTo>
                  <a:pt x="15" y="103"/>
                </a:moveTo>
                <a:cubicBezTo>
                  <a:pt x="15" y="97"/>
                  <a:pt x="15" y="97"/>
                  <a:pt x="15" y="97"/>
                </a:cubicBezTo>
                <a:cubicBezTo>
                  <a:pt x="7" y="97"/>
                  <a:pt x="7" y="97"/>
                  <a:pt x="7" y="97"/>
                </a:cubicBezTo>
                <a:cubicBezTo>
                  <a:pt x="7" y="103"/>
                  <a:pt x="7" y="103"/>
                  <a:pt x="7" y="103"/>
                </a:cubicBezTo>
                <a:lnTo>
                  <a:pt x="15" y="103"/>
                </a:lnTo>
                <a:close/>
                <a:moveTo>
                  <a:pt x="55" y="124"/>
                </a:moveTo>
                <a:cubicBezTo>
                  <a:pt x="55" y="118"/>
                  <a:pt x="55" y="118"/>
                  <a:pt x="55" y="118"/>
                </a:cubicBezTo>
                <a:cubicBezTo>
                  <a:pt x="7" y="118"/>
                  <a:pt x="7" y="118"/>
                  <a:pt x="7" y="118"/>
                </a:cubicBezTo>
                <a:cubicBezTo>
                  <a:pt x="7" y="124"/>
                  <a:pt x="7" y="124"/>
                  <a:pt x="7" y="124"/>
                </a:cubicBezTo>
                <a:lnTo>
                  <a:pt x="55" y="124"/>
                </a:lnTo>
                <a:close/>
                <a:moveTo>
                  <a:pt x="55" y="19"/>
                </a:moveTo>
                <a:cubicBezTo>
                  <a:pt x="55" y="13"/>
                  <a:pt x="55" y="13"/>
                  <a:pt x="55" y="13"/>
                </a:cubicBezTo>
                <a:cubicBezTo>
                  <a:pt x="7" y="13"/>
                  <a:pt x="7" y="13"/>
                  <a:pt x="7" y="13"/>
                </a:cubicBezTo>
                <a:cubicBezTo>
                  <a:pt x="7" y="19"/>
                  <a:pt x="7" y="19"/>
                  <a:pt x="7" y="19"/>
                </a:cubicBezTo>
                <a:lnTo>
                  <a:pt x="55" y="19"/>
                </a:lnTo>
                <a:close/>
                <a:moveTo>
                  <a:pt x="62" y="8"/>
                </a:moveTo>
                <a:cubicBezTo>
                  <a:pt x="62" y="129"/>
                  <a:pt x="62" y="129"/>
                  <a:pt x="62" y="129"/>
                </a:cubicBezTo>
                <a:cubicBezTo>
                  <a:pt x="62" y="133"/>
                  <a:pt x="58" y="137"/>
                  <a:pt x="54" y="137"/>
                </a:cubicBezTo>
                <a:cubicBezTo>
                  <a:pt x="8" y="137"/>
                  <a:pt x="8" y="137"/>
                  <a:pt x="8" y="137"/>
                </a:cubicBezTo>
                <a:cubicBezTo>
                  <a:pt x="4" y="137"/>
                  <a:pt x="0" y="133"/>
                  <a:pt x="0" y="129"/>
                </a:cubicBezTo>
                <a:cubicBezTo>
                  <a:pt x="0" y="8"/>
                  <a:pt x="0" y="8"/>
                  <a:pt x="0" y="8"/>
                </a:cubicBezTo>
                <a:cubicBezTo>
                  <a:pt x="0" y="4"/>
                  <a:pt x="4" y="0"/>
                  <a:pt x="8" y="0"/>
                </a:cubicBezTo>
                <a:cubicBezTo>
                  <a:pt x="54" y="0"/>
                  <a:pt x="54" y="0"/>
                  <a:pt x="54" y="0"/>
                </a:cubicBezTo>
                <a:cubicBezTo>
                  <a:pt x="58" y="0"/>
                  <a:pt x="62" y="4"/>
                  <a:pt x="62"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cxnSp>
        <p:nvCxnSpPr>
          <p:cNvPr id="93" name="Straight Arrow Connector 92"/>
          <p:cNvCxnSpPr/>
          <p:nvPr/>
        </p:nvCxnSpPr>
        <p:spPr>
          <a:xfrm>
            <a:off x="6675159" y="3599582"/>
            <a:ext cx="0" cy="411087"/>
          </a:xfrm>
          <a:prstGeom prst="straightConnector1">
            <a:avLst/>
          </a:prstGeom>
          <a:ln w="254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5854226" y="4649094"/>
            <a:ext cx="1642421" cy="307777"/>
          </a:xfrm>
          <a:prstGeom prst="rect">
            <a:avLst/>
          </a:prstGeom>
          <a:noFill/>
          <a:ln>
            <a:noFill/>
          </a:ln>
        </p:spPr>
        <p:txBody>
          <a:bodyPr wrap="square" rtlCol="0">
            <a:spAutoFit/>
          </a:bodyPr>
          <a:lstStyle/>
          <a:p>
            <a:pPr algn="ctr"/>
            <a:r>
              <a:rPr lang="en-US" sz="1400" dirty="0" smtClean="0">
                <a:solidFill>
                  <a:srgbClr val="FFFFFF"/>
                </a:solidFill>
              </a:rPr>
              <a:t>Distribution Point</a:t>
            </a:r>
            <a:endParaRPr lang="en-US" sz="1400" dirty="0">
              <a:solidFill>
                <a:srgbClr val="FFFFFF"/>
              </a:solidFill>
            </a:endParaRPr>
          </a:p>
        </p:txBody>
      </p:sp>
      <p:sp>
        <p:nvSpPr>
          <p:cNvPr id="97" name="Rectangle 96"/>
          <p:cNvSpPr/>
          <p:nvPr/>
        </p:nvSpPr>
        <p:spPr>
          <a:xfrm>
            <a:off x="10444253" y="223838"/>
            <a:ext cx="1280160" cy="367177"/>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600" dirty="0" smtClean="0">
                <a:solidFill>
                  <a:srgbClr val="FFFFFF"/>
                </a:solidFill>
                <a:ea typeface="Segoe UI" pitchFamily="34" charset="0"/>
                <a:cs typeface="Segoe UI" pitchFamily="34" charset="0"/>
              </a:rPr>
              <a:t>Unify</a:t>
            </a:r>
            <a:endParaRPr lang="en-US" sz="1600" dirty="0">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330653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a:off x="1045971" y="2514600"/>
            <a:ext cx="933641" cy="729578"/>
          </a:xfrm>
          <a:prstGeom prst="rect">
            <a:avLst/>
          </a:prstGeom>
          <a:solidFill>
            <a:schemeClr val="accent3"/>
          </a:solidFill>
          <a:ln>
            <a:noFill/>
            <a:headEnd type="none" w="med" len="med"/>
            <a:tailEnd type="none" w="med" len="med"/>
          </a:ln>
          <a:effectLst>
            <a:softEdge rad="63500"/>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38" name="Title 1"/>
          <p:cNvSpPr>
            <a:spLocks noGrp="1"/>
          </p:cNvSpPr>
          <p:nvPr>
            <p:ph type="title"/>
          </p:nvPr>
        </p:nvSpPr>
        <p:spPr/>
        <p:txBody>
          <a:bodyPr/>
          <a:lstStyle/>
          <a:p>
            <a:r>
              <a:rPr lang="en-US" dirty="0" smtClean="0">
                <a:solidFill>
                  <a:schemeClr val="tx1"/>
                </a:solidFill>
              </a:rPr>
              <a:t>Primary Sites</a:t>
            </a:r>
            <a:endParaRPr lang="en-US" dirty="0">
              <a:solidFill>
                <a:schemeClr val="tx1"/>
              </a:solidFill>
            </a:endParaRPr>
          </a:p>
        </p:txBody>
      </p:sp>
      <p:grpSp>
        <p:nvGrpSpPr>
          <p:cNvPr id="23" name="Group 22"/>
          <p:cNvGrpSpPr/>
          <p:nvPr/>
        </p:nvGrpSpPr>
        <p:grpSpPr>
          <a:xfrm>
            <a:off x="7617678" y="1862356"/>
            <a:ext cx="4127500" cy="4548580"/>
            <a:chOff x="567090" y="3838072"/>
            <a:chExt cx="4127500" cy="4548580"/>
          </a:xfrm>
        </p:grpSpPr>
        <p:sp>
          <p:nvSpPr>
            <p:cNvPr id="24" name="Rectangle 23"/>
            <p:cNvSpPr/>
            <p:nvPr/>
          </p:nvSpPr>
          <p:spPr>
            <a:xfrm>
              <a:off x="579790" y="3838072"/>
              <a:ext cx="4114800" cy="344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pPr algn="ctr"/>
              <a:r>
                <a:rPr lang="en-US" dirty="0" smtClean="0">
                  <a:solidFill>
                    <a:srgbClr val="FFFFFF"/>
                  </a:solidFill>
                </a:rPr>
                <a:t>Primary Sites</a:t>
              </a:r>
              <a:endParaRPr lang="en-US" dirty="0">
                <a:solidFill>
                  <a:srgbClr val="FFFFFF"/>
                </a:solidFill>
              </a:endParaRPr>
            </a:p>
          </p:txBody>
        </p:sp>
        <p:sp>
          <p:nvSpPr>
            <p:cNvPr id="25" name="Rectangle 24"/>
            <p:cNvSpPr/>
            <p:nvPr/>
          </p:nvSpPr>
          <p:spPr>
            <a:xfrm flipH="1">
              <a:off x="567090" y="4229293"/>
              <a:ext cx="4114800" cy="4157359"/>
            </a:xfrm>
            <a:prstGeom prst="rect">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lIns="137160" tIns="137160" rIns="45720" rtlCol="0" anchor="t" anchorCtr="0"/>
            <a:lstStyle/>
            <a:p>
              <a:pPr marL="285750" indent="-285750">
                <a:lnSpc>
                  <a:spcPct val="90000"/>
                </a:lnSpc>
                <a:spcBef>
                  <a:spcPct val="20000"/>
                </a:spcBef>
                <a:buClr>
                  <a:srgbClr val="84A8D8"/>
                </a:buClr>
                <a:buSzPct val="100000"/>
                <a:buFont typeface="Arial" pitchFamily="34" charset="0"/>
                <a:buChar char="•"/>
              </a:pPr>
              <a:r>
                <a:rPr lang="en-US" sz="1600" dirty="0">
                  <a:solidFill>
                    <a:srgbClr val="FFFFFF">
                      <a:alpha val="99000"/>
                    </a:srgbClr>
                  </a:solidFill>
                </a:rPr>
                <a:t>Manage Clients - Clients never report directly to a CAS</a:t>
              </a:r>
            </a:p>
            <a:p>
              <a:pPr marL="285750" indent="-285750">
                <a:lnSpc>
                  <a:spcPct val="90000"/>
                </a:lnSpc>
                <a:spcBef>
                  <a:spcPct val="20000"/>
                </a:spcBef>
                <a:buClr>
                  <a:srgbClr val="84A8D8"/>
                </a:buClr>
                <a:buSzPct val="100000"/>
                <a:buFont typeface="Arial" pitchFamily="34" charset="0"/>
                <a:buChar char="•"/>
              </a:pPr>
              <a:r>
                <a:rPr lang="en-US" sz="1600" dirty="0">
                  <a:solidFill>
                    <a:srgbClr val="FFFFFF">
                      <a:alpha val="99000"/>
                    </a:srgbClr>
                  </a:solidFill>
                </a:rPr>
                <a:t>Scale (100K clients per primary) </a:t>
              </a:r>
            </a:p>
            <a:p>
              <a:pPr marL="285750" indent="-285750">
                <a:lnSpc>
                  <a:spcPct val="90000"/>
                </a:lnSpc>
                <a:spcBef>
                  <a:spcPct val="20000"/>
                </a:spcBef>
                <a:buClr>
                  <a:srgbClr val="84A8D8"/>
                </a:buClr>
                <a:buSzPct val="100000"/>
                <a:buFont typeface="Arial" pitchFamily="34" charset="0"/>
                <a:buChar char="•"/>
              </a:pPr>
              <a:r>
                <a:rPr lang="en-US" sz="1600" dirty="0">
                  <a:solidFill>
                    <a:srgbClr val="FFFFFF">
                      <a:alpha val="99000"/>
                    </a:srgbClr>
                  </a:solidFill>
                </a:rPr>
                <a:t>Reduce impact of primary site failure</a:t>
              </a:r>
            </a:p>
            <a:p>
              <a:pPr marL="285750" indent="-285750">
                <a:lnSpc>
                  <a:spcPct val="90000"/>
                </a:lnSpc>
                <a:spcBef>
                  <a:spcPct val="20000"/>
                </a:spcBef>
                <a:buClr>
                  <a:srgbClr val="84A8D8"/>
                </a:buClr>
                <a:buSzPct val="100000"/>
                <a:buFont typeface="Arial" pitchFamily="34" charset="0"/>
                <a:buChar char="•"/>
              </a:pPr>
              <a:r>
                <a:rPr lang="en-US" sz="1600" dirty="0">
                  <a:solidFill>
                    <a:srgbClr val="FFFFFF">
                      <a:alpha val="99000"/>
                    </a:srgbClr>
                  </a:solidFill>
                </a:rPr>
                <a:t>Political Reasons</a:t>
              </a:r>
            </a:p>
            <a:p>
              <a:pPr marL="285750" indent="-285750">
                <a:lnSpc>
                  <a:spcPct val="90000"/>
                </a:lnSpc>
                <a:spcBef>
                  <a:spcPct val="20000"/>
                </a:spcBef>
                <a:buClr>
                  <a:srgbClr val="84A8D8"/>
                </a:buClr>
                <a:buSzPct val="100000"/>
                <a:buFont typeface="Arial" pitchFamily="34" charset="0"/>
                <a:buChar char="•"/>
              </a:pPr>
              <a:r>
                <a:rPr lang="en-US" sz="1600" dirty="0">
                  <a:solidFill>
                    <a:srgbClr val="FFFFFF">
                      <a:alpha val="99000"/>
                    </a:srgbClr>
                  </a:solidFill>
                </a:rPr>
                <a:t>Content Regulation</a:t>
              </a:r>
            </a:p>
            <a:p>
              <a:pPr marL="285750" indent="-285750">
                <a:lnSpc>
                  <a:spcPct val="90000"/>
                </a:lnSpc>
                <a:spcBef>
                  <a:spcPct val="20000"/>
                </a:spcBef>
                <a:buClr>
                  <a:srgbClr val="84A8D8"/>
                </a:buClr>
                <a:buSzPct val="100000"/>
                <a:buFont typeface="Arial" pitchFamily="34" charset="0"/>
                <a:buChar char="•"/>
              </a:pPr>
              <a:r>
                <a:rPr lang="en-US" sz="1600" dirty="0">
                  <a:solidFill>
                    <a:srgbClr val="FFFFFF">
                      <a:alpha val="99000"/>
                    </a:srgbClr>
                  </a:solidFill>
                </a:rPr>
                <a:t>Local point of administrative </a:t>
              </a:r>
              <a:r>
                <a:rPr lang="en-US" sz="1600" dirty="0" smtClean="0">
                  <a:solidFill>
                    <a:srgbClr val="FFFFFF">
                      <a:alpha val="99000"/>
                    </a:srgbClr>
                  </a:solidFill>
                </a:rPr>
                <a:t>connectivity</a:t>
              </a:r>
            </a:p>
            <a:p>
              <a:pPr marL="285750" indent="-285750">
                <a:lnSpc>
                  <a:spcPct val="90000"/>
                </a:lnSpc>
                <a:spcBef>
                  <a:spcPct val="20000"/>
                </a:spcBef>
                <a:buClr>
                  <a:srgbClr val="84A8D8"/>
                </a:buClr>
                <a:buSzPct val="100000"/>
                <a:buFont typeface="Arial" pitchFamily="34" charset="0"/>
                <a:buChar char="•"/>
              </a:pPr>
              <a:endParaRPr lang="en-US" sz="1600" dirty="0">
                <a:solidFill>
                  <a:srgbClr val="FFFFFF">
                    <a:alpha val="99000"/>
                  </a:srgbClr>
                </a:solidFill>
              </a:endParaRPr>
            </a:p>
            <a:p>
              <a:pPr marL="285750" indent="-285750">
                <a:lnSpc>
                  <a:spcPct val="90000"/>
                </a:lnSpc>
                <a:spcBef>
                  <a:spcPct val="20000"/>
                </a:spcBef>
                <a:buClr>
                  <a:srgbClr val="84A8D8"/>
                </a:buClr>
                <a:buSzPct val="100000"/>
                <a:buFont typeface="Arial" pitchFamily="34" charset="0"/>
                <a:buChar char="•"/>
              </a:pPr>
              <a:r>
                <a:rPr lang="en-US" sz="1600" dirty="0">
                  <a:solidFill>
                    <a:srgbClr val="FFFFFF">
                      <a:alpha val="99000"/>
                    </a:srgbClr>
                  </a:solidFill>
                </a:rPr>
                <a:t>You don’t need a Primary Site for:</a:t>
              </a:r>
            </a:p>
            <a:p>
              <a:pPr marL="742932" lvl="1" indent="-285750">
                <a:lnSpc>
                  <a:spcPct val="90000"/>
                </a:lnSpc>
                <a:spcBef>
                  <a:spcPct val="20000"/>
                </a:spcBef>
                <a:buClr>
                  <a:srgbClr val="84A8D8"/>
                </a:buClr>
                <a:buSzPct val="100000"/>
                <a:buFont typeface="Arial" pitchFamily="34" charset="0"/>
                <a:buChar char="•"/>
              </a:pPr>
              <a:r>
                <a:rPr lang="en-US" sz="1600" dirty="0">
                  <a:solidFill>
                    <a:srgbClr val="FFFFFF">
                      <a:alpha val="99000"/>
                    </a:srgbClr>
                  </a:solidFill>
                </a:rPr>
                <a:t>Decentralized administration</a:t>
              </a:r>
            </a:p>
            <a:p>
              <a:pPr marL="742932" lvl="1" indent="-285750">
                <a:lnSpc>
                  <a:spcPct val="90000"/>
                </a:lnSpc>
                <a:spcBef>
                  <a:spcPct val="20000"/>
                </a:spcBef>
                <a:buClr>
                  <a:srgbClr val="84A8D8"/>
                </a:buClr>
                <a:buSzPct val="100000"/>
                <a:buFont typeface="Arial" pitchFamily="34" charset="0"/>
                <a:buChar char="•"/>
              </a:pPr>
              <a:r>
                <a:rPr lang="en-US" sz="1600" dirty="0">
                  <a:solidFill>
                    <a:srgbClr val="FFFFFF">
                      <a:alpha val="99000"/>
                    </a:srgbClr>
                  </a:solidFill>
                </a:rPr>
                <a:t>Logical data segmentation</a:t>
              </a:r>
            </a:p>
            <a:p>
              <a:pPr marL="742932" lvl="1" indent="-285750">
                <a:lnSpc>
                  <a:spcPct val="90000"/>
                </a:lnSpc>
                <a:spcBef>
                  <a:spcPct val="20000"/>
                </a:spcBef>
                <a:buClr>
                  <a:srgbClr val="84A8D8"/>
                </a:buClr>
                <a:buSzPct val="100000"/>
                <a:buFont typeface="Arial" pitchFamily="34" charset="0"/>
                <a:buChar char="•"/>
              </a:pPr>
              <a:r>
                <a:rPr lang="en-US" sz="1600" dirty="0">
                  <a:solidFill>
                    <a:srgbClr val="FFFFFF">
                      <a:alpha val="99000"/>
                    </a:srgbClr>
                  </a:solidFill>
                </a:rPr>
                <a:t>Client settings</a:t>
              </a:r>
            </a:p>
            <a:p>
              <a:pPr marL="742932" lvl="1" indent="-285750">
                <a:lnSpc>
                  <a:spcPct val="90000"/>
                </a:lnSpc>
                <a:spcBef>
                  <a:spcPct val="20000"/>
                </a:spcBef>
                <a:buClr>
                  <a:srgbClr val="84A8D8"/>
                </a:buClr>
                <a:buSzPct val="100000"/>
                <a:buFont typeface="Arial" pitchFamily="34" charset="0"/>
                <a:buChar char="•"/>
              </a:pPr>
              <a:r>
                <a:rPr lang="en-US" sz="1600" dirty="0">
                  <a:solidFill>
                    <a:srgbClr val="FFFFFF">
                      <a:alpha val="99000"/>
                    </a:srgbClr>
                  </a:solidFill>
                </a:rPr>
                <a:t>Language</a:t>
              </a:r>
            </a:p>
            <a:p>
              <a:pPr marL="742932" lvl="1" indent="-285750">
                <a:lnSpc>
                  <a:spcPct val="90000"/>
                </a:lnSpc>
                <a:spcBef>
                  <a:spcPct val="20000"/>
                </a:spcBef>
                <a:buClr>
                  <a:srgbClr val="84A8D8"/>
                </a:buClr>
                <a:buSzPct val="100000"/>
                <a:buFont typeface="Arial" pitchFamily="34" charset="0"/>
                <a:buChar char="•"/>
              </a:pPr>
              <a:r>
                <a:rPr lang="en-US" sz="1600" dirty="0">
                  <a:solidFill>
                    <a:srgbClr val="FFFFFF">
                      <a:alpha val="99000"/>
                    </a:srgbClr>
                  </a:solidFill>
                </a:rPr>
                <a:t>Content routing for deep hierarchies</a:t>
              </a:r>
            </a:p>
            <a:p>
              <a:pPr marL="285750" indent="-285750">
                <a:lnSpc>
                  <a:spcPct val="90000"/>
                </a:lnSpc>
                <a:spcBef>
                  <a:spcPct val="20000"/>
                </a:spcBef>
                <a:buClr>
                  <a:srgbClr val="84A8D8"/>
                </a:buClr>
                <a:buSzPct val="100000"/>
                <a:buFont typeface="Arial" pitchFamily="34" charset="0"/>
                <a:buChar char="•"/>
              </a:pPr>
              <a:endParaRPr lang="en-US" sz="1600" dirty="0">
                <a:solidFill>
                  <a:srgbClr val="FFFFFF">
                    <a:alpha val="99000"/>
                  </a:srgbClr>
                </a:solidFill>
              </a:endParaRPr>
            </a:p>
            <a:p>
              <a:pPr marL="173038" indent="-173038">
                <a:buFont typeface="Arial" pitchFamily="34" charset="0"/>
                <a:buChar char="•"/>
              </a:pPr>
              <a:endParaRPr lang="en-US" sz="1600" dirty="0">
                <a:solidFill>
                  <a:srgbClr val="FFFFFF"/>
                </a:solidFill>
                <a:ea typeface="Segoe UI" pitchFamily="34" charset="0"/>
                <a:cs typeface="Segoe UI" pitchFamily="34" charset="0"/>
              </a:endParaRPr>
            </a:p>
          </p:txBody>
        </p:sp>
      </p:grpSp>
      <p:pic>
        <p:nvPicPr>
          <p:cNvPr id="58" name="Picture 2" descr="\\MAGNUM\Projects\Microsoft\Cloud Power FY12\Design\ICONS_PNG\Building.png"/>
          <p:cNvPicPr>
            <a:picLocks noChangeAspect="1" noChangeArrowheads="1"/>
          </p:cNvPicPr>
          <p:nvPr/>
        </p:nvPicPr>
        <p:blipFill rotWithShape="1">
          <a:blip r:embed="rId3" cstate="print">
            <a:biLevel thresh="25000"/>
          </a:blip>
          <a:srcRect l="12148" t="16476" b="13427"/>
          <a:stretch/>
        </p:blipFill>
        <p:spPr bwMode="auto">
          <a:xfrm>
            <a:off x="3613057" y="1331039"/>
            <a:ext cx="1097280" cy="875517"/>
          </a:xfrm>
          <a:prstGeom prst="rect">
            <a:avLst/>
          </a:prstGeom>
          <a:noFill/>
        </p:spPr>
      </p:pic>
      <p:sp>
        <p:nvSpPr>
          <p:cNvPr id="59" name="TextBox 58"/>
          <p:cNvSpPr txBox="1"/>
          <p:nvPr/>
        </p:nvSpPr>
        <p:spPr>
          <a:xfrm>
            <a:off x="3152061" y="2188489"/>
            <a:ext cx="1898651" cy="738664"/>
          </a:xfrm>
          <a:prstGeom prst="rect">
            <a:avLst/>
          </a:prstGeom>
          <a:noFill/>
          <a:ln>
            <a:noFill/>
          </a:ln>
        </p:spPr>
        <p:txBody>
          <a:bodyPr wrap="square" rtlCol="0">
            <a:spAutoFit/>
          </a:bodyPr>
          <a:lstStyle/>
          <a:p>
            <a:pPr algn="ctr"/>
            <a:r>
              <a:rPr lang="en-US" sz="1400" dirty="0" smtClean="0">
                <a:solidFill>
                  <a:srgbClr val="FFFFFF"/>
                </a:solidFill>
              </a:rPr>
              <a:t>Central Administration </a:t>
            </a:r>
            <a:br>
              <a:rPr lang="en-US" sz="1400" dirty="0" smtClean="0">
                <a:solidFill>
                  <a:srgbClr val="FFFFFF"/>
                </a:solidFill>
              </a:rPr>
            </a:br>
            <a:r>
              <a:rPr lang="en-US" sz="1400" dirty="0" smtClean="0">
                <a:solidFill>
                  <a:srgbClr val="FFFFFF"/>
                </a:solidFill>
              </a:rPr>
              <a:t>Site</a:t>
            </a:r>
            <a:endParaRPr lang="en-US" sz="1400" dirty="0">
              <a:solidFill>
                <a:srgbClr val="FFFFFF"/>
              </a:solidFill>
            </a:endParaRPr>
          </a:p>
        </p:txBody>
      </p:sp>
      <p:grpSp>
        <p:nvGrpSpPr>
          <p:cNvPr id="60" name="Group 59"/>
          <p:cNvGrpSpPr/>
          <p:nvPr/>
        </p:nvGrpSpPr>
        <p:grpSpPr>
          <a:xfrm>
            <a:off x="808736" y="2576168"/>
            <a:ext cx="1293256" cy="953564"/>
            <a:chOff x="3251999" y="4362188"/>
            <a:chExt cx="1293256" cy="953564"/>
          </a:xfrm>
        </p:grpSpPr>
        <p:pic>
          <p:nvPicPr>
            <p:cNvPr id="61" name="Picture 2" descr="\\MAGNUM\Projects\Microsoft\Cloud Power FY12\Design\ICONS_PNG\Building.png"/>
            <p:cNvPicPr>
              <a:picLocks noChangeAspect="1" noChangeArrowheads="1"/>
            </p:cNvPicPr>
            <p:nvPr/>
          </p:nvPicPr>
          <p:blipFill rotWithShape="1">
            <a:blip r:embed="rId3" cstate="print">
              <a:biLevel thresh="25000"/>
            </a:blip>
            <a:srcRect l="12148" t="16476" b="13427"/>
            <a:stretch/>
          </p:blipFill>
          <p:spPr bwMode="auto">
            <a:xfrm>
              <a:off x="3524250" y="4362188"/>
              <a:ext cx="822960" cy="656638"/>
            </a:xfrm>
            <a:prstGeom prst="rect">
              <a:avLst/>
            </a:prstGeom>
            <a:noFill/>
          </p:spPr>
        </p:pic>
        <p:sp>
          <p:nvSpPr>
            <p:cNvPr id="62" name="TextBox 61"/>
            <p:cNvSpPr txBox="1"/>
            <p:nvPr/>
          </p:nvSpPr>
          <p:spPr>
            <a:xfrm>
              <a:off x="3251999" y="5007975"/>
              <a:ext cx="1293256" cy="307777"/>
            </a:xfrm>
            <a:prstGeom prst="rect">
              <a:avLst/>
            </a:prstGeom>
            <a:noFill/>
            <a:ln>
              <a:noFill/>
            </a:ln>
          </p:spPr>
          <p:txBody>
            <a:bodyPr wrap="square" rtlCol="0">
              <a:spAutoFit/>
            </a:bodyPr>
            <a:lstStyle/>
            <a:p>
              <a:pPr algn="ctr"/>
              <a:r>
                <a:rPr lang="en-US" sz="1400" dirty="0" smtClean="0">
                  <a:solidFill>
                    <a:srgbClr val="FFFFFF"/>
                  </a:solidFill>
                </a:rPr>
                <a:t>Primary Site </a:t>
              </a:r>
              <a:endParaRPr lang="en-US" sz="1400" dirty="0">
                <a:solidFill>
                  <a:srgbClr val="FFFFFF"/>
                </a:solidFill>
              </a:endParaRPr>
            </a:p>
          </p:txBody>
        </p:sp>
      </p:grpSp>
      <p:grpSp>
        <p:nvGrpSpPr>
          <p:cNvPr id="63" name="Group 62"/>
          <p:cNvGrpSpPr/>
          <p:nvPr/>
        </p:nvGrpSpPr>
        <p:grpSpPr>
          <a:xfrm>
            <a:off x="6052703" y="2576168"/>
            <a:ext cx="1337109" cy="953564"/>
            <a:chOff x="7641162" y="4362188"/>
            <a:chExt cx="1337109" cy="953564"/>
          </a:xfrm>
        </p:grpSpPr>
        <p:pic>
          <p:nvPicPr>
            <p:cNvPr id="64" name="Picture 2" descr="\\MAGNUM\Projects\Microsoft\Cloud Power FY12\Design\ICONS_PNG\Building.png"/>
            <p:cNvPicPr>
              <a:picLocks noChangeAspect="1" noChangeArrowheads="1"/>
            </p:cNvPicPr>
            <p:nvPr/>
          </p:nvPicPr>
          <p:blipFill rotWithShape="1">
            <a:blip r:embed="rId3" cstate="print">
              <a:biLevel thresh="25000"/>
            </a:blip>
            <a:srcRect l="12148" t="16476" b="13427"/>
            <a:stretch/>
          </p:blipFill>
          <p:spPr bwMode="auto">
            <a:xfrm>
              <a:off x="7847012" y="4362188"/>
              <a:ext cx="822960" cy="656638"/>
            </a:xfrm>
            <a:prstGeom prst="rect">
              <a:avLst/>
            </a:prstGeom>
            <a:noFill/>
          </p:spPr>
        </p:pic>
        <p:sp>
          <p:nvSpPr>
            <p:cNvPr id="65" name="TextBox 64"/>
            <p:cNvSpPr txBox="1"/>
            <p:nvPr/>
          </p:nvSpPr>
          <p:spPr>
            <a:xfrm>
              <a:off x="7641162" y="5007975"/>
              <a:ext cx="1337109" cy="307777"/>
            </a:xfrm>
            <a:prstGeom prst="rect">
              <a:avLst/>
            </a:prstGeom>
            <a:noFill/>
            <a:ln>
              <a:noFill/>
            </a:ln>
          </p:spPr>
          <p:txBody>
            <a:bodyPr wrap="square" rtlCol="0">
              <a:spAutoFit/>
            </a:bodyPr>
            <a:lstStyle/>
            <a:p>
              <a:pPr algn="ctr"/>
              <a:r>
                <a:rPr lang="en-US" sz="1400" dirty="0" smtClean="0">
                  <a:solidFill>
                    <a:srgbClr val="FFFFFF"/>
                  </a:solidFill>
                </a:rPr>
                <a:t>Primary Site </a:t>
              </a:r>
              <a:endParaRPr lang="en-US" sz="1400" dirty="0">
                <a:solidFill>
                  <a:srgbClr val="FFFFFF"/>
                </a:solidFill>
              </a:endParaRPr>
            </a:p>
          </p:txBody>
        </p:sp>
      </p:grpSp>
      <p:grpSp>
        <p:nvGrpSpPr>
          <p:cNvPr id="66" name="Group 65"/>
          <p:cNvGrpSpPr/>
          <p:nvPr/>
        </p:nvGrpSpPr>
        <p:grpSpPr>
          <a:xfrm>
            <a:off x="144158" y="4114800"/>
            <a:ext cx="1371600" cy="842072"/>
            <a:chOff x="411440" y="4156685"/>
            <a:chExt cx="1371600" cy="842072"/>
          </a:xfrm>
        </p:grpSpPr>
        <p:pic>
          <p:nvPicPr>
            <p:cNvPr id="67" name="Picture 6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1480" y="4156685"/>
              <a:ext cx="731520" cy="470980"/>
            </a:xfrm>
            <a:prstGeom prst="rect">
              <a:avLst/>
            </a:prstGeom>
            <a:effectLst/>
          </p:spPr>
        </p:pic>
        <p:sp>
          <p:nvSpPr>
            <p:cNvPr id="68" name="TextBox 67"/>
            <p:cNvSpPr txBox="1"/>
            <p:nvPr/>
          </p:nvSpPr>
          <p:spPr>
            <a:xfrm>
              <a:off x="411440" y="4690980"/>
              <a:ext cx="1371600" cy="307777"/>
            </a:xfrm>
            <a:prstGeom prst="rect">
              <a:avLst/>
            </a:prstGeom>
            <a:noFill/>
            <a:ln>
              <a:noFill/>
            </a:ln>
          </p:spPr>
          <p:txBody>
            <a:bodyPr wrap="square" rtlCol="0">
              <a:spAutoFit/>
            </a:bodyPr>
            <a:lstStyle/>
            <a:p>
              <a:pPr algn="ctr"/>
              <a:r>
                <a:rPr lang="en-US" sz="1400" smtClean="0">
                  <a:solidFill>
                    <a:srgbClr val="FFFFFF"/>
                  </a:solidFill>
                </a:rPr>
                <a:t>Secondary Site </a:t>
              </a:r>
              <a:endParaRPr lang="en-US" sz="1400" dirty="0">
                <a:solidFill>
                  <a:srgbClr val="FFFFFF"/>
                </a:solidFill>
              </a:endParaRPr>
            </a:p>
          </p:txBody>
        </p:sp>
      </p:grpSp>
      <p:pic>
        <p:nvPicPr>
          <p:cNvPr id="69" name="Picture 6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11998" y="4114800"/>
            <a:ext cx="731520" cy="470980"/>
          </a:xfrm>
          <a:prstGeom prst="rect">
            <a:avLst/>
          </a:prstGeom>
          <a:effectLst/>
        </p:spPr>
      </p:pic>
      <p:sp>
        <p:nvSpPr>
          <p:cNvPr id="70" name="TextBox 69"/>
          <p:cNvSpPr txBox="1"/>
          <p:nvPr/>
        </p:nvSpPr>
        <p:spPr>
          <a:xfrm>
            <a:off x="1591958" y="4649095"/>
            <a:ext cx="1371600" cy="307777"/>
          </a:xfrm>
          <a:prstGeom prst="rect">
            <a:avLst/>
          </a:prstGeom>
          <a:noFill/>
          <a:ln>
            <a:noFill/>
          </a:ln>
        </p:spPr>
        <p:txBody>
          <a:bodyPr wrap="square" rtlCol="0">
            <a:spAutoFit/>
          </a:bodyPr>
          <a:lstStyle/>
          <a:p>
            <a:pPr algn="ctr"/>
            <a:r>
              <a:rPr lang="en-US" sz="1400" smtClean="0">
                <a:solidFill>
                  <a:srgbClr val="FFFFFF"/>
                </a:solidFill>
              </a:rPr>
              <a:t>Secondary Site </a:t>
            </a:r>
            <a:endParaRPr lang="en-US" sz="1400" dirty="0">
              <a:solidFill>
                <a:srgbClr val="FFFFFF"/>
              </a:solidFill>
            </a:endParaRPr>
          </a:p>
        </p:txBody>
      </p:sp>
      <p:cxnSp>
        <p:nvCxnSpPr>
          <p:cNvPr id="71" name="Straight Arrow Connector 70"/>
          <p:cNvCxnSpPr/>
          <p:nvPr/>
        </p:nvCxnSpPr>
        <p:spPr>
          <a:xfrm flipH="1">
            <a:off x="1804656" y="1992354"/>
            <a:ext cx="1662619" cy="583814"/>
          </a:xfrm>
          <a:prstGeom prst="straightConnector1">
            <a:avLst/>
          </a:prstGeom>
          <a:ln w="254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755303" y="1992354"/>
            <a:ext cx="1662619" cy="583814"/>
          </a:xfrm>
          <a:prstGeom prst="straightConnector1">
            <a:avLst/>
          </a:prstGeom>
          <a:ln w="254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a:off x="808736" y="3599582"/>
            <a:ext cx="602382" cy="411087"/>
          </a:xfrm>
          <a:prstGeom prst="straightConnector1">
            <a:avLst/>
          </a:prstGeom>
          <a:ln w="254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1498337" y="3599582"/>
            <a:ext cx="603655" cy="411087"/>
          </a:xfrm>
          <a:prstGeom prst="straightConnector1">
            <a:avLst/>
          </a:prstGeom>
          <a:ln w="254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sp>
        <p:nvSpPr>
          <p:cNvPr id="75" name="Freeform 6"/>
          <p:cNvSpPr>
            <a:spLocks noEditPoints="1"/>
          </p:cNvSpPr>
          <p:nvPr/>
        </p:nvSpPr>
        <p:spPr bwMode="auto">
          <a:xfrm>
            <a:off x="6570662" y="4122422"/>
            <a:ext cx="209550" cy="466725"/>
          </a:xfrm>
          <a:custGeom>
            <a:avLst/>
            <a:gdLst>
              <a:gd name="T0" fmla="*/ 7 w 62"/>
              <a:gd name="T1" fmla="*/ 25 h 137"/>
              <a:gd name="T2" fmla="*/ 7 w 62"/>
              <a:gd name="T3" fmla="*/ 32 h 137"/>
              <a:gd name="T4" fmla="*/ 55 w 62"/>
              <a:gd name="T5" fmla="*/ 32 h 137"/>
              <a:gd name="T6" fmla="*/ 55 w 62"/>
              <a:gd name="T7" fmla="*/ 25 h 137"/>
              <a:gd name="T8" fmla="*/ 7 w 62"/>
              <a:gd name="T9" fmla="*/ 25 h 137"/>
              <a:gd name="T10" fmla="*/ 15 w 62"/>
              <a:gd name="T11" fmla="*/ 113 h 137"/>
              <a:gd name="T12" fmla="*/ 15 w 62"/>
              <a:gd name="T13" fmla="*/ 107 h 137"/>
              <a:gd name="T14" fmla="*/ 7 w 62"/>
              <a:gd name="T15" fmla="*/ 107 h 137"/>
              <a:gd name="T16" fmla="*/ 7 w 62"/>
              <a:gd name="T17" fmla="*/ 113 h 137"/>
              <a:gd name="T18" fmla="*/ 15 w 62"/>
              <a:gd name="T19" fmla="*/ 113 h 137"/>
              <a:gd name="T20" fmla="*/ 15 w 62"/>
              <a:gd name="T21" fmla="*/ 103 h 137"/>
              <a:gd name="T22" fmla="*/ 15 w 62"/>
              <a:gd name="T23" fmla="*/ 97 h 137"/>
              <a:gd name="T24" fmla="*/ 7 w 62"/>
              <a:gd name="T25" fmla="*/ 97 h 137"/>
              <a:gd name="T26" fmla="*/ 7 w 62"/>
              <a:gd name="T27" fmla="*/ 103 h 137"/>
              <a:gd name="T28" fmla="*/ 15 w 62"/>
              <a:gd name="T29" fmla="*/ 103 h 137"/>
              <a:gd name="T30" fmla="*/ 55 w 62"/>
              <a:gd name="T31" fmla="*/ 124 h 137"/>
              <a:gd name="T32" fmla="*/ 55 w 62"/>
              <a:gd name="T33" fmla="*/ 118 h 137"/>
              <a:gd name="T34" fmla="*/ 7 w 62"/>
              <a:gd name="T35" fmla="*/ 118 h 137"/>
              <a:gd name="T36" fmla="*/ 7 w 62"/>
              <a:gd name="T37" fmla="*/ 124 h 137"/>
              <a:gd name="T38" fmla="*/ 55 w 62"/>
              <a:gd name="T39" fmla="*/ 124 h 137"/>
              <a:gd name="T40" fmla="*/ 55 w 62"/>
              <a:gd name="T41" fmla="*/ 19 h 137"/>
              <a:gd name="T42" fmla="*/ 55 w 62"/>
              <a:gd name="T43" fmla="*/ 13 h 137"/>
              <a:gd name="T44" fmla="*/ 7 w 62"/>
              <a:gd name="T45" fmla="*/ 13 h 137"/>
              <a:gd name="T46" fmla="*/ 7 w 62"/>
              <a:gd name="T47" fmla="*/ 19 h 137"/>
              <a:gd name="T48" fmla="*/ 55 w 62"/>
              <a:gd name="T49" fmla="*/ 19 h 137"/>
              <a:gd name="T50" fmla="*/ 62 w 62"/>
              <a:gd name="T51" fmla="*/ 8 h 137"/>
              <a:gd name="T52" fmla="*/ 62 w 62"/>
              <a:gd name="T53" fmla="*/ 129 h 137"/>
              <a:gd name="T54" fmla="*/ 54 w 62"/>
              <a:gd name="T55" fmla="*/ 137 h 137"/>
              <a:gd name="T56" fmla="*/ 8 w 62"/>
              <a:gd name="T57" fmla="*/ 137 h 137"/>
              <a:gd name="T58" fmla="*/ 0 w 62"/>
              <a:gd name="T59" fmla="*/ 129 h 137"/>
              <a:gd name="T60" fmla="*/ 0 w 62"/>
              <a:gd name="T61" fmla="*/ 8 h 137"/>
              <a:gd name="T62" fmla="*/ 8 w 62"/>
              <a:gd name="T63" fmla="*/ 0 h 137"/>
              <a:gd name="T64" fmla="*/ 54 w 62"/>
              <a:gd name="T65" fmla="*/ 0 h 137"/>
              <a:gd name="T66" fmla="*/ 62 w 62"/>
              <a:gd name="T67" fmla="*/ 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 h="137">
                <a:moveTo>
                  <a:pt x="7" y="25"/>
                </a:moveTo>
                <a:cubicBezTo>
                  <a:pt x="7" y="32"/>
                  <a:pt x="7" y="32"/>
                  <a:pt x="7" y="32"/>
                </a:cubicBezTo>
                <a:cubicBezTo>
                  <a:pt x="55" y="32"/>
                  <a:pt x="55" y="32"/>
                  <a:pt x="55" y="32"/>
                </a:cubicBezTo>
                <a:cubicBezTo>
                  <a:pt x="55" y="25"/>
                  <a:pt x="55" y="25"/>
                  <a:pt x="55" y="25"/>
                </a:cubicBezTo>
                <a:lnTo>
                  <a:pt x="7" y="25"/>
                </a:lnTo>
                <a:close/>
                <a:moveTo>
                  <a:pt x="15" y="113"/>
                </a:moveTo>
                <a:cubicBezTo>
                  <a:pt x="15" y="107"/>
                  <a:pt x="15" y="107"/>
                  <a:pt x="15" y="107"/>
                </a:cubicBezTo>
                <a:cubicBezTo>
                  <a:pt x="7" y="107"/>
                  <a:pt x="7" y="107"/>
                  <a:pt x="7" y="107"/>
                </a:cubicBezTo>
                <a:cubicBezTo>
                  <a:pt x="7" y="113"/>
                  <a:pt x="7" y="113"/>
                  <a:pt x="7" y="113"/>
                </a:cubicBezTo>
                <a:lnTo>
                  <a:pt x="15" y="113"/>
                </a:lnTo>
                <a:close/>
                <a:moveTo>
                  <a:pt x="15" y="103"/>
                </a:moveTo>
                <a:cubicBezTo>
                  <a:pt x="15" y="97"/>
                  <a:pt x="15" y="97"/>
                  <a:pt x="15" y="97"/>
                </a:cubicBezTo>
                <a:cubicBezTo>
                  <a:pt x="7" y="97"/>
                  <a:pt x="7" y="97"/>
                  <a:pt x="7" y="97"/>
                </a:cubicBezTo>
                <a:cubicBezTo>
                  <a:pt x="7" y="103"/>
                  <a:pt x="7" y="103"/>
                  <a:pt x="7" y="103"/>
                </a:cubicBezTo>
                <a:lnTo>
                  <a:pt x="15" y="103"/>
                </a:lnTo>
                <a:close/>
                <a:moveTo>
                  <a:pt x="55" y="124"/>
                </a:moveTo>
                <a:cubicBezTo>
                  <a:pt x="55" y="118"/>
                  <a:pt x="55" y="118"/>
                  <a:pt x="55" y="118"/>
                </a:cubicBezTo>
                <a:cubicBezTo>
                  <a:pt x="7" y="118"/>
                  <a:pt x="7" y="118"/>
                  <a:pt x="7" y="118"/>
                </a:cubicBezTo>
                <a:cubicBezTo>
                  <a:pt x="7" y="124"/>
                  <a:pt x="7" y="124"/>
                  <a:pt x="7" y="124"/>
                </a:cubicBezTo>
                <a:lnTo>
                  <a:pt x="55" y="124"/>
                </a:lnTo>
                <a:close/>
                <a:moveTo>
                  <a:pt x="55" y="19"/>
                </a:moveTo>
                <a:cubicBezTo>
                  <a:pt x="55" y="13"/>
                  <a:pt x="55" y="13"/>
                  <a:pt x="55" y="13"/>
                </a:cubicBezTo>
                <a:cubicBezTo>
                  <a:pt x="7" y="13"/>
                  <a:pt x="7" y="13"/>
                  <a:pt x="7" y="13"/>
                </a:cubicBezTo>
                <a:cubicBezTo>
                  <a:pt x="7" y="19"/>
                  <a:pt x="7" y="19"/>
                  <a:pt x="7" y="19"/>
                </a:cubicBezTo>
                <a:lnTo>
                  <a:pt x="55" y="19"/>
                </a:lnTo>
                <a:close/>
                <a:moveTo>
                  <a:pt x="62" y="8"/>
                </a:moveTo>
                <a:cubicBezTo>
                  <a:pt x="62" y="129"/>
                  <a:pt x="62" y="129"/>
                  <a:pt x="62" y="129"/>
                </a:cubicBezTo>
                <a:cubicBezTo>
                  <a:pt x="62" y="133"/>
                  <a:pt x="58" y="137"/>
                  <a:pt x="54" y="137"/>
                </a:cubicBezTo>
                <a:cubicBezTo>
                  <a:pt x="8" y="137"/>
                  <a:pt x="8" y="137"/>
                  <a:pt x="8" y="137"/>
                </a:cubicBezTo>
                <a:cubicBezTo>
                  <a:pt x="4" y="137"/>
                  <a:pt x="0" y="133"/>
                  <a:pt x="0" y="129"/>
                </a:cubicBezTo>
                <a:cubicBezTo>
                  <a:pt x="0" y="8"/>
                  <a:pt x="0" y="8"/>
                  <a:pt x="0" y="8"/>
                </a:cubicBezTo>
                <a:cubicBezTo>
                  <a:pt x="0" y="4"/>
                  <a:pt x="4" y="0"/>
                  <a:pt x="8" y="0"/>
                </a:cubicBezTo>
                <a:cubicBezTo>
                  <a:pt x="54" y="0"/>
                  <a:pt x="54" y="0"/>
                  <a:pt x="54" y="0"/>
                </a:cubicBezTo>
                <a:cubicBezTo>
                  <a:pt x="58" y="0"/>
                  <a:pt x="62" y="4"/>
                  <a:pt x="62"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cxnSp>
        <p:nvCxnSpPr>
          <p:cNvPr id="76" name="Straight Arrow Connector 75"/>
          <p:cNvCxnSpPr/>
          <p:nvPr/>
        </p:nvCxnSpPr>
        <p:spPr>
          <a:xfrm>
            <a:off x="6675159" y="3599582"/>
            <a:ext cx="0" cy="411087"/>
          </a:xfrm>
          <a:prstGeom prst="straightConnector1">
            <a:avLst/>
          </a:prstGeom>
          <a:ln w="254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5854226" y="4649094"/>
            <a:ext cx="1642421" cy="307777"/>
          </a:xfrm>
          <a:prstGeom prst="rect">
            <a:avLst/>
          </a:prstGeom>
          <a:noFill/>
          <a:ln>
            <a:noFill/>
          </a:ln>
        </p:spPr>
        <p:txBody>
          <a:bodyPr wrap="square" rtlCol="0">
            <a:spAutoFit/>
          </a:bodyPr>
          <a:lstStyle/>
          <a:p>
            <a:pPr algn="ctr"/>
            <a:r>
              <a:rPr lang="en-US" sz="1400" dirty="0" smtClean="0">
                <a:solidFill>
                  <a:srgbClr val="FFFFFF"/>
                </a:solidFill>
              </a:rPr>
              <a:t>Distribution Point</a:t>
            </a:r>
            <a:endParaRPr lang="en-US" sz="1400" dirty="0">
              <a:solidFill>
                <a:srgbClr val="FFFFFF"/>
              </a:solidFill>
            </a:endParaRPr>
          </a:p>
        </p:txBody>
      </p:sp>
      <p:sp>
        <p:nvSpPr>
          <p:cNvPr id="78" name="Rectangle 77"/>
          <p:cNvSpPr/>
          <p:nvPr/>
        </p:nvSpPr>
        <p:spPr>
          <a:xfrm>
            <a:off x="10444253" y="223838"/>
            <a:ext cx="1280160" cy="367177"/>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600" dirty="0" smtClean="0">
                <a:solidFill>
                  <a:srgbClr val="FFFFFF"/>
                </a:solidFill>
                <a:ea typeface="Segoe UI" pitchFamily="34" charset="0"/>
                <a:cs typeface="Segoe UI" pitchFamily="34" charset="0"/>
              </a:rPr>
              <a:t>Unify</a:t>
            </a:r>
            <a:endParaRPr lang="en-US" sz="1600" dirty="0">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242974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a:off x="1751012" y="3962400"/>
            <a:ext cx="994603" cy="777215"/>
          </a:xfrm>
          <a:prstGeom prst="rect">
            <a:avLst/>
          </a:prstGeom>
          <a:solidFill>
            <a:schemeClr val="accent2"/>
          </a:solidFill>
          <a:ln>
            <a:noFill/>
            <a:headEnd type="none" w="med" len="med"/>
            <a:tailEnd type="none" w="med" len="med"/>
          </a:ln>
          <a:effectLst>
            <a:softEdge rad="63500"/>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38" name="Title 1"/>
          <p:cNvSpPr>
            <a:spLocks noGrp="1"/>
          </p:cNvSpPr>
          <p:nvPr>
            <p:ph type="title"/>
          </p:nvPr>
        </p:nvSpPr>
        <p:spPr/>
        <p:txBody>
          <a:bodyPr/>
          <a:lstStyle/>
          <a:p>
            <a:r>
              <a:rPr lang="en-US" dirty="0" smtClean="0">
                <a:solidFill>
                  <a:schemeClr val="tx1"/>
                </a:solidFill>
              </a:rPr>
              <a:t>Secondary Sites</a:t>
            </a:r>
            <a:endParaRPr lang="en-US" dirty="0">
              <a:solidFill>
                <a:schemeClr val="tx1"/>
              </a:solidFill>
            </a:endParaRPr>
          </a:p>
        </p:txBody>
      </p:sp>
      <p:grpSp>
        <p:nvGrpSpPr>
          <p:cNvPr id="23" name="Group 22"/>
          <p:cNvGrpSpPr/>
          <p:nvPr/>
        </p:nvGrpSpPr>
        <p:grpSpPr>
          <a:xfrm>
            <a:off x="7617678" y="1862356"/>
            <a:ext cx="4127500" cy="4548580"/>
            <a:chOff x="567090" y="3838072"/>
            <a:chExt cx="4127500" cy="4548580"/>
          </a:xfrm>
        </p:grpSpPr>
        <p:sp>
          <p:nvSpPr>
            <p:cNvPr id="24" name="Rectangle 23"/>
            <p:cNvSpPr/>
            <p:nvPr/>
          </p:nvSpPr>
          <p:spPr>
            <a:xfrm>
              <a:off x="579790" y="3838072"/>
              <a:ext cx="4114800" cy="344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pPr algn="ctr"/>
              <a:r>
                <a:rPr lang="en-US" dirty="0" smtClean="0">
                  <a:solidFill>
                    <a:srgbClr val="FFFFFF"/>
                  </a:solidFill>
                </a:rPr>
                <a:t>Secondary Sites</a:t>
              </a:r>
              <a:endParaRPr lang="en-US" dirty="0">
                <a:solidFill>
                  <a:srgbClr val="FFFFFF"/>
                </a:solidFill>
              </a:endParaRPr>
            </a:p>
          </p:txBody>
        </p:sp>
        <p:sp>
          <p:nvSpPr>
            <p:cNvPr id="25" name="Rectangle 24"/>
            <p:cNvSpPr/>
            <p:nvPr/>
          </p:nvSpPr>
          <p:spPr>
            <a:xfrm flipH="1">
              <a:off x="567090" y="4229293"/>
              <a:ext cx="4114800" cy="4157359"/>
            </a:xfrm>
            <a:prstGeom prst="rect">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lIns="137160" tIns="137160" rIns="45720" rtlCol="0" anchor="t" anchorCtr="0"/>
            <a:lstStyle/>
            <a:p>
              <a:pPr marL="285750" indent="-285750">
                <a:lnSpc>
                  <a:spcPct val="90000"/>
                </a:lnSpc>
                <a:spcBef>
                  <a:spcPct val="20000"/>
                </a:spcBef>
                <a:buClr>
                  <a:srgbClr val="84A8D8"/>
                </a:buClr>
                <a:buSzPct val="100000"/>
                <a:buFont typeface="Arial" pitchFamily="34" charset="0"/>
                <a:buChar char="•"/>
              </a:pPr>
              <a:r>
                <a:rPr lang="en-US" sz="1600" dirty="0">
                  <a:solidFill>
                    <a:srgbClr val="FFFFFF">
                      <a:alpha val="99000"/>
                    </a:srgbClr>
                  </a:solidFill>
                </a:rPr>
                <a:t>No local administrator for secondary</a:t>
              </a:r>
            </a:p>
            <a:p>
              <a:pPr marL="285750" indent="-285750">
                <a:lnSpc>
                  <a:spcPct val="90000"/>
                </a:lnSpc>
                <a:spcBef>
                  <a:spcPct val="20000"/>
                </a:spcBef>
                <a:buClr>
                  <a:srgbClr val="84A8D8"/>
                </a:buClr>
                <a:buSzPct val="100000"/>
                <a:buFont typeface="Arial" pitchFamily="34" charset="0"/>
                <a:buChar char="•"/>
              </a:pPr>
              <a:r>
                <a:rPr lang="en-US" sz="1600" dirty="0">
                  <a:solidFill>
                    <a:srgbClr val="FFFFFF">
                      <a:alpha val="99000"/>
                    </a:srgbClr>
                  </a:solidFill>
                </a:rPr>
                <a:t>Manage upward flow of WAN traffic</a:t>
              </a:r>
            </a:p>
            <a:p>
              <a:pPr marL="285750" indent="-285750">
                <a:lnSpc>
                  <a:spcPct val="90000"/>
                </a:lnSpc>
                <a:spcBef>
                  <a:spcPct val="20000"/>
                </a:spcBef>
                <a:buClr>
                  <a:srgbClr val="84A8D8"/>
                </a:buClr>
                <a:buSzPct val="100000"/>
                <a:buFont typeface="Arial" pitchFamily="34" charset="0"/>
                <a:buChar char="•"/>
              </a:pPr>
              <a:r>
                <a:rPr lang="en-US" sz="1600" dirty="0">
                  <a:solidFill>
                    <a:srgbClr val="FFFFFF">
                      <a:alpha val="99000"/>
                    </a:srgbClr>
                  </a:solidFill>
                </a:rPr>
                <a:t>Tiered content routing for deep network topologies</a:t>
              </a:r>
            </a:p>
            <a:p>
              <a:pPr marL="173038" indent="-173038">
                <a:buFont typeface="Arial" pitchFamily="34" charset="0"/>
                <a:buChar char="•"/>
              </a:pPr>
              <a:endParaRPr lang="en-US" sz="1600" dirty="0">
                <a:solidFill>
                  <a:srgbClr val="FFFFFF"/>
                </a:solidFill>
                <a:ea typeface="Segoe UI" pitchFamily="34" charset="0"/>
                <a:cs typeface="Segoe UI" pitchFamily="34" charset="0"/>
              </a:endParaRPr>
            </a:p>
          </p:txBody>
        </p:sp>
      </p:grpSp>
      <p:pic>
        <p:nvPicPr>
          <p:cNvPr id="58" name="Picture 2" descr="\\MAGNUM\Projects\Microsoft\Cloud Power FY12\Design\ICONS_PNG\Building.png"/>
          <p:cNvPicPr>
            <a:picLocks noChangeAspect="1" noChangeArrowheads="1"/>
          </p:cNvPicPr>
          <p:nvPr/>
        </p:nvPicPr>
        <p:blipFill rotWithShape="1">
          <a:blip r:embed="rId3" cstate="print">
            <a:biLevel thresh="25000"/>
          </a:blip>
          <a:srcRect l="12148" t="16476" b="13427"/>
          <a:stretch/>
        </p:blipFill>
        <p:spPr bwMode="auto">
          <a:xfrm>
            <a:off x="3613057" y="1331039"/>
            <a:ext cx="1097280" cy="875517"/>
          </a:xfrm>
          <a:prstGeom prst="rect">
            <a:avLst/>
          </a:prstGeom>
          <a:noFill/>
        </p:spPr>
      </p:pic>
      <p:sp>
        <p:nvSpPr>
          <p:cNvPr id="59" name="TextBox 58"/>
          <p:cNvSpPr txBox="1"/>
          <p:nvPr/>
        </p:nvSpPr>
        <p:spPr>
          <a:xfrm>
            <a:off x="3152061" y="2188489"/>
            <a:ext cx="1898651" cy="738664"/>
          </a:xfrm>
          <a:prstGeom prst="rect">
            <a:avLst/>
          </a:prstGeom>
          <a:noFill/>
          <a:ln>
            <a:noFill/>
          </a:ln>
        </p:spPr>
        <p:txBody>
          <a:bodyPr wrap="square" rtlCol="0">
            <a:spAutoFit/>
          </a:bodyPr>
          <a:lstStyle/>
          <a:p>
            <a:pPr algn="ctr"/>
            <a:r>
              <a:rPr lang="en-US" sz="1400" dirty="0" smtClean="0">
                <a:solidFill>
                  <a:srgbClr val="FFFFFF"/>
                </a:solidFill>
              </a:rPr>
              <a:t>Central Administration </a:t>
            </a:r>
            <a:br>
              <a:rPr lang="en-US" sz="1400" dirty="0" smtClean="0">
                <a:solidFill>
                  <a:srgbClr val="FFFFFF"/>
                </a:solidFill>
              </a:rPr>
            </a:br>
            <a:r>
              <a:rPr lang="en-US" sz="1400" dirty="0" smtClean="0">
                <a:solidFill>
                  <a:srgbClr val="FFFFFF"/>
                </a:solidFill>
              </a:rPr>
              <a:t>Site</a:t>
            </a:r>
            <a:endParaRPr lang="en-US" sz="1400" dirty="0">
              <a:solidFill>
                <a:srgbClr val="FFFFFF"/>
              </a:solidFill>
            </a:endParaRPr>
          </a:p>
        </p:txBody>
      </p:sp>
      <p:grpSp>
        <p:nvGrpSpPr>
          <p:cNvPr id="60" name="Group 59"/>
          <p:cNvGrpSpPr/>
          <p:nvPr/>
        </p:nvGrpSpPr>
        <p:grpSpPr>
          <a:xfrm>
            <a:off x="808736" y="2576168"/>
            <a:ext cx="1293256" cy="953564"/>
            <a:chOff x="3251999" y="4362188"/>
            <a:chExt cx="1293256" cy="953564"/>
          </a:xfrm>
        </p:grpSpPr>
        <p:pic>
          <p:nvPicPr>
            <p:cNvPr id="61" name="Picture 2" descr="\\MAGNUM\Projects\Microsoft\Cloud Power FY12\Design\ICONS_PNG\Building.png"/>
            <p:cNvPicPr>
              <a:picLocks noChangeAspect="1" noChangeArrowheads="1"/>
            </p:cNvPicPr>
            <p:nvPr/>
          </p:nvPicPr>
          <p:blipFill rotWithShape="1">
            <a:blip r:embed="rId3" cstate="print">
              <a:biLevel thresh="25000"/>
            </a:blip>
            <a:srcRect l="12148" t="16476" b="13427"/>
            <a:stretch/>
          </p:blipFill>
          <p:spPr bwMode="auto">
            <a:xfrm>
              <a:off x="3524250" y="4362188"/>
              <a:ext cx="822960" cy="656638"/>
            </a:xfrm>
            <a:prstGeom prst="rect">
              <a:avLst/>
            </a:prstGeom>
            <a:noFill/>
          </p:spPr>
        </p:pic>
        <p:sp>
          <p:nvSpPr>
            <p:cNvPr id="62" name="TextBox 61"/>
            <p:cNvSpPr txBox="1"/>
            <p:nvPr/>
          </p:nvSpPr>
          <p:spPr>
            <a:xfrm>
              <a:off x="3251999" y="5007975"/>
              <a:ext cx="1293256" cy="307777"/>
            </a:xfrm>
            <a:prstGeom prst="rect">
              <a:avLst/>
            </a:prstGeom>
            <a:noFill/>
            <a:ln>
              <a:noFill/>
            </a:ln>
          </p:spPr>
          <p:txBody>
            <a:bodyPr wrap="square" rtlCol="0">
              <a:spAutoFit/>
            </a:bodyPr>
            <a:lstStyle/>
            <a:p>
              <a:pPr algn="ctr"/>
              <a:r>
                <a:rPr lang="en-US" sz="1400" dirty="0" smtClean="0">
                  <a:solidFill>
                    <a:srgbClr val="FFFFFF"/>
                  </a:solidFill>
                </a:rPr>
                <a:t>Primary Site </a:t>
              </a:r>
              <a:endParaRPr lang="en-US" sz="1400" dirty="0">
                <a:solidFill>
                  <a:srgbClr val="FFFFFF"/>
                </a:solidFill>
              </a:endParaRPr>
            </a:p>
          </p:txBody>
        </p:sp>
      </p:grpSp>
      <p:grpSp>
        <p:nvGrpSpPr>
          <p:cNvPr id="63" name="Group 62"/>
          <p:cNvGrpSpPr/>
          <p:nvPr/>
        </p:nvGrpSpPr>
        <p:grpSpPr>
          <a:xfrm>
            <a:off x="6052703" y="2576168"/>
            <a:ext cx="1337109" cy="953564"/>
            <a:chOff x="7641162" y="4362188"/>
            <a:chExt cx="1337109" cy="953564"/>
          </a:xfrm>
        </p:grpSpPr>
        <p:pic>
          <p:nvPicPr>
            <p:cNvPr id="64" name="Picture 2" descr="\\MAGNUM\Projects\Microsoft\Cloud Power FY12\Design\ICONS_PNG\Building.png"/>
            <p:cNvPicPr>
              <a:picLocks noChangeAspect="1" noChangeArrowheads="1"/>
            </p:cNvPicPr>
            <p:nvPr/>
          </p:nvPicPr>
          <p:blipFill rotWithShape="1">
            <a:blip r:embed="rId3" cstate="print">
              <a:biLevel thresh="25000"/>
            </a:blip>
            <a:srcRect l="12148" t="16476" b="13427"/>
            <a:stretch/>
          </p:blipFill>
          <p:spPr bwMode="auto">
            <a:xfrm>
              <a:off x="7847012" y="4362188"/>
              <a:ext cx="822960" cy="656638"/>
            </a:xfrm>
            <a:prstGeom prst="rect">
              <a:avLst/>
            </a:prstGeom>
            <a:noFill/>
          </p:spPr>
        </p:pic>
        <p:sp>
          <p:nvSpPr>
            <p:cNvPr id="65" name="TextBox 64"/>
            <p:cNvSpPr txBox="1"/>
            <p:nvPr/>
          </p:nvSpPr>
          <p:spPr>
            <a:xfrm>
              <a:off x="7641162" y="5007975"/>
              <a:ext cx="1337109" cy="307777"/>
            </a:xfrm>
            <a:prstGeom prst="rect">
              <a:avLst/>
            </a:prstGeom>
            <a:noFill/>
            <a:ln>
              <a:noFill/>
            </a:ln>
          </p:spPr>
          <p:txBody>
            <a:bodyPr wrap="square" rtlCol="0">
              <a:spAutoFit/>
            </a:bodyPr>
            <a:lstStyle/>
            <a:p>
              <a:pPr algn="ctr"/>
              <a:r>
                <a:rPr lang="en-US" sz="1400" dirty="0" smtClean="0">
                  <a:solidFill>
                    <a:srgbClr val="FFFFFF"/>
                  </a:solidFill>
                </a:rPr>
                <a:t>Primary Site </a:t>
              </a:r>
              <a:endParaRPr lang="en-US" sz="1400" dirty="0">
                <a:solidFill>
                  <a:srgbClr val="FFFFFF"/>
                </a:solidFill>
              </a:endParaRPr>
            </a:p>
          </p:txBody>
        </p:sp>
      </p:grpSp>
      <p:grpSp>
        <p:nvGrpSpPr>
          <p:cNvPr id="66" name="Group 65"/>
          <p:cNvGrpSpPr/>
          <p:nvPr/>
        </p:nvGrpSpPr>
        <p:grpSpPr>
          <a:xfrm>
            <a:off x="144158" y="4114800"/>
            <a:ext cx="1371600" cy="842072"/>
            <a:chOff x="411440" y="4156685"/>
            <a:chExt cx="1371600" cy="842072"/>
          </a:xfrm>
        </p:grpSpPr>
        <p:pic>
          <p:nvPicPr>
            <p:cNvPr id="67" name="Picture 6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1480" y="4156685"/>
              <a:ext cx="731520" cy="470980"/>
            </a:xfrm>
            <a:prstGeom prst="rect">
              <a:avLst/>
            </a:prstGeom>
            <a:effectLst/>
          </p:spPr>
        </p:pic>
        <p:sp>
          <p:nvSpPr>
            <p:cNvPr id="68" name="TextBox 67"/>
            <p:cNvSpPr txBox="1"/>
            <p:nvPr/>
          </p:nvSpPr>
          <p:spPr>
            <a:xfrm>
              <a:off x="411440" y="4690980"/>
              <a:ext cx="1371600" cy="307777"/>
            </a:xfrm>
            <a:prstGeom prst="rect">
              <a:avLst/>
            </a:prstGeom>
            <a:noFill/>
            <a:ln>
              <a:noFill/>
            </a:ln>
          </p:spPr>
          <p:txBody>
            <a:bodyPr wrap="square" rtlCol="0">
              <a:spAutoFit/>
            </a:bodyPr>
            <a:lstStyle/>
            <a:p>
              <a:pPr algn="ctr"/>
              <a:r>
                <a:rPr lang="en-US" sz="1400" smtClean="0">
                  <a:solidFill>
                    <a:srgbClr val="FFFFFF"/>
                  </a:solidFill>
                </a:rPr>
                <a:t>Secondary Site </a:t>
              </a:r>
              <a:endParaRPr lang="en-US" sz="1400" dirty="0">
                <a:solidFill>
                  <a:srgbClr val="FFFFFF"/>
                </a:solidFill>
              </a:endParaRPr>
            </a:p>
          </p:txBody>
        </p:sp>
      </p:grpSp>
      <p:pic>
        <p:nvPicPr>
          <p:cNvPr id="69" name="Picture 6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11998" y="4114800"/>
            <a:ext cx="731520" cy="470980"/>
          </a:xfrm>
          <a:prstGeom prst="rect">
            <a:avLst/>
          </a:prstGeom>
          <a:effectLst/>
        </p:spPr>
      </p:pic>
      <p:sp>
        <p:nvSpPr>
          <p:cNvPr id="70" name="TextBox 69"/>
          <p:cNvSpPr txBox="1"/>
          <p:nvPr/>
        </p:nvSpPr>
        <p:spPr>
          <a:xfrm>
            <a:off x="1591958" y="4649095"/>
            <a:ext cx="1371600" cy="307777"/>
          </a:xfrm>
          <a:prstGeom prst="rect">
            <a:avLst/>
          </a:prstGeom>
          <a:noFill/>
          <a:ln>
            <a:noFill/>
          </a:ln>
        </p:spPr>
        <p:txBody>
          <a:bodyPr wrap="square" rtlCol="0">
            <a:spAutoFit/>
          </a:bodyPr>
          <a:lstStyle/>
          <a:p>
            <a:pPr algn="ctr"/>
            <a:r>
              <a:rPr lang="en-US" sz="1400" smtClean="0">
                <a:solidFill>
                  <a:srgbClr val="FFFFFF"/>
                </a:solidFill>
              </a:rPr>
              <a:t>Secondary Site </a:t>
            </a:r>
            <a:endParaRPr lang="en-US" sz="1400" dirty="0">
              <a:solidFill>
                <a:srgbClr val="FFFFFF"/>
              </a:solidFill>
            </a:endParaRPr>
          </a:p>
        </p:txBody>
      </p:sp>
      <p:cxnSp>
        <p:nvCxnSpPr>
          <p:cNvPr id="71" name="Straight Arrow Connector 70"/>
          <p:cNvCxnSpPr/>
          <p:nvPr/>
        </p:nvCxnSpPr>
        <p:spPr>
          <a:xfrm flipH="1">
            <a:off x="1804656" y="1992354"/>
            <a:ext cx="1662619" cy="583814"/>
          </a:xfrm>
          <a:prstGeom prst="straightConnector1">
            <a:avLst/>
          </a:prstGeom>
          <a:ln w="254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755303" y="1992354"/>
            <a:ext cx="1662619" cy="583814"/>
          </a:xfrm>
          <a:prstGeom prst="straightConnector1">
            <a:avLst/>
          </a:prstGeom>
          <a:ln w="254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a:off x="808736" y="3599582"/>
            <a:ext cx="602382" cy="411087"/>
          </a:xfrm>
          <a:prstGeom prst="straightConnector1">
            <a:avLst/>
          </a:prstGeom>
          <a:ln w="254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1498337" y="3599582"/>
            <a:ext cx="603655" cy="411087"/>
          </a:xfrm>
          <a:prstGeom prst="straightConnector1">
            <a:avLst/>
          </a:prstGeom>
          <a:ln w="254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sp>
        <p:nvSpPr>
          <p:cNvPr id="75" name="Freeform 6"/>
          <p:cNvSpPr>
            <a:spLocks noEditPoints="1"/>
          </p:cNvSpPr>
          <p:nvPr/>
        </p:nvSpPr>
        <p:spPr bwMode="auto">
          <a:xfrm>
            <a:off x="6570662" y="4122422"/>
            <a:ext cx="209550" cy="466725"/>
          </a:xfrm>
          <a:custGeom>
            <a:avLst/>
            <a:gdLst>
              <a:gd name="T0" fmla="*/ 7 w 62"/>
              <a:gd name="T1" fmla="*/ 25 h 137"/>
              <a:gd name="T2" fmla="*/ 7 w 62"/>
              <a:gd name="T3" fmla="*/ 32 h 137"/>
              <a:gd name="T4" fmla="*/ 55 w 62"/>
              <a:gd name="T5" fmla="*/ 32 h 137"/>
              <a:gd name="T6" fmla="*/ 55 w 62"/>
              <a:gd name="T7" fmla="*/ 25 h 137"/>
              <a:gd name="T8" fmla="*/ 7 w 62"/>
              <a:gd name="T9" fmla="*/ 25 h 137"/>
              <a:gd name="T10" fmla="*/ 15 w 62"/>
              <a:gd name="T11" fmla="*/ 113 h 137"/>
              <a:gd name="T12" fmla="*/ 15 w 62"/>
              <a:gd name="T13" fmla="*/ 107 h 137"/>
              <a:gd name="T14" fmla="*/ 7 w 62"/>
              <a:gd name="T15" fmla="*/ 107 h 137"/>
              <a:gd name="T16" fmla="*/ 7 w 62"/>
              <a:gd name="T17" fmla="*/ 113 h 137"/>
              <a:gd name="T18" fmla="*/ 15 w 62"/>
              <a:gd name="T19" fmla="*/ 113 h 137"/>
              <a:gd name="T20" fmla="*/ 15 w 62"/>
              <a:gd name="T21" fmla="*/ 103 h 137"/>
              <a:gd name="T22" fmla="*/ 15 w 62"/>
              <a:gd name="T23" fmla="*/ 97 h 137"/>
              <a:gd name="T24" fmla="*/ 7 w 62"/>
              <a:gd name="T25" fmla="*/ 97 h 137"/>
              <a:gd name="T26" fmla="*/ 7 w 62"/>
              <a:gd name="T27" fmla="*/ 103 h 137"/>
              <a:gd name="T28" fmla="*/ 15 w 62"/>
              <a:gd name="T29" fmla="*/ 103 h 137"/>
              <a:gd name="T30" fmla="*/ 55 w 62"/>
              <a:gd name="T31" fmla="*/ 124 h 137"/>
              <a:gd name="T32" fmla="*/ 55 w 62"/>
              <a:gd name="T33" fmla="*/ 118 h 137"/>
              <a:gd name="T34" fmla="*/ 7 w 62"/>
              <a:gd name="T35" fmla="*/ 118 h 137"/>
              <a:gd name="T36" fmla="*/ 7 w 62"/>
              <a:gd name="T37" fmla="*/ 124 h 137"/>
              <a:gd name="T38" fmla="*/ 55 w 62"/>
              <a:gd name="T39" fmla="*/ 124 h 137"/>
              <a:gd name="T40" fmla="*/ 55 w 62"/>
              <a:gd name="T41" fmla="*/ 19 h 137"/>
              <a:gd name="T42" fmla="*/ 55 w 62"/>
              <a:gd name="T43" fmla="*/ 13 h 137"/>
              <a:gd name="T44" fmla="*/ 7 w 62"/>
              <a:gd name="T45" fmla="*/ 13 h 137"/>
              <a:gd name="T46" fmla="*/ 7 w 62"/>
              <a:gd name="T47" fmla="*/ 19 h 137"/>
              <a:gd name="T48" fmla="*/ 55 w 62"/>
              <a:gd name="T49" fmla="*/ 19 h 137"/>
              <a:gd name="T50" fmla="*/ 62 w 62"/>
              <a:gd name="T51" fmla="*/ 8 h 137"/>
              <a:gd name="T52" fmla="*/ 62 w 62"/>
              <a:gd name="T53" fmla="*/ 129 h 137"/>
              <a:gd name="T54" fmla="*/ 54 w 62"/>
              <a:gd name="T55" fmla="*/ 137 h 137"/>
              <a:gd name="T56" fmla="*/ 8 w 62"/>
              <a:gd name="T57" fmla="*/ 137 h 137"/>
              <a:gd name="T58" fmla="*/ 0 w 62"/>
              <a:gd name="T59" fmla="*/ 129 h 137"/>
              <a:gd name="T60" fmla="*/ 0 w 62"/>
              <a:gd name="T61" fmla="*/ 8 h 137"/>
              <a:gd name="T62" fmla="*/ 8 w 62"/>
              <a:gd name="T63" fmla="*/ 0 h 137"/>
              <a:gd name="T64" fmla="*/ 54 w 62"/>
              <a:gd name="T65" fmla="*/ 0 h 137"/>
              <a:gd name="T66" fmla="*/ 62 w 62"/>
              <a:gd name="T67" fmla="*/ 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 h="137">
                <a:moveTo>
                  <a:pt x="7" y="25"/>
                </a:moveTo>
                <a:cubicBezTo>
                  <a:pt x="7" y="32"/>
                  <a:pt x="7" y="32"/>
                  <a:pt x="7" y="32"/>
                </a:cubicBezTo>
                <a:cubicBezTo>
                  <a:pt x="55" y="32"/>
                  <a:pt x="55" y="32"/>
                  <a:pt x="55" y="32"/>
                </a:cubicBezTo>
                <a:cubicBezTo>
                  <a:pt x="55" y="25"/>
                  <a:pt x="55" y="25"/>
                  <a:pt x="55" y="25"/>
                </a:cubicBezTo>
                <a:lnTo>
                  <a:pt x="7" y="25"/>
                </a:lnTo>
                <a:close/>
                <a:moveTo>
                  <a:pt x="15" y="113"/>
                </a:moveTo>
                <a:cubicBezTo>
                  <a:pt x="15" y="107"/>
                  <a:pt x="15" y="107"/>
                  <a:pt x="15" y="107"/>
                </a:cubicBezTo>
                <a:cubicBezTo>
                  <a:pt x="7" y="107"/>
                  <a:pt x="7" y="107"/>
                  <a:pt x="7" y="107"/>
                </a:cubicBezTo>
                <a:cubicBezTo>
                  <a:pt x="7" y="113"/>
                  <a:pt x="7" y="113"/>
                  <a:pt x="7" y="113"/>
                </a:cubicBezTo>
                <a:lnTo>
                  <a:pt x="15" y="113"/>
                </a:lnTo>
                <a:close/>
                <a:moveTo>
                  <a:pt x="15" y="103"/>
                </a:moveTo>
                <a:cubicBezTo>
                  <a:pt x="15" y="97"/>
                  <a:pt x="15" y="97"/>
                  <a:pt x="15" y="97"/>
                </a:cubicBezTo>
                <a:cubicBezTo>
                  <a:pt x="7" y="97"/>
                  <a:pt x="7" y="97"/>
                  <a:pt x="7" y="97"/>
                </a:cubicBezTo>
                <a:cubicBezTo>
                  <a:pt x="7" y="103"/>
                  <a:pt x="7" y="103"/>
                  <a:pt x="7" y="103"/>
                </a:cubicBezTo>
                <a:lnTo>
                  <a:pt x="15" y="103"/>
                </a:lnTo>
                <a:close/>
                <a:moveTo>
                  <a:pt x="55" y="124"/>
                </a:moveTo>
                <a:cubicBezTo>
                  <a:pt x="55" y="118"/>
                  <a:pt x="55" y="118"/>
                  <a:pt x="55" y="118"/>
                </a:cubicBezTo>
                <a:cubicBezTo>
                  <a:pt x="7" y="118"/>
                  <a:pt x="7" y="118"/>
                  <a:pt x="7" y="118"/>
                </a:cubicBezTo>
                <a:cubicBezTo>
                  <a:pt x="7" y="124"/>
                  <a:pt x="7" y="124"/>
                  <a:pt x="7" y="124"/>
                </a:cubicBezTo>
                <a:lnTo>
                  <a:pt x="55" y="124"/>
                </a:lnTo>
                <a:close/>
                <a:moveTo>
                  <a:pt x="55" y="19"/>
                </a:moveTo>
                <a:cubicBezTo>
                  <a:pt x="55" y="13"/>
                  <a:pt x="55" y="13"/>
                  <a:pt x="55" y="13"/>
                </a:cubicBezTo>
                <a:cubicBezTo>
                  <a:pt x="7" y="13"/>
                  <a:pt x="7" y="13"/>
                  <a:pt x="7" y="13"/>
                </a:cubicBezTo>
                <a:cubicBezTo>
                  <a:pt x="7" y="19"/>
                  <a:pt x="7" y="19"/>
                  <a:pt x="7" y="19"/>
                </a:cubicBezTo>
                <a:lnTo>
                  <a:pt x="55" y="19"/>
                </a:lnTo>
                <a:close/>
                <a:moveTo>
                  <a:pt x="62" y="8"/>
                </a:moveTo>
                <a:cubicBezTo>
                  <a:pt x="62" y="129"/>
                  <a:pt x="62" y="129"/>
                  <a:pt x="62" y="129"/>
                </a:cubicBezTo>
                <a:cubicBezTo>
                  <a:pt x="62" y="133"/>
                  <a:pt x="58" y="137"/>
                  <a:pt x="54" y="137"/>
                </a:cubicBezTo>
                <a:cubicBezTo>
                  <a:pt x="8" y="137"/>
                  <a:pt x="8" y="137"/>
                  <a:pt x="8" y="137"/>
                </a:cubicBezTo>
                <a:cubicBezTo>
                  <a:pt x="4" y="137"/>
                  <a:pt x="0" y="133"/>
                  <a:pt x="0" y="129"/>
                </a:cubicBezTo>
                <a:cubicBezTo>
                  <a:pt x="0" y="8"/>
                  <a:pt x="0" y="8"/>
                  <a:pt x="0" y="8"/>
                </a:cubicBezTo>
                <a:cubicBezTo>
                  <a:pt x="0" y="4"/>
                  <a:pt x="4" y="0"/>
                  <a:pt x="8" y="0"/>
                </a:cubicBezTo>
                <a:cubicBezTo>
                  <a:pt x="54" y="0"/>
                  <a:pt x="54" y="0"/>
                  <a:pt x="54" y="0"/>
                </a:cubicBezTo>
                <a:cubicBezTo>
                  <a:pt x="58" y="0"/>
                  <a:pt x="62" y="4"/>
                  <a:pt x="62"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cxnSp>
        <p:nvCxnSpPr>
          <p:cNvPr id="76" name="Straight Arrow Connector 75"/>
          <p:cNvCxnSpPr/>
          <p:nvPr/>
        </p:nvCxnSpPr>
        <p:spPr>
          <a:xfrm>
            <a:off x="6675159" y="3599582"/>
            <a:ext cx="0" cy="411087"/>
          </a:xfrm>
          <a:prstGeom prst="straightConnector1">
            <a:avLst/>
          </a:prstGeom>
          <a:ln w="254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5854226" y="4649094"/>
            <a:ext cx="1642421" cy="307777"/>
          </a:xfrm>
          <a:prstGeom prst="rect">
            <a:avLst/>
          </a:prstGeom>
          <a:noFill/>
          <a:ln>
            <a:noFill/>
          </a:ln>
        </p:spPr>
        <p:txBody>
          <a:bodyPr wrap="square" rtlCol="0">
            <a:spAutoFit/>
          </a:bodyPr>
          <a:lstStyle/>
          <a:p>
            <a:pPr algn="ctr"/>
            <a:r>
              <a:rPr lang="en-US" sz="1400" dirty="0" smtClean="0">
                <a:solidFill>
                  <a:srgbClr val="FFFFFF"/>
                </a:solidFill>
              </a:rPr>
              <a:t>Distribution Point</a:t>
            </a:r>
            <a:endParaRPr lang="en-US" sz="1400" dirty="0">
              <a:solidFill>
                <a:srgbClr val="FFFFFF"/>
              </a:solidFill>
            </a:endParaRPr>
          </a:p>
        </p:txBody>
      </p:sp>
      <p:sp>
        <p:nvSpPr>
          <p:cNvPr id="27" name="Rectangle 26"/>
          <p:cNvSpPr/>
          <p:nvPr/>
        </p:nvSpPr>
        <p:spPr>
          <a:xfrm>
            <a:off x="10444253" y="223838"/>
            <a:ext cx="1280160" cy="367177"/>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600" dirty="0" smtClean="0">
                <a:solidFill>
                  <a:srgbClr val="FFFFFF"/>
                </a:solidFill>
                <a:ea typeface="Segoe UI" pitchFamily="34" charset="0"/>
                <a:cs typeface="Segoe UI" pitchFamily="34" charset="0"/>
              </a:rPr>
              <a:t>Unify</a:t>
            </a:r>
            <a:endParaRPr lang="en-US" sz="1600" dirty="0">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49817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a:off x="6475412" y="4038600"/>
            <a:ext cx="388921" cy="677210"/>
          </a:xfrm>
          <a:prstGeom prst="rect">
            <a:avLst/>
          </a:prstGeom>
          <a:solidFill>
            <a:schemeClr val="accent5"/>
          </a:solidFill>
          <a:ln>
            <a:noFill/>
            <a:headEnd type="none" w="med" len="med"/>
            <a:tailEnd type="none" w="med" len="med"/>
          </a:ln>
          <a:effectLst>
            <a:softEdge rad="63500"/>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38" name="Title 1"/>
          <p:cNvSpPr>
            <a:spLocks noGrp="1"/>
          </p:cNvSpPr>
          <p:nvPr>
            <p:ph type="title"/>
          </p:nvPr>
        </p:nvSpPr>
        <p:spPr/>
        <p:txBody>
          <a:bodyPr/>
          <a:lstStyle/>
          <a:p>
            <a:r>
              <a:rPr lang="en-US" dirty="0" smtClean="0">
                <a:solidFill>
                  <a:schemeClr val="tx1"/>
                </a:solidFill>
              </a:rPr>
              <a:t>Distribution Points</a:t>
            </a:r>
            <a:endParaRPr lang="en-US" dirty="0">
              <a:solidFill>
                <a:schemeClr val="tx1"/>
              </a:solidFill>
            </a:endParaRPr>
          </a:p>
        </p:txBody>
      </p:sp>
      <p:grpSp>
        <p:nvGrpSpPr>
          <p:cNvPr id="23" name="Group 22"/>
          <p:cNvGrpSpPr/>
          <p:nvPr/>
        </p:nvGrpSpPr>
        <p:grpSpPr>
          <a:xfrm>
            <a:off x="7617678" y="1862356"/>
            <a:ext cx="4127500" cy="4548580"/>
            <a:chOff x="567090" y="3838072"/>
            <a:chExt cx="4127500" cy="4548580"/>
          </a:xfrm>
        </p:grpSpPr>
        <p:sp>
          <p:nvSpPr>
            <p:cNvPr id="24" name="Rectangle 23"/>
            <p:cNvSpPr/>
            <p:nvPr/>
          </p:nvSpPr>
          <p:spPr>
            <a:xfrm>
              <a:off x="579790" y="3838072"/>
              <a:ext cx="4114800" cy="344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pPr algn="ctr"/>
              <a:r>
                <a:rPr lang="en-US" dirty="0" smtClean="0">
                  <a:solidFill>
                    <a:srgbClr val="FFFFFF"/>
                  </a:solidFill>
                </a:rPr>
                <a:t>Distribution Points</a:t>
              </a:r>
              <a:endParaRPr lang="en-US" dirty="0">
                <a:solidFill>
                  <a:srgbClr val="FFFFFF"/>
                </a:solidFill>
              </a:endParaRPr>
            </a:p>
          </p:txBody>
        </p:sp>
        <p:sp>
          <p:nvSpPr>
            <p:cNvPr id="25" name="Rectangle 24"/>
            <p:cNvSpPr/>
            <p:nvPr/>
          </p:nvSpPr>
          <p:spPr>
            <a:xfrm flipH="1">
              <a:off x="567090" y="4229293"/>
              <a:ext cx="4114800" cy="4157359"/>
            </a:xfrm>
            <a:prstGeom prst="rect">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lIns="137160" tIns="137160" rIns="45720" rtlCol="0" anchor="t" anchorCtr="0"/>
            <a:lstStyle/>
            <a:p>
              <a:pPr marL="285750" indent="-285750">
                <a:lnSpc>
                  <a:spcPct val="90000"/>
                </a:lnSpc>
                <a:spcBef>
                  <a:spcPct val="20000"/>
                </a:spcBef>
                <a:buClr>
                  <a:srgbClr val="84A8D8"/>
                </a:buClr>
                <a:buSzPct val="100000"/>
                <a:buFont typeface="Arial" pitchFamily="34" charset="0"/>
                <a:buChar char="•"/>
              </a:pPr>
              <a:r>
                <a:rPr lang="en-US" sz="1600" dirty="0">
                  <a:solidFill>
                    <a:srgbClr val="FFFFFF">
                      <a:alpha val="99000"/>
                    </a:srgbClr>
                  </a:solidFill>
                </a:rPr>
                <a:t>BITS not enough control for WAN traffic</a:t>
              </a:r>
            </a:p>
            <a:p>
              <a:pPr marL="285750" indent="-285750">
                <a:lnSpc>
                  <a:spcPct val="90000"/>
                </a:lnSpc>
                <a:spcBef>
                  <a:spcPct val="20000"/>
                </a:spcBef>
                <a:buClr>
                  <a:srgbClr val="84A8D8"/>
                </a:buClr>
                <a:buSzPct val="100000"/>
                <a:buFont typeface="Arial" pitchFamily="34" charset="0"/>
                <a:buChar char="•"/>
              </a:pPr>
              <a:r>
                <a:rPr lang="en-US" sz="1600" dirty="0" smtClean="0">
                  <a:solidFill>
                    <a:srgbClr val="FFFFFF"/>
                  </a:solidFill>
                  <a:ea typeface="Segoe UI" pitchFamily="34" charset="0"/>
                  <a:cs typeface="Segoe UI" pitchFamily="34" charset="0"/>
                </a:rPr>
                <a:t>Throttling </a:t>
              </a:r>
              <a:r>
                <a:rPr lang="en-US" sz="1600" dirty="0">
                  <a:solidFill>
                    <a:srgbClr val="FFFFFF"/>
                  </a:solidFill>
                  <a:ea typeface="Segoe UI" pitchFamily="34" charset="0"/>
                  <a:cs typeface="Segoe UI" pitchFamily="34" charset="0"/>
                </a:rPr>
                <a:t>&amp; </a:t>
              </a:r>
              <a:r>
                <a:rPr lang="en-US" sz="1600" dirty="0" smtClean="0">
                  <a:solidFill>
                    <a:srgbClr val="FFFFFF"/>
                  </a:solidFill>
                  <a:ea typeface="Segoe UI" pitchFamily="34" charset="0"/>
                  <a:cs typeface="Segoe UI" pitchFamily="34" charset="0"/>
                </a:rPr>
                <a:t>Scheduling</a:t>
              </a:r>
            </a:p>
            <a:p>
              <a:pPr marL="285750" indent="-285750">
                <a:lnSpc>
                  <a:spcPct val="90000"/>
                </a:lnSpc>
                <a:spcBef>
                  <a:spcPct val="20000"/>
                </a:spcBef>
                <a:buClr>
                  <a:srgbClr val="84A8D8"/>
                </a:buClr>
                <a:buSzPct val="100000"/>
                <a:buFont typeface="Arial" pitchFamily="34" charset="0"/>
                <a:buChar char="•"/>
              </a:pPr>
              <a:r>
                <a:rPr lang="en-US" sz="1600" dirty="0" err="1">
                  <a:solidFill>
                    <a:srgbClr val="FFFFFF">
                      <a:alpha val="99000"/>
                    </a:srgbClr>
                  </a:solidFill>
                </a:rPr>
                <a:t>BracheCache</a:t>
              </a:r>
              <a:r>
                <a:rPr lang="en-US" sz="1600" dirty="0">
                  <a:solidFill>
                    <a:srgbClr val="FFFFFF">
                      <a:alpha val="99000"/>
                    </a:srgbClr>
                  </a:solidFill>
                </a:rPr>
                <a:t> is not available</a:t>
              </a:r>
            </a:p>
            <a:p>
              <a:pPr marL="285750" indent="-285750">
                <a:lnSpc>
                  <a:spcPct val="90000"/>
                </a:lnSpc>
                <a:spcBef>
                  <a:spcPct val="20000"/>
                </a:spcBef>
                <a:buClr>
                  <a:srgbClr val="84A8D8"/>
                </a:buClr>
                <a:buSzPct val="100000"/>
                <a:buFont typeface="Arial" pitchFamily="34" charset="0"/>
                <a:buChar char="•"/>
              </a:pPr>
              <a:r>
                <a:rPr lang="en-US" sz="1600" dirty="0" smtClean="0">
                  <a:solidFill>
                    <a:srgbClr val="FFFFFF">
                      <a:alpha val="99000"/>
                    </a:srgbClr>
                  </a:solidFill>
                </a:rPr>
                <a:t>PXE &amp; Multicast </a:t>
              </a:r>
              <a:r>
                <a:rPr lang="en-US" sz="1600" dirty="0">
                  <a:solidFill>
                    <a:srgbClr val="FFFFFF">
                      <a:alpha val="99000"/>
                    </a:srgbClr>
                  </a:solidFill>
                </a:rPr>
                <a:t>for Operating System </a:t>
              </a:r>
              <a:r>
                <a:rPr lang="en-US" sz="1600" dirty="0" smtClean="0">
                  <a:solidFill>
                    <a:srgbClr val="FFFFFF">
                      <a:alpha val="99000"/>
                    </a:srgbClr>
                  </a:solidFill>
                </a:rPr>
                <a:t>Deployment</a:t>
              </a:r>
            </a:p>
            <a:p>
              <a:pPr marL="285750" indent="-285750">
                <a:lnSpc>
                  <a:spcPct val="90000"/>
                </a:lnSpc>
                <a:spcBef>
                  <a:spcPct val="20000"/>
                </a:spcBef>
                <a:buClr>
                  <a:srgbClr val="84A8D8"/>
                </a:buClr>
                <a:buSzPct val="100000"/>
                <a:buFont typeface="Arial" pitchFamily="34" charset="0"/>
                <a:buChar char="•"/>
              </a:pPr>
              <a:r>
                <a:rPr lang="en-US" sz="1600" dirty="0" err="1" smtClean="0">
                  <a:solidFill>
                    <a:srgbClr val="FFFFFF">
                      <a:alpha val="99000"/>
                    </a:srgbClr>
                  </a:solidFill>
                </a:rPr>
                <a:t>App-V</a:t>
              </a:r>
              <a:r>
                <a:rPr lang="en-US" sz="1600" dirty="0" smtClean="0">
                  <a:solidFill>
                    <a:srgbClr val="FFFFFF">
                      <a:alpha val="99000"/>
                    </a:srgbClr>
                  </a:solidFill>
                </a:rPr>
                <a:t> Streaming</a:t>
              </a:r>
              <a:endParaRPr lang="en-US" sz="1600" dirty="0">
                <a:solidFill>
                  <a:srgbClr val="FFFFFF">
                    <a:alpha val="99000"/>
                  </a:srgbClr>
                </a:solidFill>
              </a:endParaRPr>
            </a:p>
            <a:p>
              <a:pPr marL="285750" indent="-285750">
                <a:lnSpc>
                  <a:spcPct val="90000"/>
                </a:lnSpc>
                <a:spcBef>
                  <a:spcPct val="20000"/>
                </a:spcBef>
                <a:buClr>
                  <a:srgbClr val="84A8D8"/>
                </a:buClr>
                <a:buSzPct val="100000"/>
                <a:buFont typeface="Arial" pitchFamily="34" charset="0"/>
                <a:buChar char="•"/>
              </a:pPr>
              <a:endParaRPr lang="en-US" sz="1600" dirty="0" smtClean="0">
                <a:solidFill>
                  <a:srgbClr val="FFFFFF">
                    <a:alpha val="99000"/>
                  </a:srgbClr>
                </a:solidFill>
              </a:endParaRPr>
            </a:p>
          </p:txBody>
        </p:sp>
      </p:grpSp>
      <p:pic>
        <p:nvPicPr>
          <p:cNvPr id="58" name="Picture 2" descr="\\MAGNUM\Projects\Microsoft\Cloud Power FY12\Design\ICONS_PNG\Building.png"/>
          <p:cNvPicPr>
            <a:picLocks noChangeAspect="1" noChangeArrowheads="1"/>
          </p:cNvPicPr>
          <p:nvPr/>
        </p:nvPicPr>
        <p:blipFill rotWithShape="1">
          <a:blip r:embed="rId3" cstate="print">
            <a:biLevel thresh="25000"/>
          </a:blip>
          <a:srcRect l="12148" t="16476" b="13427"/>
          <a:stretch/>
        </p:blipFill>
        <p:spPr bwMode="auto">
          <a:xfrm>
            <a:off x="3613057" y="1331039"/>
            <a:ext cx="1097280" cy="875517"/>
          </a:xfrm>
          <a:prstGeom prst="rect">
            <a:avLst/>
          </a:prstGeom>
          <a:noFill/>
        </p:spPr>
      </p:pic>
      <p:sp>
        <p:nvSpPr>
          <p:cNvPr id="59" name="TextBox 58"/>
          <p:cNvSpPr txBox="1"/>
          <p:nvPr/>
        </p:nvSpPr>
        <p:spPr>
          <a:xfrm>
            <a:off x="3152061" y="2188489"/>
            <a:ext cx="1898651" cy="738664"/>
          </a:xfrm>
          <a:prstGeom prst="rect">
            <a:avLst/>
          </a:prstGeom>
          <a:noFill/>
          <a:ln>
            <a:noFill/>
          </a:ln>
        </p:spPr>
        <p:txBody>
          <a:bodyPr wrap="square" rtlCol="0">
            <a:spAutoFit/>
          </a:bodyPr>
          <a:lstStyle/>
          <a:p>
            <a:pPr algn="ctr"/>
            <a:r>
              <a:rPr lang="en-US" sz="1400" dirty="0" smtClean="0">
                <a:solidFill>
                  <a:srgbClr val="FFFFFF"/>
                </a:solidFill>
              </a:rPr>
              <a:t>Central Administration </a:t>
            </a:r>
            <a:br>
              <a:rPr lang="en-US" sz="1400" dirty="0" smtClean="0">
                <a:solidFill>
                  <a:srgbClr val="FFFFFF"/>
                </a:solidFill>
              </a:rPr>
            </a:br>
            <a:r>
              <a:rPr lang="en-US" sz="1400" dirty="0" smtClean="0">
                <a:solidFill>
                  <a:srgbClr val="FFFFFF"/>
                </a:solidFill>
              </a:rPr>
              <a:t>Site</a:t>
            </a:r>
            <a:endParaRPr lang="en-US" sz="1400" dirty="0">
              <a:solidFill>
                <a:srgbClr val="FFFFFF"/>
              </a:solidFill>
            </a:endParaRPr>
          </a:p>
        </p:txBody>
      </p:sp>
      <p:grpSp>
        <p:nvGrpSpPr>
          <p:cNvPr id="60" name="Group 59"/>
          <p:cNvGrpSpPr/>
          <p:nvPr/>
        </p:nvGrpSpPr>
        <p:grpSpPr>
          <a:xfrm>
            <a:off x="808736" y="2576168"/>
            <a:ext cx="1293256" cy="953564"/>
            <a:chOff x="3251999" y="4362188"/>
            <a:chExt cx="1293256" cy="953564"/>
          </a:xfrm>
        </p:grpSpPr>
        <p:pic>
          <p:nvPicPr>
            <p:cNvPr id="61" name="Picture 2" descr="\\MAGNUM\Projects\Microsoft\Cloud Power FY12\Design\ICONS_PNG\Building.png"/>
            <p:cNvPicPr>
              <a:picLocks noChangeAspect="1" noChangeArrowheads="1"/>
            </p:cNvPicPr>
            <p:nvPr/>
          </p:nvPicPr>
          <p:blipFill rotWithShape="1">
            <a:blip r:embed="rId3" cstate="print">
              <a:biLevel thresh="25000"/>
            </a:blip>
            <a:srcRect l="12148" t="16476" b="13427"/>
            <a:stretch/>
          </p:blipFill>
          <p:spPr bwMode="auto">
            <a:xfrm>
              <a:off x="3524250" y="4362188"/>
              <a:ext cx="822960" cy="656638"/>
            </a:xfrm>
            <a:prstGeom prst="rect">
              <a:avLst/>
            </a:prstGeom>
            <a:noFill/>
          </p:spPr>
        </p:pic>
        <p:sp>
          <p:nvSpPr>
            <p:cNvPr id="62" name="TextBox 61"/>
            <p:cNvSpPr txBox="1"/>
            <p:nvPr/>
          </p:nvSpPr>
          <p:spPr>
            <a:xfrm>
              <a:off x="3251999" y="5007975"/>
              <a:ext cx="1293256" cy="307777"/>
            </a:xfrm>
            <a:prstGeom prst="rect">
              <a:avLst/>
            </a:prstGeom>
            <a:noFill/>
            <a:ln>
              <a:noFill/>
            </a:ln>
          </p:spPr>
          <p:txBody>
            <a:bodyPr wrap="square" rtlCol="0">
              <a:spAutoFit/>
            </a:bodyPr>
            <a:lstStyle/>
            <a:p>
              <a:pPr algn="ctr"/>
              <a:r>
                <a:rPr lang="en-US" sz="1400" dirty="0" smtClean="0">
                  <a:solidFill>
                    <a:srgbClr val="FFFFFF"/>
                  </a:solidFill>
                </a:rPr>
                <a:t>Primary Site </a:t>
              </a:r>
              <a:endParaRPr lang="en-US" sz="1400" dirty="0">
                <a:solidFill>
                  <a:srgbClr val="FFFFFF"/>
                </a:solidFill>
              </a:endParaRPr>
            </a:p>
          </p:txBody>
        </p:sp>
      </p:grpSp>
      <p:grpSp>
        <p:nvGrpSpPr>
          <p:cNvPr id="63" name="Group 62"/>
          <p:cNvGrpSpPr/>
          <p:nvPr/>
        </p:nvGrpSpPr>
        <p:grpSpPr>
          <a:xfrm>
            <a:off x="6052703" y="2576168"/>
            <a:ext cx="1337109" cy="953564"/>
            <a:chOff x="7641162" y="4362188"/>
            <a:chExt cx="1337109" cy="953564"/>
          </a:xfrm>
        </p:grpSpPr>
        <p:pic>
          <p:nvPicPr>
            <p:cNvPr id="64" name="Picture 2" descr="\\MAGNUM\Projects\Microsoft\Cloud Power FY12\Design\ICONS_PNG\Building.png"/>
            <p:cNvPicPr>
              <a:picLocks noChangeAspect="1" noChangeArrowheads="1"/>
            </p:cNvPicPr>
            <p:nvPr/>
          </p:nvPicPr>
          <p:blipFill rotWithShape="1">
            <a:blip r:embed="rId3" cstate="print">
              <a:biLevel thresh="25000"/>
            </a:blip>
            <a:srcRect l="12148" t="16476" b="13427"/>
            <a:stretch/>
          </p:blipFill>
          <p:spPr bwMode="auto">
            <a:xfrm>
              <a:off x="7847012" y="4362188"/>
              <a:ext cx="822960" cy="656638"/>
            </a:xfrm>
            <a:prstGeom prst="rect">
              <a:avLst/>
            </a:prstGeom>
            <a:noFill/>
          </p:spPr>
        </p:pic>
        <p:sp>
          <p:nvSpPr>
            <p:cNvPr id="65" name="TextBox 64"/>
            <p:cNvSpPr txBox="1"/>
            <p:nvPr/>
          </p:nvSpPr>
          <p:spPr>
            <a:xfrm>
              <a:off x="7641162" y="5007975"/>
              <a:ext cx="1337109" cy="307777"/>
            </a:xfrm>
            <a:prstGeom prst="rect">
              <a:avLst/>
            </a:prstGeom>
            <a:noFill/>
            <a:ln>
              <a:noFill/>
            </a:ln>
          </p:spPr>
          <p:txBody>
            <a:bodyPr wrap="square" rtlCol="0">
              <a:spAutoFit/>
            </a:bodyPr>
            <a:lstStyle/>
            <a:p>
              <a:pPr algn="ctr"/>
              <a:r>
                <a:rPr lang="en-US" sz="1400" dirty="0" smtClean="0">
                  <a:solidFill>
                    <a:srgbClr val="FFFFFF"/>
                  </a:solidFill>
                </a:rPr>
                <a:t>Primary Site </a:t>
              </a:r>
              <a:endParaRPr lang="en-US" sz="1400" dirty="0">
                <a:solidFill>
                  <a:srgbClr val="FFFFFF"/>
                </a:solidFill>
              </a:endParaRPr>
            </a:p>
          </p:txBody>
        </p:sp>
      </p:grpSp>
      <p:grpSp>
        <p:nvGrpSpPr>
          <p:cNvPr id="66" name="Group 65"/>
          <p:cNvGrpSpPr/>
          <p:nvPr/>
        </p:nvGrpSpPr>
        <p:grpSpPr>
          <a:xfrm>
            <a:off x="144158" y="4114800"/>
            <a:ext cx="1371600" cy="842072"/>
            <a:chOff x="411440" y="4156685"/>
            <a:chExt cx="1371600" cy="842072"/>
          </a:xfrm>
        </p:grpSpPr>
        <p:pic>
          <p:nvPicPr>
            <p:cNvPr id="67" name="Picture 6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1480" y="4156685"/>
              <a:ext cx="731520" cy="470980"/>
            </a:xfrm>
            <a:prstGeom prst="rect">
              <a:avLst/>
            </a:prstGeom>
            <a:effectLst/>
          </p:spPr>
        </p:pic>
        <p:sp>
          <p:nvSpPr>
            <p:cNvPr id="68" name="TextBox 67"/>
            <p:cNvSpPr txBox="1"/>
            <p:nvPr/>
          </p:nvSpPr>
          <p:spPr>
            <a:xfrm>
              <a:off x="411440" y="4690980"/>
              <a:ext cx="1371600" cy="307777"/>
            </a:xfrm>
            <a:prstGeom prst="rect">
              <a:avLst/>
            </a:prstGeom>
            <a:noFill/>
            <a:ln>
              <a:noFill/>
            </a:ln>
          </p:spPr>
          <p:txBody>
            <a:bodyPr wrap="square" rtlCol="0">
              <a:spAutoFit/>
            </a:bodyPr>
            <a:lstStyle/>
            <a:p>
              <a:pPr algn="ctr"/>
              <a:r>
                <a:rPr lang="en-US" sz="1400" smtClean="0">
                  <a:solidFill>
                    <a:srgbClr val="FFFFFF"/>
                  </a:solidFill>
                </a:rPr>
                <a:t>Secondary Site </a:t>
              </a:r>
              <a:endParaRPr lang="en-US" sz="1400" dirty="0">
                <a:solidFill>
                  <a:srgbClr val="FFFFFF"/>
                </a:solidFill>
              </a:endParaRPr>
            </a:p>
          </p:txBody>
        </p:sp>
      </p:grpSp>
      <p:pic>
        <p:nvPicPr>
          <p:cNvPr id="69" name="Picture 6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11998" y="4114800"/>
            <a:ext cx="731520" cy="470980"/>
          </a:xfrm>
          <a:prstGeom prst="rect">
            <a:avLst/>
          </a:prstGeom>
          <a:effectLst/>
        </p:spPr>
      </p:pic>
      <p:sp>
        <p:nvSpPr>
          <p:cNvPr id="70" name="TextBox 69"/>
          <p:cNvSpPr txBox="1"/>
          <p:nvPr/>
        </p:nvSpPr>
        <p:spPr>
          <a:xfrm>
            <a:off x="1591958" y="4649095"/>
            <a:ext cx="1371600" cy="307777"/>
          </a:xfrm>
          <a:prstGeom prst="rect">
            <a:avLst/>
          </a:prstGeom>
          <a:noFill/>
          <a:ln>
            <a:noFill/>
          </a:ln>
        </p:spPr>
        <p:txBody>
          <a:bodyPr wrap="square" rtlCol="0">
            <a:spAutoFit/>
          </a:bodyPr>
          <a:lstStyle/>
          <a:p>
            <a:pPr algn="ctr"/>
            <a:r>
              <a:rPr lang="en-US" sz="1400" smtClean="0">
                <a:solidFill>
                  <a:srgbClr val="FFFFFF"/>
                </a:solidFill>
              </a:rPr>
              <a:t>Secondary Site </a:t>
            </a:r>
            <a:endParaRPr lang="en-US" sz="1400" dirty="0">
              <a:solidFill>
                <a:srgbClr val="FFFFFF"/>
              </a:solidFill>
            </a:endParaRPr>
          </a:p>
        </p:txBody>
      </p:sp>
      <p:cxnSp>
        <p:nvCxnSpPr>
          <p:cNvPr id="71" name="Straight Arrow Connector 70"/>
          <p:cNvCxnSpPr/>
          <p:nvPr/>
        </p:nvCxnSpPr>
        <p:spPr>
          <a:xfrm flipH="1">
            <a:off x="1804656" y="1992354"/>
            <a:ext cx="1662619" cy="583814"/>
          </a:xfrm>
          <a:prstGeom prst="straightConnector1">
            <a:avLst/>
          </a:prstGeom>
          <a:ln w="254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755303" y="1992354"/>
            <a:ext cx="1662619" cy="583814"/>
          </a:xfrm>
          <a:prstGeom prst="straightConnector1">
            <a:avLst/>
          </a:prstGeom>
          <a:ln w="254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a:off x="808736" y="3599582"/>
            <a:ext cx="602382" cy="411087"/>
          </a:xfrm>
          <a:prstGeom prst="straightConnector1">
            <a:avLst/>
          </a:prstGeom>
          <a:ln w="254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1498337" y="3599582"/>
            <a:ext cx="603655" cy="411087"/>
          </a:xfrm>
          <a:prstGeom prst="straightConnector1">
            <a:avLst/>
          </a:prstGeom>
          <a:ln w="254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sp>
        <p:nvSpPr>
          <p:cNvPr id="75" name="Freeform 6"/>
          <p:cNvSpPr>
            <a:spLocks noEditPoints="1"/>
          </p:cNvSpPr>
          <p:nvPr/>
        </p:nvSpPr>
        <p:spPr bwMode="auto">
          <a:xfrm>
            <a:off x="6570662" y="4122422"/>
            <a:ext cx="209550" cy="466725"/>
          </a:xfrm>
          <a:custGeom>
            <a:avLst/>
            <a:gdLst>
              <a:gd name="T0" fmla="*/ 7 w 62"/>
              <a:gd name="T1" fmla="*/ 25 h 137"/>
              <a:gd name="T2" fmla="*/ 7 w 62"/>
              <a:gd name="T3" fmla="*/ 32 h 137"/>
              <a:gd name="T4" fmla="*/ 55 w 62"/>
              <a:gd name="T5" fmla="*/ 32 h 137"/>
              <a:gd name="T6" fmla="*/ 55 w 62"/>
              <a:gd name="T7" fmla="*/ 25 h 137"/>
              <a:gd name="T8" fmla="*/ 7 w 62"/>
              <a:gd name="T9" fmla="*/ 25 h 137"/>
              <a:gd name="T10" fmla="*/ 15 w 62"/>
              <a:gd name="T11" fmla="*/ 113 h 137"/>
              <a:gd name="T12" fmla="*/ 15 w 62"/>
              <a:gd name="T13" fmla="*/ 107 h 137"/>
              <a:gd name="T14" fmla="*/ 7 w 62"/>
              <a:gd name="T15" fmla="*/ 107 h 137"/>
              <a:gd name="T16" fmla="*/ 7 w 62"/>
              <a:gd name="T17" fmla="*/ 113 h 137"/>
              <a:gd name="T18" fmla="*/ 15 w 62"/>
              <a:gd name="T19" fmla="*/ 113 h 137"/>
              <a:gd name="T20" fmla="*/ 15 w 62"/>
              <a:gd name="T21" fmla="*/ 103 h 137"/>
              <a:gd name="T22" fmla="*/ 15 w 62"/>
              <a:gd name="T23" fmla="*/ 97 h 137"/>
              <a:gd name="T24" fmla="*/ 7 w 62"/>
              <a:gd name="T25" fmla="*/ 97 h 137"/>
              <a:gd name="T26" fmla="*/ 7 w 62"/>
              <a:gd name="T27" fmla="*/ 103 h 137"/>
              <a:gd name="T28" fmla="*/ 15 w 62"/>
              <a:gd name="T29" fmla="*/ 103 h 137"/>
              <a:gd name="T30" fmla="*/ 55 w 62"/>
              <a:gd name="T31" fmla="*/ 124 h 137"/>
              <a:gd name="T32" fmla="*/ 55 w 62"/>
              <a:gd name="T33" fmla="*/ 118 h 137"/>
              <a:gd name="T34" fmla="*/ 7 w 62"/>
              <a:gd name="T35" fmla="*/ 118 h 137"/>
              <a:gd name="T36" fmla="*/ 7 w 62"/>
              <a:gd name="T37" fmla="*/ 124 h 137"/>
              <a:gd name="T38" fmla="*/ 55 w 62"/>
              <a:gd name="T39" fmla="*/ 124 h 137"/>
              <a:gd name="T40" fmla="*/ 55 w 62"/>
              <a:gd name="T41" fmla="*/ 19 h 137"/>
              <a:gd name="T42" fmla="*/ 55 w 62"/>
              <a:gd name="T43" fmla="*/ 13 h 137"/>
              <a:gd name="T44" fmla="*/ 7 w 62"/>
              <a:gd name="T45" fmla="*/ 13 h 137"/>
              <a:gd name="T46" fmla="*/ 7 w 62"/>
              <a:gd name="T47" fmla="*/ 19 h 137"/>
              <a:gd name="T48" fmla="*/ 55 w 62"/>
              <a:gd name="T49" fmla="*/ 19 h 137"/>
              <a:gd name="T50" fmla="*/ 62 w 62"/>
              <a:gd name="T51" fmla="*/ 8 h 137"/>
              <a:gd name="T52" fmla="*/ 62 w 62"/>
              <a:gd name="T53" fmla="*/ 129 h 137"/>
              <a:gd name="T54" fmla="*/ 54 w 62"/>
              <a:gd name="T55" fmla="*/ 137 h 137"/>
              <a:gd name="T56" fmla="*/ 8 w 62"/>
              <a:gd name="T57" fmla="*/ 137 h 137"/>
              <a:gd name="T58" fmla="*/ 0 w 62"/>
              <a:gd name="T59" fmla="*/ 129 h 137"/>
              <a:gd name="T60" fmla="*/ 0 w 62"/>
              <a:gd name="T61" fmla="*/ 8 h 137"/>
              <a:gd name="T62" fmla="*/ 8 w 62"/>
              <a:gd name="T63" fmla="*/ 0 h 137"/>
              <a:gd name="T64" fmla="*/ 54 w 62"/>
              <a:gd name="T65" fmla="*/ 0 h 137"/>
              <a:gd name="T66" fmla="*/ 62 w 62"/>
              <a:gd name="T67" fmla="*/ 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 h="137">
                <a:moveTo>
                  <a:pt x="7" y="25"/>
                </a:moveTo>
                <a:cubicBezTo>
                  <a:pt x="7" y="32"/>
                  <a:pt x="7" y="32"/>
                  <a:pt x="7" y="32"/>
                </a:cubicBezTo>
                <a:cubicBezTo>
                  <a:pt x="55" y="32"/>
                  <a:pt x="55" y="32"/>
                  <a:pt x="55" y="32"/>
                </a:cubicBezTo>
                <a:cubicBezTo>
                  <a:pt x="55" y="25"/>
                  <a:pt x="55" y="25"/>
                  <a:pt x="55" y="25"/>
                </a:cubicBezTo>
                <a:lnTo>
                  <a:pt x="7" y="25"/>
                </a:lnTo>
                <a:close/>
                <a:moveTo>
                  <a:pt x="15" y="113"/>
                </a:moveTo>
                <a:cubicBezTo>
                  <a:pt x="15" y="107"/>
                  <a:pt x="15" y="107"/>
                  <a:pt x="15" y="107"/>
                </a:cubicBezTo>
                <a:cubicBezTo>
                  <a:pt x="7" y="107"/>
                  <a:pt x="7" y="107"/>
                  <a:pt x="7" y="107"/>
                </a:cubicBezTo>
                <a:cubicBezTo>
                  <a:pt x="7" y="113"/>
                  <a:pt x="7" y="113"/>
                  <a:pt x="7" y="113"/>
                </a:cubicBezTo>
                <a:lnTo>
                  <a:pt x="15" y="113"/>
                </a:lnTo>
                <a:close/>
                <a:moveTo>
                  <a:pt x="15" y="103"/>
                </a:moveTo>
                <a:cubicBezTo>
                  <a:pt x="15" y="97"/>
                  <a:pt x="15" y="97"/>
                  <a:pt x="15" y="97"/>
                </a:cubicBezTo>
                <a:cubicBezTo>
                  <a:pt x="7" y="97"/>
                  <a:pt x="7" y="97"/>
                  <a:pt x="7" y="97"/>
                </a:cubicBezTo>
                <a:cubicBezTo>
                  <a:pt x="7" y="103"/>
                  <a:pt x="7" y="103"/>
                  <a:pt x="7" y="103"/>
                </a:cubicBezTo>
                <a:lnTo>
                  <a:pt x="15" y="103"/>
                </a:lnTo>
                <a:close/>
                <a:moveTo>
                  <a:pt x="55" y="124"/>
                </a:moveTo>
                <a:cubicBezTo>
                  <a:pt x="55" y="118"/>
                  <a:pt x="55" y="118"/>
                  <a:pt x="55" y="118"/>
                </a:cubicBezTo>
                <a:cubicBezTo>
                  <a:pt x="7" y="118"/>
                  <a:pt x="7" y="118"/>
                  <a:pt x="7" y="118"/>
                </a:cubicBezTo>
                <a:cubicBezTo>
                  <a:pt x="7" y="124"/>
                  <a:pt x="7" y="124"/>
                  <a:pt x="7" y="124"/>
                </a:cubicBezTo>
                <a:lnTo>
                  <a:pt x="55" y="124"/>
                </a:lnTo>
                <a:close/>
                <a:moveTo>
                  <a:pt x="55" y="19"/>
                </a:moveTo>
                <a:cubicBezTo>
                  <a:pt x="55" y="13"/>
                  <a:pt x="55" y="13"/>
                  <a:pt x="55" y="13"/>
                </a:cubicBezTo>
                <a:cubicBezTo>
                  <a:pt x="7" y="13"/>
                  <a:pt x="7" y="13"/>
                  <a:pt x="7" y="13"/>
                </a:cubicBezTo>
                <a:cubicBezTo>
                  <a:pt x="7" y="19"/>
                  <a:pt x="7" y="19"/>
                  <a:pt x="7" y="19"/>
                </a:cubicBezTo>
                <a:lnTo>
                  <a:pt x="55" y="19"/>
                </a:lnTo>
                <a:close/>
                <a:moveTo>
                  <a:pt x="62" y="8"/>
                </a:moveTo>
                <a:cubicBezTo>
                  <a:pt x="62" y="129"/>
                  <a:pt x="62" y="129"/>
                  <a:pt x="62" y="129"/>
                </a:cubicBezTo>
                <a:cubicBezTo>
                  <a:pt x="62" y="133"/>
                  <a:pt x="58" y="137"/>
                  <a:pt x="54" y="137"/>
                </a:cubicBezTo>
                <a:cubicBezTo>
                  <a:pt x="8" y="137"/>
                  <a:pt x="8" y="137"/>
                  <a:pt x="8" y="137"/>
                </a:cubicBezTo>
                <a:cubicBezTo>
                  <a:pt x="4" y="137"/>
                  <a:pt x="0" y="133"/>
                  <a:pt x="0" y="129"/>
                </a:cubicBezTo>
                <a:cubicBezTo>
                  <a:pt x="0" y="8"/>
                  <a:pt x="0" y="8"/>
                  <a:pt x="0" y="8"/>
                </a:cubicBezTo>
                <a:cubicBezTo>
                  <a:pt x="0" y="4"/>
                  <a:pt x="4" y="0"/>
                  <a:pt x="8" y="0"/>
                </a:cubicBezTo>
                <a:cubicBezTo>
                  <a:pt x="54" y="0"/>
                  <a:pt x="54" y="0"/>
                  <a:pt x="54" y="0"/>
                </a:cubicBezTo>
                <a:cubicBezTo>
                  <a:pt x="58" y="0"/>
                  <a:pt x="62" y="4"/>
                  <a:pt x="62"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cxnSp>
        <p:nvCxnSpPr>
          <p:cNvPr id="76" name="Straight Arrow Connector 75"/>
          <p:cNvCxnSpPr/>
          <p:nvPr/>
        </p:nvCxnSpPr>
        <p:spPr>
          <a:xfrm>
            <a:off x="6675159" y="3599582"/>
            <a:ext cx="0" cy="411087"/>
          </a:xfrm>
          <a:prstGeom prst="straightConnector1">
            <a:avLst/>
          </a:prstGeom>
          <a:ln w="254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5854226" y="4649094"/>
            <a:ext cx="1642421" cy="307777"/>
          </a:xfrm>
          <a:prstGeom prst="rect">
            <a:avLst/>
          </a:prstGeom>
          <a:noFill/>
          <a:ln>
            <a:noFill/>
          </a:ln>
        </p:spPr>
        <p:txBody>
          <a:bodyPr wrap="square" rtlCol="0">
            <a:spAutoFit/>
          </a:bodyPr>
          <a:lstStyle/>
          <a:p>
            <a:pPr algn="ctr"/>
            <a:r>
              <a:rPr lang="en-US" sz="1400" dirty="0" smtClean="0">
                <a:solidFill>
                  <a:srgbClr val="FFFFFF"/>
                </a:solidFill>
              </a:rPr>
              <a:t>Distribution Point</a:t>
            </a:r>
            <a:endParaRPr lang="en-US" sz="1400" dirty="0">
              <a:solidFill>
                <a:srgbClr val="FFFFFF"/>
              </a:solidFill>
            </a:endParaRPr>
          </a:p>
        </p:txBody>
      </p:sp>
      <p:sp>
        <p:nvSpPr>
          <p:cNvPr id="27" name="Rectangle 26"/>
          <p:cNvSpPr/>
          <p:nvPr/>
        </p:nvSpPr>
        <p:spPr>
          <a:xfrm>
            <a:off x="10444253" y="223838"/>
            <a:ext cx="1280160" cy="367177"/>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600" dirty="0" smtClean="0">
                <a:solidFill>
                  <a:srgbClr val="FFFFFF"/>
                </a:solidFill>
                <a:ea typeface="Segoe UI" pitchFamily="34" charset="0"/>
                <a:cs typeface="Segoe UI" pitchFamily="34" charset="0"/>
              </a:rPr>
              <a:t>Unify</a:t>
            </a:r>
            <a:endParaRPr lang="en-US" sz="1600" dirty="0">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394749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trQUA3nNPEO9AYoGkSRMo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CFF.TS1E7kytAK.SqLnZY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z.SuXvWp1U678FyqBQnza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tBjde9uFL0i0IoOkxlCxt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1oa8.hp8IkW2UeZymCB.e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u6XROYRdlESMzfNxS0Gfr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Yb4gBNv2bEWdWkfSq5y63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glu5x.hS0U248zRZfH1Yk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VOkvlBhM50i6VedLSMN.6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8oVWiuCY40awV2ySQh26E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Sn7HginDjE.P5P6_DXsKk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hbCsd8.j1ECw.ZJxY6r9D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Z9B660EgxEGKPa2uwub7s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xpSjcOQ.8EunMs0CPz5Gv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k8eNVf_DXke_eYFlnv6g1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8aabud4v_0mv9C3atLtQg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uR5uBaEd8EmoMGk_aqeDg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EffAcCTi4ESHdOW5dIlin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QM6K.6fBU0qifpm432jYY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Ilt351SalUuSTxxzeNY3.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cBd_UMqP1kefu_BBPfBWc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qrGJ8UCn3UamIrbQEb5b8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mihQOyEDvkyPqhIFSlidV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Ealm5esbEieS_8aB5U47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o5Qa1bzWt0.sCbryzCPdz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NVXnTqhteEmVHKF3HVlea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Prp8i08m.0SdVcxNEpdLW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p7crF4veJEGR.6DJs1qW3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oiOXs_G4FESLW0YSahgbZ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aTv7BxH6k0iBXOpteNj64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uGQt9ZEVOUaukaYIQ5_lA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skh8zV1.SU6pQeJaGLj29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vnfSUOoaAE.StGMnoyawk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ruwiqZ1soke6ottxTrH3X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NI5NLRxVBEirQXt_himuB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AcMGE59nWkSvTtLSVH6rn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5CgcAh5YxEmHep4OclU0l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u8369FXug0amLuYZgaPQI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C3jpanng9kG01UPLYZZXb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IBlxg7VdLESCL.R4ACfLM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o1U9uJCDkU26TMAAIqyY.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nvjawun.bUST1p5CD8U6Z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69ALaJbkVECypsICUtT10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6HvgpL9KCUuF_0tqxU1u.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ODA3kHp8vkSsz6b3K9K1a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zVLsO8IJ90idzNC_szuPZ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xe.b2bswkEeVase.LAh7h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nukbzX.lGUWsQIdd0yrON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MMeQPqdGdUCiVVqcnZwBE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mMnOm_fuz0qiYTL8asYxi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h_rcb_vlKUWF9zbU2t6Bc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GgpAvgfxekaCeVRZuSCDk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7ctqbNLBXEafAKMGHJt1j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MyS.DOIwgECSBHLq4GPJ4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iBjX1V.bFEeTVrWP.qLlR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qNxvm1T5TUC01bHCvICGN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WGVfYytY9E6TQjpRkKq7Y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6Hf.ZEIMy0uEnuBXx2qB0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mYoDYrJgfEqFEKS96oQpg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B25NeCtx2kiLfoIfyAMXY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Gvv3azKEXk6DAQs9UtFTR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HupGJ6a5b0e7UCerb5Jb7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vtA3rpigw0SLQne5zLY0G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YtBQaoZaRUye8lEZ_MsVj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D0JHEqITx0uy5Kb9lxajj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bQ.p_bnzmUK7KCS17Gc3h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cYKJtEuCskiGMb8dr78yg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BXnxmsnc4Uu3PS.BPhw3X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nSG2oCtPUk6dUH4S6_TNv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4vZiXFxWPk.1dI0cJ07YP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5fHhf9sGrEe6sZm4egkrj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iuafot12W0ioC6iO8zFVh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zW7y7wr8c0mJ.EDn7_Leq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sz4Nh4yQz0.Pq7S4ALDcA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1_8o_502EOfzX5dMYNkk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_eP.kumYREiacS8CemHnJ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R_06bJnXaky7CSuHZux8N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oA6SVcjgzUupbUNqsdsC2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hWoHYdaxwEGxlv4DjTs4T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uXDiiD0mBkCT3r0A8SYst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Z8x0MyBX0kmAHLvqKp3oC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_jGpRxrE0eGHjjHV.vXu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hXHPKtplnkuoQsqOJCBca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J3nSE5UWLUSMKHlPTMlshg"/>
</p:tagLst>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Bryan Keller, Wally Mead</External_x0020_Speaker>
    <Session_x0020_Code xmlns="2295e2e7-0eeb-498e-8716-217bb2ee6ee3"> MGT311</Session_x0020_Code>
    <ProductTaxHTField0 xmlns="2295e2e7-0eeb-498e-8716-217bb2ee6ee3">
      <Terms xmlns="http://schemas.microsoft.com/office/infopath/2007/PartnerControls"/>
    </ProductTaxHTField0>
    <Presentation_x0020_Date xmlns="2295e2e7-0eeb-498e-8716-217bb2ee6ee3">2012-06-12T00:00:00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D92E10-3D8B-4831-9584-7BC82972C8E2}">
  <ds:schemaRefs>
    <ds:schemaRef ds:uri="http://purl.org/dc/elements/1.1/"/>
    <ds:schemaRef ds:uri="2295e2e7-0eeb-498e-8716-217bb2ee6ee3"/>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8b529f77-48ab-4581-b468-93f09345b8aa"/>
    <ds:schemaRef ds:uri="http://purl.org/dc/dcmitype/"/>
    <ds:schemaRef ds:uri="http://purl.org/dc/terms/"/>
  </ds:schemaRefs>
</ds:datastoreItem>
</file>

<file path=customXml/itemProps3.xml><?xml version="1.0" encoding="utf-8"?>
<ds:datastoreItem xmlns:ds="http://schemas.openxmlformats.org/officeDocument/2006/customXml" ds:itemID="{EF1FE425-EA36-4D8C-A967-84CE3BED24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6</TotalTime>
  <Words>3699</Words>
  <Application>Microsoft Office PowerPoint</Application>
  <PresentationFormat>Custom</PresentationFormat>
  <Paragraphs>691</Paragraphs>
  <Slides>58</Slides>
  <Notes>43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58</vt:i4>
      </vt:variant>
    </vt:vector>
  </HeadingPairs>
  <TitlesOfParts>
    <vt:vector size="61" baseType="lpstr">
      <vt:lpstr>TechEd_2012_Template_16x9</vt:lpstr>
      <vt:lpstr>White with Consolas font for code slides</vt:lpstr>
      <vt:lpstr>think-cell Slide</vt:lpstr>
      <vt:lpstr>Microsoft System Center Configuration Manager 2012 Deployment and Infrastructure Technical Overview</vt:lpstr>
      <vt:lpstr>Session Agenda</vt:lpstr>
      <vt:lpstr>System Center 2012 Configuration Manager</vt:lpstr>
      <vt:lpstr>Infrastructure Promises</vt:lpstr>
      <vt:lpstr>Infrastructure Decisions – When Do I Need the Following:</vt:lpstr>
      <vt:lpstr>Central Administration Site</vt:lpstr>
      <vt:lpstr>Primary Sites</vt:lpstr>
      <vt:lpstr>Secondary Sites</vt:lpstr>
      <vt:lpstr>Distribution Points</vt:lpstr>
      <vt:lpstr>Minimizing Infrastructure at Remote Offices</vt:lpstr>
      <vt:lpstr>Content Prestaging</vt:lpstr>
      <vt:lpstr>Forest Discovery – New</vt:lpstr>
      <vt:lpstr>Forest and Boundary Process Flow</vt:lpstr>
      <vt:lpstr>Boundaries </vt:lpstr>
      <vt:lpstr>Forest Discovery &amp;  Boundary Groups</vt:lpstr>
      <vt:lpstr>SQL Replication in Configuration Manager 2012</vt:lpstr>
      <vt:lpstr>Replication Data Types</vt:lpstr>
      <vt:lpstr>Replication Data Types, cont.</vt:lpstr>
      <vt:lpstr>Maintenance Modes</vt:lpstr>
      <vt:lpstr>Maintenance Modes</vt:lpstr>
      <vt:lpstr>Replication Monitoring and Troubleshooting</vt:lpstr>
      <vt:lpstr>Monitoring from the Admin Console</vt:lpstr>
      <vt:lpstr>Replication Link Analyzer</vt:lpstr>
      <vt:lpstr>Site Replication Monitoring</vt:lpstr>
      <vt:lpstr>Client Settings</vt:lpstr>
      <vt:lpstr>Client Settings and Collection Assignment Collections Are Global Data</vt:lpstr>
      <vt:lpstr>Hardware Inventory </vt:lpstr>
      <vt:lpstr>Hardware Inventory</vt:lpstr>
      <vt:lpstr>Client Settings and Hardware Inventory</vt:lpstr>
      <vt:lpstr>Role-Based Administration </vt:lpstr>
      <vt:lpstr>Administrative Segmentation</vt:lpstr>
      <vt:lpstr>Data Segmentation of the Past Configuration Manager 2007</vt:lpstr>
      <vt:lpstr>Segmentation Using Role Based Administration Configuration Manager 2012 </vt:lpstr>
      <vt:lpstr>Collection Limiting</vt:lpstr>
      <vt:lpstr>Collection Limiting </vt:lpstr>
      <vt:lpstr>Role Based  Administration</vt:lpstr>
      <vt:lpstr>SQL Compression</vt:lpstr>
      <vt:lpstr>SQL Distributed Views</vt:lpstr>
      <vt:lpstr>Hierarchy Expansion</vt:lpstr>
      <vt:lpstr>Configuration Manager 2007 Versus  Configuration Manager 2012 Delivering on the Promise</vt:lpstr>
      <vt:lpstr>Minimum System Requirements</vt:lpstr>
      <vt:lpstr>Prepare For Configuration Manager 2012</vt:lpstr>
      <vt:lpstr>Things You Can Do Next</vt:lpstr>
      <vt:lpstr>Related Content</vt:lpstr>
      <vt:lpstr>Related Content</vt:lpstr>
      <vt:lpstr>Resources</vt:lpstr>
      <vt:lpstr>PowerPoint Presentation</vt:lpstr>
      <vt:lpstr>MS Tag</vt:lpstr>
      <vt:lpstr>PowerPoint Presentation</vt:lpstr>
      <vt:lpstr>Sample slides from other presentations</vt:lpstr>
      <vt:lpstr>Internet-based Client Management</vt:lpstr>
      <vt:lpstr>Unified Management of Virtual Clients</vt:lpstr>
      <vt:lpstr>Operating System Deployment</vt:lpstr>
      <vt:lpstr>Reduced Infrastructure Requirements</vt:lpstr>
      <vt:lpstr>Internet-based Client Management</vt:lpstr>
      <vt:lpstr>Unified Management of Virtual Clients</vt:lpstr>
      <vt:lpstr>Operating System Deployment</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System Center Configuration Manager 2012 Deployment and Infrastructure Technical Overview</dc:title>
  <dc:subject>TechEd 2012</dc:subject>
  <dc:creator>Shows</dc:creator>
  <cp:keywords>TechEd 2012</cp:keywords>
  <dc:description>Template: Jordan Cayabyab, Artitudes Design
Formatting:
Event Date: June 11-14, 2012
Event Location: Orlando, FL
Audience Type: IT Pros, Developers</dc:description>
  <cp:lastModifiedBy>Shows</cp:lastModifiedBy>
  <cp:revision>8</cp:revision>
  <cp:lastPrinted>2010-05-11T05:02:34Z</cp:lastPrinted>
  <dcterms:created xsi:type="dcterms:W3CDTF">2012-06-11T16:42:14Z</dcterms:created>
  <dcterms:modified xsi:type="dcterms:W3CDTF">2012-06-12T23:03:37Z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