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2"/>
  </p:notesMasterIdLst>
  <p:handoutMasterIdLst>
    <p:handoutMasterId r:id="rId43"/>
  </p:handout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9" r:id="rId37"/>
    <p:sldId id="290" r:id="rId38"/>
    <p:sldId id="291" r:id="rId39"/>
    <p:sldId id="292" r:id="rId40"/>
    <p:sldId id="256"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23" d="100"/>
          <a:sy n="123" d="100"/>
        </p:scale>
        <p:origin x="-216"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6/11/2012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6/11/2012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7:07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6/11/2012 7:06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normAutofit/>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16495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DCFA46-ADEB-4648-9A53-7812A87392A0}" type="slidenum">
              <a:rPr lang="en-US" smtClean="0"/>
              <a:pPr>
                <a:defRPr/>
              </a:pPr>
              <a:t>6</a:t>
            </a:fld>
            <a:endParaRPr lang="en-US"/>
          </a:p>
        </p:txBody>
      </p:sp>
    </p:spTree>
    <p:extLst>
      <p:ext uri="{BB962C8B-B14F-4D97-AF65-F5344CB8AC3E}">
        <p14:creationId xmlns:p14="http://schemas.microsoft.com/office/powerpoint/2010/main" val="8188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443836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820427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435168" y="209704"/>
            <a:ext cx="11364912" cy="9031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76359521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12.tmp"/><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hyperlink" Target="http://technet.microsoft.com/en-us/library/hh508760.aspx" TargetMode="External"/><Relationship Id="rId3" Type="http://schemas.openxmlformats.org/officeDocument/2006/relationships/hyperlink" Target="http://blogs.technet.com/b/configmgrteam/archive/2012/04/12/operating-system-deployment-and-endpoint-protection-client-installation.aspx" TargetMode="External"/><Relationship Id="rId7" Type="http://schemas.openxmlformats.org/officeDocument/2006/relationships/hyperlink" Target="http://technet.microsoft.com/en-us/edge/ff832960.aspx?category=Jason%20Githens" TargetMode="External"/><Relationship Id="rId2" Type="http://schemas.openxmlformats.org/officeDocument/2006/relationships/hyperlink" Target="http://blogs.technet.com/b/configmgrteam/archive/2012/04/12/launching-a-windows-defender-offline-scan-with-configuration-manager-2012-osd.aspx" TargetMode="External"/><Relationship Id="rId1" Type="http://schemas.openxmlformats.org/officeDocument/2006/relationships/slideLayout" Target="../slideLayouts/slideLayout12.xml"/><Relationship Id="rId6" Type="http://schemas.openxmlformats.org/officeDocument/2006/relationships/hyperlink" Target="http://blogs.technet.com/b/server-cloud/archive/2012/02/20/managing-software-updates-in-configuration-manager-2012.aspx" TargetMode="External"/><Relationship Id="rId5" Type="http://schemas.openxmlformats.org/officeDocument/2006/relationships/hyperlink" Target="http://blogs.technet.com/b/configmgrteam/archive/2012/03/28/building-custom-endpoint-protection-reports-in-system-center-2012-configuration-manager.aspx" TargetMode="External"/><Relationship Id="rId4" Type="http://schemas.openxmlformats.org/officeDocument/2006/relationships/hyperlink" Target="http://blogs.technet.com/b/configmgrteam/archive/2012/04/12/software-update-content-cleanup-in-system-center-2012-configuration-manager.aspx" TargetMode="External"/><Relationship Id="rId9" Type="http://schemas.openxmlformats.org/officeDocument/2006/relationships/hyperlink" Target="http://technet.microsoft.com/en-us/library/cc677002.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40.pn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hyperlink" Target="http://microsoft.com/msdn"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3.emf"/><Relationship Id="rId11" Type="http://schemas.microsoft.com/office/2007/relationships/hdphoto" Target="../media/hdphoto3.wdp"/><Relationship Id="rId5" Type="http://schemas.openxmlformats.org/officeDocument/2006/relationships/hyperlink" Target="http://northamerica.msteched.com/" TargetMode="External"/><Relationship Id="rId10" Type="http://schemas.openxmlformats.org/officeDocument/2006/relationships/image" Target="../media/image45.png"/><Relationship Id="rId4" Type="http://schemas.microsoft.com/office/2007/relationships/hdphoto" Target="../media/hdphoto2.wdp"/><Relationship Id="rId9" Type="http://schemas.openxmlformats.org/officeDocument/2006/relationships/hyperlink" Target="http://microsoft.com/technet"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1.emf"/><Relationship Id="rId5" Type="http://schemas.microsoft.com/office/2007/relationships/hdphoto" Target="../media/hdphoto1.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71730"/>
            <a:ext cx="6718301" cy="1232464"/>
          </a:xfrm>
        </p:spPr>
        <p:txBody>
          <a:bodyPr/>
          <a:lstStyle/>
          <a:p>
            <a:r>
              <a:rPr lang="en-US" sz="3200" dirty="0"/>
              <a:t>Patch and Settings Management in Microsoft System Center Configuration Manager 2012</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a:xfrm>
            <a:off x="8228012" y="4992756"/>
            <a:ext cx="2456635" cy="830997"/>
          </a:xfrm>
          <a:prstGeom prst="rect">
            <a:avLst/>
          </a:prstGeom>
        </p:spPr>
        <p:txBody>
          <a:bodyPr wrap="none">
            <a:spAutoFit/>
          </a:bodyPr>
          <a:lstStyle/>
          <a:p>
            <a:r>
              <a:rPr lang="en-US" sz="1600" dirty="0" smtClean="0">
                <a:solidFill>
                  <a:schemeClr val="bg1"/>
                </a:solidFill>
              </a:rPr>
              <a:t>Wally Mead</a:t>
            </a:r>
          </a:p>
          <a:p>
            <a:r>
              <a:rPr lang="en-US" sz="1600" dirty="0" smtClean="0">
                <a:solidFill>
                  <a:schemeClr val="bg1"/>
                </a:solidFill>
              </a:rPr>
              <a:t>Senior Program Manager</a:t>
            </a:r>
          </a:p>
          <a:p>
            <a:r>
              <a:rPr lang="en-US" sz="1600" dirty="0" smtClean="0">
                <a:solidFill>
                  <a:schemeClr val="bg1"/>
                </a:solidFill>
              </a:rPr>
              <a:t>Microsoft Corporation</a:t>
            </a:r>
            <a:endParaRPr lang="en-US" sz="1600" dirty="0">
              <a:solidFill>
                <a:schemeClr val="bg1"/>
              </a:solidFill>
            </a:endParaRPr>
          </a:p>
        </p:txBody>
      </p:sp>
      <p:sp>
        <p:nvSpPr>
          <p:cNvPr id="9" name="Rectangle 8"/>
          <p:cNvSpPr/>
          <p:nvPr/>
        </p:nvSpPr>
        <p:spPr>
          <a:xfrm>
            <a:off x="4186100" y="4989442"/>
            <a:ext cx="3135217" cy="830997"/>
          </a:xfrm>
          <a:prstGeom prst="rect">
            <a:avLst/>
          </a:prstGeom>
        </p:spPr>
        <p:txBody>
          <a:bodyPr wrap="none">
            <a:spAutoFit/>
          </a:bodyPr>
          <a:lstStyle/>
          <a:p>
            <a:r>
              <a:rPr lang="en-US" sz="1600" dirty="0" smtClean="0">
                <a:solidFill>
                  <a:schemeClr val="bg1"/>
                </a:solidFill>
              </a:rPr>
              <a:t>Mark Florida</a:t>
            </a:r>
          </a:p>
          <a:p>
            <a:r>
              <a:rPr lang="en-US" sz="1600" dirty="0" smtClean="0">
                <a:solidFill>
                  <a:schemeClr val="bg1"/>
                </a:solidFill>
              </a:rPr>
              <a:t>Principal Program Manager Lead</a:t>
            </a:r>
          </a:p>
          <a:p>
            <a:r>
              <a:rPr lang="en-US" sz="1600" dirty="0" smtClean="0">
                <a:solidFill>
                  <a:schemeClr val="bg1"/>
                </a:solidFill>
              </a:rPr>
              <a:t>Microsoft Corporation</a:t>
            </a:r>
            <a:endParaRPr lang="en-US" sz="1600" dirty="0">
              <a:solidFill>
                <a:schemeClr val="bg1"/>
              </a:solidFill>
            </a:endParaRPr>
          </a:p>
        </p:txBody>
      </p:sp>
      <p:sp>
        <p:nvSpPr>
          <p:cNvPr id="3" name="TextBox 2"/>
          <p:cNvSpPr txBox="1"/>
          <p:nvPr/>
        </p:nvSpPr>
        <p:spPr>
          <a:xfrm>
            <a:off x="521208" y="228600"/>
            <a:ext cx="855299" cy="249299"/>
          </a:xfrm>
          <a:prstGeom prst="rect">
            <a:avLst/>
          </a:prstGeom>
          <a:noFill/>
        </p:spPr>
        <p:txBody>
          <a:bodyPr wrap="none" lIns="0" tIns="0" rIns="0" bIns="0" rtlCol="0">
            <a:spAutoFit/>
          </a:bodyPr>
          <a:lstStyle/>
          <a:p>
            <a:pPr>
              <a:lnSpc>
                <a:spcPct val="90000"/>
              </a:lnSpc>
              <a:spcBef>
                <a:spcPct val="20000"/>
              </a:spcBef>
              <a:buSzPct val="90000"/>
            </a:pPr>
            <a:r>
              <a:rPr lang="en-US" dirty="0" smtClean="0">
                <a:solidFill>
                  <a:schemeClr val="tx1">
                    <a:alpha val="99000"/>
                  </a:schemeClr>
                </a:solidFill>
              </a:rPr>
              <a:t>MGT318</a:t>
            </a:r>
          </a:p>
        </p:txBody>
      </p:sp>
    </p:spTree>
    <p:extLst>
      <p:ext uri="{BB962C8B-B14F-4D97-AF65-F5344CB8AC3E}">
        <p14:creationId xmlns:p14="http://schemas.microsoft.com/office/powerpoint/2010/main" val="190923753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581698"/>
          </a:xfrm>
        </p:spPr>
        <p:txBody>
          <a:bodyPr/>
          <a:lstStyle/>
          <a:p>
            <a:r>
              <a:rPr lang="en-US" sz="4200" dirty="0" smtClean="0"/>
              <a:t>Plan and Configure: Infrastructure Impact</a:t>
            </a:r>
            <a:endParaRPr lang="en-US" sz="4200" dirty="0"/>
          </a:p>
        </p:txBody>
      </p:sp>
      <p:grpSp>
        <p:nvGrpSpPr>
          <p:cNvPr id="51" name="Group 50"/>
          <p:cNvGrpSpPr/>
          <p:nvPr/>
        </p:nvGrpSpPr>
        <p:grpSpPr>
          <a:xfrm>
            <a:off x="435167" y="1188347"/>
            <a:ext cx="3657601" cy="5424299"/>
            <a:chOff x="435167" y="1188347"/>
            <a:chExt cx="3657601" cy="5424299"/>
          </a:xfrm>
        </p:grpSpPr>
        <p:sp>
          <p:nvSpPr>
            <p:cNvPr id="3" name="Rectangle 2"/>
            <p:cNvSpPr/>
            <p:nvPr/>
          </p:nvSpPr>
          <p:spPr>
            <a:xfrm>
              <a:off x="435168" y="1188347"/>
              <a:ext cx="3657600" cy="34420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Using Distribution Points</a:t>
              </a:r>
            </a:p>
          </p:txBody>
        </p:sp>
        <p:sp>
          <p:nvSpPr>
            <p:cNvPr id="4" name="Rectangle 3"/>
            <p:cNvSpPr/>
            <p:nvPr/>
          </p:nvSpPr>
          <p:spPr>
            <a:xfrm flipH="1">
              <a:off x="435167"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46972" y="2233552"/>
              <a:ext cx="548640" cy="678639"/>
            </a:xfrm>
            <a:prstGeom prst="rect">
              <a:avLst/>
            </a:prstGeom>
          </p:spPr>
        </p:pic>
        <p:sp>
          <p:nvSpPr>
            <p:cNvPr id="10" name="Rectangle 9"/>
            <p:cNvSpPr/>
            <p:nvPr/>
          </p:nvSpPr>
          <p:spPr>
            <a:xfrm flipH="1">
              <a:off x="917100" y="3919839"/>
              <a:ext cx="2623549" cy="615553"/>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Deploy distribution points </a:t>
              </a:r>
              <a:r>
                <a:rPr lang="en-US" sz="1400" kern="0" dirty="0" smtClean="0">
                  <a:solidFill>
                    <a:srgbClr val="FFFFFF"/>
                  </a:solidFill>
                  <a:ea typeface="Segoe UI" pitchFamily="34" charset="0"/>
                </a:rPr>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to </a:t>
              </a:r>
              <a:r>
                <a:rPr lang="en-US" sz="1400" kern="0" dirty="0">
                  <a:solidFill>
                    <a:srgbClr val="FFFFFF"/>
                  </a:solidFill>
                  <a:ea typeface="Segoe UI" pitchFamily="34" charset="0"/>
                </a:rPr>
                <a:t>branch locations</a:t>
              </a:r>
            </a:p>
          </p:txBody>
        </p:sp>
        <p:cxnSp>
          <p:nvCxnSpPr>
            <p:cNvPr id="11" name="Straight Connector 10"/>
            <p:cNvCxnSpPr/>
            <p:nvPr/>
          </p:nvCxnSpPr>
          <p:spPr>
            <a:xfrm>
              <a:off x="2238153" y="4571597"/>
              <a:ext cx="0" cy="365760"/>
            </a:xfrm>
            <a:prstGeom prst="line">
              <a:avLst/>
            </a:prstGeom>
            <a:noFill/>
            <a:ln w="25400" cap="rnd" cmpd="sng" algn="ctr">
              <a:solidFill>
                <a:srgbClr val="FFFFFF"/>
              </a:solidFill>
              <a:prstDash val="sysDot"/>
              <a:headEnd type="none"/>
              <a:tailEnd type="triangle" w="lg" len="lg"/>
            </a:ln>
            <a:effectLst/>
          </p:spPr>
        </p:cxnSp>
        <p:sp>
          <p:nvSpPr>
            <p:cNvPr id="12" name="Rectangle 11"/>
            <p:cNvSpPr/>
            <p:nvPr/>
          </p:nvSpPr>
          <p:spPr>
            <a:xfrm flipH="1">
              <a:off x="927100" y="5018135"/>
              <a:ext cx="2613098" cy="615553"/>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Clients get their content from those distribution points</a:t>
              </a:r>
            </a:p>
          </p:txBody>
        </p:sp>
        <p:cxnSp>
          <p:nvCxnSpPr>
            <p:cNvPr id="18" name="Straight Connector 17"/>
            <p:cNvCxnSpPr/>
            <p:nvPr/>
          </p:nvCxnSpPr>
          <p:spPr>
            <a:xfrm>
              <a:off x="2238153" y="3292577"/>
              <a:ext cx="0" cy="589662"/>
            </a:xfrm>
            <a:prstGeom prst="line">
              <a:avLst/>
            </a:prstGeom>
            <a:noFill/>
            <a:ln w="25400" cap="rnd" cmpd="sng" algn="ctr">
              <a:solidFill>
                <a:srgbClr val="FFFFFF"/>
              </a:solidFill>
              <a:prstDash val="sysDot"/>
              <a:headEnd type="none"/>
              <a:tailEnd type="none" w="lg" len="lg"/>
            </a:ln>
            <a:effectLst/>
          </p:spPr>
        </p:cxn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1941246" y="2063750"/>
              <a:ext cx="569638" cy="895668"/>
            </a:xfrm>
            <a:prstGeom prst="rect">
              <a:avLst/>
            </a:prstGeom>
          </p:spPr>
        </p:pic>
      </p:grpSp>
      <p:grpSp>
        <p:nvGrpSpPr>
          <p:cNvPr id="49" name="Group 48"/>
          <p:cNvGrpSpPr/>
          <p:nvPr/>
        </p:nvGrpSpPr>
        <p:grpSpPr>
          <a:xfrm>
            <a:off x="8079149" y="1188347"/>
            <a:ext cx="3657600" cy="5424299"/>
            <a:chOff x="8079149" y="1188347"/>
            <a:chExt cx="3657600" cy="5424299"/>
          </a:xfrm>
        </p:grpSpPr>
        <p:sp>
          <p:nvSpPr>
            <p:cNvPr id="7" name="Rectangle 6"/>
            <p:cNvSpPr/>
            <p:nvPr/>
          </p:nvSpPr>
          <p:spPr>
            <a:xfrm>
              <a:off x="8079149" y="1188347"/>
              <a:ext cx="3657600" cy="344200"/>
            </a:xfrm>
            <a:prstGeom prst="rect">
              <a:avLst/>
            </a:prstGeom>
            <a:solidFill>
              <a:schemeClr val="accent6"/>
            </a:solidFill>
            <a:ln w="127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Internet-based Users</a:t>
              </a:r>
            </a:p>
          </p:txBody>
        </p:sp>
        <p:sp>
          <p:nvSpPr>
            <p:cNvPr id="8" name="Rectangle 7"/>
            <p:cNvSpPr/>
            <p:nvPr/>
          </p:nvSpPr>
          <p:spPr>
            <a:xfrm flipH="1">
              <a:off x="8079149"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16" name="Rectangle 15"/>
            <p:cNvSpPr/>
            <p:nvPr/>
          </p:nvSpPr>
          <p:spPr>
            <a:xfrm flipH="1">
              <a:off x="8185494" y="3919839"/>
              <a:ext cx="3393362" cy="400110"/>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Configure internet facing SUPs and MPs</a:t>
              </a:r>
            </a:p>
          </p:txBody>
        </p:sp>
        <p:sp>
          <p:nvSpPr>
            <p:cNvPr id="17" name="Rectangle 16"/>
            <p:cNvSpPr/>
            <p:nvPr/>
          </p:nvSpPr>
          <p:spPr>
            <a:xfrm flipH="1">
              <a:off x="8185493" y="5018135"/>
              <a:ext cx="3393362" cy="1046440"/>
            </a:xfrm>
            <a:prstGeom prst="rect">
              <a:avLst/>
            </a:prstGeom>
            <a:noFill/>
            <a:ln w="12700" cap="flat" cmpd="sng" algn="ctr">
              <a:solidFill>
                <a:srgbClr val="FFFFFF"/>
              </a:solidFill>
              <a:prstDash val="sysDot"/>
            </a:ln>
            <a:effectLst/>
          </p:spPr>
          <p:txBody>
            <a:bodyPr wrap="square" lIns="91440" tIns="91440" rIns="91440" bIns="91440" numCol="1" rtlCol="0" anchor="ctr" anchorCtr="0">
              <a:spAutoFit/>
            </a:bodyPr>
            <a:lstStyle/>
            <a:p>
              <a:pPr marR="0" lvl="0" algn="ctr" defTabSz="914400" eaLnBrk="1" fontAlgn="auto" latinLnBrk="0" hangingPunct="1">
                <a:lnSpc>
                  <a:spcPct val="100000"/>
                </a:lnSpc>
                <a:spcBef>
                  <a:spcPts val="0"/>
                </a:spcBef>
                <a:spcAft>
                  <a:spcPts val="0"/>
                </a:spcAft>
                <a:buClrTx/>
                <a:buSzTx/>
                <a:tabLst/>
                <a:defRPr/>
              </a:pPr>
              <a:r>
                <a:rPr lang="en-US" sz="1400" kern="0" dirty="0">
                  <a:solidFill>
                    <a:srgbClr val="FFFFFF"/>
                  </a:solidFill>
                  <a:ea typeface="Segoe UI" pitchFamily="34" charset="0"/>
                </a:rPr>
                <a:t>Client updates are managed on internet-roaming clients, and they get their content from Windows Update / Microsoft Update</a:t>
              </a:r>
            </a:p>
          </p:txBody>
        </p:sp>
        <p:cxnSp>
          <p:nvCxnSpPr>
            <p:cNvPr id="20" name="Straight Connector 19"/>
            <p:cNvCxnSpPr/>
            <p:nvPr/>
          </p:nvCxnSpPr>
          <p:spPr>
            <a:xfrm>
              <a:off x="9907949" y="3292577"/>
              <a:ext cx="0" cy="589662"/>
            </a:xfrm>
            <a:prstGeom prst="line">
              <a:avLst/>
            </a:prstGeom>
            <a:noFill/>
            <a:ln w="25400" cap="rnd" cmpd="sng" algn="ctr">
              <a:solidFill>
                <a:srgbClr val="FFFFFF"/>
              </a:solidFill>
              <a:prstDash val="sysDot"/>
              <a:headEnd type="none"/>
              <a:tailEnd type="none" w="lg" len="lg"/>
            </a:ln>
            <a:effectLst/>
          </p:spPr>
        </p:cxnSp>
        <p:cxnSp>
          <p:nvCxnSpPr>
            <p:cNvPr id="21" name="Straight Connector 20"/>
            <p:cNvCxnSpPr/>
            <p:nvPr/>
          </p:nvCxnSpPr>
          <p:spPr>
            <a:xfrm>
              <a:off x="9904412" y="4408488"/>
              <a:ext cx="0" cy="537680"/>
            </a:xfrm>
            <a:prstGeom prst="line">
              <a:avLst/>
            </a:prstGeom>
            <a:noFill/>
            <a:ln w="25400" cap="rnd" cmpd="sng" algn="ctr">
              <a:solidFill>
                <a:srgbClr val="FFFFFF"/>
              </a:solidFill>
              <a:prstDash val="sysDot"/>
              <a:headEnd type="none"/>
              <a:tailEnd type="triangle" w="lg" len="lg"/>
            </a:ln>
            <a:effectLst/>
          </p:spPr>
        </p:cxnSp>
        <p:pic>
          <p:nvPicPr>
            <p:cNvPr id="22" name="Picture 21"/>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185494" y="2233552"/>
              <a:ext cx="548640" cy="678639"/>
            </a:xfrm>
            <a:prstGeom prst="rect">
              <a:avLst/>
            </a:prstGeom>
          </p:spPr>
        </p:pic>
        <p:grpSp>
          <p:nvGrpSpPr>
            <p:cNvPr id="33" name="Group 32"/>
            <p:cNvGrpSpPr/>
            <p:nvPr/>
          </p:nvGrpSpPr>
          <p:grpSpPr>
            <a:xfrm>
              <a:off x="9258301" y="1776455"/>
              <a:ext cx="1314720" cy="1382452"/>
              <a:chOff x="9453757" y="1920875"/>
              <a:chExt cx="1119263" cy="1176926"/>
            </a:xfrm>
          </p:grpSpPr>
          <p:pic>
            <p:nvPicPr>
              <p:cNvPr id="28" name="Picture 27"/>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tretch/>
            </p:blipFill>
            <p:spPr bwMode="auto">
              <a:xfrm>
                <a:off x="9453757" y="2266528"/>
                <a:ext cx="914400" cy="831273"/>
              </a:xfrm>
              <a:prstGeom prst="rect">
                <a:avLst/>
              </a:prstGeom>
              <a:noFill/>
              <a:ln>
                <a:noFill/>
              </a:ln>
            </p:spPr>
          </p:pic>
          <p:sp>
            <p:nvSpPr>
              <p:cNvPr id="29" name="Oval 49"/>
              <p:cNvSpPr/>
              <p:nvPr/>
            </p:nvSpPr>
            <p:spPr>
              <a:xfrm>
                <a:off x="9715910" y="1920875"/>
                <a:ext cx="857110" cy="424136"/>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4258516" y="1188347"/>
            <a:ext cx="3657600" cy="5424299"/>
            <a:chOff x="4258516" y="1188347"/>
            <a:chExt cx="3657600" cy="5424299"/>
          </a:xfrm>
        </p:grpSpPr>
        <p:sp>
          <p:nvSpPr>
            <p:cNvPr id="5" name="Rectangle 4"/>
            <p:cNvSpPr/>
            <p:nvPr/>
          </p:nvSpPr>
          <p:spPr>
            <a:xfrm>
              <a:off x="4258516" y="1188347"/>
              <a:ext cx="365760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mj-lt"/>
                </a:rPr>
                <a:t>Using </a:t>
              </a:r>
              <a:r>
                <a:rPr lang="en-US" sz="2000" dirty="0" err="1" smtClean="0">
                  <a:latin typeface="+mj-lt"/>
                </a:rPr>
                <a:t>Branchcache</a:t>
              </a:r>
              <a:endParaRPr lang="en-US" sz="2000" dirty="0">
                <a:latin typeface="+mj-lt"/>
              </a:endParaRPr>
            </a:p>
          </p:txBody>
        </p:sp>
        <p:sp>
          <p:nvSpPr>
            <p:cNvPr id="6" name="Rectangle 5"/>
            <p:cNvSpPr/>
            <p:nvPr/>
          </p:nvSpPr>
          <p:spPr>
            <a:xfrm flipH="1">
              <a:off x="4258516"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13" name="Rectangle 12"/>
            <p:cNvSpPr/>
            <p:nvPr/>
          </p:nvSpPr>
          <p:spPr>
            <a:xfrm flipH="1">
              <a:off x="4357165" y="3919839"/>
              <a:ext cx="3457765" cy="615553"/>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Configure </a:t>
              </a:r>
              <a:r>
                <a:rPr lang="en-US" sz="1400" kern="0" dirty="0" err="1">
                  <a:solidFill>
                    <a:srgbClr val="FFFFFF"/>
                  </a:solidFill>
                  <a:ea typeface="Segoe UI" pitchFamily="34" charset="0"/>
                </a:rPr>
                <a:t>BranchCache</a:t>
              </a:r>
              <a:r>
                <a:rPr lang="en-US" sz="1400" kern="0" dirty="0">
                  <a:solidFill>
                    <a:srgbClr val="FFFFFF"/>
                  </a:solidFill>
                  <a:ea typeface="Segoe UI" pitchFamily="34" charset="0"/>
                </a:rPr>
                <a:t> on your clients and appropriate </a:t>
              </a:r>
              <a:r>
                <a:rPr lang="en-US" sz="1400" kern="0" dirty="0" err="1">
                  <a:solidFill>
                    <a:srgbClr val="FFFFFF"/>
                  </a:solidFill>
                  <a:ea typeface="Segoe UI" pitchFamily="34" charset="0"/>
                </a:rPr>
                <a:t>ConfigMgr</a:t>
              </a:r>
              <a:r>
                <a:rPr lang="en-US" sz="1400" kern="0" dirty="0">
                  <a:solidFill>
                    <a:srgbClr val="FFFFFF"/>
                  </a:solidFill>
                  <a:ea typeface="Segoe UI" pitchFamily="34" charset="0"/>
                </a:rPr>
                <a:t> servers</a:t>
              </a:r>
            </a:p>
          </p:txBody>
        </p:sp>
        <p:cxnSp>
          <p:nvCxnSpPr>
            <p:cNvPr id="14" name="Straight Connector 13"/>
            <p:cNvCxnSpPr/>
            <p:nvPr/>
          </p:nvCxnSpPr>
          <p:spPr>
            <a:xfrm>
              <a:off x="6089650" y="4580408"/>
              <a:ext cx="0" cy="365760"/>
            </a:xfrm>
            <a:prstGeom prst="line">
              <a:avLst/>
            </a:prstGeom>
            <a:noFill/>
            <a:ln w="25400" cap="rnd" cmpd="sng" algn="ctr">
              <a:solidFill>
                <a:srgbClr val="FFFFFF"/>
              </a:solidFill>
              <a:prstDash val="sysDot"/>
              <a:headEnd type="none"/>
              <a:tailEnd type="triangle" w="lg" len="lg"/>
            </a:ln>
            <a:effectLst/>
          </p:spPr>
        </p:cxnSp>
        <p:pic>
          <p:nvPicPr>
            <p:cNvPr id="15" name="Picture 14"/>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357165" y="2233552"/>
              <a:ext cx="548640" cy="678639"/>
            </a:xfrm>
            <a:prstGeom prst="rect">
              <a:avLst/>
            </a:prstGeom>
          </p:spPr>
        </p:pic>
        <p:cxnSp>
          <p:nvCxnSpPr>
            <p:cNvPr id="19" name="Straight Connector 18"/>
            <p:cNvCxnSpPr/>
            <p:nvPr/>
          </p:nvCxnSpPr>
          <p:spPr>
            <a:xfrm>
              <a:off x="6094412" y="3237271"/>
              <a:ext cx="0" cy="644968"/>
            </a:xfrm>
            <a:prstGeom prst="line">
              <a:avLst/>
            </a:prstGeom>
            <a:noFill/>
            <a:ln w="25400" cap="rnd" cmpd="sng" algn="ctr">
              <a:solidFill>
                <a:srgbClr val="FFFFFF"/>
              </a:solidFill>
              <a:prstDash val="sysDot"/>
              <a:headEnd type="none"/>
              <a:tailEnd type="none" w="lg" len="lg"/>
            </a:ln>
            <a:effectLst/>
          </p:spPr>
        </p:cxnSp>
        <p:sp>
          <p:nvSpPr>
            <p:cNvPr id="23" name="Rectangle 22"/>
            <p:cNvSpPr/>
            <p:nvPr/>
          </p:nvSpPr>
          <p:spPr>
            <a:xfrm flipH="1">
              <a:off x="4357164" y="5018135"/>
              <a:ext cx="3457765" cy="1046440"/>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Windows 7 clients get their software updates from peers, and they don’t have to go over the network, nor do you have to put a distribution point at that location</a:t>
              </a:r>
            </a:p>
          </p:txBody>
        </p:sp>
        <p:grpSp>
          <p:nvGrpSpPr>
            <p:cNvPr id="43" name="Group 42"/>
            <p:cNvGrpSpPr/>
            <p:nvPr/>
          </p:nvGrpSpPr>
          <p:grpSpPr>
            <a:xfrm>
              <a:off x="6514647" y="2174976"/>
              <a:ext cx="914483" cy="758424"/>
              <a:chOff x="6514647" y="2174976"/>
              <a:chExt cx="914483" cy="758424"/>
            </a:xfrm>
          </p:grpSpPr>
          <p:grpSp>
            <p:nvGrpSpPr>
              <p:cNvPr id="35" name="Group 34"/>
              <p:cNvGrpSpPr>
                <a:grpSpLocks noChangeAspect="1"/>
              </p:cNvGrpSpPr>
              <p:nvPr/>
            </p:nvGrpSpPr>
            <p:grpSpPr>
              <a:xfrm>
                <a:off x="6708589" y="2419649"/>
                <a:ext cx="720541" cy="513751"/>
                <a:chOff x="1919150" y="3044496"/>
                <a:chExt cx="666391" cy="475141"/>
              </a:xfrm>
              <a:solidFill>
                <a:schemeClr val="bg1"/>
              </a:solidFill>
            </p:grpSpPr>
            <p:sp>
              <p:nvSpPr>
                <p:cNvPr id="36"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1919446" y="3492205"/>
                  <a:ext cx="665798"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 name="Picture 40"/>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rot="18876610">
                <a:off x="6514647" y="2174976"/>
                <a:ext cx="365760" cy="365760"/>
              </a:xfrm>
              <a:prstGeom prst="rect">
                <a:avLst/>
              </a:prstGeom>
            </p:spPr>
          </p:pic>
        </p:grpSp>
        <p:grpSp>
          <p:nvGrpSpPr>
            <p:cNvPr id="44" name="Group 43"/>
            <p:cNvGrpSpPr/>
            <p:nvPr/>
          </p:nvGrpSpPr>
          <p:grpSpPr>
            <a:xfrm>
              <a:off x="5226334" y="2091778"/>
              <a:ext cx="1202660" cy="862522"/>
              <a:chOff x="5226334" y="2091778"/>
              <a:chExt cx="1202660" cy="862522"/>
            </a:xfrm>
          </p:grpSpPr>
          <p:pic>
            <p:nvPicPr>
              <p:cNvPr id="34" name="Picture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26334" y="2328863"/>
                <a:ext cx="971422" cy="625437"/>
              </a:xfrm>
              <a:prstGeom prst="rect">
                <a:avLst/>
              </a:prstGeom>
            </p:spPr>
          </p:pic>
          <p:pic>
            <p:nvPicPr>
              <p:cNvPr id="42" name="Picture 41"/>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rot="2723390" flipH="1">
                <a:off x="6063234" y="2091778"/>
                <a:ext cx="365760" cy="365760"/>
              </a:xfrm>
              <a:prstGeom prst="rect">
                <a:avLst/>
              </a:prstGeom>
            </p:spPr>
          </p:pic>
        </p:grpSp>
      </p:grpSp>
    </p:spTree>
    <p:extLst>
      <p:ext uri="{BB962C8B-B14F-4D97-AF65-F5344CB8AC3E}">
        <p14:creationId xmlns:p14="http://schemas.microsoft.com/office/powerpoint/2010/main" val="309969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35168" y="2314518"/>
            <a:ext cx="3482465" cy="1687505"/>
            <a:chOff x="435168" y="2314518"/>
            <a:chExt cx="3482465" cy="1687505"/>
          </a:xfrm>
        </p:grpSpPr>
        <p:sp>
          <p:nvSpPr>
            <p:cNvPr id="14" name="Rectangle 13"/>
            <p:cNvSpPr/>
            <p:nvPr/>
          </p:nvSpPr>
          <p:spPr>
            <a:xfrm flipH="1">
              <a:off x="442913" y="2755528"/>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r>
                <a:rPr lang="en-US" b="1" dirty="0">
                  <a:solidFill>
                    <a:prstClr val="white"/>
                  </a:solidFill>
                  <a:latin typeface="Segoe Semibold" pitchFamily="34" charset="0"/>
                  <a:ea typeface="Segoe UI" pitchFamily="34" charset="0"/>
                  <a:cs typeface="Segoe UI" pitchFamily="34" charset="0"/>
                </a:rPr>
                <a:t>Software </a:t>
              </a:r>
              <a:r>
                <a:rPr lang="en-US" b="1" dirty="0" smtClean="0">
                  <a:solidFill>
                    <a:prstClr val="white"/>
                  </a:solidFill>
                  <a:latin typeface="Segoe Semibold" pitchFamily="34" charset="0"/>
                  <a:ea typeface="Segoe UI" pitchFamily="34" charset="0"/>
                  <a:cs typeface="Segoe UI" pitchFamily="34" charset="0"/>
                </a:rPr>
                <a:t>Updates</a:t>
              </a:r>
              <a:endParaRPr lang="en-US" b="1" dirty="0">
                <a:solidFill>
                  <a:prstClr val="white"/>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Planning and setup</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Targeting and Delegation</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Maximizing productivity</a:t>
              </a:r>
            </a:p>
          </p:txBody>
        </p:sp>
        <p:sp>
          <p:nvSpPr>
            <p:cNvPr id="15" name="Rectangle 14"/>
            <p:cNvSpPr/>
            <p:nvPr/>
          </p:nvSpPr>
          <p:spPr>
            <a:xfrm>
              <a:off x="435168" y="2314518"/>
              <a:ext cx="3474720" cy="411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prstClr val="white"/>
                  </a:solidFill>
                  <a:latin typeface="Segoe Light"/>
                </a:rPr>
                <a:t>Plan and Configure</a:t>
              </a:r>
            </a:p>
          </p:txBody>
        </p:sp>
      </p:grpSp>
      <p:grpSp>
        <p:nvGrpSpPr>
          <p:cNvPr id="42" name="Group 41"/>
          <p:cNvGrpSpPr/>
          <p:nvPr/>
        </p:nvGrpSpPr>
        <p:grpSpPr>
          <a:xfrm>
            <a:off x="4351901" y="2314518"/>
            <a:ext cx="3474720" cy="1687505"/>
            <a:chOff x="4351901" y="2314518"/>
            <a:chExt cx="3474720" cy="1687505"/>
          </a:xfrm>
        </p:grpSpPr>
        <p:sp>
          <p:nvSpPr>
            <p:cNvPr id="18" name="Rectangle 17"/>
            <p:cNvSpPr/>
            <p:nvPr/>
          </p:nvSpPr>
          <p:spPr>
            <a:xfrm>
              <a:off x="4351901" y="2314518"/>
              <a:ext cx="3474720" cy="411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prstClr val="white"/>
                  </a:solidFill>
                  <a:latin typeface="Segoe Light"/>
                </a:rPr>
                <a:t>Assessing </a:t>
              </a:r>
              <a:r>
                <a:rPr lang="en-US" sz="2000" dirty="0" smtClean="0">
                  <a:solidFill>
                    <a:prstClr val="white"/>
                  </a:solidFill>
                  <a:latin typeface="Segoe Light"/>
                </a:rPr>
                <a:t>Compliance</a:t>
              </a:r>
              <a:endParaRPr lang="en-US" sz="2000" dirty="0">
                <a:solidFill>
                  <a:prstClr val="white"/>
                </a:solidFill>
                <a:latin typeface="Segoe Light"/>
              </a:endParaRPr>
            </a:p>
          </p:txBody>
        </p:sp>
        <p:sp>
          <p:nvSpPr>
            <p:cNvPr id="23" name="Rectangle 22"/>
            <p:cNvSpPr/>
            <p:nvPr/>
          </p:nvSpPr>
          <p:spPr>
            <a:xfrm flipH="1">
              <a:off x="4351901" y="2755527"/>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noAutofit/>
            </a:bodyPr>
            <a:lstStyle/>
            <a:p>
              <a:r>
                <a:rPr lang="en-US" b="1" dirty="0">
                  <a:solidFill>
                    <a:prstClr val="white"/>
                  </a:solidFill>
                  <a:latin typeface="Segoe Semibold" pitchFamily="34" charset="0"/>
                  <a:ea typeface="Segoe UI" pitchFamily="34" charset="0"/>
                  <a:cs typeface="Segoe UI" pitchFamily="34" charset="0"/>
                </a:rPr>
                <a:t>Software </a:t>
              </a:r>
              <a:r>
                <a:rPr lang="en-US" b="1" dirty="0" smtClean="0">
                  <a:solidFill>
                    <a:prstClr val="white"/>
                  </a:solidFill>
                  <a:latin typeface="Segoe Semibold" pitchFamily="34" charset="0"/>
                  <a:ea typeface="Segoe UI" pitchFamily="34" charset="0"/>
                  <a:cs typeface="Segoe UI" pitchFamily="34" charset="0"/>
                </a:rPr>
                <a:t>Updates</a:t>
              </a:r>
              <a:endParaRPr lang="en-US" b="1" dirty="0">
                <a:solidFill>
                  <a:prstClr val="white"/>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Scanning for compliance</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Measuring </a:t>
              </a:r>
              <a:r>
                <a:rPr lang="en-US" sz="1600" dirty="0" smtClean="0">
                  <a:solidFill>
                    <a:prstClr val="white"/>
                  </a:solidFill>
                  <a:latin typeface="Segoe UI" pitchFamily="34" charset="0"/>
                  <a:ea typeface="Segoe UI" pitchFamily="34" charset="0"/>
                  <a:cs typeface="Segoe UI" pitchFamily="34" charset="0"/>
                </a:rPr>
                <a:t>compliance</a:t>
              </a:r>
              <a:endParaRPr lang="en-US" sz="1600" dirty="0">
                <a:solidFill>
                  <a:prstClr val="white"/>
                </a:solidFill>
                <a:latin typeface="Segoe UI" pitchFamily="34" charset="0"/>
                <a:ea typeface="Segoe UI" pitchFamily="34" charset="0"/>
                <a:cs typeface="Segoe UI" pitchFamily="34" charset="0"/>
              </a:endParaRPr>
            </a:p>
          </p:txBody>
        </p:sp>
      </p:grpSp>
      <p:sp>
        <p:nvSpPr>
          <p:cNvPr id="28" name="Right Arrow 27"/>
          <p:cNvSpPr/>
          <p:nvPr/>
        </p:nvSpPr>
        <p:spPr>
          <a:xfrm>
            <a:off x="3997607" y="2314518"/>
            <a:ext cx="274320" cy="1687506"/>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prstClr val="white"/>
              </a:solidFill>
              <a:latin typeface="Segoe Light"/>
              <a:ea typeface="Segoe UI" pitchFamily="34" charset="0"/>
            </a:endParaRPr>
          </a:p>
        </p:txBody>
      </p:sp>
      <p:sp>
        <p:nvSpPr>
          <p:cNvPr id="12" name="Title 1"/>
          <p:cNvSpPr>
            <a:spLocks noGrp="1"/>
          </p:cNvSpPr>
          <p:nvPr>
            <p:ph type="title"/>
          </p:nvPr>
        </p:nvSpPr>
        <p:spPr>
          <a:xfrm>
            <a:off x="435168" y="209704"/>
            <a:ext cx="11364912" cy="997196"/>
          </a:xfrm>
        </p:spPr>
        <p:txBody>
          <a:bodyPr/>
          <a:lstStyle/>
          <a:p>
            <a:r>
              <a:rPr lang="en-US" sz="3600" dirty="0" smtClean="0"/>
              <a:t>Building Your Compliance Management Solution </a:t>
            </a:r>
            <a:br>
              <a:rPr lang="en-US" sz="3600" dirty="0" smtClean="0"/>
            </a:br>
            <a:r>
              <a:rPr lang="en-US" sz="3600" dirty="0" smtClean="0"/>
              <a:t>With Configuration Manager 2012</a:t>
            </a:r>
            <a:endParaRPr lang="en-US" sz="3600" dirty="0"/>
          </a:p>
        </p:txBody>
      </p:sp>
    </p:spTree>
    <p:extLst>
      <p:ext uri="{BB962C8B-B14F-4D97-AF65-F5344CB8AC3E}">
        <p14:creationId xmlns:p14="http://schemas.microsoft.com/office/powerpoint/2010/main" val="3874256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590858" y="3998953"/>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pc="-150" dirty="0" smtClean="0">
                <a:latin typeface="Segoe Semibold" pitchFamily="34" charset="0"/>
              </a:rPr>
              <a:t>5</a:t>
            </a:r>
            <a:endParaRPr lang="en-US" spc="-150" dirty="0">
              <a:latin typeface="Segoe Semibold" pitchFamily="34" charset="0"/>
            </a:endParaRPr>
          </a:p>
        </p:txBody>
      </p:sp>
      <p:sp>
        <p:nvSpPr>
          <p:cNvPr id="7" name="Rectangle 6"/>
          <p:cNvSpPr/>
          <p:nvPr/>
        </p:nvSpPr>
        <p:spPr>
          <a:xfrm flipH="1">
            <a:off x="1073888" y="3964759"/>
            <a:ext cx="2888512"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Admin sees compliance for all updates in console and in reports</a:t>
            </a:r>
          </a:p>
        </p:txBody>
      </p:sp>
      <p:pic>
        <p:nvPicPr>
          <p:cNvPr id="12" name="Picture 11"/>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r="33159"/>
          <a:stretch/>
        </p:blipFill>
        <p:spPr bwMode="auto">
          <a:xfrm>
            <a:off x="4964492" y="1689542"/>
            <a:ext cx="611187" cy="832416"/>
          </a:xfrm>
          <a:prstGeom prst="rect">
            <a:avLst/>
          </a:prstGeom>
          <a:noFill/>
          <a:ln>
            <a:noFill/>
          </a:ln>
        </p:spPr>
      </p:pic>
      <p:sp>
        <p:nvSpPr>
          <p:cNvPr id="13" name="Rectangle 12"/>
          <p:cNvSpPr/>
          <p:nvPr/>
        </p:nvSpPr>
        <p:spPr>
          <a:xfrm flipH="1">
            <a:off x="4672416" y="2613919"/>
            <a:ext cx="1162225"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PRIMARY SITE</a:t>
            </a:r>
            <a:endParaRPr lang="en-US" sz="1400" kern="0" dirty="0">
              <a:solidFill>
                <a:srgbClr val="FFFFFF"/>
              </a:solidFill>
              <a:ea typeface="Segoe UI" pitchFamily="34" charset="0"/>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67536"/>
          <a:stretch/>
        </p:blipFill>
        <p:spPr>
          <a:xfrm>
            <a:off x="5042927" y="3240181"/>
            <a:ext cx="457200" cy="71887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70203" y="5834995"/>
            <a:ext cx="1176451" cy="757442"/>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67536"/>
          <a:stretch/>
        </p:blipFill>
        <p:spPr>
          <a:xfrm>
            <a:off x="8561141" y="3240181"/>
            <a:ext cx="457200" cy="718875"/>
          </a:xfrm>
          <a:prstGeom prst="rect">
            <a:avLst/>
          </a:prstGeom>
        </p:spPr>
      </p:pic>
      <p:sp>
        <p:nvSpPr>
          <p:cNvPr id="21" name="Rectangle 20"/>
          <p:cNvSpPr/>
          <p:nvPr/>
        </p:nvSpPr>
        <p:spPr>
          <a:xfrm flipH="1">
            <a:off x="4546186" y="4045019"/>
            <a:ext cx="1491721"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MANAGEMENT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POINT</a:t>
            </a:r>
            <a:endParaRPr lang="en-US" sz="1400" kern="0" dirty="0">
              <a:solidFill>
                <a:srgbClr val="FFFFFF"/>
              </a:solidFill>
              <a:ea typeface="Segoe UI" pitchFamily="34" charset="0"/>
            </a:endParaRPr>
          </a:p>
        </p:txBody>
      </p:sp>
      <p:sp>
        <p:nvSpPr>
          <p:cNvPr id="22" name="Rectangle 21"/>
          <p:cNvSpPr/>
          <p:nvPr/>
        </p:nvSpPr>
        <p:spPr>
          <a:xfrm flipH="1">
            <a:off x="8250994" y="4045019"/>
            <a:ext cx="1077494"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SUP </a:t>
            </a:r>
            <a:r>
              <a:rPr lang="en-US" sz="1400" kern="0" dirty="0" smtClean="0">
                <a:solidFill>
                  <a:srgbClr val="FFFFFF"/>
                </a:solidFill>
                <a:ea typeface="Segoe UI" pitchFamily="34" charset="0"/>
              </a:rPr>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a:t>
            </a:r>
            <a:r>
              <a:rPr lang="en-US" sz="1400" kern="0" dirty="0">
                <a:solidFill>
                  <a:srgbClr val="FFFFFF"/>
                </a:solidFill>
                <a:ea typeface="Segoe UI" pitchFamily="34" charset="0"/>
              </a:rPr>
              <a:t>WSUS)</a:t>
            </a:r>
          </a:p>
        </p:txBody>
      </p:sp>
      <p:cxnSp>
        <p:nvCxnSpPr>
          <p:cNvPr id="24" name="Straight Connector 23"/>
          <p:cNvCxnSpPr/>
          <p:nvPr/>
        </p:nvCxnSpPr>
        <p:spPr>
          <a:xfrm>
            <a:off x="4176921" y="2150643"/>
            <a:ext cx="731520" cy="0"/>
          </a:xfrm>
          <a:prstGeom prst="line">
            <a:avLst/>
          </a:prstGeom>
          <a:noFill/>
          <a:ln w="25400" cap="rnd" cmpd="sng" algn="ctr">
            <a:solidFill>
              <a:srgbClr val="FFFFFF"/>
            </a:solidFill>
            <a:prstDash val="sysDot"/>
            <a:headEnd type="none"/>
            <a:tailEnd type="triangle" w="lg" len="lg"/>
          </a:ln>
          <a:effectLst/>
        </p:spPr>
      </p:cxnSp>
      <p:cxnSp>
        <p:nvCxnSpPr>
          <p:cNvPr id="27" name="Straight Connector 26"/>
          <p:cNvCxnSpPr/>
          <p:nvPr/>
        </p:nvCxnSpPr>
        <p:spPr>
          <a:xfrm>
            <a:off x="5291665" y="2813143"/>
            <a:ext cx="0" cy="365760"/>
          </a:xfrm>
          <a:prstGeom prst="line">
            <a:avLst/>
          </a:prstGeom>
          <a:noFill/>
          <a:ln w="25400" cap="rnd" cmpd="sng" algn="ctr">
            <a:solidFill>
              <a:srgbClr val="FFFFFF"/>
            </a:solidFill>
            <a:prstDash val="sysDot"/>
            <a:headEnd type="triangle" w="lg" len="lg"/>
            <a:tailEnd type="triangle" w="lg" len="lg"/>
          </a:ln>
          <a:effectLst/>
        </p:spPr>
      </p:cxnSp>
      <p:pic>
        <p:nvPicPr>
          <p:cNvPr id="34" name="Picture 3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958" y="1651072"/>
            <a:ext cx="3703320" cy="1978194"/>
          </a:xfrm>
          <a:prstGeom prst="rect">
            <a:avLst/>
          </a:prstGeom>
        </p:spPr>
      </p:pic>
      <p:sp>
        <p:nvSpPr>
          <p:cNvPr id="46" name="Oval 45"/>
          <p:cNvSpPr/>
          <p:nvPr/>
        </p:nvSpPr>
        <p:spPr>
          <a:xfrm>
            <a:off x="6824363" y="5847562"/>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4</a:t>
            </a:r>
          </a:p>
        </p:txBody>
      </p:sp>
      <p:sp>
        <p:nvSpPr>
          <p:cNvPr id="47" name="Rectangle 46"/>
          <p:cNvSpPr/>
          <p:nvPr/>
        </p:nvSpPr>
        <p:spPr>
          <a:xfrm flipH="1">
            <a:off x="4481070" y="5813695"/>
            <a:ext cx="2253141"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Compliance state messages sent to MP and DB</a:t>
            </a:r>
          </a:p>
        </p:txBody>
      </p:sp>
      <p:sp>
        <p:nvSpPr>
          <p:cNvPr id="48" name="Oval 47"/>
          <p:cNvSpPr/>
          <p:nvPr/>
        </p:nvSpPr>
        <p:spPr>
          <a:xfrm>
            <a:off x="8375218" y="6123913"/>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3</a:t>
            </a:r>
          </a:p>
        </p:txBody>
      </p:sp>
      <p:sp>
        <p:nvSpPr>
          <p:cNvPr id="49" name="Rectangle 48"/>
          <p:cNvSpPr/>
          <p:nvPr/>
        </p:nvSpPr>
        <p:spPr>
          <a:xfrm flipH="1">
            <a:off x="8788567" y="6123913"/>
            <a:ext cx="1886956"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Scan results are written to WMI on the client</a:t>
            </a:r>
          </a:p>
        </p:txBody>
      </p:sp>
      <p:sp>
        <p:nvSpPr>
          <p:cNvPr id="51" name="Rectangle 50"/>
          <p:cNvSpPr/>
          <p:nvPr/>
        </p:nvSpPr>
        <p:spPr>
          <a:xfrm flipH="1">
            <a:off x="8087632" y="5213913"/>
            <a:ext cx="2661048"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Windows Update Agent scans against WSUS catalog</a:t>
            </a:r>
          </a:p>
        </p:txBody>
      </p:sp>
      <p:pic>
        <p:nvPicPr>
          <p:cNvPr id="36" name="Picture 35"/>
          <p:cNvPicPr>
            <a:picLocks noChangeAspect="1"/>
          </p:cNvPicPr>
          <p:nvPr/>
        </p:nvPicPr>
        <p:blipFill rotWithShape="1">
          <a:blip r:embed="rId4" cstate="print">
            <a:extLst>
              <a:ext uri="{28A0092B-C50C-407E-A947-70E740481C1C}">
                <a14:useLocalDpi xmlns:a14="http://schemas.microsoft.com/office/drawing/2010/main" val="0"/>
              </a:ext>
            </a:extLst>
          </a:blip>
          <a:srcRect l="67536"/>
          <a:stretch/>
        </p:blipFill>
        <p:spPr>
          <a:xfrm>
            <a:off x="10382696" y="3240181"/>
            <a:ext cx="457200" cy="718875"/>
          </a:xfrm>
          <a:prstGeom prst="rect">
            <a:avLst/>
          </a:prstGeom>
        </p:spPr>
      </p:pic>
      <p:sp>
        <p:nvSpPr>
          <p:cNvPr id="37" name="Rectangle 36"/>
          <p:cNvSpPr/>
          <p:nvPr/>
        </p:nvSpPr>
        <p:spPr>
          <a:xfrm flipH="1">
            <a:off x="9675631" y="4045019"/>
            <a:ext cx="1871330"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DISTRIBUTION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POINT</a:t>
            </a:r>
            <a:endParaRPr lang="en-US" sz="1400" kern="0" dirty="0">
              <a:solidFill>
                <a:srgbClr val="FFFFFF"/>
              </a:solidFill>
              <a:ea typeface="Segoe UI" pitchFamily="34" charset="0"/>
            </a:endParaRPr>
          </a:p>
        </p:txBody>
      </p:sp>
      <p:sp>
        <p:nvSpPr>
          <p:cNvPr id="40" name="Rectangle 39"/>
          <p:cNvSpPr/>
          <p:nvPr/>
        </p:nvSpPr>
        <p:spPr>
          <a:xfrm>
            <a:off x="435168" y="1120127"/>
            <a:ext cx="384048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mj-lt"/>
              </a:rPr>
              <a:t>Administrator Console</a:t>
            </a:r>
          </a:p>
        </p:txBody>
      </p:sp>
      <p:sp>
        <p:nvSpPr>
          <p:cNvPr id="42" name="Rectangle 41"/>
          <p:cNvSpPr/>
          <p:nvPr/>
        </p:nvSpPr>
        <p:spPr>
          <a:xfrm flipH="1">
            <a:off x="435167" y="1515225"/>
            <a:ext cx="3840480" cy="512064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43" name="Rectangle 42"/>
          <p:cNvSpPr/>
          <p:nvPr/>
        </p:nvSpPr>
        <p:spPr>
          <a:xfrm>
            <a:off x="4343904" y="1120127"/>
            <a:ext cx="7406640"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mj-lt"/>
              </a:rPr>
              <a:t>Hierarchy</a:t>
            </a:r>
          </a:p>
        </p:txBody>
      </p:sp>
      <p:sp>
        <p:nvSpPr>
          <p:cNvPr id="44" name="Rectangle 43"/>
          <p:cNvSpPr/>
          <p:nvPr/>
        </p:nvSpPr>
        <p:spPr>
          <a:xfrm flipH="1">
            <a:off x="4343903" y="1515226"/>
            <a:ext cx="7406640" cy="301752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45" name="Rectangle 44"/>
          <p:cNvSpPr/>
          <p:nvPr/>
        </p:nvSpPr>
        <p:spPr>
          <a:xfrm flipH="1">
            <a:off x="4343903" y="4992328"/>
            <a:ext cx="7406640" cy="1643537"/>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52" name="Rectangle 51"/>
          <p:cNvSpPr/>
          <p:nvPr/>
        </p:nvSpPr>
        <p:spPr>
          <a:xfrm>
            <a:off x="4343904" y="4595623"/>
            <a:ext cx="7406640" cy="344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mj-lt"/>
              </a:rPr>
              <a:t>Client</a:t>
            </a:r>
            <a:endParaRPr lang="en-US" sz="2000" dirty="0">
              <a:latin typeface="+mj-lt"/>
            </a:endParaRPr>
          </a:p>
        </p:txBody>
      </p:sp>
      <p:sp>
        <p:nvSpPr>
          <p:cNvPr id="54" name="Rectangle 53"/>
          <p:cNvSpPr/>
          <p:nvPr/>
        </p:nvSpPr>
        <p:spPr>
          <a:xfrm flipH="1">
            <a:off x="4134485" y="5213913"/>
            <a:ext cx="2599726"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Client gets SUM policy and is assigned a SUP/WSUS server</a:t>
            </a:r>
          </a:p>
        </p:txBody>
      </p:sp>
      <p:cxnSp>
        <p:nvCxnSpPr>
          <p:cNvPr id="39" name="Straight Connector 38"/>
          <p:cNvCxnSpPr/>
          <p:nvPr/>
        </p:nvCxnSpPr>
        <p:spPr>
          <a:xfrm>
            <a:off x="5834641" y="4318993"/>
            <a:ext cx="1679662" cy="1528569"/>
          </a:xfrm>
          <a:prstGeom prst="line">
            <a:avLst/>
          </a:prstGeom>
          <a:noFill/>
          <a:ln w="25400" cap="rnd" cmpd="sng" algn="ctr">
            <a:solidFill>
              <a:srgbClr val="FFFFFF"/>
            </a:solidFill>
            <a:prstDash val="sysDot"/>
            <a:headEnd type="triangle" w="lg" len="lg"/>
            <a:tailEnd type="none" w="lg" len="lg"/>
          </a:ln>
          <a:effectLst/>
        </p:spPr>
      </p:cxnSp>
      <p:cxnSp>
        <p:nvCxnSpPr>
          <p:cNvPr id="41" name="Straight Connector 40"/>
          <p:cNvCxnSpPr/>
          <p:nvPr/>
        </p:nvCxnSpPr>
        <p:spPr>
          <a:xfrm flipH="1">
            <a:off x="7514303" y="4254910"/>
            <a:ext cx="832351" cy="1580085"/>
          </a:xfrm>
          <a:prstGeom prst="line">
            <a:avLst/>
          </a:prstGeom>
          <a:noFill/>
          <a:ln w="25400" cap="rnd" cmpd="sng" algn="ctr">
            <a:solidFill>
              <a:srgbClr val="FFFFFF"/>
            </a:solidFill>
            <a:prstDash val="sysDot"/>
            <a:headEnd type="triangle" w="lg" len="lg"/>
            <a:tailEnd type="none" w="lg" len="lg"/>
          </a:ln>
          <a:effectLst/>
        </p:spPr>
      </p:cxnSp>
      <p:grpSp>
        <p:nvGrpSpPr>
          <p:cNvPr id="55" name="Group 54"/>
          <p:cNvGrpSpPr/>
          <p:nvPr/>
        </p:nvGrpSpPr>
        <p:grpSpPr>
          <a:xfrm>
            <a:off x="9574030" y="1643080"/>
            <a:ext cx="1506720" cy="745592"/>
            <a:chOff x="9574030" y="751249"/>
            <a:chExt cx="1506720" cy="745592"/>
          </a:xfrm>
        </p:grpSpPr>
        <p:sp>
          <p:nvSpPr>
            <p:cNvPr id="56" name="Oval 49"/>
            <p:cNvSpPr/>
            <p:nvPr/>
          </p:nvSpPr>
          <p:spPr>
            <a:xfrm>
              <a:off x="9574030" y="751249"/>
              <a:ext cx="1506720" cy="745592"/>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flipH="1">
              <a:off x="9674009" y="950925"/>
              <a:ext cx="1244749"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chemeClr val="tx2"/>
                  </a:solidFill>
                  <a:latin typeface="Segoe Semibold" pitchFamily="34" charset="0"/>
                  <a:ea typeface="Segoe UI" pitchFamily="34" charset="0"/>
                </a:rPr>
                <a:t>MICROSOFT </a:t>
              </a:r>
              <a:br>
                <a:rPr lang="en-US" sz="1400" kern="0" dirty="0" smtClean="0">
                  <a:solidFill>
                    <a:schemeClr val="tx2"/>
                  </a:solidFill>
                  <a:latin typeface="Segoe Semibold" pitchFamily="34" charset="0"/>
                  <a:ea typeface="Segoe UI" pitchFamily="34" charset="0"/>
                </a:rPr>
              </a:br>
              <a:r>
                <a:rPr lang="en-US" sz="1400" kern="0" dirty="0" smtClean="0">
                  <a:solidFill>
                    <a:schemeClr val="tx2"/>
                  </a:solidFill>
                  <a:latin typeface="Segoe Semibold" pitchFamily="34" charset="0"/>
                  <a:ea typeface="Segoe UI" pitchFamily="34" charset="0"/>
                </a:rPr>
                <a:t>UPDATE</a:t>
              </a:r>
              <a:endParaRPr lang="en-US" sz="1400" kern="0" dirty="0">
                <a:solidFill>
                  <a:schemeClr val="tx2"/>
                </a:solidFill>
                <a:latin typeface="Segoe Semibold" pitchFamily="34" charset="0"/>
                <a:ea typeface="Segoe UI" pitchFamily="34" charset="0"/>
              </a:endParaRPr>
            </a:p>
          </p:txBody>
        </p:sp>
      </p:grpSp>
      <p:sp>
        <p:nvSpPr>
          <p:cNvPr id="3" name="Title 2"/>
          <p:cNvSpPr>
            <a:spLocks noGrp="1"/>
          </p:cNvSpPr>
          <p:nvPr>
            <p:ph type="title"/>
          </p:nvPr>
        </p:nvSpPr>
        <p:spPr>
          <a:xfrm>
            <a:off x="435168" y="209704"/>
            <a:ext cx="11364912" cy="609398"/>
          </a:xfrm>
        </p:spPr>
        <p:txBody>
          <a:bodyPr/>
          <a:lstStyle/>
          <a:p>
            <a:r>
              <a:rPr lang="en-US" dirty="0" smtClean="0"/>
              <a:t>Scanning and Measuring</a:t>
            </a:r>
            <a:endParaRPr lang="en-US" dirty="0"/>
          </a:p>
        </p:txBody>
      </p:sp>
      <p:sp>
        <p:nvSpPr>
          <p:cNvPr id="53" name="Oval 52"/>
          <p:cNvSpPr/>
          <p:nvPr/>
        </p:nvSpPr>
        <p:spPr>
          <a:xfrm>
            <a:off x="6824363" y="5213913"/>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1</a:t>
            </a:r>
          </a:p>
        </p:txBody>
      </p:sp>
      <p:sp>
        <p:nvSpPr>
          <p:cNvPr id="50" name="Oval 49"/>
          <p:cNvSpPr/>
          <p:nvPr/>
        </p:nvSpPr>
        <p:spPr>
          <a:xfrm>
            <a:off x="7674285" y="5213913"/>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2</a:t>
            </a:r>
          </a:p>
        </p:txBody>
      </p:sp>
    </p:spTree>
    <p:extLst>
      <p:ext uri="{BB962C8B-B14F-4D97-AF65-F5344CB8AC3E}">
        <p14:creationId xmlns:p14="http://schemas.microsoft.com/office/powerpoint/2010/main" val="3511474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par>
                                <p:cTn id="87" presetID="10"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P spid="21" grpId="0"/>
      <p:bldP spid="22" grpId="0"/>
      <p:bldP spid="46" grpId="0" animBg="1"/>
      <p:bldP spid="47" grpId="0"/>
      <p:bldP spid="48" grpId="0" animBg="1"/>
      <p:bldP spid="49" grpId="0"/>
      <p:bldP spid="51" grpId="0"/>
      <p:bldP spid="37" grpId="0"/>
      <p:bldP spid="54" grpId="0"/>
      <p:bldP spid="53"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435168" y="2314518"/>
            <a:ext cx="3482465" cy="1687505"/>
            <a:chOff x="435168" y="2314518"/>
            <a:chExt cx="3482465" cy="1687505"/>
          </a:xfrm>
        </p:grpSpPr>
        <p:sp>
          <p:nvSpPr>
            <p:cNvPr id="14" name="Rectangle 13"/>
            <p:cNvSpPr/>
            <p:nvPr/>
          </p:nvSpPr>
          <p:spPr>
            <a:xfrm flipH="1">
              <a:off x="442913" y="2755528"/>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r>
                <a:rPr lang="en-US" b="1" dirty="0">
                  <a:solidFill>
                    <a:srgbClr val="FFFFFF"/>
                  </a:solidFill>
                  <a:latin typeface="Segoe Semibold" pitchFamily="34" charset="0"/>
                  <a:ea typeface="Segoe UI" pitchFamily="34" charset="0"/>
                  <a:cs typeface="Segoe UI" pitchFamily="34" charset="0"/>
                </a:rPr>
                <a:t>Software updates</a:t>
              </a:r>
            </a:p>
            <a:p>
              <a:pPr marL="173038" indent="-173038">
                <a:buFont typeface="Arial" pitchFamily="34" charset="0"/>
                <a:buChar char="•"/>
              </a:pPr>
              <a:r>
                <a:rPr lang="en-US" sz="1600" dirty="0">
                  <a:solidFill>
                    <a:srgbClr val="FFFFFF"/>
                  </a:solidFill>
                  <a:latin typeface="Segoe UI" pitchFamily="34" charset="0"/>
                  <a:ea typeface="Segoe UI" pitchFamily="34" charset="0"/>
                  <a:cs typeface="Segoe UI" pitchFamily="34" charset="0"/>
                </a:rPr>
                <a:t>Planning and setup</a:t>
              </a:r>
            </a:p>
            <a:p>
              <a:pPr marL="173038" indent="-173038">
                <a:buFont typeface="Arial" pitchFamily="34" charset="0"/>
                <a:buChar char="•"/>
              </a:pPr>
              <a:r>
                <a:rPr lang="en-US" sz="1600" dirty="0">
                  <a:solidFill>
                    <a:srgbClr val="FFFFFF"/>
                  </a:solidFill>
                  <a:latin typeface="Segoe UI" pitchFamily="34" charset="0"/>
                  <a:ea typeface="Segoe UI" pitchFamily="34" charset="0"/>
                  <a:cs typeface="Segoe UI" pitchFamily="34" charset="0"/>
                </a:rPr>
                <a:t>Targeting and Delegation</a:t>
              </a:r>
            </a:p>
            <a:p>
              <a:pPr marL="173038" indent="-173038">
                <a:buFont typeface="Arial" pitchFamily="34" charset="0"/>
                <a:buChar char="•"/>
              </a:pPr>
              <a:r>
                <a:rPr lang="en-US" sz="1600" dirty="0">
                  <a:solidFill>
                    <a:srgbClr val="FFFFFF"/>
                  </a:solidFill>
                  <a:latin typeface="Segoe UI" pitchFamily="34" charset="0"/>
                  <a:ea typeface="Segoe UI" pitchFamily="34" charset="0"/>
                  <a:cs typeface="Segoe UI" pitchFamily="34" charset="0"/>
                </a:rPr>
                <a:t>Maximizing productivity</a:t>
              </a:r>
            </a:p>
          </p:txBody>
        </p:sp>
        <p:sp>
          <p:nvSpPr>
            <p:cNvPr id="15" name="Rectangle 14"/>
            <p:cNvSpPr/>
            <p:nvPr/>
          </p:nvSpPr>
          <p:spPr>
            <a:xfrm>
              <a:off x="435168" y="2314518"/>
              <a:ext cx="3474720" cy="41148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Segoe Light"/>
                </a:rPr>
                <a:t>Plan and Configure</a:t>
              </a:r>
            </a:p>
          </p:txBody>
        </p:sp>
      </p:grpSp>
      <p:grpSp>
        <p:nvGrpSpPr>
          <p:cNvPr id="42" name="Group 41"/>
          <p:cNvGrpSpPr/>
          <p:nvPr/>
        </p:nvGrpSpPr>
        <p:grpSpPr>
          <a:xfrm>
            <a:off x="4351901" y="2314518"/>
            <a:ext cx="3474720" cy="1687505"/>
            <a:chOff x="4351901" y="2314518"/>
            <a:chExt cx="3474720" cy="1687505"/>
          </a:xfrm>
        </p:grpSpPr>
        <p:sp>
          <p:nvSpPr>
            <p:cNvPr id="18" name="Rectangle 17"/>
            <p:cNvSpPr/>
            <p:nvPr/>
          </p:nvSpPr>
          <p:spPr>
            <a:xfrm>
              <a:off x="4351901" y="2314518"/>
              <a:ext cx="3474720" cy="411480"/>
            </a:xfrm>
            <a:prstGeom prst="rect">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Assessing Compliance</a:t>
              </a:r>
            </a:p>
          </p:txBody>
        </p:sp>
        <p:sp>
          <p:nvSpPr>
            <p:cNvPr id="23" name="Rectangle 22"/>
            <p:cNvSpPr/>
            <p:nvPr/>
          </p:nvSpPr>
          <p:spPr>
            <a:xfrm flipH="1">
              <a:off x="4351901" y="2755527"/>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noAutofit/>
            </a:bodyPr>
            <a:lstStyle/>
            <a:p>
              <a:r>
                <a:rPr lang="en-US" b="1" dirty="0">
                  <a:solidFill>
                    <a:srgbClr val="FFFFFF"/>
                  </a:solidFill>
                  <a:latin typeface="Segoe Semibold" pitchFamily="34" charset="0"/>
                  <a:ea typeface="Segoe UI" pitchFamily="34" charset="0"/>
                  <a:cs typeface="Segoe UI" pitchFamily="34" charset="0"/>
                </a:rPr>
                <a:t>Software updates</a:t>
              </a:r>
            </a:p>
            <a:p>
              <a:pPr marL="173038" indent="-173038">
                <a:buFont typeface="Arial" pitchFamily="34" charset="0"/>
                <a:buChar char="•"/>
              </a:pPr>
              <a:r>
                <a:rPr lang="en-US" sz="1600" dirty="0">
                  <a:solidFill>
                    <a:srgbClr val="FFFFFF"/>
                  </a:solidFill>
                  <a:latin typeface="Segoe UI" pitchFamily="34" charset="0"/>
                  <a:ea typeface="Segoe UI" pitchFamily="34" charset="0"/>
                  <a:cs typeface="Segoe UI" pitchFamily="34" charset="0"/>
                </a:rPr>
                <a:t>Scanning for compliance</a:t>
              </a:r>
            </a:p>
            <a:p>
              <a:pPr marL="173038" indent="-173038">
                <a:buFont typeface="Arial" pitchFamily="34" charset="0"/>
                <a:buChar char="•"/>
              </a:pPr>
              <a:r>
                <a:rPr lang="en-US" sz="1600" dirty="0">
                  <a:solidFill>
                    <a:srgbClr val="FFFFFF"/>
                  </a:solidFill>
                  <a:latin typeface="Segoe UI" pitchFamily="34" charset="0"/>
                  <a:ea typeface="Segoe UI" pitchFamily="34" charset="0"/>
                  <a:cs typeface="Segoe UI" pitchFamily="34" charset="0"/>
                </a:rPr>
                <a:t>Measuring </a:t>
              </a:r>
              <a:r>
                <a:rPr lang="en-US" sz="1600" dirty="0" smtClean="0">
                  <a:solidFill>
                    <a:srgbClr val="FFFFFF"/>
                  </a:solidFill>
                  <a:latin typeface="Segoe UI" pitchFamily="34" charset="0"/>
                  <a:ea typeface="Segoe UI" pitchFamily="34" charset="0"/>
                  <a:cs typeface="Segoe UI" pitchFamily="34" charset="0"/>
                </a:rPr>
                <a:t>compliance</a:t>
              </a:r>
              <a:endParaRPr lang="en-US" sz="1600" dirty="0">
                <a:solidFill>
                  <a:srgbClr val="FFFFFF"/>
                </a:solidFill>
                <a:latin typeface="Segoe UI" pitchFamily="34" charset="0"/>
                <a:ea typeface="Segoe UI" pitchFamily="34" charset="0"/>
                <a:cs typeface="Segoe UI" pitchFamily="34" charset="0"/>
              </a:endParaRPr>
            </a:p>
          </p:txBody>
        </p:sp>
      </p:grpSp>
      <p:sp>
        <p:nvSpPr>
          <p:cNvPr id="28" name="Right Arrow 27"/>
          <p:cNvSpPr/>
          <p:nvPr/>
        </p:nvSpPr>
        <p:spPr>
          <a:xfrm>
            <a:off x="3997607" y="2314518"/>
            <a:ext cx="274320" cy="1687506"/>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Segoe Light"/>
              <a:ea typeface="Segoe UI" pitchFamily="34" charset="0"/>
            </a:endParaRPr>
          </a:p>
        </p:txBody>
      </p:sp>
      <p:grpSp>
        <p:nvGrpSpPr>
          <p:cNvPr id="3" name="Group 2"/>
          <p:cNvGrpSpPr/>
          <p:nvPr/>
        </p:nvGrpSpPr>
        <p:grpSpPr>
          <a:xfrm>
            <a:off x="8260888" y="2314518"/>
            <a:ext cx="3686601" cy="1687505"/>
            <a:chOff x="8260889" y="2314518"/>
            <a:chExt cx="3474720" cy="1687505"/>
          </a:xfrm>
        </p:grpSpPr>
        <p:sp>
          <p:nvSpPr>
            <p:cNvPr id="10" name="Rectangle 9"/>
            <p:cNvSpPr/>
            <p:nvPr/>
          </p:nvSpPr>
          <p:spPr>
            <a:xfrm>
              <a:off x="8260889" y="2314518"/>
              <a:ext cx="3474720" cy="41148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Remediating N</a:t>
              </a:r>
              <a:r>
                <a:rPr lang="en-US" sz="2000" dirty="0" smtClean="0">
                  <a:solidFill>
                    <a:srgbClr val="FFFFFF"/>
                  </a:solidFill>
                  <a:latin typeface="+mj-lt"/>
                </a:rPr>
                <a:t>on-compliance</a:t>
              </a:r>
              <a:endParaRPr lang="en-US" sz="2000" dirty="0">
                <a:solidFill>
                  <a:srgbClr val="FFFFFF"/>
                </a:solidFill>
                <a:latin typeface="+mj-lt"/>
              </a:endParaRPr>
            </a:p>
          </p:txBody>
        </p:sp>
        <p:sp>
          <p:nvSpPr>
            <p:cNvPr id="11" name="Rectangle 10"/>
            <p:cNvSpPr/>
            <p:nvPr/>
          </p:nvSpPr>
          <p:spPr>
            <a:xfrm flipH="1">
              <a:off x="8260889" y="2755527"/>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r>
                <a:rPr lang="en-US" b="1" dirty="0">
                  <a:solidFill>
                    <a:srgbClr val="FFFFFF"/>
                  </a:solidFill>
                  <a:latin typeface="Segoe Semibold" pitchFamily="34" charset="0"/>
                  <a:ea typeface="Segoe UI" pitchFamily="34" charset="0"/>
                  <a:cs typeface="Segoe UI" pitchFamily="34" charset="0"/>
                </a:rPr>
                <a:t>Software updates</a:t>
              </a:r>
            </a:p>
            <a:p>
              <a:pPr marL="173038" indent="-173038">
                <a:buFont typeface="Arial" pitchFamily="34" charset="0"/>
                <a:buChar char="•"/>
              </a:pPr>
              <a:r>
                <a:rPr lang="en-US" sz="1600" dirty="0">
                  <a:solidFill>
                    <a:srgbClr val="FFFFFF"/>
                  </a:solidFill>
                  <a:latin typeface="Segoe UI" pitchFamily="34" charset="0"/>
                  <a:ea typeface="Segoe UI" pitchFamily="34" charset="0"/>
                  <a:cs typeface="Segoe UI" pitchFamily="34" charset="0"/>
                </a:rPr>
                <a:t>Deploying monthly updates</a:t>
              </a:r>
            </a:p>
            <a:p>
              <a:pPr marL="173038" indent="-173038">
                <a:buFont typeface="Arial" pitchFamily="34" charset="0"/>
                <a:buChar char="•"/>
              </a:pPr>
              <a:r>
                <a:rPr lang="en-US" sz="1600" dirty="0">
                  <a:solidFill>
                    <a:srgbClr val="FFFFFF"/>
                  </a:solidFill>
                  <a:latin typeface="Segoe UI" pitchFamily="34" charset="0"/>
                  <a:ea typeface="Segoe UI" pitchFamily="34" charset="0"/>
                  <a:cs typeface="Segoe UI" pitchFamily="34" charset="0"/>
                </a:rPr>
                <a:t>Monitoring ongoing compliance</a:t>
              </a:r>
            </a:p>
          </p:txBody>
        </p:sp>
      </p:grpSp>
      <p:sp>
        <p:nvSpPr>
          <p:cNvPr id="12" name="Right Arrow 11"/>
          <p:cNvSpPr/>
          <p:nvPr/>
        </p:nvSpPr>
        <p:spPr>
          <a:xfrm>
            <a:off x="7906595" y="2314518"/>
            <a:ext cx="274320" cy="1687506"/>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Segoe Light"/>
              <a:ea typeface="Segoe UI" pitchFamily="34" charset="0"/>
            </a:endParaRPr>
          </a:p>
        </p:txBody>
      </p:sp>
      <p:sp>
        <p:nvSpPr>
          <p:cNvPr id="16" name="Title 1"/>
          <p:cNvSpPr>
            <a:spLocks noGrp="1"/>
          </p:cNvSpPr>
          <p:nvPr>
            <p:ph type="title"/>
          </p:nvPr>
        </p:nvSpPr>
        <p:spPr>
          <a:xfrm>
            <a:off x="435168" y="209704"/>
            <a:ext cx="11364912" cy="997196"/>
          </a:xfrm>
        </p:spPr>
        <p:txBody>
          <a:bodyPr/>
          <a:lstStyle/>
          <a:p>
            <a:r>
              <a:rPr lang="en-US" sz="3600" dirty="0" smtClean="0"/>
              <a:t>Building Your Compliance Management Solution </a:t>
            </a:r>
            <a:br>
              <a:rPr lang="en-US" sz="3600" dirty="0" smtClean="0"/>
            </a:br>
            <a:r>
              <a:rPr lang="en-US" sz="3600" dirty="0" smtClean="0"/>
              <a:t>With Configuration Manager 2012</a:t>
            </a:r>
            <a:endParaRPr lang="en-US" sz="3600" dirty="0"/>
          </a:p>
        </p:txBody>
      </p:sp>
    </p:spTree>
    <p:extLst>
      <p:ext uri="{BB962C8B-B14F-4D97-AF65-F5344CB8AC3E}">
        <p14:creationId xmlns:p14="http://schemas.microsoft.com/office/powerpoint/2010/main" val="210232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95608" y="3564870"/>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pc="-150" dirty="0" smtClean="0">
                <a:latin typeface="Segoe Semibold" pitchFamily="34" charset="0"/>
              </a:rPr>
              <a:t>1</a:t>
            </a:r>
            <a:endParaRPr lang="en-US" spc="-150" dirty="0">
              <a:latin typeface="Segoe Semibold" pitchFamily="34" charset="0"/>
            </a:endParaRPr>
          </a:p>
        </p:txBody>
      </p:sp>
      <p:sp>
        <p:nvSpPr>
          <p:cNvPr id="6" name="Rectangle 5"/>
          <p:cNvSpPr/>
          <p:nvPr/>
        </p:nvSpPr>
        <p:spPr>
          <a:xfrm flipH="1">
            <a:off x="889737" y="3564870"/>
            <a:ext cx="3380637" cy="215444"/>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ADR or Admin deploys applicable updates</a:t>
            </a:r>
          </a:p>
        </p:txBody>
      </p:sp>
      <p:pic>
        <p:nvPicPr>
          <p:cNvPr id="11" name="Picture 10"/>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r="33159"/>
          <a:stretch/>
        </p:blipFill>
        <p:spPr bwMode="auto">
          <a:xfrm>
            <a:off x="4953859" y="1655050"/>
            <a:ext cx="611187" cy="832416"/>
          </a:xfrm>
          <a:prstGeom prst="rect">
            <a:avLst/>
          </a:prstGeom>
          <a:noFill/>
          <a:ln>
            <a:noFill/>
          </a:ln>
        </p:spPr>
      </p:pic>
      <p:sp>
        <p:nvSpPr>
          <p:cNvPr id="12" name="Rectangle 11"/>
          <p:cNvSpPr/>
          <p:nvPr/>
        </p:nvSpPr>
        <p:spPr>
          <a:xfrm flipH="1">
            <a:off x="4736214" y="2549829"/>
            <a:ext cx="1162225"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PRIMARY SITE</a:t>
            </a:r>
            <a:endParaRPr lang="en-US" sz="1400" kern="0" dirty="0">
              <a:solidFill>
                <a:srgbClr val="FFFFFF"/>
              </a:solidFill>
              <a:ea typeface="Segoe UI" pitchFamily="34" charset="0"/>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7536"/>
          <a:stretch/>
        </p:blipFill>
        <p:spPr>
          <a:xfrm>
            <a:off x="5046326" y="3133899"/>
            <a:ext cx="457200" cy="71887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74719" y="5803668"/>
            <a:ext cx="1176451" cy="757442"/>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67536"/>
          <a:stretch/>
        </p:blipFill>
        <p:spPr>
          <a:xfrm>
            <a:off x="8131846" y="3133899"/>
            <a:ext cx="457200" cy="718875"/>
          </a:xfrm>
          <a:prstGeom prst="rect">
            <a:avLst/>
          </a:prstGeom>
        </p:spPr>
      </p:pic>
      <p:sp>
        <p:nvSpPr>
          <p:cNvPr id="18" name="Rectangle 17"/>
          <p:cNvSpPr/>
          <p:nvPr/>
        </p:nvSpPr>
        <p:spPr>
          <a:xfrm flipH="1">
            <a:off x="4549585" y="3881945"/>
            <a:ext cx="1491721"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MANAGEMENT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POINT</a:t>
            </a:r>
            <a:endParaRPr lang="en-US" sz="1400" kern="0" dirty="0">
              <a:solidFill>
                <a:srgbClr val="FFFFFF"/>
              </a:solidFill>
              <a:ea typeface="Segoe UI" pitchFamily="34" charset="0"/>
            </a:endParaRPr>
          </a:p>
        </p:txBody>
      </p:sp>
      <p:sp>
        <p:nvSpPr>
          <p:cNvPr id="19" name="Rectangle 18"/>
          <p:cNvSpPr/>
          <p:nvPr/>
        </p:nvSpPr>
        <p:spPr>
          <a:xfrm flipH="1">
            <a:off x="7821699" y="3881945"/>
            <a:ext cx="1077494"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SUP </a:t>
            </a:r>
            <a:r>
              <a:rPr lang="en-US" sz="1400" kern="0" dirty="0" smtClean="0">
                <a:solidFill>
                  <a:srgbClr val="FFFFFF"/>
                </a:solidFill>
                <a:ea typeface="Segoe UI" pitchFamily="34" charset="0"/>
              </a:rPr>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a:t>
            </a:r>
            <a:r>
              <a:rPr lang="en-US" sz="1400" kern="0" dirty="0">
                <a:solidFill>
                  <a:srgbClr val="FFFFFF"/>
                </a:solidFill>
                <a:ea typeface="Segoe UI" pitchFamily="34" charset="0"/>
              </a:rPr>
              <a:t>WSUS)</a:t>
            </a:r>
          </a:p>
        </p:txBody>
      </p:sp>
      <p:cxnSp>
        <p:nvCxnSpPr>
          <p:cNvPr id="21" name="Straight Connector 20"/>
          <p:cNvCxnSpPr/>
          <p:nvPr/>
        </p:nvCxnSpPr>
        <p:spPr>
          <a:xfrm>
            <a:off x="4174026" y="2116151"/>
            <a:ext cx="640080" cy="0"/>
          </a:xfrm>
          <a:prstGeom prst="line">
            <a:avLst/>
          </a:prstGeom>
          <a:noFill/>
          <a:ln w="25400" cap="rnd" cmpd="sng" algn="ctr">
            <a:solidFill>
              <a:srgbClr val="FFFFFF"/>
            </a:solidFill>
            <a:prstDash val="sysDot"/>
            <a:headEnd type="none"/>
            <a:tailEnd type="triangle" w="lg" len="lg"/>
          </a:ln>
          <a:effectLst/>
        </p:spPr>
      </p:cxnSp>
      <p:cxnSp>
        <p:nvCxnSpPr>
          <p:cNvPr id="22" name="Straight Connector 21"/>
          <p:cNvCxnSpPr/>
          <p:nvPr/>
        </p:nvCxnSpPr>
        <p:spPr>
          <a:xfrm>
            <a:off x="5281032" y="2778234"/>
            <a:ext cx="0" cy="365760"/>
          </a:xfrm>
          <a:prstGeom prst="line">
            <a:avLst/>
          </a:prstGeom>
          <a:noFill/>
          <a:ln w="25400" cap="rnd" cmpd="sng" algn="ctr">
            <a:solidFill>
              <a:srgbClr val="FFFFFF"/>
            </a:solidFill>
            <a:prstDash val="sysDot"/>
            <a:headEnd type="triangle" w="lg" len="lg"/>
            <a:tailEnd type="triangle" w="lg" len="lg"/>
          </a:ln>
          <a:effectLst/>
        </p:spPr>
      </p:cxnSp>
      <p:cxnSp>
        <p:nvCxnSpPr>
          <p:cNvPr id="27" name="Straight Connector 26"/>
          <p:cNvCxnSpPr>
            <a:endCxn id="14" idx="0"/>
          </p:cNvCxnSpPr>
          <p:nvPr/>
        </p:nvCxnSpPr>
        <p:spPr>
          <a:xfrm>
            <a:off x="5762531" y="4233515"/>
            <a:ext cx="2200414" cy="1570153"/>
          </a:xfrm>
          <a:prstGeom prst="line">
            <a:avLst/>
          </a:prstGeom>
          <a:noFill/>
          <a:ln w="25400" cap="rnd" cmpd="sng" algn="ctr">
            <a:solidFill>
              <a:srgbClr val="FFFFFF"/>
            </a:solidFill>
            <a:prstDash val="sysDot"/>
            <a:headEnd type="triangle" w="lg" len="lg"/>
            <a:tailEnd type="none" w="lg" len="lg"/>
          </a:ln>
          <a:effectLst/>
        </p:spPr>
      </p:cxnSp>
      <p:cxnSp>
        <p:nvCxnSpPr>
          <p:cNvPr id="28" name="Straight Connector 27"/>
          <p:cNvCxnSpPr/>
          <p:nvPr/>
        </p:nvCxnSpPr>
        <p:spPr>
          <a:xfrm flipH="1">
            <a:off x="7948612" y="4173648"/>
            <a:ext cx="33438" cy="1562555"/>
          </a:xfrm>
          <a:prstGeom prst="line">
            <a:avLst/>
          </a:prstGeom>
          <a:noFill/>
          <a:ln w="25400" cap="rnd" cmpd="sng" algn="ctr">
            <a:solidFill>
              <a:srgbClr val="FFFFFF"/>
            </a:solidFill>
            <a:prstDash val="sysDot"/>
            <a:headEnd type="triangle" w="lg" len="lg"/>
            <a:tailEnd type="none" w="lg" len="lg"/>
          </a:ln>
          <a:effectLst/>
        </p:spPr>
      </p:cxnSp>
      <p:sp>
        <p:nvSpPr>
          <p:cNvPr id="29" name="Oval 28"/>
          <p:cNvSpPr/>
          <p:nvPr/>
        </p:nvSpPr>
        <p:spPr>
          <a:xfrm>
            <a:off x="6572202" y="4958746"/>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4</a:t>
            </a:r>
          </a:p>
        </p:txBody>
      </p:sp>
      <p:sp>
        <p:nvSpPr>
          <p:cNvPr id="30" name="Rectangle 29"/>
          <p:cNvSpPr/>
          <p:nvPr/>
        </p:nvSpPr>
        <p:spPr>
          <a:xfrm flipH="1">
            <a:off x="4654752" y="4958746"/>
            <a:ext cx="1824136"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Client gets </a:t>
            </a:r>
            <a:r>
              <a:rPr lang="en-US" sz="1400" kern="0" dirty="0" smtClean="0">
                <a:solidFill>
                  <a:srgbClr val="FFFFFF"/>
                </a:solidFill>
                <a:ea typeface="Segoe UI" pitchFamily="34" charset="0"/>
              </a:rPr>
              <a:t>deployment </a:t>
            </a:r>
            <a:r>
              <a:rPr lang="en-US" sz="1400" kern="0" dirty="0">
                <a:solidFill>
                  <a:srgbClr val="FFFFFF"/>
                </a:solidFill>
                <a:ea typeface="Segoe UI" pitchFamily="34" charset="0"/>
              </a:rPr>
              <a:t>policy</a:t>
            </a:r>
          </a:p>
        </p:txBody>
      </p:sp>
      <p:sp>
        <p:nvSpPr>
          <p:cNvPr id="32" name="Rectangle 31"/>
          <p:cNvSpPr/>
          <p:nvPr/>
        </p:nvSpPr>
        <p:spPr>
          <a:xfrm flipH="1">
            <a:off x="10423659" y="5686267"/>
            <a:ext cx="1326883" cy="861774"/>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Updates are installed on a schedule or by the end user</a:t>
            </a:r>
          </a:p>
        </p:txBody>
      </p:sp>
      <p:sp>
        <p:nvSpPr>
          <p:cNvPr id="33" name="Oval 32"/>
          <p:cNvSpPr/>
          <p:nvPr/>
        </p:nvSpPr>
        <p:spPr>
          <a:xfrm>
            <a:off x="7824212" y="4958746"/>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5</a:t>
            </a:r>
          </a:p>
        </p:txBody>
      </p:sp>
      <p:sp>
        <p:nvSpPr>
          <p:cNvPr id="34" name="Rectangle 33"/>
          <p:cNvSpPr/>
          <p:nvPr/>
        </p:nvSpPr>
        <p:spPr>
          <a:xfrm flipH="1">
            <a:off x="8237558" y="4958746"/>
            <a:ext cx="3386706"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Client gets update binaries from distribution point and caches them locally</a:t>
            </a:r>
          </a:p>
        </p:txBody>
      </p:sp>
      <p:pic>
        <p:nvPicPr>
          <p:cNvPr id="36" name="Picture 3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26" y="1553267"/>
            <a:ext cx="3657600" cy="1953770"/>
          </a:xfrm>
          <a:prstGeom prst="rect">
            <a:avLst/>
          </a:prstGeom>
        </p:spPr>
      </p:pic>
      <p:pic>
        <p:nvPicPr>
          <p:cNvPr id="38"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l="67536"/>
          <a:stretch/>
        </p:blipFill>
        <p:spPr>
          <a:xfrm>
            <a:off x="10184068" y="3133899"/>
            <a:ext cx="457200" cy="718875"/>
          </a:xfrm>
          <a:prstGeom prst="rect">
            <a:avLst/>
          </a:prstGeom>
        </p:spPr>
      </p:pic>
      <p:sp>
        <p:nvSpPr>
          <p:cNvPr id="39" name="Rectangle 38"/>
          <p:cNvSpPr/>
          <p:nvPr/>
        </p:nvSpPr>
        <p:spPr>
          <a:xfrm flipH="1">
            <a:off x="9515103" y="3881945"/>
            <a:ext cx="1871330"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DISTRIBUTION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POINT</a:t>
            </a:r>
            <a:endParaRPr lang="en-US" sz="1400" kern="0" dirty="0">
              <a:solidFill>
                <a:srgbClr val="FFFFFF"/>
              </a:solidFill>
              <a:ea typeface="Segoe UI" pitchFamily="34" charset="0"/>
            </a:endParaRPr>
          </a:p>
        </p:txBody>
      </p:sp>
      <p:pic>
        <p:nvPicPr>
          <p:cNvPr id="41" name="Picture 40"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425" y="4123918"/>
            <a:ext cx="3657600" cy="1967415"/>
          </a:xfrm>
          <a:prstGeom prst="rect">
            <a:avLst/>
          </a:prstGeom>
        </p:spPr>
      </p:pic>
      <p:sp>
        <p:nvSpPr>
          <p:cNvPr id="42" name="Oval 41"/>
          <p:cNvSpPr/>
          <p:nvPr/>
        </p:nvSpPr>
        <p:spPr>
          <a:xfrm>
            <a:off x="495608" y="6151989"/>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pc="-150" dirty="0" smtClean="0">
                <a:latin typeface="Segoe Semibold" pitchFamily="34" charset="0"/>
              </a:rPr>
              <a:t>8</a:t>
            </a:r>
          </a:p>
        </p:txBody>
      </p:sp>
      <p:sp>
        <p:nvSpPr>
          <p:cNvPr id="43" name="Rectangle 42"/>
          <p:cNvSpPr/>
          <p:nvPr/>
        </p:nvSpPr>
        <p:spPr>
          <a:xfrm flipH="1">
            <a:off x="889736" y="6151989"/>
            <a:ext cx="3283019"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Admin views deployment status </a:t>
            </a:r>
            <a:r>
              <a:rPr lang="en-US" sz="1400" kern="0" dirty="0" smtClean="0">
                <a:solidFill>
                  <a:srgbClr val="FFFFFF"/>
                </a:solidFill>
                <a:ea typeface="Segoe UI" pitchFamily="34" charset="0"/>
              </a:rPr>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in-console </a:t>
            </a:r>
            <a:r>
              <a:rPr lang="en-US" sz="1400" kern="0" dirty="0">
                <a:solidFill>
                  <a:srgbClr val="FFFFFF"/>
                </a:solidFill>
                <a:ea typeface="Segoe UI" pitchFamily="34" charset="0"/>
              </a:rPr>
              <a:t>or from reports</a:t>
            </a:r>
          </a:p>
        </p:txBody>
      </p:sp>
      <p:pic>
        <p:nvPicPr>
          <p:cNvPr id="4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31048" y="4860954"/>
            <a:ext cx="990267" cy="1280160"/>
          </a:xfrm>
          <a:prstGeom prst="rect">
            <a:avLst/>
          </a:prstGeom>
          <a:noFill/>
          <a:ln w="9525">
            <a:noFill/>
            <a:miter lim="800000"/>
            <a:headEnd/>
            <a:tailEnd/>
          </a:ln>
          <a:effectLst/>
        </p:spPr>
      </p:pic>
      <p:cxnSp>
        <p:nvCxnSpPr>
          <p:cNvPr id="46" name="Straight Connector 45"/>
          <p:cNvCxnSpPr/>
          <p:nvPr/>
        </p:nvCxnSpPr>
        <p:spPr>
          <a:xfrm flipV="1">
            <a:off x="4174025" y="2234396"/>
            <a:ext cx="640081" cy="2143018"/>
          </a:xfrm>
          <a:prstGeom prst="line">
            <a:avLst/>
          </a:prstGeom>
          <a:noFill/>
          <a:ln w="25400" cap="rnd" cmpd="sng" algn="ctr">
            <a:solidFill>
              <a:srgbClr val="FFFFFF"/>
            </a:solidFill>
            <a:prstDash val="sysDot"/>
            <a:headEnd type="none"/>
            <a:tailEnd type="triangle" w="lg" len="lg"/>
          </a:ln>
          <a:effectLst/>
        </p:spPr>
      </p:cxnSp>
      <p:cxnSp>
        <p:nvCxnSpPr>
          <p:cNvPr id="51" name="Straight Connector 50"/>
          <p:cNvCxnSpPr/>
          <p:nvPr/>
        </p:nvCxnSpPr>
        <p:spPr>
          <a:xfrm>
            <a:off x="5649366" y="2069685"/>
            <a:ext cx="3761334" cy="46466"/>
          </a:xfrm>
          <a:prstGeom prst="line">
            <a:avLst/>
          </a:prstGeom>
          <a:noFill/>
          <a:ln w="25400" cap="rnd" cmpd="sng" algn="ctr">
            <a:solidFill>
              <a:srgbClr val="FFFFFF"/>
            </a:solidFill>
            <a:prstDash val="sysDot"/>
            <a:headEnd type="none"/>
            <a:tailEnd type="triangle" w="lg" len="lg"/>
          </a:ln>
          <a:effectLst/>
        </p:spPr>
      </p:cxnSp>
      <p:sp>
        <p:nvSpPr>
          <p:cNvPr id="53" name="Oval 52"/>
          <p:cNvSpPr/>
          <p:nvPr/>
        </p:nvSpPr>
        <p:spPr>
          <a:xfrm>
            <a:off x="5884038" y="1638798"/>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2</a:t>
            </a:r>
          </a:p>
        </p:txBody>
      </p:sp>
      <p:sp>
        <p:nvSpPr>
          <p:cNvPr id="54" name="Rectangle 53"/>
          <p:cNvSpPr/>
          <p:nvPr/>
        </p:nvSpPr>
        <p:spPr>
          <a:xfrm flipH="1">
            <a:off x="6297385" y="1638798"/>
            <a:ext cx="3116121"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Binaries are downloaded </a:t>
            </a:r>
            <a:r>
              <a:rPr lang="en-US" sz="1400" kern="0" dirty="0" smtClean="0">
                <a:solidFill>
                  <a:srgbClr val="FFFFFF"/>
                </a:solidFill>
                <a:ea typeface="Segoe UI" pitchFamily="34" charset="0"/>
              </a:rPr>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from </a:t>
            </a:r>
            <a:r>
              <a:rPr lang="en-US" sz="1400" kern="0" dirty="0">
                <a:solidFill>
                  <a:srgbClr val="FFFFFF"/>
                </a:solidFill>
                <a:ea typeface="Segoe UI" pitchFamily="34" charset="0"/>
              </a:rPr>
              <a:t>Microsoft </a:t>
            </a:r>
            <a:r>
              <a:rPr lang="en-US" sz="1400" kern="0" dirty="0" smtClean="0">
                <a:solidFill>
                  <a:srgbClr val="FFFFFF"/>
                </a:solidFill>
                <a:ea typeface="Segoe UI" pitchFamily="34" charset="0"/>
              </a:rPr>
              <a:t>Update</a:t>
            </a:r>
            <a:endParaRPr lang="en-US" sz="1400" kern="0" dirty="0">
              <a:solidFill>
                <a:srgbClr val="FFFFFF"/>
              </a:solidFill>
              <a:ea typeface="Segoe UI" pitchFamily="34" charset="0"/>
            </a:endParaRPr>
          </a:p>
        </p:txBody>
      </p:sp>
      <p:cxnSp>
        <p:nvCxnSpPr>
          <p:cNvPr id="55" name="Straight Connector 54"/>
          <p:cNvCxnSpPr>
            <a:endCxn id="38" idx="1"/>
          </p:cNvCxnSpPr>
          <p:nvPr/>
        </p:nvCxnSpPr>
        <p:spPr>
          <a:xfrm>
            <a:off x="5649366" y="2069685"/>
            <a:ext cx="4534702" cy="1423652"/>
          </a:xfrm>
          <a:prstGeom prst="line">
            <a:avLst/>
          </a:prstGeom>
          <a:noFill/>
          <a:ln w="25400" cap="rnd" cmpd="sng" algn="ctr">
            <a:solidFill>
              <a:srgbClr val="FFFFFF"/>
            </a:solidFill>
            <a:prstDash val="sysDot"/>
            <a:headEnd type="none"/>
            <a:tailEnd type="triangle" w="lg" len="lg"/>
          </a:ln>
          <a:effectLst/>
        </p:spPr>
      </p:cxnSp>
      <p:sp>
        <p:nvSpPr>
          <p:cNvPr id="60" name="Oval 59"/>
          <p:cNvSpPr/>
          <p:nvPr/>
        </p:nvSpPr>
        <p:spPr>
          <a:xfrm>
            <a:off x="7982050" y="2538860"/>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3</a:t>
            </a:r>
          </a:p>
        </p:txBody>
      </p:sp>
      <p:sp>
        <p:nvSpPr>
          <p:cNvPr id="61" name="Rectangle 60"/>
          <p:cNvSpPr/>
          <p:nvPr/>
        </p:nvSpPr>
        <p:spPr>
          <a:xfrm flipH="1">
            <a:off x="8460713" y="2538860"/>
            <a:ext cx="3258123"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Updates are placed in deployment package and sent to Distribution Point</a:t>
            </a:r>
          </a:p>
        </p:txBody>
      </p:sp>
      <p:sp>
        <p:nvSpPr>
          <p:cNvPr id="63" name="Oval 62"/>
          <p:cNvSpPr/>
          <p:nvPr/>
        </p:nvSpPr>
        <p:spPr>
          <a:xfrm>
            <a:off x="7255485" y="5415003"/>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7</a:t>
            </a:r>
          </a:p>
        </p:txBody>
      </p:sp>
      <p:sp>
        <p:nvSpPr>
          <p:cNvPr id="64" name="Rectangle 63"/>
          <p:cNvSpPr/>
          <p:nvPr/>
        </p:nvSpPr>
        <p:spPr>
          <a:xfrm flipH="1">
            <a:off x="4893658" y="5540361"/>
            <a:ext cx="2322462"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Enforcement state messages sent to MP and </a:t>
            </a:r>
            <a:r>
              <a:rPr lang="en-US" sz="1400" kern="0" dirty="0" smtClean="0">
                <a:solidFill>
                  <a:srgbClr val="FFFFFF"/>
                </a:solidFill>
                <a:ea typeface="Segoe UI" pitchFamily="34" charset="0"/>
              </a:rPr>
              <a:t>DB</a:t>
            </a:r>
            <a:endParaRPr lang="en-US" sz="1400" kern="0" dirty="0">
              <a:solidFill>
                <a:srgbClr val="FFFFFF"/>
              </a:solidFill>
              <a:ea typeface="Segoe UI" pitchFamily="34" charset="0"/>
            </a:endParaRPr>
          </a:p>
        </p:txBody>
      </p:sp>
      <p:cxnSp>
        <p:nvCxnSpPr>
          <p:cNvPr id="70" name="Straight Connector 69"/>
          <p:cNvCxnSpPr/>
          <p:nvPr/>
        </p:nvCxnSpPr>
        <p:spPr>
          <a:xfrm flipH="1">
            <a:off x="8964662" y="4233515"/>
            <a:ext cx="926250" cy="741441"/>
          </a:xfrm>
          <a:prstGeom prst="line">
            <a:avLst/>
          </a:prstGeom>
          <a:noFill/>
          <a:ln w="25400" cap="rnd" cmpd="sng" algn="ctr">
            <a:solidFill>
              <a:srgbClr val="FFFFFF"/>
            </a:solidFill>
            <a:prstDash val="sysDot"/>
            <a:headEnd type="triangle" w="lg" len="lg"/>
            <a:tailEnd type="none" w="lg" len="lg"/>
          </a:ln>
          <a:effectLst/>
        </p:spPr>
      </p:cxnSp>
      <p:cxnSp>
        <p:nvCxnSpPr>
          <p:cNvPr id="75" name="Straight Connector 74"/>
          <p:cNvCxnSpPr/>
          <p:nvPr/>
        </p:nvCxnSpPr>
        <p:spPr>
          <a:xfrm flipH="1">
            <a:off x="7948613" y="5389633"/>
            <a:ext cx="487412" cy="396774"/>
          </a:xfrm>
          <a:prstGeom prst="line">
            <a:avLst/>
          </a:prstGeom>
          <a:noFill/>
          <a:ln w="25400" cap="rnd" cmpd="sng" algn="ctr">
            <a:solidFill>
              <a:srgbClr val="FFFFFF"/>
            </a:solidFill>
            <a:prstDash val="sysDot"/>
            <a:headEnd type="none" w="lg" len="lg"/>
            <a:tailEnd type="none" w="lg" len="lg"/>
          </a:ln>
          <a:effectLst/>
        </p:spPr>
      </p:cxnSp>
      <p:sp>
        <p:nvSpPr>
          <p:cNvPr id="31" name="Oval 30"/>
          <p:cNvSpPr/>
          <p:nvPr/>
        </p:nvSpPr>
        <p:spPr>
          <a:xfrm>
            <a:off x="10021980" y="5686267"/>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6</a:t>
            </a:r>
          </a:p>
        </p:txBody>
      </p:sp>
      <p:pic>
        <p:nvPicPr>
          <p:cNvPr id="8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8032"/>
          <a:stretch/>
        </p:blipFill>
        <p:spPr bwMode="auto">
          <a:xfrm>
            <a:off x="8604864" y="5686267"/>
            <a:ext cx="136422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435168" y="1105116"/>
            <a:ext cx="384048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mj-lt"/>
              </a:rPr>
              <a:t>Administrator Console</a:t>
            </a:r>
          </a:p>
        </p:txBody>
      </p:sp>
      <p:sp>
        <p:nvSpPr>
          <p:cNvPr id="52" name="Rectangle 51"/>
          <p:cNvSpPr/>
          <p:nvPr/>
        </p:nvSpPr>
        <p:spPr>
          <a:xfrm flipH="1">
            <a:off x="435167" y="1500214"/>
            <a:ext cx="3840480" cy="5124424"/>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56" name="Rectangle 55"/>
          <p:cNvSpPr/>
          <p:nvPr/>
        </p:nvSpPr>
        <p:spPr>
          <a:xfrm>
            <a:off x="4343904" y="1105116"/>
            <a:ext cx="7406640" cy="344200"/>
          </a:xfrm>
          <a:prstGeom prst="rect">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Hierarchy</a:t>
            </a:r>
          </a:p>
        </p:txBody>
      </p:sp>
      <p:sp>
        <p:nvSpPr>
          <p:cNvPr id="57" name="Rectangle 56"/>
          <p:cNvSpPr/>
          <p:nvPr/>
        </p:nvSpPr>
        <p:spPr>
          <a:xfrm flipH="1">
            <a:off x="4343903" y="1500215"/>
            <a:ext cx="7406640" cy="292608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58" name="Rectangle 57"/>
          <p:cNvSpPr/>
          <p:nvPr/>
        </p:nvSpPr>
        <p:spPr>
          <a:xfrm flipH="1">
            <a:off x="4343903" y="4863008"/>
            <a:ext cx="7406640" cy="176163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59" name="Rectangle 58"/>
          <p:cNvSpPr/>
          <p:nvPr/>
        </p:nvSpPr>
        <p:spPr>
          <a:xfrm>
            <a:off x="4343904" y="4467437"/>
            <a:ext cx="7406640" cy="344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mj-lt"/>
              </a:rPr>
              <a:t>Client</a:t>
            </a:r>
            <a:endParaRPr lang="en-US" sz="2000" dirty="0">
              <a:latin typeface="+mj-lt"/>
            </a:endParaRPr>
          </a:p>
        </p:txBody>
      </p:sp>
      <p:grpSp>
        <p:nvGrpSpPr>
          <p:cNvPr id="48" name="Group 47"/>
          <p:cNvGrpSpPr/>
          <p:nvPr/>
        </p:nvGrpSpPr>
        <p:grpSpPr>
          <a:xfrm>
            <a:off x="9574030" y="1628069"/>
            <a:ext cx="1506720" cy="745592"/>
            <a:chOff x="9574030" y="751249"/>
            <a:chExt cx="1506720" cy="745592"/>
          </a:xfrm>
        </p:grpSpPr>
        <p:sp>
          <p:nvSpPr>
            <p:cNvPr id="49" name="Oval 49"/>
            <p:cNvSpPr/>
            <p:nvPr/>
          </p:nvSpPr>
          <p:spPr>
            <a:xfrm>
              <a:off x="9574030" y="751249"/>
              <a:ext cx="1506720" cy="745592"/>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flipH="1">
              <a:off x="9674009" y="950925"/>
              <a:ext cx="1244749"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chemeClr val="tx2"/>
                  </a:solidFill>
                  <a:latin typeface="Segoe Semibold" pitchFamily="34" charset="0"/>
                  <a:ea typeface="Segoe UI" pitchFamily="34" charset="0"/>
                </a:rPr>
                <a:t>MICROSOFT </a:t>
              </a:r>
              <a:br>
                <a:rPr lang="en-US" sz="1400" kern="0" dirty="0" smtClean="0">
                  <a:solidFill>
                    <a:schemeClr val="tx2"/>
                  </a:solidFill>
                  <a:latin typeface="Segoe Semibold" pitchFamily="34" charset="0"/>
                  <a:ea typeface="Segoe UI" pitchFamily="34" charset="0"/>
                </a:rPr>
              </a:br>
              <a:r>
                <a:rPr lang="en-US" sz="1400" kern="0" dirty="0" smtClean="0">
                  <a:solidFill>
                    <a:schemeClr val="tx2"/>
                  </a:solidFill>
                  <a:latin typeface="Segoe Semibold" pitchFamily="34" charset="0"/>
                  <a:ea typeface="Segoe UI" pitchFamily="34" charset="0"/>
                </a:rPr>
                <a:t>UPDATE</a:t>
              </a:r>
              <a:endParaRPr lang="en-US" sz="1400" kern="0" dirty="0">
                <a:solidFill>
                  <a:schemeClr val="tx2"/>
                </a:solidFill>
                <a:latin typeface="Segoe Semibold" pitchFamily="34" charset="0"/>
                <a:ea typeface="Segoe UI" pitchFamily="34" charset="0"/>
              </a:endParaRPr>
            </a:p>
          </p:txBody>
        </p:sp>
      </p:grpSp>
      <p:sp>
        <p:nvSpPr>
          <p:cNvPr id="65" name="Title 9"/>
          <p:cNvSpPr txBox="1">
            <a:spLocks/>
          </p:cNvSpPr>
          <p:nvPr/>
        </p:nvSpPr>
        <p:spPr bwMode="auto">
          <a:xfrm>
            <a:off x="587568" y="362104"/>
            <a:ext cx="11364912" cy="9031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608013" rtl="0" eaLnBrk="0" fontAlgn="base" hangingPunct="0">
              <a:spcBef>
                <a:spcPct val="0"/>
              </a:spcBef>
              <a:spcAft>
                <a:spcPct val="0"/>
              </a:spcAft>
              <a:defRPr sz="4000" kern="1200">
                <a:solidFill>
                  <a:srgbClr val="FFFFFF"/>
                </a:solidFill>
                <a:latin typeface="Segoe UI Light" pitchFamily="34" charset="0"/>
                <a:ea typeface="+mj-ea"/>
                <a:cs typeface="Segoe UI" pitchFamily="34" charset="0"/>
              </a:defRPr>
            </a:lvl1pPr>
            <a:lvl2pPr algn="l" defTabSz="608013" rtl="0" eaLnBrk="0" fontAlgn="base" hangingPunct="0">
              <a:spcBef>
                <a:spcPct val="0"/>
              </a:spcBef>
              <a:spcAft>
                <a:spcPct val="0"/>
              </a:spcAft>
              <a:defRPr sz="4000">
                <a:solidFill>
                  <a:srgbClr val="FFFFFF"/>
                </a:solidFill>
                <a:latin typeface="Segoe UI" pitchFamily="34" charset="0"/>
                <a:cs typeface="Segoe UI" pitchFamily="34" charset="0"/>
              </a:defRPr>
            </a:lvl2pPr>
            <a:lvl3pPr algn="l" defTabSz="608013" rtl="0" eaLnBrk="0" fontAlgn="base" hangingPunct="0">
              <a:spcBef>
                <a:spcPct val="0"/>
              </a:spcBef>
              <a:spcAft>
                <a:spcPct val="0"/>
              </a:spcAft>
              <a:defRPr sz="4000">
                <a:solidFill>
                  <a:srgbClr val="FFFFFF"/>
                </a:solidFill>
                <a:latin typeface="Segoe UI" pitchFamily="34" charset="0"/>
                <a:cs typeface="Segoe UI" pitchFamily="34" charset="0"/>
              </a:defRPr>
            </a:lvl3pPr>
            <a:lvl4pPr algn="l" defTabSz="608013" rtl="0" eaLnBrk="0" fontAlgn="base" hangingPunct="0">
              <a:spcBef>
                <a:spcPct val="0"/>
              </a:spcBef>
              <a:spcAft>
                <a:spcPct val="0"/>
              </a:spcAft>
              <a:defRPr sz="4000">
                <a:solidFill>
                  <a:srgbClr val="FFFFFF"/>
                </a:solidFill>
                <a:latin typeface="Segoe UI" pitchFamily="34" charset="0"/>
                <a:cs typeface="Segoe UI" pitchFamily="34" charset="0"/>
              </a:defRPr>
            </a:lvl4pPr>
            <a:lvl5pPr algn="l" defTabSz="608013" rtl="0" eaLnBrk="0" fontAlgn="base" hangingPunct="0">
              <a:spcBef>
                <a:spcPct val="0"/>
              </a:spcBef>
              <a:spcAft>
                <a:spcPct val="0"/>
              </a:spcAft>
              <a:defRPr sz="4000">
                <a:solidFill>
                  <a:srgbClr val="FFFFFF"/>
                </a:solidFill>
                <a:latin typeface="Segoe UI" pitchFamily="34" charset="0"/>
                <a:cs typeface="Segoe UI" pitchFamily="34" charset="0"/>
              </a:defRPr>
            </a:lvl5pPr>
            <a:lvl6pPr marL="457200" algn="l" defTabSz="608013" rtl="0" fontAlgn="base">
              <a:spcBef>
                <a:spcPct val="0"/>
              </a:spcBef>
              <a:spcAft>
                <a:spcPct val="0"/>
              </a:spcAft>
              <a:defRPr sz="4000">
                <a:solidFill>
                  <a:srgbClr val="FFFFFF"/>
                </a:solidFill>
                <a:latin typeface="Segoe UI" pitchFamily="34" charset="0"/>
                <a:cs typeface="Segoe UI" pitchFamily="34" charset="0"/>
              </a:defRPr>
            </a:lvl6pPr>
            <a:lvl7pPr marL="914400" algn="l" defTabSz="608013" rtl="0" fontAlgn="base">
              <a:spcBef>
                <a:spcPct val="0"/>
              </a:spcBef>
              <a:spcAft>
                <a:spcPct val="0"/>
              </a:spcAft>
              <a:defRPr sz="4000">
                <a:solidFill>
                  <a:srgbClr val="FFFFFF"/>
                </a:solidFill>
                <a:latin typeface="Segoe UI" pitchFamily="34" charset="0"/>
                <a:cs typeface="Segoe UI" pitchFamily="34" charset="0"/>
              </a:defRPr>
            </a:lvl7pPr>
            <a:lvl8pPr marL="1371600" algn="l" defTabSz="608013" rtl="0" fontAlgn="base">
              <a:spcBef>
                <a:spcPct val="0"/>
              </a:spcBef>
              <a:spcAft>
                <a:spcPct val="0"/>
              </a:spcAft>
              <a:defRPr sz="4000">
                <a:solidFill>
                  <a:srgbClr val="FFFFFF"/>
                </a:solidFill>
                <a:latin typeface="Segoe UI" pitchFamily="34" charset="0"/>
                <a:cs typeface="Segoe UI" pitchFamily="34" charset="0"/>
              </a:defRPr>
            </a:lvl8pPr>
            <a:lvl9pPr marL="1828800" algn="l" defTabSz="608013" rtl="0" fontAlgn="base">
              <a:spcBef>
                <a:spcPct val="0"/>
              </a:spcBef>
              <a:spcAft>
                <a:spcPct val="0"/>
              </a:spcAft>
              <a:defRPr sz="4000">
                <a:solidFill>
                  <a:srgbClr val="FFFFFF"/>
                </a:solidFill>
                <a:latin typeface="Segoe UI" pitchFamily="34" charset="0"/>
                <a:cs typeface="Segoe UI" pitchFamily="34" charset="0"/>
              </a:defRPr>
            </a:lvl9pPr>
          </a:lstStyle>
          <a:p>
            <a:endParaRPr lang="en-US" dirty="0"/>
          </a:p>
        </p:txBody>
      </p:sp>
      <p:sp>
        <p:nvSpPr>
          <p:cNvPr id="3" name="Title 2"/>
          <p:cNvSpPr>
            <a:spLocks noGrp="1"/>
          </p:cNvSpPr>
          <p:nvPr>
            <p:ph type="title"/>
          </p:nvPr>
        </p:nvSpPr>
        <p:spPr>
          <a:xfrm>
            <a:off x="435168" y="209704"/>
            <a:ext cx="11364912" cy="609398"/>
          </a:xfrm>
        </p:spPr>
        <p:txBody>
          <a:bodyPr/>
          <a:lstStyle/>
          <a:p>
            <a:r>
              <a:rPr lang="en-US" dirty="0" smtClean="0"/>
              <a:t>Remediating Non-Compliance</a:t>
            </a:r>
            <a:endParaRPr lang="en-US" dirty="0"/>
          </a:p>
        </p:txBody>
      </p:sp>
    </p:spTree>
    <p:extLst>
      <p:ext uri="{BB962C8B-B14F-4D97-AF65-F5344CB8AC3E}">
        <p14:creationId xmlns:p14="http://schemas.microsoft.com/office/powerpoint/2010/main" val="870798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0"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par>
                                <p:cTn id="88" presetID="10"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par>
                                <p:cTn id="91" presetID="10" presetClass="entr" presetSubtype="0" fill="hold"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nodeType="with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par>
                                <p:cTn id="105" presetID="10" presetClass="entr" presetSubtype="0" fill="hold" nodeType="withEffect">
                                  <p:stCondLst>
                                    <p:cond delay="0"/>
                                  </p:stCondLst>
                                  <p:childTnLst>
                                    <p:set>
                                      <p:cBhvr>
                                        <p:cTn id="106" dur="1" fill="hold">
                                          <p:stCondLst>
                                            <p:cond delay="0"/>
                                          </p:stCondLst>
                                        </p:cTn>
                                        <p:tgtEl>
                                          <p:spTgt spid="84"/>
                                        </p:tgtEl>
                                        <p:attrNameLst>
                                          <p:attrName>style.visibility</p:attrName>
                                        </p:attrNameLst>
                                      </p:cBhvr>
                                      <p:to>
                                        <p:strVal val="visible"/>
                                      </p:to>
                                    </p:set>
                                    <p:animEffect transition="in" filter="fade">
                                      <p:cBhvr>
                                        <p:cTn id="107" dur="500"/>
                                        <p:tgtEl>
                                          <p:spTgt spid="8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3"/>
                                        </p:tgtEl>
                                        <p:attrNameLst>
                                          <p:attrName>style.visibility</p:attrName>
                                        </p:attrNameLst>
                                      </p:cBhvr>
                                      <p:to>
                                        <p:strVal val="visible"/>
                                      </p:to>
                                    </p:set>
                                    <p:animEffect transition="in" filter="fade">
                                      <p:cBhvr>
                                        <p:cTn id="115" dur="500"/>
                                        <p:tgtEl>
                                          <p:spTgt spid="6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500"/>
                                        <p:tgtEl>
                                          <p:spTgt spid="43"/>
                                        </p:tgtEl>
                                      </p:cBhvr>
                                    </p:animEffect>
                                  </p:childTnLst>
                                </p:cTn>
                              </p:par>
                              <p:par>
                                <p:cTn id="127" presetID="10" presetClass="entr" presetSubtype="0" fill="hold" nodeType="with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fade">
                                      <p:cBhvr>
                                        <p:cTn id="129" dur="500"/>
                                        <p:tgtEl>
                                          <p:spTgt spid="41"/>
                                        </p:tgtEl>
                                      </p:cBhvr>
                                    </p:animEffect>
                                  </p:childTnLst>
                                </p:cTn>
                              </p:par>
                              <p:par>
                                <p:cTn id="130" presetID="10" presetClass="entr" presetSubtype="0" fill="hold"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500"/>
                                        <p:tgtEl>
                                          <p:spTgt spid="45"/>
                                        </p:tgtEl>
                                      </p:cBhvr>
                                    </p:animEffect>
                                  </p:childTnLst>
                                </p:cTn>
                              </p:par>
                              <p:par>
                                <p:cTn id="133" presetID="10" presetClass="entr" presetSubtype="0" fill="hold" nodeType="withEffect">
                                  <p:stCondLst>
                                    <p:cond delay="0"/>
                                  </p:stCondLst>
                                  <p:childTnLst>
                                    <p:set>
                                      <p:cBhvr>
                                        <p:cTn id="134" dur="1" fill="hold">
                                          <p:stCondLst>
                                            <p:cond delay="0"/>
                                          </p:stCondLst>
                                        </p:cTn>
                                        <p:tgtEl>
                                          <p:spTgt spid="46"/>
                                        </p:tgtEl>
                                        <p:attrNameLst>
                                          <p:attrName>style.visibility</p:attrName>
                                        </p:attrNameLst>
                                      </p:cBhvr>
                                      <p:to>
                                        <p:strVal val="visible"/>
                                      </p:to>
                                    </p:set>
                                    <p:animEffect transition="in" filter="fade">
                                      <p:cBhvr>
                                        <p:cTn id="1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P spid="18" grpId="0"/>
      <p:bldP spid="19" grpId="0"/>
      <p:bldP spid="29" grpId="0" animBg="1"/>
      <p:bldP spid="30" grpId="0"/>
      <p:bldP spid="32" grpId="0"/>
      <p:bldP spid="33" grpId="0" animBg="1"/>
      <p:bldP spid="34" grpId="0"/>
      <p:bldP spid="39" grpId="0"/>
      <p:bldP spid="42" grpId="0" animBg="1"/>
      <p:bldP spid="43" grpId="0"/>
      <p:bldP spid="53" grpId="0" animBg="1"/>
      <p:bldP spid="54" grpId="0"/>
      <p:bldP spid="60" grpId="0" animBg="1"/>
      <p:bldP spid="61" grpId="0"/>
      <p:bldP spid="63" grpId="0" animBg="1"/>
      <p:bldP spid="64" grpId="0"/>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Software Updates Workflow</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251062826"/>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5168" y="1110452"/>
            <a:ext cx="3840480" cy="34420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Administrator Console</a:t>
            </a:r>
          </a:p>
        </p:txBody>
      </p:sp>
      <p:sp>
        <p:nvSpPr>
          <p:cNvPr id="6" name="Rectangle 5"/>
          <p:cNvSpPr/>
          <p:nvPr/>
        </p:nvSpPr>
        <p:spPr>
          <a:xfrm flipH="1">
            <a:off x="435167" y="1505550"/>
            <a:ext cx="3840480" cy="5119088"/>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7" name="Oval 6"/>
          <p:cNvSpPr/>
          <p:nvPr/>
        </p:nvSpPr>
        <p:spPr>
          <a:xfrm>
            <a:off x="495608" y="3677072"/>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pc="-150" dirty="0" smtClean="0">
                <a:latin typeface="Segoe Semibold" pitchFamily="34" charset="0"/>
              </a:rPr>
              <a:t>1</a:t>
            </a:r>
            <a:endParaRPr lang="en-US" spc="-150" dirty="0">
              <a:latin typeface="Segoe Semibold" pitchFamily="34" charset="0"/>
            </a:endParaRPr>
          </a:p>
        </p:txBody>
      </p:sp>
      <p:sp>
        <p:nvSpPr>
          <p:cNvPr id="8" name="Rectangle 7"/>
          <p:cNvSpPr/>
          <p:nvPr/>
        </p:nvSpPr>
        <p:spPr>
          <a:xfrm flipH="1">
            <a:off x="889737" y="3677072"/>
            <a:ext cx="3380637"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Add SUP role and select products </a:t>
            </a:r>
            <a:r>
              <a:rPr lang="en-US" sz="1400" kern="0" dirty="0" smtClean="0">
                <a:solidFill>
                  <a:srgbClr val="FFFFFF"/>
                </a:solidFill>
                <a:ea typeface="Segoe UI" pitchFamily="34" charset="0"/>
              </a:rPr>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and classifications</a:t>
            </a:r>
            <a:endParaRPr lang="en-US" sz="1400" kern="0" dirty="0">
              <a:solidFill>
                <a:srgbClr val="FFFFFF"/>
              </a:solidFill>
              <a:ea typeface="Segoe UI" pitchFamily="34" charset="0"/>
            </a:endParaRPr>
          </a:p>
        </p:txBody>
      </p:sp>
      <p:sp>
        <p:nvSpPr>
          <p:cNvPr id="9" name="Rectangle 8"/>
          <p:cNvSpPr/>
          <p:nvPr/>
        </p:nvSpPr>
        <p:spPr>
          <a:xfrm>
            <a:off x="4343904" y="1110452"/>
            <a:ext cx="7406640" cy="344200"/>
          </a:xfrm>
          <a:prstGeom prst="rect">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r"/>
            <a:r>
              <a:rPr lang="en-US" sz="2000" dirty="0">
                <a:solidFill>
                  <a:srgbClr val="FFFFFF"/>
                </a:solidFill>
                <a:latin typeface="+mj-lt"/>
              </a:rPr>
              <a:t>Setup &amp; Synch</a:t>
            </a:r>
          </a:p>
        </p:txBody>
      </p:sp>
      <p:sp>
        <p:nvSpPr>
          <p:cNvPr id="10" name="Rectangle 9"/>
          <p:cNvSpPr/>
          <p:nvPr/>
        </p:nvSpPr>
        <p:spPr>
          <a:xfrm flipH="1">
            <a:off x="4343903" y="1505551"/>
            <a:ext cx="7406640" cy="2679229"/>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11" name="Rectangle 10"/>
          <p:cNvSpPr/>
          <p:nvPr/>
        </p:nvSpPr>
        <p:spPr>
          <a:xfrm>
            <a:off x="4343904" y="4239168"/>
            <a:ext cx="7406640" cy="344200"/>
          </a:xfrm>
          <a:prstGeom prst="rect">
            <a:avLst/>
          </a:prstGeom>
          <a:solidFill>
            <a:schemeClr val="accent6"/>
          </a:solidFill>
          <a:ln w="127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pPr algn="r"/>
            <a:r>
              <a:rPr lang="en-US" sz="2000" dirty="0">
                <a:solidFill>
                  <a:srgbClr val="FFFFFF"/>
                </a:solidFill>
                <a:latin typeface="+mj-lt"/>
              </a:rPr>
              <a:t>Scan &amp; Report</a:t>
            </a:r>
          </a:p>
        </p:txBody>
      </p:sp>
      <p:sp>
        <p:nvSpPr>
          <p:cNvPr id="12" name="Rectangle 11"/>
          <p:cNvSpPr/>
          <p:nvPr/>
        </p:nvSpPr>
        <p:spPr>
          <a:xfrm flipH="1">
            <a:off x="4343903" y="4634739"/>
            <a:ext cx="7406640" cy="1989899"/>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pic>
        <p:nvPicPr>
          <p:cNvPr id="13" name="Picture 1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r="33159"/>
          <a:stretch/>
        </p:blipFill>
        <p:spPr bwMode="auto">
          <a:xfrm>
            <a:off x="4953859" y="1615044"/>
            <a:ext cx="611187" cy="832416"/>
          </a:xfrm>
          <a:prstGeom prst="rect">
            <a:avLst/>
          </a:prstGeom>
          <a:noFill/>
          <a:ln>
            <a:noFill/>
          </a:ln>
        </p:spPr>
      </p:pic>
      <p:sp>
        <p:nvSpPr>
          <p:cNvPr id="14" name="Rectangle 13"/>
          <p:cNvSpPr/>
          <p:nvPr/>
        </p:nvSpPr>
        <p:spPr>
          <a:xfrm flipH="1">
            <a:off x="4676945" y="2513452"/>
            <a:ext cx="1162225"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PRIMARY SITE</a:t>
            </a:r>
            <a:endParaRPr lang="en-US" sz="1400" kern="0" dirty="0">
              <a:solidFill>
                <a:srgbClr val="FFFFFF"/>
              </a:solidFill>
              <a:ea typeface="Segoe UI" pitchFamily="34" charset="0"/>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67536"/>
          <a:stretch/>
        </p:blipFill>
        <p:spPr>
          <a:xfrm>
            <a:off x="5027226" y="5287548"/>
            <a:ext cx="457200" cy="71887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53683" y="5821697"/>
            <a:ext cx="1176451" cy="757442"/>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67536"/>
          <a:stretch/>
        </p:blipFill>
        <p:spPr>
          <a:xfrm>
            <a:off x="8371767" y="2924871"/>
            <a:ext cx="457200" cy="718875"/>
          </a:xfrm>
          <a:prstGeom prst="rect">
            <a:avLst/>
          </a:prstGeom>
        </p:spPr>
      </p:pic>
      <p:sp>
        <p:nvSpPr>
          <p:cNvPr id="18" name="Rectangle 17"/>
          <p:cNvSpPr/>
          <p:nvPr/>
        </p:nvSpPr>
        <p:spPr>
          <a:xfrm flipH="1">
            <a:off x="4530485" y="6063359"/>
            <a:ext cx="1491721"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MANAGEMENT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POINT</a:t>
            </a:r>
            <a:endParaRPr lang="en-US" sz="1400" kern="0" dirty="0">
              <a:solidFill>
                <a:srgbClr val="FFFFFF"/>
              </a:solidFill>
              <a:ea typeface="Segoe UI" pitchFamily="34" charset="0"/>
            </a:endParaRPr>
          </a:p>
        </p:txBody>
      </p:sp>
      <p:sp>
        <p:nvSpPr>
          <p:cNvPr id="19" name="Rectangle 18"/>
          <p:cNvSpPr/>
          <p:nvPr/>
        </p:nvSpPr>
        <p:spPr>
          <a:xfrm flipH="1">
            <a:off x="7759604" y="3712116"/>
            <a:ext cx="1721996"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SUP </a:t>
            </a:r>
            <a:r>
              <a:rPr lang="en-US" sz="1400" kern="0" dirty="0" smtClean="0">
                <a:solidFill>
                  <a:srgbClr val="FFFFFF"/>
                </a:solidFill>
                <a:ea typeface="Segoe UI" pitchFamily="34" charset="0"/>
              </a:rPr>
              <a:t>(</a:t>
            </a:r>
            <a:r>
              <a:rPr lang="en-US" sz="1400" kern="0" dirty="0">
                <a:solidFill>
                  <a:srgbClr val="FFFFFF"/>
                </a:solidFill>
                <a:ea typeface="Segoe UI" pitchFamily="34" charset="0"/>
              </a:rPr>
              <a:t>WSUS)</a:t>
            </a:r>
          </a:p>
        </p:txBody>
      </p:sp>
      <p:cxnSp>
        <p:nvCxnSpPr>
          <p:cNvPr id="20" name="Straight Connector 19"/>
          <p:cNvCxnSpPr/>
          <p:nvPr/>
        </p:nvCxnSpPr>
        <p:spPr>
          <a:xfrm>
            <a:off x="3111500" y="2076145"/>
            <a:ext cx="1702606" cy="0"/>
          </a:xfrm>
          <a:prstGeom prst="line">
            <a:avLst/>
          </a:prstGeom>
          <a:noFill/>
          <a:ln w="25400" cap="rnd" cmpd="sng" algn="ctr">
            <a:solidFill>
              <a:srgbClr val="FFFFFF"/>
            </a:solidFill>
            <a:prstDash val="sysDot"/>
            <a:headEnd type="none"/>
            <a:tailEnd type="triangle" w="lg" len="lg"/>
          </a:ln>
          <a:effectLst/>
        </p:spPr>
      </p:cxnSp>
      <p:cxnSp>
        <p:nvCxnSpPr>
          <p:cNvPr id="21" name="Straight Connector 20"/>
          <p:cNvCxnSpPr/>
          <p:nvPr/>
        </p:nvCxnSpPr>
        <p:spPr>
          <a:xfrm>
            <a:off x="5247424" y="2807347"/>
            <a:ext cx="20959" cy="2423959"/>
          </a:xfrm>
          <a:prstGeom prst="line">
            <a:avLst/>
          </a:prstGeom>
          <a:noFill/>
          <a:ln w="25400" cap="rnd" cmpd="sng" algn="ctr">
            <a:solidFill>
              <a:srgbClr val="FFFFFF"/>
            </a:solidFill>
            <a:prstDash val="sysDot"/>
            <a:headEnd type="triangle" w="lg" len="lg"/>
            <a:tailEnd type="none" w="lg" len="lg"/>
          </a:ln>
          <a:effectLst/>
        </p:spPr>
      </p:cxnSp>
      <p:cxnSp>
        <p:nvCxnSpPr>
          <p:cNvPr id="22" name="Straight Connector 21"/>
          <p:cNvCxnSpPr/>
          <p:nvPr/>
        </p:nvCxnSpPr>
        <p:spPr>
          <a:xfrm>
            <a:off x="5565046" y="5442176"/>
            <a:ext cx="2988111" cy="331571"/>
          </a:xfrm>
          <a:prstGeom prst="line">
            <a:avLst/>
          </a:prstGeom>
          <a:noFill/>
          <a:ln w="25400" cap="rnd" cmpd="sng" algn="ctr">
            <a:solidFill>
              <a:srgbClr val="FFFFFF"/>
            </a:solidFill>
            <a:prstDash val="sysDot"/>
            <a:headEnd type="triangle" w="lg" len="lg"/>
            <a:tailEnd type="none" w="lg" len="lg"/>
          </a:ln>
          <a:effectLst/>
        </p:spPr>
      </p:cxnSp>
      <p:cxnSp>
        <p:nvCxnSpPr>
          <p:cNvPr id="23" name="Straight Connector 22"/>
          <p:cNvCxnSpPr/>
          <p:nvPr/>
        </p:nvCxnSpPr>
        <p:spPr>
          <a:xfrm>
            <a:off x="8604557" y="3981871"/>
            <a:ext cx="18743" cy="1828800"/>
          </a:xfrm>
          <a:prstGeom prst="line">
            <a:avLst/>
          </a:prstGeom>
          <a:noFill/>
          <a:ln w="25400" cap="rnd" cmpd="sng" algn="ctr">
            <a:solidFill>
              <a:srgbClr val="FFFFFF"/>
            </a:solidFill>
            <a:prstDash val="sysDot"/>
            <a:headEnd type="triangle" w="lg" len="lg"/>
            <a:tailEnd type="none" w="lg" len="lg"/>
          </a:ln>
          <a:effectLst/>
        </p:spPr>
      </p:cxnSp>
      <p:sp>
        <p:nvSpPr>
          <p:cNvPr id="24" name="Oval 23"/>
          <p:cNvSpPr/>
          <p:nvPr/>
        </p:nvSpPr>
        <p:spPr>
          <a:xfrm>
            <a:off x="8233117" y="4795845"/>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5</a:t>
            </a:r>
          </a:p>
        </p:txBody>
      </p:sp>
      <p:sp>
        <p:nvSpPr>
          <p:cNvPr id="25" name="Rectangle 24"/>
          <p:cNvSpPr/>
          <p:nvPr/>
        </p:nvSpPr>
        <p:spPr>
          <a:xfrm flipH="1">
            <a:off x="6233255" y="4795845"/>
            <a:ext cx="1906549" cy="646331"/>
          </a:xfrm>
          <a:prstGeom prst="rect">
            <a:avLst/>
          </a:prstGeom>
          <a:noFill/>
          <a:ln w="12700" cap="flat" cmpd="sng" algn="ctr">
            <a:noFill/>
            <a:prstDash val="sysDot"/>
          </a:ln>
          <a:effectLst/>
        </p:spPr>
        <p:txBody>
          <a:bodyPr wrap="square" lIns="0" tIns="0" rIns="0" bIns="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Client gets SUM policy and is assigned a SUP/WSUS server</a:t>
            </a:r>
          </a:p>
        </p:txBody>
      </p:sp>
      <p:sp>
        <p:nvSpPr>
          <p:cNvPr id="26" name="Rectangle 25"/>
          <p:cNvSpPr/>
          <p:nvPr/>
        </p:nvSpPr>
        <p:spPr>
          <a:xfrm flipH="1">
            <a:off x="9802006" y="5821697"/>
            <a:ext cx="1958067"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Scan results are written to WMI on the client</a:t>
            </a:r>
          </a:p>
        </p:txBody>
      </p:sp>
      <p:sp>
        <p:nvSpPr>
          <p:cNvPr id="27" name="Oval 26"/>
          <p:cNvSpPr/>
          <p:nvPr/>
        </p:nvSpPr>
        <p:spPr>
          <a:xfrm>
            <a:off x="8662089" y="4795845"/>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6</a:t>
            </a:r>
          </a:p>
        </p:txBody>
      </p:sp>
      <p:sp>
        <p:nvSpPr>
          <p:cNvPr id="28" name="Rectangle 27"/>
          <p:cNvSpPr/>
          <p:nvPr/>
        </p:nvSpPr>
        <p:spPr>
          <a:xfrm flipH="1">
            <a:off x="9075434" y="4795845"/>
            <a:ext cx="2589723"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Windows Update Agent scans against WSUS catalog</a:t>
            </a:r>
          </a:p>
        </p:txBody>
      </p:sp>
      <p:sp>
        <p:nvSpPr>
          <p:cNvPr id="35" name="Oval 34"/>
          <p:cNvSpPr/>
          <p:nvPr/>
        </p:nvSpPr>
        <p:spPr>
          <a:xfrm>
            <a:off x="495608" y="5773747"/>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pc="-150" dirty="0" smtClean="0">
                <a:latin typeface="Segoe Semibold" pitchFamily="34" charset="0"/>
              </a:rPr>
              <a:t>9</a:t>
            </a:r>
          </a:p>
        </p:txBody>
      </p:sp>
      <p:sp>
        <p:nvSpPr>
          <p:cNvPr id="36" name="Rectangle 35"/>
          <p:cNvSpPr/>
          <p:nvPr/>
        </p:nvSpPr>
        <p:spPr>
          <a:xfrm flipH="1">
            <a:off x="889735" y="5773747"/>
            <a:ext cx="2952799"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Admin sees compliance for all updates in console and in reports</a:t>
            </a:r>
          </a:p>
        </p:txBody>
      </p:sp>
      <p:sp>
        <p:nvSpPr>
          <p:cNvPr id="40" name="Oval 39"/>
          <p:cNvSpPr/>
          <p:nvPr/>
        </p:nvSpPr>
        <p:spPr>
          <a:xfrm>
            <a:off x="5966381" y="1867308"/>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2</a:t>
            </a:r>
          </a:p>
        </p:txBody>
      </p:sp>
      <p:sp>
        <p:nvSpPr>
          <p:cNvPr id="41" name="Rectangle 40"/>
          <p:cNvSpPr/>
          <p:nvPr/>
        </p:nvSpPr>
        <p:spPr>
          <a:xfrm flipH="1">
            <a:off x="6379728" y="1867308"/>
            <a:ext cx="2487478"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Installs SUP role and configures WSUS through Admin SDK</a:t>
            </a:r>
          </a:p>
        </p:txBody>
      </p:sp>
      <p:cxnSp>
        <p:nvCxnSpPr>
          <p:cNvPr id="42" name="Straight Connector 41"/>
          <p:cNvCxnSpPr/>
          <p:nvPr/>
        </p:nvCxnSpPr>
        <p:spPr>
          <a:xfrm>
            <a:off x="5663398" y="2065871"/>
            <a:ext cx="2808504" cy="807958"/>
          </a:xfrm>
          <a:prstGeom prst="line">
            <a:avLst/>
          </a:prstGeom>
          <a:noFill/>
          <a:ln w="25400" cap="rnd" cmpd="sng" algn="ctr">
            <a:solidFill>
              <a:srgbClr val="FFFFFF"/>
            </a:solidFill>
            <a:prstDash val="sysDot"/>
            <a:headEnd type="triangle" w="lg" len="lg"/>
            <a:tailEnd type="triangle" w="lg" len="lg"/>
          </a:ln>
          <a:effectLst/>
        </p:spPr>
      </p:cxnSp>
      <p:sp>
        <p:nvSpPr>
          <p:cNvPr id="44" name="Rectangle 43"/>
          <p:cNvSpPr/>
          <p:nvPr/>
        </p:nvSpPr>
        <p:spPr>
          <a:xfrm flipH="1">
            <a:off x="9381688" y="2497046"/>
            <a:ext cx="2321587"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Synch catalog of selected products and classifications</a:t>
            </a:r>
          </a:p>
        </p:txBody>
      </p:sp>
      <p:sp>
        <p:nvSpPr>
          <p:cNvPr id="45" name="Oval 44"/>
          <p:cNvSpPr/>
          <p:nvPr/>
        </p:nvSpPr>
        <p:spPr>
          <a:xfrm>
            <a:off x="7709219" y="5681843"/>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8</a:t>
            </a:r>
          </a:p>
        </p:txBody>
      </p:sp>
      <p:sp>
        <p:nvSpPr>
          <p:cNvPr id="46" name="Rectangle 45"/>
          <p:cNvSpPr/>
          <p:nvPr/>
        </p:nvSpPr>
        <p:spPr>
          <a:xfrm flipH="1">
            <a:off x="6141825" y="5681843"/>
            <a:ext cx="1483785" cy="646331"/>
          </a:xfrm>
          <a:prstGeom prst="rect">
            <a:avLst/>
          </a:prstGeom>
          <a:noFill/>
          <a:ln w="12700" cap="flat" cmpd="sng" algn="ctr">
            <a:noFill/>
            <a:prstDash val="sysDot"/>
          </a:ln>
          <a:effectLst/>
        </p:spPr>
        <p:txBody>
          <a:bodyPr wrap="square" lIns="0" tIns="0" rIns="0" bIns="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Compliance state messages sent to MP and DB</a:t>
            </a:r>
          </a:p>
        </p:txBody>
      </p:sp>
      <p:cxnSp>
        <p:nvCxnSpPr>
          <p:cNvPr id="47" name="Straight Connector 46"/>
          <p:cNvCxnSpPr/>
          <p:nvPr/>
        </p:nvCxnSpPr>
        <p:spPr>
          <a:xfrm flipH="1">
            <a:off x="8719973" y="2203880"/>
            <a:ext cx="854058" cy="669949"/>
          </a:xfrm>
          <a:prstGeom prst="line">
            <a:avLst/>
          </a:prstGeom>
          <a:noFill/>
          <a:ln w="25400" cap="rnd" cmpd="sng" algn="ctr">
            <a:solidFill>
              <a:srgbClr val="FFFFFF"/>
            </a:solidFill>
            <a:prstDash val="sysDot"/>
            <a:headEnd type="triangle" w="lg" len="lg"/>
            <a:tailEnd type="triangle" w="lg" len="lg"/>
          </a:ln>
          <a:effectLst/>
        </p:spPr>
      </p:cxnSp>
      <p:sp>
        <p:nvSpPr>
          <p:cNvPr id="49" name="Oval 48"/>
          <p:cNvSpPr/>
          <p:nvPr/>
        </p:nvSpPr>
        <p:spPr>
          <a:xfrm>
            <a:off x="9365491" y="5821697"/>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7</a:t>
            </a:r>
          </a:p>
        </p:txBody>
      </p:sp>
      <p:pic>
        <p:nvPicPr>
          <p:cNvPr id="51" name="Picture 50"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424" y="1553615"/>
            <a:ext cx="2377440" cy="2067339"/>
          </a:xfrm>
          <a:prstGeom prst="rect">
            <a:avLst/>
          </a:prstGeom>
        </p:spPr>
      </p:pic>
      <p:pic>
        <p:nvPicPr>
          <p:cNvPr id="52" name="Picture 51"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424" y="4200879"/>
            <a:ext cx="2834640" cy="1514174"/>
          </a:xfrm>
          <a:prstGeom prst="rect">
            <a:avLst/>
          </a:prstGeom>
        </p:spPr>
      </p:pic>
      <p:sp>
        <p:nvSpPr>
          <p:cNvPr id="53" name="Oval 52"/>
          <p:cNvSpPr/>
          <p:nvPr/>
        </p:nvSpPr>
        <p:spPr>
          <a:xfrm>
            <a:off x="495608" y="6262320"/>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pc="-150" dirty="0" smtClean="0">
                <a:latin typeface="Segoe Semibold" pitchFamily="34" charset="0"/>
              </a:rPr>
              <a:t>10</a:t>
            </a:r>
          </a:p>
        </p:txBody>
      </p:sp>
      <p:sp>
        <p:nvSpPr>
          <p:cNvPr id="54" name="Rectangle 53"/>
          <p:cNvSpPr/>
          <p:nvPr/>
        </p:nvSpPr>
        <p:spPr>
          <a:xfrm flipH="1">
            <a:off x="889735" y="6262320"/>
            <a:ext cx="3385911" cy="215444"/>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Add 3rd party updates through SCUP Tool</a:t>
            </a:r>
          </a:p>
        </p:txBody>
      </p:sp>
      <p:sp>
        <p:nvSpPr>
          <p:cNvPr id="43" name="Oval 42"/>
          <p:cNvSpPr/>
          <p:nvPr/>
        </p:nvSpPr>
        <p:spPr>
          <a:xfrm>
            <a:off x="8968341" y="2497046"/>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3</a:t>
            </a:r>
          </a:p>
        </p:txBody>
      </p:sp>
      <p:sp>
        <p:nvSpPr>
          <p:cNvPr id="62" name="Oval 61"/>
          <p:cNvSpPr/>
          <p:nvPr/>
        </p:nvSpPr>
        <p:spPr>
          <a:xfrm>
            <a:off x="7824691" y="2695900"/>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4</a:t>
            </a:r>
          </a:p>
        </p:txBody>
      </p:sp>
      <p:sp>
        <p:nvSpPr>
          <p:cNvPr id="63" name="Rectangle 62"/>
          <p:cNvSpPr/>
          <p:nvPr/>
        </p:nvSpPr>
        <p:spPr>
          <a:xfrm flipH="1">
            <a:off x="5839169" y="2695900"/>
            <a:ext cx="1892208" cy="646331"/>
          </a:xfrm>
          <a:prstGeom prst="rect">
            <a:avLst/>
          </a:prstGeom>
          <a:noFill/>
          <a:ln w="12700" cap="flat" cmpd="sng" algn="ctr">
            <a:noFill/>
            <a:prstDash val="sysDot"/>
          </a:ln>
          <a:effectLst/>
        </p:spPr>
        <p:txBody>
          <a:bodyPr wrap="square" lIns="0" tIns="0" rIns="0" bIns="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Catalog metadata synched into </a:t>
            </a:r>
            <a:r>
              <a:rPr lang="en-US" sz="1400" kern="0" dirty="0" err="1">
                <a:solidFill>
                  <a:srgbClr val="FFFFFF"/>
                </a:solidFill>
                <a:ea typeface="Segoe UI" pitchFamily="34" charset="0"/>
              </a:rPr>
              <a:t>ConfigMgr</a:t>
            </a:r>
            <a:r>
              <a:rPr lang="en-US" sz="1400" kern="0" dirty="0">
                <a:solidFill>
                  <a:srgbClr val="FFFFFF"/>
                </a:solidFill>
                <a:ea typeface="Segoe UI" pitchFamily="34" charset="0"/>
              </a:rPr>
              <a:t> </a:t>
            </a:r>
            <a:r>
              <a:rPr lang="en-US" sz="1400" kern="0" dirty="0" smtClean="0">
                <a:solidFill>
                  <a:srgbClr val="FFFFFF"/>
                </a:solidFill>
                <a:ea typeface="Segoe UI" pitchFamily="34" charset="0"/>
              </a:rPr>
              <a:t>database</a:t>
            </a:r>
            <a:endParaRPr lang="en-US" sz="1400" kern="0" dirty="0">
              <a:solidFill>
                <a:srgbClr val="FFFFFF"/>
              </a:solidFill>
              <a:ea typeface="Segoe UI" pitchFamily="34" charset="0"/>
            </a:endParaRPr>
          </a:p>
        </p:txBody>
      </p:sp>
      <p:grpSp>
        <p:nvGrpSpPr>
          <p:cNvPr id="48" name="Group 47"/>
          <p:cNvGrpSpPr/>
          <p:nvPr/>
        </p:nvGrpSpPr>
        <p:grpSpPr>
          <a:xfrm>
            <a:off x="9574030" y="1633405"/>
            <a:ext cx="1506720" cy="745592"/>
            <a:chOff x="9574030" y="751249"/>
            <a:chExt cx="1506720" cy="745592"/>
          </a:xfrm>
        </p:grpSpPr>
        <p:sp>
          <p:nvSpPr>
            <p:cNvPr id="50" name="Oval 49"/>
            <p:cNvSpPr/>
            <p:nvPr/>
          </p:nvSpPr>
          <p:spPr>
            <a:xfrm>
              <a:off x="9574030" y="751249"/>
              <a:ext cx="1506720" cy="745592"/>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flipH="1">
              <a:off x="9674009" y="950925"/>
              <a:ext cx="1244749"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chemeClr val="tx2"/>
                  </a:solidFill>
                  <a:latin typeface="Segoe Semibold" pitchFamily="34" charset="0"/>
                  <a:ea typeface="Segoe UI" pitchFamily="34" charset="0"/>
                </a:rPr>
                <a:t>MICROSOFT </a:t>
              </a:r>
              <a:br>
                <a:rPr lang="en-US" sz="1400" kern="0" dirty="0" smtClean="0">
                  <a:solidFill>
                    <a:schemeClr val="tx2"/>
                  </a:solidFill>
                  <a:latin typeface="Segoe Semibold" pitchFamily="34" charset="0"/>
                  <a:ea typeface="Segoe UI" pitchFamily="34" charset="0"/>
                </a:rPr>
              </a:br>
              <a:r>
                <a:rPr lang="en-US" sz="1400" kern="0" dirty="0" smtClean="0">
                  <a:solidFill>
                    <a:schemeClr val="tx2"/>
                  </a:solidFill>
                  <a:latin typeface="Segoe Semibold" pitchFamily="34" charset="0"/>
                  <a:ea typeface="Segoe UI" pitchFamily="34" charset="0"/>
                </a:rPr>
                <a:t>UPDATE</a:t>
              </a:r>
              <a:endParaRPr lang="en-US" sz="1400" kern="0" dirty="0">
                <a:solidFill>
                  <a:schemeClr val="tx2"/>
                </a:solidFill>
                <a:latin typeface="Segoe Semibold" pitchFamily="34" charset="0"/>
                <a:ea typeface="Segoe UI" pitchFamily="34" charset="0"/>
              </a:endParaRPr>
            </a:p>
          </p:txBody>
        </p:sp>
      </p:grpSp>
      <p:sp>
        <p:nvSpPr>
          <p:cNvPr id="56" name="Title 1"/>
          <p:cNvSpPr>
            <a:spLocks noGrp="1"/>
          </p:cNvSpPr>
          <p:nvPr>
            <p:ph type="title"/>
          </p:nvPr>
        </p:nvSpPr>
        <p:spPr>
          <a:xfrm>
            <a:off x="435168" y="209704"/>
            <a:ext cx="11364912" cy="553998"/>
          </a:xfrm>
        </p:spPr>
        <p:txBody>
          <a:bodyPr/>
          <a:lstStyle/>
          <a:p>
            <a:r>
              <a:rPr lang="en-US" sz="4000" dirty="0" smtClean="0"/>
              <a:t>Software Updates:  Bringing It All Together</a:t>
            </a:r>
            <a:endParaRPr lang="en-US" sz="4000" dirty="0"/>
          </a:p>
        </p:txBody>
      </p:sp>
    </p:spTree>
    <p:extLst>
      <p:ext uri="{BB962C8B-B14F-4D97-AF65-F5344CB8AC3E}">
        <p14:creationId xmlns:p14="http://schemas.microsoft.com/office/powerpoint/2010/main" val="1533437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par>
                                <p:cTn id="48" presetID="10"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500"/>
                                        <p:tgtEl>
                                          <p:spTgt spid="46"/>
                                        </p:tgtEl>
                                      </p:cBhvr>
                                    </p:animEffect>
                                  </p:childTnLst>
                                </p:cTn>
                              </p:par>
                              <p:par>
                                <p:cTn id="100" presetID="10" presetClass="entr" presetSubtype="0"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par>
                                <p:cTn id="103" presetID="10" presetClass="entr" presetSubtype="0"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500"/>
                                        <p:tgtEl>
                                          <p:spTgt spid="1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500"/>
                                        <p:tgtEl>
                                          <p:spTgt spid="36"/>
                                        </p:tgtEl>
                                      </p:cBhvr>
                                    </p:animEffect>
                                  </p:childTnLst>
                                </p:cTn>
                              </p:par>
                              <p:par>
                                <p:cTn id="120" presetID="10" presetClass="entr" presetSubtype="0" fill="hold" nodeType="with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500"/>
                                        <p:tgtEl>
                                          <p:spTgt spid="5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500"/>
                                        <p:tgtEl>
                                          <p:spTgt spid="5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fade">
                                      <p:cBhvr>
                                        <p:cTn id="1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P spid="18" grpId="0"/>
      <p:bldP spid="19" grpId="0"/>
      <p:bldP spid="24" grpId="0" animBg="1"/>
      <p:bldP spid="25" grpId="0"/>
      <p:bldP spid="26" grpId="0"/>
      <p:bldP spid="27" grpId="0" animBg="1"/>
      <p:bldP spid="28" grpId="0"/>
      <p:bldP spid="35" grpId="0" animBg="1"/>
      <p:bldP spid="36" grpId="0"/>
      <p:bldP spid="40" grpId="0" animBg="1"/>
      <p:bldP spid="41" grpId="0"/>
      <p:bldP spid="44" grpId="0"/>
      <p:bldP spid="45" grpId="0" animBg="1"/>
      <p:bldP spid="46" grpId="0"/>
      <p:bldP spid="49" grpId="0" animBg="1"/>
      <p:bldP spid="53" grpId="0" animBg="1"/>
      <p:bldP spid="54" grpId="0"/>
      <p:bldP spid="43" grpId="0" animBg="1"/>
      <p:bldP spid="62" grpId="0" animBg="1"/>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7" y="209704"/>
            <a:ext cx="11711373" cy="609398"/>
          </a:xfrm>
        </p:spPr>
        <p:txBody>
          <a:bodyPr/>
          <a:lstStyle/>
          <a:p>
            <a:r>
              <a:rPr lang="en-US" dirty="0" smtClean="0"/>
              <a:t>Best Practices Recap</a:t>
            </a:r>
            <a:endParaRPr lang="en-US" dirty="0"/>
          </a:p>
        </p:txBody>
      </p:sp>
      <p:sp>
        <p:nvSpPr>
          <p:cNvPr id="3" name="Rectangle 2"/>
          <p:cNvSpPr/>
          <p:nvPr/>
        </p:nvSpPr>
        <p:spPr>
          <a:xfrm>
            <a:off x="609521" y="1400379"/>
            <a:ext cx="10554198"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latin typeface="+mj-lt"/>
              </a:rPr>
              <a:t>Create update groups of all required, released updates (do not exceed 1000) </a:t>
            </a:r>
            <a:endParaRPr lang="en-US" sz="2000" dirty="0">
              <a:latin typeface="+mj-lt"/>
            </a:endParaRPr>
          </a:p>
        </p:txBody>
      </p:sp>
      <p:sp>
        <p:nvSpPr>
          <p:cNvPr id="4" name="Rectangle 3"/>
          <p:cNvSpPr/>
          <p:nvPr/>
        </p:nvSpPr>
        <p:spPr>
          <a:xfrm>
            <a:off x="609521" y="1996916"/>
            <a:ext cx="10554198"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latin typeface="+mj-lt"/>
              </a:rPr>
              <a:t>Use migration (from CM07) or create new update groups for required, released updates</a:t>
            </a:r>
            <a:endParaRPr lang="en-US" sz="2000" dirty="0">
              <a:latin typeface="+mj-lt"/>
            </a:endParaRPr>
          </a:p>
        </p:txBody>
      </p:sp>
      <p:sp>
        <p:nvSpPr>
          <p:cNvPr id="5" name="Rectangle 4"/>
          <p:cNvSpPr/>
          <p:nvPr/>
        </p:nvSpPr>
        <p:spPr>
          <a:xfrm>
            <a:off x="609521" y="2610642"/>
            <a:ext cx="10554198"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latin typeface="+mj-lt"/>
              </a:rPr>
              <a:t>Delegated admins can create deployments of any approved update group</a:t>
            </a:r>
            <a:endParaRPr lang="en-US" sz="2000" dirty="0">
              <a:latin typeface="+mj-lt"/>
            </a:endParaRPr>
          </a:p>
        </p:txBody>
      </p:sp>
      <p:sp>
        <p:nvSpPr>
          <p:cNvPr id="6" name="Rectangle 5"/>
          <p:cNvSpPr/>
          <p:nvPr/>
        </p:nvSpPr>
        <p:spPr>
          <a:xfrm>
            <a:off x="609521" y="3224597"/>
            <a:ext cx="10554198"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latin typeface="+mj-lt"/>
              </a:rPr>
              <a:t>Update groups can be used to measure overall compliance, and not deployed</a:t>
            </a:r>
            <a:endParaRPr lang="en-US" sz="2000" dirty="0">
              <a:latin typeface="+mj-lt"/>
            </a:endParaRPr>
          </a:p>
        </p:txBody>
      </p:sp>
      <p:sp>
        <p:nvSpPr>
          <p:cNvPr id="7" name="Rectangle 6"/>
          <p:cNvSpPr/>
          <p:nvPr/>
        </p:nvSpPr>
        <p:spPr>
          <a:xfrm>
            <a:off x="609521" y="3882093"/>
            <a:ext cx="10554198"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latin typeface="+mj-lt"/>
              </a:rPr>
              <a:t>Create new update groups for each Patch Tuesday, manually or through rules</a:t>
            </a:r>
            <a:endParaRPr lang="en-US" sz="2000" dirty="0">
              <a:latin typeface="+mj-lt"/>
            </a:endParaRPr>
          </a:p>
        </p:txBody>
      </p:sp>
      <p:sp>
        <p:nvSpPr>
          <p:cNvPr id="8" name="Rectangle 7"/>
          <p:cNvSpPr/>
          <p:nvPr/>
        </p:nvSpPr>
        <p:spPr>
          <a:xfrm>
            <a:off x="609521" y="4513465"/>
            <a:ext cx="10554198"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latin typeface="+mj-lt"/>
              </a:rPr>
              <a:t>Add monthly updates to the compliance update group each month for overall compliance</a:t>
            </a:r>
            <a:endParaRPr lang="en-US" sz="2000" dirty="0">
              <a:latin typeface="+mj-lt"/>
            </a:endParaRPr>
          </a:p>
        </p:txBody>
      </p:sp>
      <p:sp>
        <p:nvSpPr>
          <p:cNvPr id="9" name="Rectangle 8"/>
          <p:cNvSpPr/>
          <p:nvPr/>
        </p:nvSpPr>
        <p:spPr>
          <a:xfrm>
            <a:off x="609521" y="5188379"/>
            <a:ext cx="10554198"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latin typeface="+mj-lt"/>
              </a:rPr>
              <a:t>Client optimized to evaluate multiple update deployments with applicable updates</a:t>
            </a:r>
            <a:endParaRPr lang="en-US" sz="2000" dirty="0">
              <a:latin typeface="+mj-lt"/>
            </a:endParaRPr>
          </a:p>
        </p:txBody>
      </p:sp>
      <p:sp>
        <p:nvSpPr>
          <p:cNvPr id="10" name="Rectangle 9"/>
          <p:cNvSpPr/>
          <p:nvPr/>
        </p:nvSpPr>
        <p:spPr>
          <a:xfrm>
            <a:off x="606653" y="5832461"/>
            <a:ext cx="10554198"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latin typeface="+mj-lt"/>
              </a:rPr>
              <a:t>Cleanup expired updates across your groups through search</a:t>
            </a:r>
            <a:endParaRPr lang="en-US" sz="2000" dirty="0">
              <a:latin typeface="+mj-lt"/>
            </a:endParaRPr>
          </a:p>
        </p:txBody>
      </p:sp>
    </p:spTree>
    <p:extLst>
      <p:ext uri="{BB962C8B-B14F-4D97-AF65-F5344CB8AC3E}">
        <p14:creationId xmlns:p14="http://schemas.microsoft.com/office/powerpoint/2010/main" val="1302060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decel="10000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1+#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decel="10000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1+#ppt_w/2"/>
                                          </p:val>
                                        </p:tav>
                                        <p:tav tm="100000">
                                          <p:val>
                                            <p:strVal val="#ppt_x"/>
                                          </p:val>
                                        </p:tav>
                                      </p:tavLst>
                                    </p:anim>
                                    <p:anim calcmode="lin" valueType="num">
                                      <p:cBhvr additive="base">
                                        <p:cTn id="3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decel="10000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1+#ppt_w/2"/>
                                          </p:val>
                                        </p:tav>
                                        <p:tav tm="100000">
                                          <p:val>
                                            <p:strVal val="#ppt_x"/>
                                          </p:val>
                                        </p:tav>
                                      </p:tavLst>
                                    </p:anim>
                                    <p:anim calcmode="lin" valueType="num">
                                      <p:cBhvr additive="base">
                                        <p:cTn id="4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decel="10000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1000" fill="hold"/>
                                        <p:tgtEl>
                                          <p:spTgt spid="10"/>
                                        </p:tgtEl>
                                        <p:attrNameLst>
                                          <p:attrName>ppt_x</p:attrName>
                                        </p:attrNameLst>
                                      </p:cBhvr>
                                      <p:tavLst>
                                        <p:tav tm="0">
                                          <p:val>
                                            <p:strVal val="1+#ppt_w/2"/>
                                          </p:val>
                                        </p:tav>
                                        <p:tav tm="100000">
                                          <p:val>
                                            <p:strVal val="#ppt_x"/>
                                          </p:val>
                                        </p:tav>
                                      </p:tavLst>
                                    </p:anim>
                                    <p:anim calcmode="lin" valueType="num">
                                      <p:cBhvr additive="base">
                                        <p:cTn id="5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5168" y="2314518"/>
            <a:ext cx="3482465" cy="1687505"/>
            <a:chOff x="435168" y="2314518"/>
            <a:chExt cx="3482465" cy="1687505"/>
          </a:xfrm>
        </p:grpSpPr>
        <p:sp>
          <p:nvSpPr>
            <p:cNvPr id="14" name="Rectangle 13"/>
            <p:cNvSpPr/>
            <p:nvPr/>
          </p:nvSpPr>
          <p:spPr>
            <a:xfrm flipH="1">
              <a:off x="442913" y="2755528"/>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r>
                <a:rPr lang="en-US" b="1" dirty="0">
                  <a:solidFill>
                    <a:prstClr val="white"/>
                  </a:solidFill>
                  <a:latin typeface="Segoe Semibold" pitchFamily="34" charset="0"/>
                  <a:ea typeface="Segoe UI" pitchFamily="34" charset="0"/>
                  <a:cs typeface="Segoe UI" pitchFamily="34" charset="0"/>
                </a:rPr>
                <a:t>Software updates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Planning and setup</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Targeting and Delegation</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Maximizing productivity</a:t>
              </a:r>
            </a:p>
          </p:txBody>
        </p:sp>
        <p:sp>
          <p:nvSpPr>
            <p:cNvPr id="15" name="Rectangle 14"/>
            <p:cNvSpPr/>
            <p:nvPr/>
          </p:nvSpPr>
          <p:spPr>
            <a:xfrm>
              <a:off x="435168" y="2314518"/>
              <a:ext cx="3474720" cy="41148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Plan and Configure</a:t>
              </a:r>
            </a:p>
          </p:txBody>
        </p:sp>
      </p:grpSp>
      <p:sp>
        <p:nvSpPr>
          <p:cNvPr id="22" name="Rectangle 21"/>
          <p:cNvSpPr/>
          <p:nvPr/>
        </p:nvSpPr>
        <p:spPr>
          <a:xfrm flipH="1">
            <a:off x="442913" y="4078609"/>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r>
              <a:rPr lang="en-US" b="1" dirty="0">
                <a:solidFill>
                  <a:prstClr val="white"/>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Define standards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Create baselines and CIs</a:t>
            </a:r>
          </a:p>
        </p:txBody>
      </p:sp>
      <p:grpSp>
        <p:nvGrpSpPr>
          <p:cNvPr id="42" name="Group 41"/>
          <p:cNvGrpSpPr/>
          <p:nvPr/>
        </p:nvGrpSpPr>
        <p:grpSpPr>
          <a:xfrm>
            <a:off x="4351901" y="2314518"/>
            <a:ext cx="3474720" cy="1687505"/>
            <a:chOff x="4351901" y="2314518"/>
            <a:chExt cx="3474720" cy="1687505"/>
          </a:xfrm>
        </p:grpSpPr>
        <p:sp>
          <p:nvSpPr>
            <p:cNvPr id="18" name="Rectangle 17"/>
            <p:cNvSpPr/>
            <p:nvPr/>
          </p:nvSpPr>
          <p:spPr>
            <a:xfrm>
              <a:off x="4351901" y="2314518"/>
              <a:ext cx="3474720" cy="411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prstClr val="white"/>
                  </a:solidFill>
                  <a:latin typeface="Segoe Light"/>
                </a:rPr>
                <a:t>Assessing </a:t>
              </a:r>
              <a:r>
                <a:rPr lang="en-US" sz="2000" dirty="0" smtClean="0">
                  <a:solidFill>
                    <a:prstClr val="white"/>
                  </a:solidFill>
                  <a:latin typeface="Segoe Light"/>
                </a:rPr>
                <a:t>Compliance</a:t>
              </a:r>
              <a:endParaRPr lang="en-US" sz="2000" dirty="0">
                <a:solidFill>
                  <a:prstClr val="white"/>
                </a:solidFill>
                <a:latin typeface="Segoe Light"/>
              </a:endParaRPr>
            </a:p>
          </p:txBody>
        </p:sp>
        <p:sp>
          <p:nvSpPr>
            <p:cNvPr id="23" name="Rectangle 22"/>
            <p:cNvSpPr/>
            <p:nvPr/>
          </p:nvSpPr>
          <p:spPr>
            <a:xfrm flipH="1">
              <a:off x="4351901" y="2755527"/>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noAutofit/>
            </a:bodyPr>
            <a:lstStyle/>
            <a:p>
              <a:r>
                <a:rPr lang="en-US" b="1" dirty="0">
                  <a:solidFill>
                    <a:prstClr val="white"/>
                  </a:solidFill>
                  <a:latin typeface="Segoe Semibold" pitchFamily="34" charset="0"/>
                  <a:ea typeface="Segoe UI" pitchFamily="34" charset="0"/>
                  <a:cs typeface="Segoe UI" pitchFamily="34" charset="0"/>
                </a:rPr>
                <a:t>Software updates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Scanning for compliance</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Measuring compliance</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Remediation strategy</a:t>
              </a:r>
            </a:p>
          </p:txBody>
        </p:sp>
      </p:grpSp>
      <p:grpSp>
        <p:nvGrpSpPr>
          <p:cNvPr id="43" name="Group 42"/>
          <p:cNvGrpSpPr/>
          <p:nvPr/>
        </p:nvGrpSpPr>
        <p:grpSpPr>
          <a:xfrm>
            <a:off x="8260889" y="2314518"/>
            <a:ext cx="3474720" cy="1687505"/>
            <a:chOff x="8260889" y="2314518"/>
            <a:chExt cx="3474720" cy="1687505"/>
          </a:xfrm>
        </p:grpSpPr>
        <p:sp>
          <p:nvSpPr>
            <p:cNvPr id="21" name="Rectangle 20"/>
            <p:cNvSpPr/>
            <p:nvPr/>
          </p:nvSpPr>
          <p:spPr>
            <a:xfrm>
              <a:off x="8260889" y="2314518"/>
              <a:ext cx="3474720" cy="411480"/>
            </a:xfrm>
            <a:prstGeom prst="rect">
              <a:avLst/>
            </a:prstGeom>
            <a:solidFill>
              <a:schemeClr val="accent6"/>
            </a:solidFill>
            <a:ln w="127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Remediating Non-compliance</a:t>
              </a:r>
            </a:p>
          </p:txBody>
        </p:sp>
        <p:sp>
          <p:nvSpPr>
            <p:cNvPr id="26" name="Rectangle 25"/>
            <p:cNvSpPr/>
            <p:nvPr/>
          </p:nvSpPr>
          <p:spPr>
            <a:xfrm flipH="1">
              <a:off x="8260889" y="2755527"/>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r>
                <a:rPr lang="en-US" b="1" dirty="0">
                  <a:solidFill>
                    <a:prstClr val="white"/>
                  </a:solidFill>
                  <a:latin typeface="Segoe Semibold" pitchFamily="34" charset="0"/>
                  <a:ea typeface="Segoe UI" pitchFamily="34" charset="0"/>
                  <a:cs typeface="Segoe UI" pitchFamily="34" charset="0"/>
                </a:rPr>
                <a:t>Software updates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Deploying monthly updates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Monitoring ongoing compliance</a:t>
              </a:r>
            </a:p>
          </p:txBody>
        </p:sp>
      </p:grpSp>
      <p:sp>
        <p:nvSpPr>
          <p:cNvPr id="19" name="Right Arrow 18"/>
          <p:cNvSpPr/>
          <p:nvPr/>
        </p:nvSpPr>
        <p:spPr>
          <a:xfrm>
            <a:off x="3997607" y="2314518"/>
            <a:ext cx="274320" cy="1687506"/>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prstClr val="white"/>
              </a:solidFill>
              <a:latin typeface="Segoe Light"/>
              <a:ea typeface="Segoe UI" pitchFamily="34" charset="0"/>
            </a:endParaRPr>
          </a:p>
        </p:txBody>
      </p:sp>
      <p:sp>
        <p:nvSpPr>
          <p:cNvPr id="20" name="Right Arrow 19"/>
          <p:cNvSpPr/>
          <p:nvPr/>
        </p:nvSpPr>
        <p:spPr>
          <a:xfrm>
            <a:off x="7906595" y="2314518"/>
            <a:ext cx="274320" cy="1687506"/>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prstClr val="white"/>
              </a:solidFill>
              <a:latin typeface="Segoe Light"/>
              <a:ea typeface="Segoe UI" pitchFamily="34" charset="0"/>
            </a:endParaRPr>
          </a:p>
        </p:txBody>
      </p:sp>
      <p:sp>
        <p:nvSpPr>
          <p:cNvPr id="16" name="Title 1"/>
          <p:cNvSpPr>
            <a:spLocks noGrp="1"/>
          </p:cNvSpPr>
          <p:nvPr>
            <p:ph type="title"/>
          </p:nvPr>
        </p:nvSpPr>
        <p:spPr>
          <a:xfrm>
            <a:off x="435168" y="209704"/>
            <a:ext cx="11364912" cy="997196"/>
          </a:xfrm>
        </p:spPr>
        <p:txBody>
          <a:bodyPr/>
          <a:lstStyle/>
          <a:p>
            <a:r>
              <a:rPr lang="en-US" sz="3600" dirty="0" smtClean="0"/>
              <a:t>Building Your Compliance Management Solution </a:t>
            </a:r>
            <a:br>
              <a:rPr lang="en-US" sz="3600" dirty="0" smtClean="0"/>
            </a:br>
            <a:r>
              <a:rPr lang="en-US" sz="3600" dirty="0" smtClean="0"/>
              <a:t>With Configuration Manager 2012</a:t>
            </a:r>
            <a:endParaRPr lang="en-US" sz="3600" dirty="0"/>
          </a:p>
        </p:txBody>
      </p:sp>
    </p:spTree>
    <p:extLst>
      <p:ext uri="{BB962C8B-B14F-4D97-AF65-F5344CB8AC3E}">
        <p14:creationId xmlns:p14="http://schemas.microsoft.com/office/powerpoint/2010/main" val="1555544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609398"/>
          </a:xfrm>
        </p:spPr>
        <p:txBody>
          <a:bodyPr/>
          <a:lstStyle/>
          <a:p>
            <a:r>
              <a:rPr lang="en-US" dirty="0" smtClean="0"/>
              <a:t>Plan And Configure: Setting Management</a:t>
            </a:r>
            <a:endParaRPr lang="en-US" dirty="0"/>
          </a:p>
        </p:txBody>
      </p:sp>
      <p:sp>
        <p:nvSpPr>
          <p:cNvPr id="3" name="Rectangle 2"/>
          <p:cNvSpPr/>
          <p:nvPr/>
        </p:nvSpPr>
        <p:spPr>
          <a:xfrm flipH="1">
            <a:off x="9254438" y="2302855"/>
            <a:ext cx="584506" cy="479580"/>
          </a:xfrm>
          <a:prstGeom prst="rect">
            <a:avLst/>
          </a:prstGeom>
          <a:solidFill>
            <a:schemeClr val="accent2"/>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endParaRPr lang="en-US" sz="1100" dirty="0">
              <a:solidFill>
                <a:srgbClr val="FFFFFF"/>
              </a:solidFill>
              <a:latin typeface="Segoe UI" pitchFamily="34" charset="0"/>
              <a:ea typeface="Segoe UI" pitchFamily="34" charset="0"/>
              <a:cs typeface="Segoe UI" pitchFamily="34" charset="0"/>
            </a:endParaRPr>
          </a:p>
        </p:txBody>
      </p:sp>
      <p:sp>
        <p:nvSpPr>
          <p:cNvPr id="4" name="Rectangle 3"/>
          <p:cNvSpPr/>
          <p:nvPr/>
        </p:nvSpPr>
        <p:spPr>
          <a:xfrm flipH="1">
            <a:off x="9254438" y="2819400"/>
            <a:ext cx="584506" cy="479580"/>
          </a:xfrm>
          <a:prstGeom prst="rect">
            <a:avLst/>
          </a:prstGeom>
          <a:solidFill>
            <a:schemeClr val="accent2"/>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endParaRPr lang="en-US" sz="1100" dirty="0">
              <a:solidFill>
                <a:srgbClr val="FFFFFF"/>
              </a:solidFill>
              <a:latin typeface="Segoe UI" pitchFamily="34" charset="0"/>
              <a:ea typeface="Segoe UI" pitchFamily="34" charset="0"/>
              <a:cs typeface="Segoe UI" pitchFamily="34" charset="0"/>
            </a:endParaRPr>
          </a:p>
        </p:txBody>
      </p:sp>
      <p:sp>
        <p:nvSpPr>
          <p:cNvPr id="5" name="Rectangle 4"/>
          <p:cNvSpPr/>
          <p:nvPr/>
        </p:nvSpPr>
        <p:spPr>
          <a:xfrm>
            <a:off x="331200" y="1943408"/>
            <a:ext cx="1847921" cy="338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dirty="0" err="1" smtClean="0">
                <a:solidFill>
                  <a:srgbClr val="FFFFFF"/>
                </a:solidFill>
              </a:rPr>
              <a:t>ConfigMgr</a:t>
            </a:r>
            <a:r>
              <a:rPr lang="en-US" sz="1600" dirty="0">
                <a:solidFill>
                  <a:srgbClr val="FFFFFF"/>
                </a:solidFill>
              </a:rPr>
              <a:t> </a:t>
            </a:r>
            <a:r>
              <a:rPr lang="en-US" sz="1600" dirty="0" smtClean="0">
                <a:solidFill>
                  <a:srgbClr val="FFFFFF"/>
                </a:solidFill>
              </a:rPr>
              <a:t>MP </a:t>
            </a:r>
            <a:endParaRPr lang="en-US" sz="1600" dirty="0">
              <a:solidFill>
                <a:srgbClr val="FFFFFF"/>
              </a:solidFill>
            </a:endParaRPr>
          </a:p>
        </p:txBody>
      </p:sp>
      <p:sp>
        <p:nvSpPr>
          <p:cNvPr id="6" name="TextBox 5"/>
          <p:cNvSpPr txBox="1"/>
          <p:nvPr/>
        </p:nvSpPr>
        <p:spPr>
          <a:xfrm>
            <a:off x="2167166" y="1943408"/>
            <a:ext cx="1163425" cy="275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1600" dirty="0">
                <a:solidFill>
                  <a:srgbClr val="FFFFFF"/>
                </a:solidFill>
              </a:rPr>
              <a:t>Baseline</a:t>
            </a:r>
          </a:p>
        </p:txBody>
      </p:sp>
      <p:sp>
        <p:nvSpPr>
          <p:cNvPr id="7" name="TextBox 6"/>
          <p:cNvSpPr txBox="1"/>
          <p:nvPr/>
        </p:nvSpPr>
        <p:spPr>
          <a:xfrm>
            <a:off x="5326526" y="1943408"/>
            <a:ext cx="1828324"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1600" dirty="0">
                <a:solidFill>
                  <a:srgbClr val="FFFFFF"/>
                </a:solidFill>
              </a:rPr>
              <a:t>ConfigMgr Agent</a:t>
            </a:r>
          </a:p>
        </p:txBody>
      </p:sp>
      <p:grpSp>
        <p:nvGrpSpPr>
          <p:cNvPr id="8" name="Group 7"/>
          <p:cNvGrpSpPr/>
          <p:nvPr/>
        </p:nvGrpSpPr>
        <p:grpSpPr>
          <a:xfrm>
            <a:off x="782918" y="3500537"/>
            <a:ext cx="3931920" cy="1051560"/>
            <a:chOff x="3180734" y="4426533"/>
            <a:chExt cx="4366764" cy="1051560"/>
          </a:xfrm>
        </p:grpSpPr>
        <p:sp>
          <p:nvSpPr>
            <p:cNvPr id="9" name="Rectangle 8"/>
            <p:cNvSpPr/>
            <p:nvPr/>
          </p:nvSpPr>
          <p:spPr>
            <a:xfrm>
              <a:off x="3180734" y="4426533"/>
              <a:ext cx="4366764" cy="10515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137160" rtlCol="0" anchor="t" anchorCtr="0"/>
            <a:lstStyle/>
            <a:p>
              <a:endParaRPr lang="en-US" sz="1600" dirty="0">
                <a:solidFill>
                  <a:srgbClr val="FFFFFF"/>
                </a:solidFill>
                <a:latin typeface="Segoe UI" pitchFamily="34" charset="0"/>
                <a:ea typeface="Segoe UI" pitchFamily="34" charset="0"/>
                <a:cs typeface="Segoe UI" pitchFamily="34" charset="0"/>
              </a:endParaRPr>
            </a:p>
          </p:txBody>
        </p:sp>
        <p:sp>
          <p:nvSpPr>
            <p:cNvPr id="10" name="AutoShape 23"/>
            <p:cNvSpPr>
              <a:spLocks noChangeArrowheads="1"/>
            </p:cNvSpPr>
            <p:nvPr/>
          </p:nvSpPr>
          <p:spPr bwMode="auto">
            <a:xfrm>
              <a:off x="4945064"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WMI</a:t>
              </a:r>
            </a:p>
          </p:txBody>
        </p:sp>
        <p:sp>
          <p:nvSpPr>
            <p:cNvPr id="11" name="AutoShape 24"/>
            <p:cNvSpPr>
              <a:spLocks noChangeArrowheads="1"/>
            </p:cNvSpPr>
            <p:nvPr/>
          </p:nvSpPr>
          <p:spPr bwMode="auto">
            <a:xfrm>
              <a:off x="5793258"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XML</a:t>
              </a:r>
            </a:p>
          </p:txBody>
        </p:sp>
        <p:sp>
          <p:nvSpPr>
            <p:cNvPr id="12" name="AutoShape 25"/>
            <p:cNvSpPr>
              <a:spLocks noChangeArrowheads="1"/>
            </p:cNvSpPr>
            <p:nvPr/>
          </p:nvSpPr>
          <p:spPr bwMode="auto">
            <a:xfrm>
              <a:off x="4945064"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Registry</a:t>
              </a:r>
            </a:p>
          </p:txBody>
        </p:sp>
        <p:sp>
          <p:nvSpPr>
            <p:cNvPr id="13" name="AutoShape 26"/>
            <p:cNvSpPr>
              <a:spLocks noChangeArrowheads="1"/>
            </p:cNvSpPr>
            <p:nvPr/>
          </p:nvSpPr>
          <p:spPr bwMode="auto">
            <a:xfrm>
              <a:off x="6641453"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IIS</a:t>
              </a:r>
            </a:p>
          </p:txBody>
        </p:sp>
        <p:sp>
          <p:nvSpPr>
            <p:cNvPr id="14" name="AutoShape 27"/>
            <p:cNvSpPr>
              <a:spLocks noChangeArrowheads="1"/>
            </p:cNvSpPr>
            <p:nvPr/>
          </p:nvSpPr>
          <p:spPr bwMode="auto">
            <a:xfrm>
              <a:off x="5793258"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MSI</a:t>
              </a:r>
            </a:p>
          </p:txBody>
        </p:sp>
        <p:sp>
          <p:nvSpPr>
            <p:cNvPr id="15" name="AutoShape 27"/>
            <p:cNvSpPr>
              <a:spLocks noChangeArrowheads="1"/>
            </p:cNvSpPr>
            <p:nvPr/>
          </p:nvSpPr>
          <p:spPr bwMode="auto">
            <a:xfrm>
              <a:off x="4096871"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Script</a:t>
              </a:r>
            </a:p>
          </p:txBody>
        </p:sp>
        <p:sp>
          <p:nvSpPr>
            <p:cNvPr id="16" name="AutoShape 27"/>
            <p:cNvSpPr>
              <a:spLocks noChangeArrowheads="1"/>
            </p:cNvSpPr>
            <p:nvPr/>
          </p:nvSpPr>
          <p:spPr bwMode="auto">
            <a:xfrm>
              <a:off x="6641453"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SQL</a:t>
              </a:r>
            </a:p>
          </p:txBody>
        </p:sp>
        <p:sp>
          <p:nvSpPr>
            <p:cNvPr id="17" name="AutoShape 27"/>
            <p:cNvSpPr>
              <a:spLocks noChangeArrowheads="1"/>
            </p:cNvSpPr>
            <p:nvPr/>
          </p:nvSpPr>
          <p:spPr bwMode="auto">
            <a:xfrm>
              <a:off x="4096871"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Software</a:t>
              </a:r>
            </a:p>
            <a:p>
              <a:pPr algn="ctr"/>
              <a:r>
                <a:rPr lang="en-US" sz="1000" dirty="0">
                  <a:solidFill>
                    <a:srgbClr val="FFFFFF"/>
                  </a:solidFill>
                  <a:latin typeface="Segoe UI" pitchFamily="34" charset="0"/>
                  <a:ea typeface="Segoe UI" pitchFamily="34" charset="0"/>
                  <a:cs typeface="Segoe UI" pitchFamily="34" charset="0"/>
                </a:rPr>
                <a:t>Updates</a:t>
              </a:r>
            </a:p>
          </p:txBody>
        </p:sp>
        <p:sp>
          <p:nvSpPr>
            <p:cNvPr id="18" name="AutoShape 27"/>
            <p:cNvSpPr>
              <a:spLocks noChangeArrowheads="1"/>
            </p:cNvSpPr>
            <p:nvPr/>
          </p:nvSpPr>
          <p:spPr bwMode="auto">
            <a:xfrm>
              <a:off x="3248678" y="5091014"/>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File</a:t>
              </a:r>
            </a:p>
          </p:txBody>
        </p:sp>
        <p:sp>
          <p:nvSpPr>
            <p:cNvPr id="19" name="AutoShape 27"/>
            <p:cNvSpPr>
              <a:spLocks noChangeArrowheads="1"/>
            </p:cNvSpPr>
            <p:nvPr/>
          </p:nvSpPr>
          <p:spPr bwMode="auto">
            <a:xfrm>
              <a:off x="3248678" y="4695435"/>
              <a:ext cx="812421" cy="365760"/>
            </a:xfrm>
            <a:prstGeom prst="flowChartProcess">
              <a:avLst/>
            </a:prstGeom>
            <a:solidFill>
              <a:schemeClr val="accent1"/>
            </a:solidFill>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r>
                <a:rPr lang="en-US" sz="1000" dirty="0">
                  <a:solidFill>
                    <a:srgbClr val="FFFFFF"/>
                  </a:solidFill>
                  <a:latin typeface="Segoe UI" pitchFamily="34" charset="0"/>
                  <a:ea typeface="Segoe UI" pitchFamily="34" charset="0"/>
                  <a:cs typeface="Segoe UI" pitchFamily="34" charset="0"/>
                </a:rPr>
                <a:t>Active</a:t>
              </a:r>
            </a:p>
            <a:p>
              <a:pPr algn="ctr"/>
              <a:r>
                <a:rPr lang="en-US" sz="1000" dirty="0">
                  <a:solidFill>
                    <a:srgbClr val="FFFFFF"/>
                  </a:solidFill>
                  <a:latin typeface="Segoe UI" pitchFamily="34" charset="0"/>
                  <a:ea typeface="Segoe UI" pitchFamily="34" charset="0"/>
                  <a:cs typeface="Segoe UI" pitchFamily="34" charset="0"/>
                </a:rPr>
                <a:t>Directory</a:t>
              </a:r>
            </a:p>
          </p:txBody>
        </p:sp>
        <p:sp>
          <p:nvSpPr>
            <p:cNvPr id="20" name="TextBox 19"/>
            <p:cNvSpPr txBox="1"/>
            <p:nvPr/>
          </p:nvSpPr>
          <p:spPr>
            <a:xfrm>
              <a:off x="3464410" y="4472257"/>
              <a:ext cx="3799413" cy="1846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defPPr>
                <a:defRPr lang="en-US"/>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US" sz="1200" dirty="0">
                  <a:solidFill>
                    <a:srgbClr val="FFFFFF"/>
                  </a:solidFill>
                </a:rPr>
                <a:t>Baseline Configuration Items</a:t>
              </a:r>
            </a:p>
          </p:txBody>
        </p:sp>
      </p:grpSp>
      <p:sp>
        <p:nvSpPr>
          <p:cNvPr id="21" name="Rectangle 20"/>
          <p:cNvSpPr/>
          <p:nvPr/>
        </p:nvSpPr>
        <p:spPr>
          <a:xfrm>
            <a:off x="9191986" y="2250556"/>
            <a:ext cx="2286000" cy="1097280"/>
          </a:xfrm>
          <a:prstGeom prst="rect">
            <a:avLst/>
          </a:prstGeom>
          <a:noFill/>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0" tIns="0" rIns="0" bIns="0" rtlCol="0" anchor="ctr" anchorCtr="0"/>
          <a:lstStyle/>
          <a:p>
            <a:pPr algn="ctr"/>
            <a:endParaRPr lang="en-US" sz="1100" dirty="0">
              <a:solidFill>
                <a:srgbClr val="FFFFFF"/>
              </a:solidFill>
              <a:latin typeface="Segoe UI" pitchFamily="34" charset="0"/>
              <a:ea typeface="Segoe UI" pitchFamily="34" charset="0"/>
              <a:cs typeface="Segoe UI" pitchFamily="34" charset="0"/>
            </a:endParaRPr>
          </a:p>
        </p:txBody>
      </p:sp>
      <p:sp>
        <p:nvSpPr>
          <p:cNvPr id="22" name="Text Box 52"/>
          <p:cNvSpPr txBox="1">
            <a:spLocks noChangeArrowheads="1"/>
          </p:cNvSpPr>
          <p:nvPr/>
        </p:nvSpPr>
        <p:spPr bwMode="auto">
          <a:xfrm>
            <a:off x="9845509" y="2347910"/>
            <a:ext cx="1639220" cy="738650"/>
          </a:xfrm>
          <a:prstGeom prst="rect">
            <a:avLst/>
          </a:prstGeom>
          <a:noFill/>
          <a:ln w="22225">
            <a:noFill/>
            <a:miter lim="800000"/>
            <a:headEnd/>
            <a:tailEnd type="none" w="lg" len="lg"/>
          </a:ln>
        </p:spPr>
        <p:txBody>
          <a:bodyPr wrap="square" lIns="91425" tIns="45713" rIns="91425" bIns="45713">
            <a:spAutoFit/>
          </a:bodyPr>
          <a:lstStyle/>
          <a:p>
            <a:pPr algn="ctr"/>
            <a:r>
              <a:rPr lang="en-US" sz="1400" dirty="0" smtClean="0">
                <a:solidFill>
                  <a:srgbClr val="FFFFFF"/>
                </a:solidFill>
              </a:rPr>
              <a:t>Auto Remediate</a:t>
            </a:r>
          </a:p>
          <a:p>
            <a:pPr algn="ctr"/>
            <a:r>
              <a:rPr lang="en-US" sz="1400" dirty="0" smtClean="0">
                <a:solidFill>
                  <a:srgbClr val="FFFFFF"/>
                </a:solidFill>
              </a:rPr>
              <a:t>OR</a:t>
            </a:r>
          </a:p>
          <a:p>
            <a:pPr algn="ctr"/>
            <a:r>
              <a:rPr lang="en-US" sz="1400" dirty="0" smtClean="0">
                <a:solidFill>
                  <a:srgbClr val="FFFFFF"/>
                </a:solidFill>
              </a:rPr>
              <a:t>Create Alert </a:t>
            </a:r>
            <a:endParaRPr lang="en-US" sz="2400" dirty="0">
              <a:solidFill>
                <a:srgbClr val="FFFFFF"/>
              </a:solidFill>
            </a:endParaRPr>
          </a:p>
        </p:txBody>
      </p:sp>
      <p:grpSp>
        <p:nvGrpSpPr>
          <p:cNvPr id="23" name="Group 22"/>
          <p:cNvGrpSpPr/>
          <p:nvPr/>
        </p:nvGrpSpPr>
        <p:grpSpPr>
          <a:xfrm>
            <a:off x="9349542" y="2372769"/>
            <a:ext cx="394298" cy="339753"/>
            <a:chOff x="9363270" y="2328417"/>
            <a:chExt cx="442168" cy="381000"/>
          </a:xfrm>
        </p:grpSpPr>
        <p:sp>
          <p:nvSpPr>
            <p:cNvPr id="24" name="Donut 7"/>
            <p:cNvSpPr/>
            <p:nvPr/>
          </p:nvSpPr>
          <p:spPr>
            <a:xfrm>
              <a:off x="9424438" y="2328417"/>
              <a:ext cx="381000" cy="381000"/>
            </a:xfrm>
            <a:custGeom>
              <a:avLst/>
              <a:gdLst/>
              <a:ahLst/>
              <a:cxnLst/>
              <a:rect l="l" t="t" r="r" b="b"/>
              <a:pathLst>
                <a:path w="381000" h="381000">
                  <a:moveTo>
                    <a:pt x="190500" y="76200"/>
                  </a:moveTo>
                  <a:cubicBezTo>
                    <a:pt x="127374" y="76200"/>
                    <a:pt x="76200" y="127374"/>
                    <a:pt x="76200" y="190500"/>
                  </a:cubicBezTo>
                  <a:cubicBezTo>
                    <a:pt x="76200" y="253626"/>
                    <a:pt x="127374" y="304800"/>
                    <a:pt x="190500" y="304800"/>
                  </a:cubicBezTo>
                  <a:cubicBezTo>
                    <a:pt x="253626" y="304800"/>
                    <a:pt x="304800" y="253626"/>
                    <a:pt x="304800" y="190500"/>
                  </a:cubicBezTo>
                  <a:cubicBezTo>
                    <a:pt x="304800" y="127374"/>
                    <a:pt x="253626" y="76200"/>
                    <a:pt x="190500" y="76200"/>
                  </a:cubicBezTo>
                  <a:close/>
                  <a:moveTo>
                    <a:pt x="190500" y="0"/>
                  </a:moveTo>
                  <a:cubicBezTo>
                    <a:pt x="295710" y="0"/>
                    <a:pt x="381000" y="85290"/>
                    <a:pt x="381000" y="190500"/>
                  </a:cubicBezTo>
                  <a:cubicBezTo>
                    <a:pt x="381000" y="295710"/>
                    <a:pt x="295710" y="381000"/>
                    <a:pt x="190500" y="381000"/>
                  </a:cubicBezTo>
                  <a:cubicBezTo>
                    <a:pt x="85290" y="381000"/>
                    <a:pt x="0" y="295710"/>
                    <a:pt x="0" y="190500"/>
                  </a:cubicBezTo>
                  <a:cubicBezTo>
                    <a:pt x="0" y="85290"/>
                    <a:pt x="85290" y="0"/>
                    <a:pt x="190500" y="0"/>
                  </a:cubicBezTo>
                  <a:close/>
                </a:path>
              </a:pathLst>
            </a:cu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Isosceles Triangle 24"/>
            <p:cNvSpPr/>
            <p:nvPr/>
          </p:nvSpPr>
          <p:spPr>
            <a:xfrm>
              <a:off x="9363270" y="2407659"/>
              <a:ext cx="228600" cy="18288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6" name="TextBox 25"/>
          <p:cNvSpPr txBox="1"/>
          <p:nvPr/>
        </p:nvSpPr>
        <p:spPr>
          <a:xfrm>
            <a:off x="9433600" y="2850469"/>
            <a:ext cx="226183" cy="492443"/>
          </a:xfrm>
          <a:prstGeom prst="rect">
            <a:avLst/>
          </a:prstGeom>
          <a:noFill/>
        </p:spPr>
        <p:txBody>
          <a:bodyPr wrap="square" lIns="0" tIns="0" rIns="0" bIns="0" rtlCol="0">
            <a:spAutoFit/>
          </a:bodyPr>
          <a:lstStyle/>
          <a:p>
            <a:r>
              <a:rPr lang="en-US" sz="3200" b="1" dirty="0" smtClean="0">
                <a:solidFill>
                  <a:srgbClr val="FFFFFF"/>
                </a:solidFill>
                <a:latin typeface="Goudy Stout" pitchFamily="18" charset="0"/>
              </a:rPr>
              <a:t>!</a:t>
            </a:r>
          </a:p>
        </p:txBody>
      </p:sp>
      <p:pic>
        <p:nvPicPr>
          <p:cNvPr id="27" name="Picture 26"/>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823627" y="2296276"/>
            <a:ext cx="740725" cy="1005840"/>
          </a:xfrm>
          <a:prstGeom prst="rect">
            <a:avLst/>
          </a:prstGeom>
          <a:noFill/>
          <a:ln>
            <a:noFill/>
          </a:ln>
        </p:spPr>
      </p:pic>
      <p:grpSp>
        <p:nvGrpSpPr>
          <p:cNvPr id="28" name="Group 27"/>
          <p:cNvGrpSpPr>
            <a:grpSpLocks noChangeAspect="1"/>
          </p:cNvGrpSpPr>
          <p:nvPr/>
        </p:nvGrpSpPr>
        <p:grpSpPr>
          <a:xfrm>
            <a:off x="2526932" y="2508324"/>
            <a:ext cx="443893" cy="581745"/>
            <a:chOff x="1444071" y="4822766"/>
            <a:chExt cx="837264" cy="1097280"/>
          </a:xfrm>
          <a:solidFill>
            <a:schemeClr val="accent1"/>
          </a:solidFill>
        </p:grpSpPr>
        <p:sp>
          <p:nvSpPr>
            <p:cNvPr id="29" name="Flowchart: Card 28"/>
            <p:cNvSpPr/>
            <p:nvPr/>
          </p:nvSpPr>
          <p:spPr bwMode="auto">
            <a:xfrm flipH="1">
              <a:off x="1444071" y="4822766"/>
              <a:ext cx="837264" cy="1097280"/>
            </a:xfrm>
            <a:prstGeom prst="flowChartPunchedCa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latin typeface="+mj-lt"/>
              </a:endParaRPr>
            </a:p>
          </p:txBody>
        </p:sp>
        <p:sp>
          <p:nvSpPr>
            <p:cNvPr id="30" name="Isosceles Triangle 29"/>
            <p:cNvSpPr/>
            <p:nvPr/>
          </p:nvSpPr>
          <p:spPr bwMode="auto">
            <a:xfrm rot="3138243" flipH="1" flipV="1">
              <a:off x="1995718" y="4908858"/>
              <a:ext cx="289070" cy="129200"/>
            </a:xfrm>
            <a:prstGeom prst="triangle">
              <a:avLst>
                <a:gd name="adj" fmla="val 3570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rgbClr val="FFFFFF"/>
                </a:solidFill>
                <a:latin typeface="+mj-lt"/>
              </a:endParaRPr>
            </a:p>
          </p:txBody>
        </p:sp>
      </p:grpSp>
      <p:pic>
        <p:nvPicPr>
          <p:cNvPr id="31" name="Picture 3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43606" y="2479156"/>
            <a:ext cx="994165" cy="640080"/>
          </a:xfrm>
          <a:prstGeom prst="rect">
            <a:avLst/>
          </a:prstGeom>
          <a:effectLst/>
        </p:spPr>
      </p:pic>
      <p:sp>
        <p:nvSpPr>
          <p:cNvPr id="32" name="Rectangle 31"/>
          <p:cNvSpPr/>
          <p:nvPr/>
        </p:nvSpPr>
        <p:spPr>
          <a:xfrm flipH="1">
            <a:off x="3355198" y="2479156"/>
            <a:ext cx="1828800" cy="64008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ctr" anchorCtr="0">
            <a:noAutofit/>
          </a:bodyPr>
          <a:lstStyle/>
          <a:p>
            <a:pPr algn="ctr"/>
            <a:r>
              <a:rPr lang="en-US" sz="1400" dirty="0" smtClean="0">
                <a:solidFill>
                  <a:srgbClr val="FFFFFF"/>
                </a:solidFill>
                <a:latin typeface="Segoe UI" pitchFamily="34" charset="0"/>
                <a:ea typeface="Segoe UI" pitchFamily="34" charset="0"/>
                <a:cs typeface="Segoe UI" pitchFamily="34" charset="0"/>
              </a:rPr>
              <a:t>Deploy baselines to collections</a:t>
            </a:r>
            <a:endParaRPr lang="en-US" sz="1400" dirty="0">
              <a:solidFill>
                <a:srgbClr val="FFFFFF"/>
              </a:solidFill>
              <a:latin typeface="Segoe UI" pitchFamily="34" charset="0"/>
              <a:ea typeface="Segoe UI" pitchFamily="34" charset="0"/>
              <a:cs typeface="Segoe UI" pitchFamily="34" charset="0"/>
            </a:endParaRPr>
          </a:p>
        </p:txBody>
      </p:sp>
      <p:sp>
        <p:nvSpPr>
          <p:cNvPr id="33" name="Rectangle 32"/>
          <p:cNvSpPr/>
          <p:nvPr/>
        </p:nvSpPr>
        <p:spPr>
          <a:xfrm flipH="1">
            <a:off x="7136612" y="2479156"/>
            <a:ext cx="1828800" cy="64008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wrap="square" lIns="91440" tIns="45720" bIns="45720" rtlCol="0" anchor="ctr" anchorCtr="0">
            <a:noAutofit/>
          </a:bodyPr>
          <a:lstStyle/>
          <a:p>
            <a:pPr algn="ctr"/>
            <a:r>
              <a:rPr lang="en-US" sz="1400" dirty="0" smtClean="0">
                <a:solidFill>
                  <a:srgbClr val="FFFFFF"/>
                </a:solidFill>
                <a:latin typeface="Segoe UI" pitchFamily="34" charset="0"/>
                <a:ea typeface="Segoe UI" pitchFamily="34" charset="0"/>
                <a:cs typeface="Segoe UI" pitchFamily="34" charset="0"/>
              </a:rPr>
              <a:t>Baseline drift</a:t>
            </a:r>
            <a:endParaRPr lang="en-US" sz="1400" dirty="0">
              <a:solidFill>
                <a:srgbClr val="FFFFFF"/>
              </a:solidFill>
              <a:latin typeface="Segoe UI" pitchFamily="34" charset="0"/>
              <a:ea typeface="Segoe UI" pitchFamily="34" charset="0"/>
              <a:cs typeface="Segoe UI" pitchFamily="34" charset="0"/>
            </a:endParaRPr>
          </a:p>
        </p:txBody>
      </p:sp>
      <p:sp>
        <p:nvSpPr>
          <p:cNvPr id="34" name="Isosceles Triangle 33"/>
          <p:cNvSpPr/>
          <p:nvPr/>
        </p:nvSpPr>
        <p:spPr>
          <a:xfrm rot="5400000">
            <a:off x="4942593" y="2726289"/>
            <a:ext cx="640080" cy="145814"/>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35" name="Straight Connector 34"/>
          <p:cNvCxnSpPr/>
          <p:nvPr/>
        </p:nvCxnSpPr>
        <p:spPr>
          <a:xfrm flipV="1">
            <a:off x="2748878" y="3112794"/>
            <a:ext cx="0" cy="365760"/>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801570" y="2799196"/>
            <a:ext cx="578069" cy="0"/>
          </a:xfrm>
          <a:prstGeom prst="line">
            <a:avLst/>
          </a:prstGeom>
          <a:ln w="25400" cap="rnd">
            <a:solidFill>
              <a:schemeClr val="tx1"/>
            </a:solidFill>
            <a:prstDash val="sysDot"/>
            <a:tailEnd type="none" w="lg" len="med"/>
          </a:ln>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a:xfrm rot="5400000">
            <a:off x="8725479" y="2726289"/>
            <a:ext cx="640080" cy="145814"/>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9" name="Rectangle 38"/>
          <p:cNvSpPr/>
          <p:nvPr/>
        </p:nvSpPr>
        <p:spPr>
          <a:xfrm flipH="1">
            <a:off x="435023" y="4649546"/>
            <a:ext cx="11049706" cy="1965960"/>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82880" tIns="91440" numCol="2" rtlCol="0" anchor="t" anchorCtr="0"/>
          <a:lstStyle/>
          <a:p>
            <a:r>
              <a:rPr lang="en-US" sz="1600" dirty="0">
                <a:solidFill>
                  <a:srgbClr val="FFFFFF"/>
                </a:solidFill>
                <a:latin typeface="Segoe Semibold" pitchFamily="34" charset="0"/>
                <a:ea typeface="Segoe UI" pitchFamily="34" charset="0"/>
                <a:cs typeface="Segoe UI" pitchFamily="34" charset="0"/>
              </a:rPr>
              <a:t>Improved </a:t>
            </a:r>
            <a:r>
              <a:rPr lang="en-US" sz="1600" dirty="0" smtClean="0">
                <a:solidFill>
                  <a:srgbClr val="FFFFFF"/>
                </a:solidFill>
                <a:latin typeface="Segoe Semibold" pitchFamily="34" charset="0"/>
                <a:ea typeface="Segoe UI" pitchFamily="34" charset="0"/>
                <a:cs typeface="Segoe UI" pitchFamily="34" charset="0"/>
              </a:rPr>
              <a:t>functionality</a:t>
            </a:r>
            <a:endParaRPr lang="en-US" sz="1600" dirty="0">
              <a:solidFill>
                <a:srgbClr val="FFFFFF"/>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Copy settings</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Trigger console alerts</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Richer reporting</a:t>
            </a:r>
          </a:p>
          <a:p>
            <a:endParaRPr lang="en-US" sz="1400" dirty="0" smtClean="0">
              <a:solidFill>
                <a:srgbClr val="FFFFFF"/>
              </a:solidFill>
              <a:latin typeface="Segoe UI" pitchFamily="34" charset="0"/>
              <a:ea typeface="Segoe UI" pitchFamily="34" charset="0"/>
              <a:cs typeface="Segoe UI" pitchFamily="34" charset="0"/>
            </a:endParaRPr>
          </a:p>
          <a:p>
            <a:r>
              <a:rPr lang="en-US" sz="1600" dirty="0" smtClean="0">
                <a:solidFill>
                  <a:srgbClr val="FFFFFF"/>
                </a:solidFill>
                <a:latin typeface="Segoe Semibold" pitchFamily="34" charset="0"/>
                <a:ea typeface="Segoe UI" pitchFamily="34" charset="0"/>
                <a:cs typeface="Segoe UI" pitchFamily="34" charset="0"/>
              </a:rPr>
              <a:t>Enhanced </a:t>
            </a:r>
            <a:r>
              <a:rPr lang="en-US" sz="1600" dirty="0">
                <a:solidFill>
                  <a:srgbClr val="FFFFFF"/>
                </a:solidFill>
                <a:latin typeface="Segoe Semibold" pitchFamily="34" charset="0"/>
                <a:ea typeface="Segoe UI" pitchFamily="34" charset="0"/>
                <a:cs typeface="Segoe UI" pitchFamily="34" charset="0"/>
              </a:rPr>
              <a:t>versioning and audit tracking</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Ability to specify </a:t>
            </a:r>
            <a:r>
              <a:rPr lang="en-US" sz="1400" dirty="0" smtClean="0">
                <a:solidFill>
                  <a:srgbClr val="FFFFFF"/>
                </a:solidFill>
                <a:latin typeface="Segoe UI" pitchFamily="34" charset="0"/>
                <a:ea typeface="Segoe UI" pitchFamily="34" charset="0"/>
                <a:cs typeface="Segoe UI" pitchFamily="34" charset="0"/>
              </a:rPr>
              <a:t>versions to </a:t>
            </a:r>
            <a:r>
              <a:rPr lang="en-US" sz="1400" dirty="0">
                <a:solidFill>
                  <a:srgbClr val="FFFFFF"/>
                </a:solidFill>
                <a:latin typeface="Segoe UI" pitchFamily="34" charset="0"/>
                <a:ea typeface="Segoe UI" pitchFamily="34" charset="0"/>
                <a:cs typeface="Segoe UI" pitchFamily="34" charset="0"/>
              </a:rPr>
              <a:t>be used in baselines</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Audit tracking includes who changed what</a:t>
            </a:r>
          </a:p>
          <a:p>
            <a:r>
              <a:rPr lang="en-US" sz="1600" dirty="0" smtClean="0">
                <a:solidFill>
                  <a:srgbClr val="FFFFFF"/>
                </a:solidFill>
                <a:latin typeface="Segoe Semibold" pitchFamily="34" charset="0"/>
                <a:ea typeface="Segoe UI" pitchFamily="34" charset="0"/>
                <a:cs typeface="Segoe UI" pitchFamily="34" charset="0"/>
              </a:rPr>
              <a:t>Pre-built </a:t>
            </a:r>
            <a:r>
              <a:rPr lang="en-US" sz="1600" dirty="0">
                <a:solidFill>
                  <a:srgbClr val="FFFFFF"/>
                </a:solidFill>
                <a:latin typeface="Segoe Semibold" pitchFamily="34" charset="0"/>
                <a:ea typeface="Segoe UI" pitchFamily="34" charset="0"/>
                <a:cs typeface="Segoe UI" pitchFamily="34" charset="0"/>
              </a:rPr>
              <a:t>industry standard baseline </a:t>
            </a:r>
            <a:r>
              <a:rPr lang="en-US" sz="1600" dirty="0" smtClean="0">
                <a:solidFill>
                  <a:srgbClr val="FFFFFF"/>
                </a:solidFill>
                <a:latin typeface="Segoe Semibold" pitchFamily="34" charset="0"/>
                <a:ea typeface="Segoe UI" pitchFamily="34" charset="0"/>
                <a:cs typeface="Segoe UI" pitchFamily="34" charset="0"/>
              </a:rPr>
              <a:t>templates </a:t>
            </a:r>
            <a:br>
              <a:rPr lang="en-US" sz="1600" dirty="0" smtClean="0">
                <a:solidFill>
                  <a:srgbClr val="FFFFFF"/>
                </a:solidFill>
                <a:latin typeface="Segoe Semibold" pitchFamily="34" charset="0"/>
                <a:ea typeface="Segoe UI" pitchFamily="34" charset="0"/>
                <a:cs typeface="Segoe UI" pitchFamily="34" charset="0"/>
              </a:rPr>
            </a:br>
            <a:r>
              <a:rPr lang="en-US" sz="1600" dirty="0" smtClean="0">
                <a:solidFill>
                  <a:srgbClr val="FFFFFF"/>
                </a:solidFill>
                <a:latin typeface="Segoe Semibold" pitchFamily="34" charset="0"/>
                <a:ea typeface="Segoe UI" pitchFamily="34" charset="0"/>
                <a:cs typeface="Segoe UI" pitchFamily="34" charset="0"/>
              </a:rPr>
              <a:t>through </a:t>
            </a:r>
            <a:r>
              <a:rPr lang="en-US" sz="1600" dirty="0">
                <a:solidFill>
                  <a:srgbClr val="FFFFFF"/>
                </a:solidFill>
                <a:latin typeface="Segoe Semibold" pitchFamily="34" charset="0"/>
                <a:ea typeface="Segoe UI" pitchFamily="34" charset="0"/>
                <a:cs typeface="Segoe UI" pitchFamily="34" charset="0"/>
              </a:rPr>
              <a:t>IT </a:t>
            </a:r>
            <a:r>
              <a:rPr lang="en-US" sz="1600" dirty="0" smtClean="0">
                <a:solidFill>
                  <a:srgbClr val="FFFFFF"/>
                </a:solidFill>
                <a:latin typeface="Segoe Semibold" pitchFamily="34" charset="0"/>
                <a:ea typeface="Segoe UI" pitchFamily="34" charset="0"/>
                <a:cs typeface="Segoe UI" pitchFamily="34" charset="0"/>
              </a:rPr>
              <a:t>GRC Solution Accelerator</a:t>
            </a:r>
            <a:endParaRPr lang="en-US" sz="1600" dirty="0">
              <a:solidFill>
                <a:srgbClr val="FFFFFF"/>
              </a:solidFill>
              <a:latin typeface="Segoe Semibold" pitchFamily="34" charset="0"/>
              <a:ea typeface="Segoe UI" pitchFamily="34" charset="0"/>
              <a:cs typeface="Segoe UI" pitchFamily="34" charset="0"/>
            </a:endParaRPr>
          </a:p>
        </p:txBody>
      </p:sp>
    </p:spTree>
    <p:extLst>
      <p:ext uri="{BB962C8B-B14F-4D97-AF65-F5344CB8AC3E}">
        <p14:creationId xmlns:p14="http://schemas.microsoft.com/office/powerpoint/2010/main" val="41537118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
          </p:nvPr>
        </p:nvSpPr>
        <p:spPr/>
        <p:txBody>
          <a:bodyPr/>
          <a:lstStyle/>
          <a:p>
            <a:r>
              <a:rPr lang="en-US" dirty="0" smtClean="0"/>
              <a:t>Overview of the security features in </a:t>
            </a:r>
            <a:br>
              <a:rPr lang="en-US" dirty="0" smtClean="0"/>
            </a:br>
            <a:r>
              <a:rPr lang="en-US" dirty="0" smtClean="0"/>
              <a:t>Configuration Manager 2012</a:t>
            </a:r>
          </a:p>
          <a:p>
            <a:r>
              <a:rPr lang="en-US" dirty="0" smtClean="0"/>
              <a:t>Software update management overview and demo</a:t>
            </a:r>
          </a:p>
          <a:p>
            <a:r>
              <a:rPr lang="en-US" dirty="0" smtClean="0"/>
              <a:t>Settings management overview and demo</a:t>
            </a:r>
          </a:p>
        </p:txBody>
      </p:sp>
    </p:spTree>
    <p:extLst>
      <p:ext uri="{BB962C8B-B14F-4D97-AF65-F5344CB8AC3E}">
        <p14:creationId xmlns:p14="http://schemas.microsoft.com/office/powerpoint/2010/main" val="370965270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5168" y="2314518"/>
            <a:ext cx="3482465" cy="2964420"/>
            <a:chOff x="435168" y="2314518"/>
            <a:chExt cx="3482465" cy="2964420"/>
          </a:xfrm>
        </p:grpSpPr>
        <p:sp>
          <p:nvSpPr>
            <p:cNvPr id="4" name="Rectangle 3"/>
            <p:cNvSpPr/>
            <p:nvPr/>
          </p:nvSpPr>
          <p:spPr>
            <a:xfrm flipH="1">
              <a:off x="442913" y="2755528"/>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r>
                <a:rPr lang="en-US" b="1" dirty="0">
                  <a:solidFill>
                    <a:srgbClr val="FFFFFF"/>
                  </a:solidFill>
                  <a:latin typeface="Segoe Semibold" pitchFamily="34" charset="0"/>
                  <a:ea typeface="Segoe UI" pitchFamily="34" charset="0"/>
                  <a:cs typeface="Segoe UI" pitchFamily="34" charset="0"/>
                </a:rPr>
                <a:t>Software updates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Planning and setup</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Targeting and Delegation</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Maximizing productivity</a:t>
              </a:r>
            </a:p>
          </p:txBody>
        </p:sp>
        <p:sp>
          <p:nvSpPr>
            <p:cNvPr id="5" name="Rectangle 4"/>
            <p:cNvSpPr/>
            <p:nvPr/>
          </p:nvSpPr>
          <p:spPr>
            <a:xfrm>
              <a:off x="435168" y="2314518"/>
              <a:ext cx="3474720" cy="41148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Plan and Configure</a:t>
              </a:r>
            </a:p>
          </p:txBody>
        </p:sp>
        <p:sp>
          <p:nvSpPr>
            <p:cNvPr id="6" name="Rectangle 5"/>
            <p:cNvSpPr/>
            <p:nvPr/>
          </p:nvSpPr>
          <p:spPr>
            <a:xfrm flipH="1">
              <a:off x="442913" y="4078609"/>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r>
                <a:rPr lang="en-US" b="1" dirty="0">
                  <a:solidFill>
                    <a:srgbClr val="FFFFFF"/>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Define standards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Create baselines and C</a:t>
              </a:r>
              <a:r>
                <a:rPr lang="en-US" sz="1600" dirty="0">
                  <a:solidFill>
                    <a:srgbClr val="FFFFFF"/>
                  </a:solidFill>
                  <a:latin typeface="Segoe UI" pitchFamily="34" charset="0"/>
                  <a:ea typeface="Segoe UI" pitchFamily="34" charset="0"/>
                  <a:cs typeface="Segoe UI" pitchFamily="34" charset="0"/>
                </a:rPr>
                <a:t>Is</a:t>
              </a:r>
            </a:p>
          </p:txBody>
        </p:sp>
      </p:grpSp>
      <p:sp>
        <p:nvSpPr>
          <p:cNvPr id="8" name="Rectangle 7"/>
          <p:cNvSpPr/>
          <p:nvPr/>
        </p:nvSpPr>
        <p:spPr>
          <a:xfrm>
            <a:off x="4351901" y="2314518"/>
            <a:ext cx="3474720" cy="411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Assessing </a:t>
            </a:r>
            <a:r>
              <a:rPr lang="en-US" sz="2000" dirty="0" smtClean="0">
                <a:solidFill>
                  <a:srgbClr val="FFFFFF"/>
                </a:solidFill>
                <a:latin typeface="+mj-lt"/>
              </a:rPr>
              <a:t>Compliance</a:t>
            </a:r>
            <a:endParaRPr lang="en-US" sz="2000" dirty="0">
              <a:solidFill>
                <a:srgbClr val="FFFFFF"/>
              </a:solidFill>
              <a:latin typeface="+mj-lt"/>
            </a:endParaRPr>
          </a:p>
        </p:txBody>
      </p:sp>
      <p:sp>
        <p:nvSpPr>
          <p:cNvPr id="9" name="Rectangle 8"/>
          <p:cNvSpPr/>
          <p:nvPr/>
        </p:nvSpPr>
        <p:spPr>
          <a:xfrm flipH="1">
            <a:off x="4351901" y="2755527"/>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noAutofit/>
          </a:bodyPr>
          <a:lstStyle/>
          <a:p>
            <a:r>
              <a:rPr lang="en-US" b="1" dirty="0">
                <a:solidFill>
                  <a:srgbClr val="FFFFFF"/>
                </a:solidFill>
                <a:latin typeface="Segoe Semibold" pitchFamily="34" charset="0"/>
                <a:ea typeface="Segoe UI" pitchFamily="34" charset="0"/>
                <a:cs typeface="Segoe UI" pitchFamily="34" charset="0"/>
              </a:rPr>
              <a:t>Software updates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Scanning for compliance</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Measuring compliance</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Remediation strategy</a:t>
            </a:r>
          </a:p>
        </p:txBody>
      </p:sp>
      <p:sp>
        <p:nvSpPr>
          <p:cNvPr id="10" name="Rectangle 9"/>
          <p:cNvSpPr/>
          <p:nvPr/>
        </p:nvSpPr>
        <p:spPr>
          <a:xfrm flipH="1">
            <a:off x="4351901" y="4078609"/>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r>
              <a:rPr lang="en-US" b="1" dirty="0">
                <a:solidFill>
                  <a:srgbClr val="FFFFFF"/>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Deploy compliance baselines to collections of users or syst</a:t>
            </a:r>
            <a:r>
              <a:rPr lang="en-US" sz="1600" dirty="0">
                <a:solidFill>
                  <a:srgbClr val="FFFFFF"/>
                </a:solidFill>
                <a:latin typeface="Segoe UI" pitchFamily="34" charset="0"/>
                <a:ea typeface="Segoe UI" pitchFamily="34" charset="0"/>
                <a:cs typeface="Segoe UI" pitchFamily="34" charset="0"/>
              </a:rPr>
              <a:t>ems</a:t>
            </a:r>
          </a:p>
        </p:txBody>
      </p:sp>
      <p:grpSp>
        <p:nvGrpSpPr>
          <p:cNvPr id="11" name="Group 10"/>
          <p:cNvGrpSpPr/>
          <p:nvPr/>
        </p:nvGrpSpPr>
        <p:grpSpPr>
          <a:xfrm>
            <a:off x="8260889" y="2314518"/>
            <a:ext cx="3716746" cy="1687505"/>
            <a:chOff x="8260889" y="2314518"/>
            <a:chExt cx="3474720" cy="1687505"/>
          </a:xfrm>
        </p:grpSpPr>
        <p:sp>
          <p:nvSpPr>
            <p:cNvPr id="12" name="Rectangle 11"/>
            <p:cNvSpPr/>
            <p:nvPr/>
          </p:nvSpPr>
          <p:spPr>
            <a:xfrm>
              <a:off x="8260889" y="2314518"/>
              <a:ext cx="3474720" cy="411480"/>
            </a:xfrm>
            <a:prstGeom prst="rect">
              <a:avLst/>
            </a:prstGeom>
            <a:solidFill>
              <a:schemeClr val="accent6"/>
            </a:solidFill>
            <a:ln w="127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Remediating Non-compliance</a:t>
              </a:r>
            </a:p>
          </p:txBody>
        </p:sp>
        <p:sp>
          <p:nvSpPr>
            <p:cNvPr id="13" name="Rectangle 12"/>
            <p:cNvSpPr/>
            <p:nvPr/>
          </p:nvSpPr>
          <p:spPr>
            <a:xfrm flipH="1">
              <a:off x="8260889" y="2755527"/>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r>
                <a:rPr lang="en-US" b="1" dirty="0">
                  <a:solidFill>
                    <a:srgbClr val="FFFFFF"/>
                  </a:solidFill>
                  <a:latin typeface="Segoe Semibold" pitchFamily="34" charset="0"/>
                  <a:ea typeface="Segoe UI" pitchFamily="34" charset="0"/>
                  <a:cs typeface="Segoe UI" pitchFamily="34" charset="0"/>
                </a:rPr>
                <a:t>Software updates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Deploying monthly updates</a:t>
              </a:r>
            </a:p>
            <a:p>
              <a:pPr marL="285750" indent="-285750">
                <a:buClr>
                  <a:schemeClr val="tx2"/>
                </a:buClr>
                <a:buFont typeface="Wingdings" pitchFamily="2" charset="2"/>
                <a:buChar char="§"/>
              </a:pPr>
              <a:r>
                <a:rPr lang="en-US" sz="1600" dirty="0">
                  <a:solidFill>
                    <a:prstClr val="white"/>
                  </a:solidFill>
                  <a:latin typeface="Segoe UI" pitchFamily="34" charset="0"/>
                  <a:ea typeface="Segoe UI" pitchFamily="34" charset="0"/>
                  <a:cs typeface="Segoe UI" pitchFamily="34" charset="0"/>
                </a:rPr>
                <a:t>Monitoring o</a:t>
              </a:r>
              <a:r>
                <a:rPr lang="en-US" sz="1600" dirty="0">
                  <a:solidFill>
                    <a:srgbClr val="FFFFFF"/>
                  </a:solidFill>
                  <a:latin typeface="Segoe UI" pitchFamily="34" charset="0"/>
                  <a:ea typeface="Segoe UI" pitchFamily="34" charset="0"/>
                  <a:cs typeface="Segoe UI" pitchFamily="34" charset="0"/>
                </a:rPr>
                <a:t>ngoing compliance</a:t>
              </a:r>
            </a:p>
          </p:txBody>
        </p:sp>
      </p:grpSp>
      <p:sp>
        <p:nvSpPr>
          <p:cNvPr id="15" name="Right Arrow 14"/>
          <p:cNvSpPr/>
          <p:nvPr/>
        </p:nvSpPr>
        <p:spPr>
          <a:xfrm>
            <a:off x="3997607" y="4078609"/>
            <a:ext cx="274320" cy="1147163"/>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17" name="Right Arrow 16"/>
          <p:cNvSpPr/>
          <p:nvPr/>
        </p:nvSpPr>
        <p:spPr>
          <a:xfrm>
            <a:off x="7906595" y="2314518"/>
            <a:ext cx="274320" cy="1687506"/>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Segoe Light"/>
              <a:ea typeface="Segoe UI" pitchFamily="34" charset="0"/>
            </a:endParaRPr>
          </a:p>
        </p:txBody>
      </p:sp>
      <p:sp>
        <p:nvSpPr>
          <p:cNvPr id="18" name="Right Arrow 17"/>
          <p:cNvSpPr/>
          <p:nvPr/>
        </p:nvSpPr>
        <p:spPr>
          <a:xfrm>
            <a:off x="3997607" y="2314518"/>
            <a:ext cx="274320" cy="1687506"/>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Segoe Light"/>
              <a:ea typeface="Segoe UI" pitchFamily="34" charset="0"/>
            </a:endParaRPr>
          </a:p>
        </p:txBody>
      </p:sp>
      <p:sp>
        <p:nvSpPr>
          <p:cNvPr id="20" name="Title 1"/>
          <p:cNvSpPr>
            <a:spLocks noGrp="1"/>
          </p:cNvSpPr>
          <p:nvPr>
            <p:ph type="title"/>
          </p:nvPr>
        </p:nvSpPr>
        <p:spPr>
          <a:xfrm>
            <a:off x="435168" y="209704"/>
            <a:ext cx="11364912" cy="997196"/>
          </a:xfrm>
        </p:spPr>
        <p:txBody>
          <a:bodyPr/>
          <a:lstStyle/>
          <a:p>
            <a:r>
              <a:rPr lang="en-US" sz="3600" smtClean="0"/>
              <a:t>BUILDING YOUR COMPLIANCE MANAGEMENT SOLUTION </a:t>
            </a:r>
            <a:br>
              <a:rPr lang="en-US" sz="3600" smtClean="0"/>
            </a:br>
            <a:r>
              <a:rPr lang="en-US" sz="3600" smtClean="0"/>
              <a:t>WITH CONFIGURATION MANAGER 2012</a:t>
            </a:r>
            <a:endParaRPr lang="en-US" sz="3600" dirty="0"/>
          </a:p>
        </p:txBody>
      </p:sp>
    </p:spTree>
    <p:extLst>
      <p:ext uri="{BB962C8B-B14F-4D97-AF65-F5344CB8AC3E}">
        <p14:creationId xmlns:p14="http://schemas.microsoft.com/office/powerpoint/2010/main" val="3107065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1218795"/>
          </a:xfrm>
        </p:spPr>
        <p:txBody>
          <a:bodyPr/>
          <a:lstStyle/>
          <a:p>
            <a:r>
              <a:rPr lang="en-US" dirty="0" smtClean="0"/>
              <a:t>Accessing Compliance: </a:t>
            </a:r>
            <a:br>
              <a:rPr lang="en-US" dirty="0" smtClean="0"/>
            </a:br>
            <a:r>
              <a:rPr lang="en-US" dirty="0" smtClean="0"/>
              <a:t>Configuration Items Creation</a:t>
            </a:r>
            <a:endParaRPr lang="en-US" dirty="0"/>
          </a:p>
        </p:txBody>
      </p:sp>
      <p:sp>
        <p:nvSpPr>
          <p:cNvPr id="3" name="Rectangle 2"/>
          <p:cNvSpPr/>
          <p:nvPr/>
        </p:nvSpPr>
        <p:spPr>
          <a:xfrm flipH="1">
            <a:off x="442913" y="1547813"/>
            <a:ext cx="4019357" cy="3139321"/>
          </a:xfrm>
          <a:prstGeom prst="rect">
            <a:avLst/>
          </a:prstGeom>
          <a:ln w="12700">
            <a:noFill/>
            <a:prstDash val="sysDot"/>
          </a:ln>
        </p:spPr>
        <p:style>
          <a:lnRef idx="1">
            <a:schemeClr val="accent1"/>
          </a:lnRef>
          <a:fillRef idx="0">
            <a:schemeClr val="accent1"/>
          </a:fillRef>
          <a:effectRef idx="0">
            <a:schemeClr val="accent1"/>
          </a:effectRef>
          <a:fontRef idx="minor">
            <a:schemeClr val="tx1"/>
          </a:fontRef>
        </p:style>
        <p:txBody>
          <a:bodyPr wrap="square" lIns="137160" tIns="91440" bIns="91440" rtlCol="0" anchor="t" anchorCtr="0">
            <a:spAutoFit/>
          </a:bodyPr>
          <a:lstStyle/>
          <a:p>
            <a:r>
              <a:rPr lang="en-US" sz="1600" b="1" dirty="0">
                <a:solidFill>
                  <a:srgbClr val="FFFFFF"/>
                </a:solidFill>
                <a:latin typeface="Segoe UI" pitchFamily="34" charset="0"/>
                <a:ea typeface="Segoe UI" pitchFamily="34" charset="0"/>
                <a:cs typeface="Segoe UI" pitchFamily="34" charset="0"/>
              </a:rPr>
              <a:t>Browse to Gold Systems</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Browse local / remote machine</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Registry and File System only</a:t>
            </a:r>
          </a:p>
          <a:p>
            <a:pPr marL="228600" indent="-228600">
              <a:buFont typeface="Arial" pitchFamily="34" charset="0"/>
              <a:buChar char="•"/>
            </a:pPr>
            <a:endParaRPr lang="en-US" sz="1600" dirty="0">
              <a:solidFill>
                <a:srgbClr val="FFFFFF"/>
              </a:solidFill>
              <a:latin typeface="Segoe UI" pitchFamily="34" charset="0"/>
              <a:ea typeface="Segoe UI" pitchFamily="34" charset="0"/>
              <a:cs typeface="Segoe UI" pitchFamily="34" charset="0"/>
            </a:endParaRPr>
          </a:p>
          <a:p>
            <a:r>
              <a:rPr lang="en-US" sz="1600" b="1" dirty="0">
                <a:solidFill>
                  <a:srgbClr val="FFFFFF"/>
                </a:solidFill>
                <a:latin typeface="Segoe UI" pitchFamily="34" charset="0"/>
                <a:ea typeface="Segoe UI" pitchFamily="34" charset="0"/>
                <a:cs typeface="Segoe UI" pitchFamily="34" charset="0"/>
              </a:rPr>
              <a:t>Configuration Item re-visioning</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Ability to see revisions of configuration item, view who changed what and chose to use specific or latest revision of CIs in Baselines. </a:t>
            </a:r>
          </a:p>
          <a:p>
            <a:endParaRPr lang="en-US" sz="1600" dirty="0">
              <a:solidFill>
                <a:srgbClr val="FFFFFF"/>
              </a:solidFill>
              <a:latin typeface="Segoe UI" pitchFamily="34" charset="0"/>
              <a:ea typeface="Segoe UI" pitchFamily="34" charset="0"/>
              <a:cs typeface="Segoe UI" pitchFamily="34" charset="0"/>
            </a:endParaRPr>
          </a:p>
          <a:p>
            <a:r>
              <a:rPr lang="en-US" sz="1600" b="1" dirty="0">
                <a:solidFill>
                  <a:srgbClr val="FFFFFF"/>
                </a:solidFill>
                <a:latin typeface="Segoe UI" pitchFamily="34" charset="0"/>
                <a:ea typeface="Segoe UI" pitchFamily="34" charset="0"/>
                <a:cs typeface="Segoe UI" pitchFamily="34" charset="0"/>
              </a:rPr>
              <a:t>Re-use of settings across CI boundary</a:t>
            </a:r>
          </a:p>
          <a:p>
            <a:endParaRPr lang="en-US" sz="1600" dirty="0">
              <a:solidFill>
                <a:srgbClr val="FFFFFF"/>
              </a:solidFill>
              <a:latin typeface="Segoe UI" pitchFamily="34" charset="0"/>
              <a:ea typeface="Segoe UI" pitchFamily="34" charset="0"/>
              <a:cs typeface="Segoe UI" pitchFamily="34" charset="0"/>
            </a:endParaRPr>
          </a:p>
        </p:txBody>
      </p:sp>
      <p:pic>
        <p:nvPicPr>
          <p:cNvPr id="4" name="Picture 3"/>
          <p:cNvPicPr>
            <a:picLocks noChangeAspect="1" noChangeArrowheads="1"/>
          </p:cNvPicPr>
          <p:nvPr/>
        </p:nvPicPr>
        <p:blipFill>
          <a:blip r:embed="rId2" cstate="print"/>
          <a:stretch>
            <a:fillRect/>
          </a:stretch>
        </p:blipFill>
        <p:spPr bwMode="auto">
          <a:xfrm>
            <a:off x="4550611" y="1547813"/>
            <a:ext cx="4965700" cy="4064000"/>
          </a:xfrm>
          <a:prstGeom prst="rect">
            <a:avLst/>
          </a:prstGeom>
          <a:ln w="38100">
            <a:solidFill>
              <a:schemeClr val="bg1"/>
            </a:solidFill>
            <a:miter lim="800000"/>
          </a:ln>
        </p:spPr>
      </p:pic>
      <p:pic>
        <p:nvPicPr>
          <p:cNvPr id="5" name="Picture 2"/>
          <p:cNvPicPr>
            <a:picLocks noChangeAspect="1" noChangeArrowheads="1"/>
          </p:cNvPicPr>
          <p:nvPr/>
        </p:nvPicPr>
        <p:blipFill>
          <a:blip r:embed="rId3" cstate="print"/>
          <a:stretch>
            <a:fillRect/>
          </a:stretch>
        </p:blipFill>
        <p:spPr bwMode="auto">
          <a:xfrm>
            <a:off x="6081399" y="2454276"/>
            <a:ext cx="4972050" cy="3657600"/>
          </a:xfrm>
          <a:prstGeom prst="rect">
            <a:avLst/>
          </a:prstGeom>
          <a:ln w="38100">
            <a:solidFill>
              <a:schemeClr val="bg1"/>
            </a:solidFill>
            <a:miter lim="800000"/>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18536" y="2954338"/>
            <a:ext cx="4140200" cy="3670300"/>
          </a:xfrm>
          <a:prstGeom prst="rect">
            <a:avLst/>
          </a:prstGeom>
          <a:ln w="38100">
            <a:solidFill>
              <a:schemeClr val="bg1"/>
            </a:solid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261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609398"/>
          </a:xfrm>
        </p:spPr>
        <p:txBody>
          <a:bodyPr/>
          <a:lstStyle/>
          <a:p>
            <a:r>
              <a:rPr lang="en-US" dirty="0" smtClean="0"/>
              <a:t>Accessing Compliance: Deploy Baseline</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511" y="1541612"/>
            <a:ext cx="4064145" cy="4158660"/>
          </a:xfrm>
          <a:prstGeom prst="rect">
            <a:avLst/>
          </a:prstGeom>
          <a:ln w="38100">
            <a:solidFill>
              <a:schemeClr val="bg1"/>
            </a:solid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tretch>
            <a:fillRect/>
          </a:stretch>
        </p:blipFill>
        <p:spPr bwMode="auto">
          <a:xfrm>
            <a:off x="6975872" y="3278188"/>
            <a:ext cx="4730750" cy="3346450"/>
          </a:xfrm>
          <a:prstGeom prst="rect">
            <a:avLst/>
          </a:prstGeom>
          <a:ln w="38100">
            <a:solidFill>
              <a:schemeClr val="bg1"/>
            </a:solidFill>
            <a:miter lim="800000"/>
          </a:ln>
        </p:spPr>
      </p:pic>
      <p:grpSp>
        <p:nvGrpSpPr>
          <p:cNvPr id="7" name="Group 6"/>
          <p:cNvGrpSpPr/>
          <p:nvPr/>
        </p:nvGrpSpPr>
        <p:grpSpPr>
          <a:xfrm>
            <a:off x="435168" y="1541612"/>
            <a:ext cx="4031105" cy="5073086"/>
            <a:chOff x="435168" y="1541612"/>
            <a:chExt cx="4031105" cy="5073086"/>
          </a:xfrm>
        </p:grpSpPr>
        <p:sp>
          <p:nvSpPr>
            <p:cNvPr id="3" name="Rectangle 2"/>
            <p:cNvSpPr/>
            <p:nvPr/>
          </p:nvSpPr>
          <p:spPr>
            <a:xfrm flipH="1">
              <a:off x="442913" y="1928191"/>
              <a:ext cx="4023360" cy="4686507"/>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91440" rtlCol="0" anchor="t" anchorCtr="0"/>
            <a:lstStyle/>
            <a:p>
              <a:pPr>
                <a:buClr>
                  <a:schemeClr val="tx2"/>
                </a:buClr>
              </a:pPr>
              <a:r>
                <a:rPr lang="en-US" sz="1600" dirty="0" smtClean="0">
                  <a:solidFill>
                    <a:srgbClr val="FFFFFF"/>
                  </a:solidFill>
                  <a:latin typeface="Segoe UI" pitchFamily="34" charset="0"/>
                  <a:ea typeface="Segoe UI" pitchFamily="34" charset="0"/>
                  <a:cs typeface="Segoe UI" pitchFamily="34" charset="0"/>
                </a:rPr>
                <a:t>User targeting</a:t>
              </a:r>
              <a:endParaRPr lang="en-US" sz="1600" dirty="0">
                <a:solidFill>
                  <a:srgbClr val="FFFFFF"/>
                </a:solidFill>
                <a:latin typeface="Segoe UI" pitchFamily="34" charset="0"/>
                <a:ea typeface="Segoe UI" pitchFamily="34" charset="0"/>
                <a:cs typeface="Segoe UI" pitchFamily="34" charset="0"/>
              </a:endParaRP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Registry settings stored under HKCU</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CIs with user settings will be evaluated when user logs </a:t>
              </a:r>
              <a:r>
                <a:rPr lang="en-US" sz="1400" dirty="0" smtClean="0">
                  <a:solidFill>
                    <a:srgbClr val="FFFFFF"/>
                  </a:solidFill>
                  <a:latin typeface="Segoe UI" pitchFamily="34" charset="0"/>
                  <a:ea typeface="Segoe UI" pitchFamily="34" charset="0"/>
                  <a:cs typeface="Segoe UI" pitchFamily="34" charset="0"/>
                </a:rPr>
                <a:t>on </a:t>
              </a:r>
              <a:endParaRPr lang="en-US" sz="1400" dirty="0">
                <a:solidFill>
                  <a:srgbClr val="FFFFFF"/>
                </a:solidFill>
                <a:latin typeface="Segoe UI" pitchFamily="34" charset="0"/>
                <a:ea typeface="Segoe UI" pitchFamily="34" charset="0"/>
                <a:cs typeface="Segoe UI" pitchFamily="34" charset="0"/>
              </a:endParaRP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Evaluate Baseline on all devices user logs on</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Evaluate Baseline on only user’s primary machines </a:t>
              </a:r>
            </a:p>
            <a:p>
              <a:pPr marL="285750" indent="-285750">
                <a:buClr>
                  <a:schemeClr val="tx2"/>
                </a:buClr>
                <a:buFont typeface="Wingdings" pitchFamily="2" charset="2"/>
                <a:buChar char="§"/>
              </a:pPr>
              <a:endParaRPr lang="en-US" sz="1600" dirty="0">
                <a:solidFill>
                  <a:srgbClr val="FFFFFF"/>
                </a:solidFill>
                <a:latin typeface="Segoe UI" pitchFamily="34" charset="0"/>
                <a:ea typeface="Segoe UI" pitchFamily="34" charset="0"/>
                <a:cs typeface="Segoe UI" pitchFamily="34" charset="0"/>
              </a:endParaRPr>
            </a:p>
            <a:p>
              <a:pPr>
                <a:buClr>
                  <a:schemeClr val="tx2"/>
                </a:buClr>
              </a:pPr>
              <a:r>
                <a:rPr lang="en-US" sz="1600" dirty="0">
                  <a:solidFill>
                    <a:srgbClr val="FFFFFF"/>
                  </a:solidFill>
                  <a:latin typeface="Segoe UI" pitchFamily="34" charset="0"/>
                  <a:ea typeface="Segoe UI" pitchFamily="34" charset="0"/>
                  <a:cs typeface="Segoe UI" pitchFamily="34" charset="0"/>
                </a:rPr>
                <a:t>Device </a:t>
              </a:r>
              <a:r>
                <a:rPr lang="en-US" sz="1600" dirty="0" smtClean="0">
                  <a:solidFill>
                    <a:srgbClr val="FFFFFF"/>
                  </a:solidFill>
                  <a:latin typeface="Segoe UI" pitchFamily="34" charset="0"/>
                  <a:ea typeface="Segoe UI" pitchFamily="34" charset="0"/>
                  <a:cs typeface="Segoe UI" pitchFamily="34" charset="0"/>
                </a:rPr>
                <a:t>targeting </a:t>
              </a:r>
            </a:p>
            <a:p>
              <a:pPr marL="285750" indent="-285750">
                <a:buClr>
                  <a:schemeClr val="tx2"/>
                </a:buClr>
                <a:buFont typeface="Wingdings" pitchFamily="2" charset="2"/>
                <a:buChar char="§"/>
              </a:pPr>
              <a:r>
                <a:rPr lang="en-US" sz="1400" dirty="0" smtClean="0">
                  <a:solidFill>
                    <a:srgbClr val="FFFFFF"/>
                  </a:solidFill>
                  <a:latin typeface="Segoe UI" pitchFamily="34" charset="0"/>
                  <a:ea typeface="Segoe UI" pitchFamily="34" charset="0"/>
                  <a:cs typeface="Segoe UI" pitchFamily="34" charset="0"/>
                </a:rPr>
                <a:t>Evaluate Baselines to devices </a:t>
              </a:r>
            </a:p>
            <a:p>
              <a:pPr marL="285750" indent="-285750">
                <a:buClr>
                  <a:schemeClr val="tx2"/>
                </a:buClr>
                <a:buFont typeface="Wingdings" pitchFamily="2" charset="2"/>
                <a:buChar char="§"/>
              </a:pPr>
              <a:r>
                <a:rPr lang="en-US" sz="1400" dirty="0" smtClean="0">
                  <a:solidFill>
                    <a:srgbClr val="FFFFFF"/>
                  </a:solidFill>
                  <a:latin typeface="Segoe UI" pitchFamily="34" charset="0"/>
                  <a:ea typeface="Segoe UI" pitchFamily="34" charset="0"/>
                  <a:cs typeface="Segoe UI" pitchFamily="34" charset="0"/>
                </a:rPr>
                <a:t>Compliance results summarized for devices</a:t>
              </a:r>
              <a:endParaRPr lang="en-US" sz="1400" dirty="0">
                <a:solidFill>
                  <a:srgbClr val="FFFFFF"/>
                </a:solidFill>
                <a:latin typeface="Segoe UI" pitchFamily="34" charset="0"/>
                <a:ea typeface="Segoe UI" pitchFamily="34" charset="0"/>
                <a:cs typeface="Segoe UI" pitchFamily="34" charset="0"/>
              </a:endParaRPr>
            </a:p>
            <a:p>
              <a:pPr marL="285750" indent="-285750">
                <a:buClr>
                  <a:schemeClr val="tx2"/>
                </a:buClr>
                <a:buFont typeface="Wingdings" pitchFamily="2" charset="2"/>
                <a:buChar char="§"/>
              </a:pPr>
              <a:endParaRPr lang="en-US" sz="1600" dirty="0" smtClean="0">
                <a:solidFill>
                  <a:srgbClr val="FFFFFF"/>
                </a:solidFill>
                <a:latin typeface="Segoe UI" pitchFamily="34" charset="0"/>
                <a:ea typeface="Segoe UI" pitchFamily="34" charset="0"/>
                <a:cs typeface="Segoe UI" pitchFamily="34" charset="0"/>
              </a:endParaRPr>
            </a:p>
            <a:p>
              <a:pPr>
                <a:buClr>
                  <a:schemeClr val="tx2"/>
                </a:buClr>
              </a:pPr>
              <a:r>
                <a:rPr lang="en-US" sz="1600" dirty="0" smtClean="0">
                  <a:solidFill>
                    <a:srgbClr val="FFFFFF"/>
                  </a:solidFill>
                  <a:latin typeface="Segoe UI" pitchFamily="34" charset="0"/>
                  <a:ea typeface="Segoe UI" pitchFamily="34" charset="0"/>
                  <a:cs typeface="Segoe UI" pitchFamily="34" charset="0"/>
                </a:rPr>
                <a:t>Role Based Management</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Assign Settings Management admins to appropriate baselines and collections</a:t>
              </a:r>
            </a:p>
            <a:p>
              <a:pPr marL="285750" indent="-285750">
                <a:buClr>
                  <a:schemeClr val="tx2"/>
                </a:buClr>
                <a:buFont typeface="Wingdings" pitchFamily="2" charset="2"/>
                <a:buChar char="§"/>
              </a:pPr>
              <a:endParaRPr lang="en-US" sz="1600" dirty="0" smtClean="0">
                <a:solidFill>
                  <a:srgbClr val="FFFFFF"/>
                </a:solidFill>
                <a:latin typeface="Segoe UI" pitchFamily="34" charset="0"/>
                <a:ea typeface="Segoe UI" pitchFamily="34" charset="0"/>
                <a:cs typeface="Segoe UI" pitchFamily="34" charset="0"/>
              </a:endParaRPr>
            </a:p>
            <a:p>
              <a:pPr>
                <a:buClr>
                  <a:schemeClr val="tx2"/>
                </a:buClr>
              </a:pPr>
              <a:r>
                <a:rPr lang="en-US" sz="1600" dirty="0" smtClean="0">
                  <a:solidFill>
                    <a:srgbClr val="FFFFFF"/>
                  </a:solidFill>
                  <a:latin typeface="Segoe UI" pitchFamily="34" charset="0"/>
                  <a:ea typeface="Segoe UI" pitchFamily="34" charset="0"/>
                  <a:cs typeface="Segoe UI" pitchFamily="34" charset="0"/>
                </a:rPr>
                <a:t>CI </a:t>
              </a:r>
              <a:r>
                <a:rPr lang="en-US" sz="1600" dirty="0">
                  <a:solidFill>
                    <a:srgbClr val="FFFFFF"/>
                  </a:solidFill>
                  <a:latin typeface="Segoe UI" pitchFamily="34" charset="0"/>
                  <a:ea typeface="Segoe UI" pitchFamily="34" charset="0"/>
                  <a:cs typeface="Segoe UI" pitchFamily="34" charset="0"/>
                </a:rPr>
                <a:t>revision history</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Control CI versions to be used in baselines</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Audit tracking: who changed what</a:t>
              </a:r>
            </a:p>
            <a:p>
              <a:pPr marL="285750" indent="-285750">
                <a:buClr>
                  <a:schemeClr val="tx2"/>
                </a:buClr>
                <a:buFont typeface="Wingdings" pitchFamily="2" charset="2"/>
                <a:buChar char="§"/>
              </a:pPr>
              <a:r>
                <a:rPr lang="en-US" sz="1400" dirty="0">
                  <a:solidFill>
                    <a:srgbClr val="FFFFFF"/>
                  </a:solidFill>
                  <a:latin typeface="Segoe UI" pitchFamily="34" charset="0"/>
                  <a:ea typeface="Segoe UI" pitchFamily="34" charset="0"/>
                  <a:cs typeface="Segoe UI" pitchFamily="34" charset="0"/>
                </a:rPr>
                <a:t>Compare/restore/duplicate previous revisions</a:t>
              </a:r>
            </a:p>
          </p:txBody>
        </p:sp>
        <p:sp>
          <p:nvSpPr>
            <p:cNvPr id="6" name="Rectangle 5"/>
            <p:cNvSpPr/>
            <p:nvPr/>
          </p:nvSpPr>
          <p:spPr>
            <a:xfrm>
              <a:off x="435168" y="1541612"/>
              <a:ext cx="4023360" cy="34420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Target It to User or Device </a:t>
              </a:r>
            </a:p>
          </p:txBody>
        </p:sp>
      </p:grpSp>
    </p:spTree>
    <p:extLst>
      <p:ext uri="{BB962C8B-B14F-4D97-AF65-F5344CB8AC3E}">
        <p14:creationId xmlns:p14="http://schemas.microsoft.com/office/powerpoint/2010/main" val="88598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553998"/>
          </a:xfrm>
        </p:spPr>
        <p:txBody>
          <a:bodyPr/>
          <a:lstStyle/>
          <a:p>
            <a:r>
              <a:rPr lang="en-US" sz="4000" dirty="0" smtClean="0"/>
              <a:t>Assessing Compliance: Settings Management</a:t>
            </a:r>
            <a:endParaRPr lang="en-US" sz="4000" dirty="0"/>
          </a:p>
        </p:txBody>
      </p:sp>
      <p:grpSp>
        <p:nvGrpSpPr>
          <p:cNvPr id="4" name="Group 3"/>
          <p:cNvGrpSpPr/>
          <p:nvPr/>
        </p:nvGrpSpPr>
        <p:grpSpPr>
          <a:xfrm>
            <a:off x="435168" y="1541612"/>
            <a:ext cx="8916878" cy="1309909"/>
            <a:chOff x="435168" y="1541612"/>
            <a:chExt cx="8916878" cy="1309909"/>
          </a:xfrm>
        </p:grpSpPr>
        <p:sp>
          <p:nvSpPr>
            <p:cNvPr id="5" name="Rectangle 4"/>
            <p:cNvSpPr/>
            <p:nvPr/>
          </p:nvSpPr>
          <p:spPr>
            <a:xfrm flipH="1">
              <a:off x="442913" y="1928191"/>
              <a:ext cx="8909133" cy="923330"/>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wrap="square" lIns="137160" tIns="91440" bIns="91440" rtlCol="0" anchor="t" anchorCtr="0">
              <a:spAutoFit/>
            </a:bodyPr>
            <a:lstStyle/>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Separate tabs to drill down assets Complaint, Non Complaint, Error and Unknown</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common Noncompliant/Errors sorted based on # of devices/users impacted</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User/device collection sorted by user or device appropriately </a:t>
              </a:r>
            </a:p>
          </p:txBody>
        </p:sp>
        <p:sp>
          <p:nvSpPr>
            <p:cNvPr id="6" name="Rectangle 5"/>
            <p:cNvSpPr/>
            <p:nvPr/>
          </p:nvSpPr>
          <p:spPr>
            <a:xfrm>
              <a:off x="435168" y="1541612"/>
              <a:ext cx="8916878"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latin typeface="+mj-lt"/>
                </a:rPr>
                <a:t>Compliance Monitoring </a:t>
              </a:r>
            </a:p>
          </p:txBody>
        </p:sp>
      </p:grpSp>
      <p:pic>
        <p:nvPicPr>
          <p:cNvPr id="7" name="Picture 2"/>
          <p:cNvPicPr>
            <a:picLocks noChangeAspect="1" noChangeArrowheads="1"/>
          </p:cNvPicPr>
          <p:nvPr/>
        </p:nvPicPr>
        <p:blipFill>
          <a:blip r:embed="rId2" cstate="print"/>
          <a:stretch>
            <a:fillRect/>
          </a:stretch>
        </p:blipFill>
        <p:spPr bwMode="auto">
          <a:xfrm>
            <a:off x="435168" y="2913222"/>
            <a:ext cx="4422098" cy="3749040"/>
          </a:xfrm>
          <a:prstGeom prst="rect">
            <a:avLst/>
          </a:prstGeom>
          <a:noFill/>
          <a:ln>
            <a:noFill/>
          </a:ln>
        </p:spPr>
      </p:pic>
      <p:pic>
        <p:nvPicPr>
          <p:cNvPr id="8" name="Picture 3"/>
          <p:cNvPicPr>
            <a:picLocks noChangeAspect="1" noChangeArrowheads="1"/>
          </p:cNvPicPr>
          <p:nvPr/>
        </p:nvPicPr>
        <p:blipFill>
          <a:blip r:embed="rId3" cstate="print"/>
          <a:stretch>
            <a:fillRect/>
          </a:stretch>
        </p:blipFill>
        <p:spPr bwMode="auto">
          <a:xfrm>
            <a:off x="4961491" y="2913223"/>
            <a:ext cx="4390555" cy="3749040"/>
          </a:xfrm>
          <a:prstGeom prst="rect">
            <a:avLst/>
          </a:prstGeom>
          <a:noFill/>
          <a:ln>
            <a:noFill/>
          </a:ln>
        </p:spPr>
      </p:pic>
    </p:spTree>
    <p:extLst>
      <p:ext uri="{BB962C8B-B14F-4D97-AF65-F5344CB8AC3E}">
        <p14:creationId xmlns:p14="http://schemas.microsoft.com/office/powerpoint/2010/main" val="17973728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553998"/>
          </a:xfrm>
        </p:spPr>
        <p:txBody>
          <a:bodyPr/>
          <a:lstStyle/>
          <a:p>
            <a:r>
              <a:rPr lang="en-US" sz="4000" dirty="0" smtClean="0"/>
              <a:t>Assessing Compliance: Settings Management</a:t>
            </a:r>
            <a:endParaRPr lang="en-US" sz="4000" dirty="0"/>
          </a:p>
        </p:txBody>
      </p:sp>
      <p:grpSp>
        <p:nvGrpSpPr>
          <p:cNvPr id="4" name="Group 3"/>
          <p:cNvGrpSpPr/>
          <p:nvPr/>
        </p:nvGrpSpPr>
        <p:grpSpPr>
          <a:xfrm>
            <a:off x="435168" y="1541612"/>
            <a:ext cx="10249025" cy="1556130"/>
            <a:chOff x="435168" y="1541612"/>
            <a:chExt cx="10249025" cy="1556130"/>
          </a:xfrm>
        </p:grpSpPr>
        <p:sp>
          <p:nvSpPr>
            <p:cNvPr id="5" name="Rectangle 4"/>
            <p:cNvSpPr/>
            <p:nvPr/>
          </p:nvSpPr>
          <p:spPr>
            <a:xfrm flipH="1">
              <a:off x="442913" y="1928191"/>
              <a:ext cx="10241280" cy="1169551"/>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spAutoFit/>
            </a:bodyPr>
            <a:lstStyle/>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Reports are also available and now includes remediation, conflict and error reporting</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Lets admin see compliance at a glance</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Multiple drill downs Drill-down to see details</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View Troubleshooting, remediation and conflict info</a:t>
              </a:r>
            </a:p>
          </p:txBody>
        </p:sp>
        <p:sp>
          <p:nvSpPr>
            <p:cNvPr id="6" name="Rectangle 5"/>
            <p:cNvSpPr/>
            <p:nvPr/>
          </p:nvSpPr>
          <p:spPr>
            <a:xfrm>
              <a:off x="435168" y="1541612"/>
              <a:ext cx="10241280"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latin typeface="+mj-lt"/>
                </a:rPr>
                <a:t>Reports</a:t>
              </a:r>
            </a:p>
          </p:txBody>
        </p:sp>
      </p:grpSp>
      <p:pic>
        <p:nvPicPr>
          <p:cNvPr id="9" name="Picture 2"/>
          <p:cNvPicPr>
            <a:picLocks noChangeAspect="1" noChangeArrowheads="1"/>
          </p:cNvPicPr>
          <p:nvPr/>
        </p:nvPicPr>
        <p:blipFill>
          <a:blip r:embed="rId2" cstate="print"/>
          <a:stretch>
            <a:fillRect/>
          </a:stretch>
        </p:blipFill>
        <p:spPr bwMode="auto">
          <a:xfrm>
            <a:off x="442914" y="3355543"/>
            <a:ext cx="10241281" cy="1463040"/>
          </a:xfrm>
          <a:prstGeom prst="rect">
            <a:avLst/>
          </a:prstGeom>
          <a:ln w="38100">
            <a:solidFill>
              <a:schemeClr val="bg1"/>
            </a:solidFill>
            <a:miter lim="800000"/>
          </a:ln>
        </p:spPr>
      </p:pic>
    </p:spTree>
    <p:extLst>
      <p:ext uri="{BB962C8B-B14F-4D97-AF65-F5344CB8AC3E}">
        <p14:creationId xmlns:p14="http://schemas.microsoft.com/office/powerpoint/2010/main" val="26732100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609398"/>
          </a:xfrm>
        </p:spPr>
        <p:txBody>
          <a:bodyPr/>
          <a:lstStyle/>
          <a:p>
            <a:r>
              <a:rPr lang="en-US" dirty="0" smtClean="0"/>
              <a:t>Remediation: Setting Management</a:t>
            </a:r>
            <a:endParaRPr lang="en-US" dirty="0"/>
          </a:p>
        </p:txBody>
      </p:sp>
      <p:grpSp>
        <p:nvGrpSpPr>
          <p:cNvPr id="4" name="Group 3"/>
          <p:cNvGrpSpPr/>
          <p:nvPr/>
        </p:nvGrpSpPr>
        <p:grpSpPr>
          <a:xfrm>
            <a:off x="435167" y="1519852"/>
            <a:ext cx="11309157" cy="1594409"/>
            <a:chOff x="435167" y="1508954"/>
            <a:chExt cx="11309157" cy="1594409"/>
          </a:xfrm>
        </p:grpSpPr>
        <p:sp>
          <p:nvSpPr>
            <p:cNvPr id="5" name="Rectangle 4"/>
            <p:cNvSpPr/>
            <p:nvPr/>
          </p:nvSpPr>
          <p:spPr>
            <a:xfrm flipH="1">
              <a:off x="442911" y="1920405"/>
              <a:ext cx="11301411" cy="1182958"/>
            </a:xfrm>
            <a:prstGeom prst="rect">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wrap="square" lIns="137160" tIns="91440" bIns="91440" rtlCol="0" anchor="t" anchorCtr="0">
              <a:spAutoFit/>
            </a:bodyPr>
            <a:lstStyle/>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Create setting if not exist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Set value if not compliant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Run remediation script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Remediate phone settings</a:t>
              </a:r>
            </a:p>
          </p:txBody>
        </p:sp>
        <p:sp>
          <p:nvSpPr>
            <p:cNvPr id="6" name="Rectangle 5"/>
            <p:cNvSpPr/>
            <p:nvPr/>
          </p:nvSpPr>
          <p:spPr>
            <a:xfrm>
              <a:off x="435167" y="1508954"/>
              <a:ext cx="11309157"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latin typeface="+mj-lt"/>
                </a:rPr>
                <a:t>Automatic Remediation: supported for Registry-,  </a:t>
              </a:r>
              <a:r>
                <a:rPr lang="en-US" dirty="0" err="1">
                  <a:solidFill>
                    <a:srgbClr val="FFFFFF"/>
                  </a:solidFill>
                  <a:latin typeface="+mj-lt"/>
                </a:rPr>
                <a:t>wmi</a:t>
              </a:r>
              <a:r>
                <a:rPr lang="en-US" dirty="0">
                  <a:solidFill>
                    <a:srgbClr val="FFFFFF"/>
                  </a:solidFill>
                  <a:latin typeface="+mj-lt"/>
                </a:rPr>
                <a:t>- and script-based settings an</a:t>
              </a:r>
            </a:p>
          </p:txBody>
        </p:sp>
      </p:gr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5167" y="3201977"/>
            <a:ext cx="3236721" cy="3383280"/>
          </a:xfrm>
          <a:prstGeom prst="rect">
            <a:avLst/>
          </a:prstGeom>
          <a:ln w="38100">
            <a:solidFill>
              <a:schemeClr val="bg1"/>
            </a:solid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49699" y="3201977"/>
            <a:ext cx="3306385" cy="3383280"/>
          </a:xfrm>
          <a:prstGeom prst="rect">
            <a:avLst/>
          </a:prstGeom>
          <a:ln w="38100">
            <a:solidFill>
              <a:schemeClr val="bg1"/>
            </a:solidFill>
            <a:miter lim="800000"/>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93150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Settings Modified  By Malware</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6586403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Profile and Data Management</a:t>
            </a:r>
            <a:endParaRPr lang="en-US" dirty="0"/>
          </a:p>
        </p:txBody>
      </p:sp>
      <p:sp>
        <p:nvSpPr>
          <p:cNvPr id="3" name="Content Placeholder 2"/>
          <p:cNvSpPr>
            <a:spLocks noGrp="1"/>
          </p:cNvSpPr>
          <p:nvPr>
            <p:ph idx="1"/>
          </p:nvPr>
        </p:nvSpPr>
        <p:spPr>
          <a:xfrm>
            <a:off x="519113" y="1447799"/>
            <a:ext cx="4584700" cy="5029201"/>
          </a:xfrm>
        </p:spPr>
        <p:txBody>
          <a:bodyPr>
            <a:normAutofit/>
          </a:bodyPr>
          <a:lstStyle/>
          <a:p>
            <a:r>
              <a:rPr lang="en-US" dirty="0" smtClean="0"/>
              <a:t>New feature to manage:</a:t>
            </a:r>
          </a:p>
          <a:p>
            <a:pPr lvl="1"/>
            <a:r>
              <a:rPr lang="en-US" dirty="0" smtClean="0"/>
              <a:t>Client Side Caching</a:t>
            </a:r>
          </a:p>
          <a:p>
            <a:pPr lvl="1"/>
            <a:r>
              <a:rPr lang="en-US" dirty="0" smtClean="0"/>
              <a:t>Roaming User Profiles</a:t>
            </a:r>
          </a:p>
          <a:p>
            <a:pPr lvl="1"/>
            <a:r>
              <a:rPr lang="en-US" dirty="0" smtClean="0"/>
              <a:t>Folder Redirection</a:t>
            </a:r>
          </a:p>
          <a:p>
            <a:r>
              <a:rPr lang="en-US" dirty="0" err="1" smtClean="0"/>
              <a:t>ConfigMgr</a:t>
            </a:r>
            <a:r>
              <a:rPr lang="en-US" dirty="0" smtClean="0"/>
              <a:t> client modified so that user policies are applied at user logon</a:t>
            </a:r>
          </a:p>
        </p:txBody>
      </p:sp>
      <p:sp>
        <p:nvSpPr>
          <p:cNvPr id="5" name="Oval 4"/>
          <p:cNvSpPr/>
          <p:nvPr/>
        </p:nvSpPr>
        <p:spPr bwMode="auto">
          <a:xfrm>
            <a:off x="9757067" y="0"/>
            <a:ext cx="2438400" cy="10668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i="1" dirty="0" smtClean="0">
                <a:solidFill>
                  <a:srgbClr val="FFFFFF">
                    <a:alpha val="98824"/>
                  </a:srgbClr>
                </a:solidFill>
                <a:latin typeface="Segoe UI" pitchFamily="34" charset="0"/>
                <a:ea typeface="Segoe UI" pitchFamily="34" charset="0"/>
                <a:cs typeface="Segoe UI" pitchFamily="34" charset="0"/>
              </a:rPr>
              <a:t>What’s new in SP1</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395248"/>
            <a:ext cx="755332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4701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609398"/>
          </a:xfrm>
        </p:spPr>
        <p:txBody>
          <a:bodyPr/>
          <a:lstStyle/>
          <a:p>
            <a:r>
              <a:rPr lang="en-US" dirty="0" smtClean="0"/>
              <a:t>Summary</a:t>
            </a:r>
            <a:endParaRPr lang="en-US" dirty="0"/>
          </a:p>
        </p:txBody>
      </p:sp>
      <p:sp>
        <p:nvSpPr>
          <p:cNvPr id="14" name="Rectangle 13"/>
          <p:cNvSpPr/>
          <p:nvPr/>
        </p:nvSpPr>
        <p:spPr>
          <a:xfrm flipH="1">
            <a:off x="442913" y="2363650"/>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Software </a:t>
            </a:r>
            <a:r>
              <a:rPr lang="en-US" b="1" dirty="0" smtClean="0">
                <a:solidFill>
                  <a:srgbClr val="FFFFFF"/>
                </a:solidFill>
                <a:latin typeface="Segoe Semibold" pitchFamily="34" charset="0"/>
                <a:ea typeface="Segoe UI" pitchFamily="34" charset="0"/>
                <a:cs typeface="Segoe UI" pitchFamily="34" charset="0"/>
              </a:rPr>
              <a:t>Updates</a:t>
            </a:r>
            <a:endParaRPr lang="en-US" b="1" dirty="0">
              <a:solidFill>
                <a:srgbClr val="FFFFFF"/>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Planning and setup</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Targeting and Delegation</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Maximizing productivity</a:t>
            </a:r>
          </a:p>
        </p:txBody>
      </p:sp>
      <p:sp>
        <p:nvSpPr>
          <p:cNvPr id="15" name="Rectangle 14"/>
          <p:cNvSpPr/>
          <p:nvPr/>
        </p:nvSpPr>
        <p:spPr>
          <a:xfrm>
            <a:off x="435168" y="1922640"/>
            <a:ext cx="3474720" cy="41148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Plan and Configure</a:t>
            </a:r>
          </a:p>
        </p:txBody>
      </p:sp>
      <p:sp>
        <p:nvSpPr>
          <p:cNvPr id="22" name="Rectangle 21"/>
          <p:cNvSpPr/>
          <p:nvPr/>
        </p:nvSpPr>
        <p:spPr>
          <a:xfrm flipH="1">
            <a:off x="442913" y="3686731"/>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Define standards</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Create baselines and CIs</a:t>
            </a:r>
          </a:p>
        </p:txBody>
      </p:sp>
      <p:sp>
        <p:nvSpPr>
          <p:cNvPr id="18" name="Rectangle 17"/>
          <p:cNvSpPr/>
          <p:nvPr/>
        </p:nvSpPr>
        <p:spPr>
          <a:xfrm>
            <a:off x="4351901" y="1922640"/>
            <a:ext cx="3474720" cy="411480"/>
          </a:xfrm>
          <a:prstGeom prst="rect">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Assessing Compliance</a:t>
            </a:r>
          </a:p>
        </p:txBody>
      </p:sp>
      <p:sp>
        <p:nvSpPr>
          <p:cNvPr id="23" name="Rectangle 22"/>
          <p:cNvSpPr/>
          <p:nvPr/>
        </p:nvSpPr>
        <p:spPr>
          <a:xfrm flipH="1">
            <a:off x="4351901" y="2363649"/>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no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Software </a:t>
            </a:r>
            <a:r>
              <a:rPr lang="en-US" b="1" dirty="0" smtClean="0">
                <a:solidFill>
                  <a:srgbClr val="FFFFFF"/>
                </a:solidFill>
                <a:latin typeface="Segoe Semibold" pitchFamily="34" charset="0"/>
                <a:ea typeface="Segoe UI" pitchFamily="34" charset="0"/>
                <a:cs typeface="Segoe UI" pitchFamily="34" charset="0"/>
              </a:rPr>
              <a:t>Updates</a:t>
            </a:r>
            <a:endParaRPr lang="en-US" b="1" dirty="0">
              <a:solidFill>
                <a:srgbClr val="FFFFFF"/>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Scanning for compliance</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Measuring </a:t>
            </a:r>
            <a:r>
              <a:rPr lang="en-US" sz="1600" dirty="0" smtClean="0">
                <a:solidFill>
                  <a:srgbClr val="FFFFFF"/>
                </a:solidFill>
                <a:latin typeface="Segoe UI" pitchFamily="34" charset="0"/>
                <a:ea typeface="Segoe UI" pitchFamily="34" charset="0"/>
                <a:cs typeface="Segoe UI" pitchFamily="34" charset="0"/>
              </a:rPr>
              <a:t>compliance</a:t>
            </a:r>
            <a:endParaRPr lang="en-US" sz="1600" dirty="0">
              <a:solidFill>
                <a:srgbClr val="FFFFFF"/>
              </a:solidFill>
              <a:latin typeface="Segoe UI" pitchFamily="34" charset="0"/>
              <a:ea typeface="Segoe UI" pitchFamily="34" charset="0"/>
              <a:cs typeface="Segoe UI" pitchFamily="34" charset="0"/>
            </a:endParaRPr>
          </a:p>
        </p:txBody>
      </p:sp>
      <p:sp>
        <p:nvSpPr>
          <p:cNvPr id="24" name="Rectangle 23"/>
          <p:cNvSpPr/>
          <p:nvPr/>
        </p:nvSpPr>
        <p:spPr>
          <a:xfrm flipH="1">
            <a:off x="4351901" y="3686731"/>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Deploy compliance baselines to collections of users or systems</a:t>
            </a:r>
          </a:p>
        </p:txBody>
      </p:sp>
      <p:sp>
        <p:nvSpPr>
          <p:cNvPr id="21" name="Rectangle 20"/>
          <p:cNvSpPr/>
          <p:nvPr/>
        </p:nvSpPr>
        <p:spPr>
          <a:xfrm>
            <a:off x="8260888" y="1922640"/>
            <a:ext cx="3474721" cy="411480"/>
          </a:xfrm>
          <a:prstGeom prst="rect">
            <a:avLst/>
          </a:prstGeom>
          <a:solidFill>
            <a:schemeClr val="accent6"/>
          </a:solidFill>
          <a:ln w="127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Remediating Non-compliance</a:t>
            </a:r>
          </a:p>
        </p:txBody>
      </p:sp>
      <p:sp>
        <p:nvSpPr>
          <p:cNvPr id="26" name="Rectangle 25"/>
          <p:cNvSpPr/>
          <p:nvPr/>
        </p:nvSpPr>
        <p:spPr>
          <a:xfrm flipH="1">
            <a:off x="8260889" y="2363649"/>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Software updates</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Deploying monthly updates</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Monitoring ongoing compliance</a:t>
            </a:r>
          </a:p>
        </p:txBody>
      </p:sp>
      <p:sp>
        <p:nvSpPr>
          <p:cNvPr id="27" name="Rectangle 26"/>
          <p:cNvSpPr/>
          <p:nvPr/>
        </p:nvSpPr>
        <p:spPr>
          <a:xfrm flipH="1">
            <a:off x="8260889" y="3686731"/>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Monitor drift from desired state</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Remediate issues impacting setting </a:t>
            </a:r>
            <a:r>
              <a:rPr lang="en-US" sz="1600" dirty="0" smtClean="0">
                <a:solidFill>
                  <a:srgbClr val="FFFFFF"/>
                </a:solidFill>
                <a:latin typeface="Segoe UI" pitchFamily="34" charset="0"/>
                <a:ea typeface="Segoe UI" pitchFamily="34" charset="0"/>
                <a:cs typeface="Segoe UI" pitchFamily="34" charset="0"/>
              </a:rPr>
              <a:t>of </a:t>
            </a:r>
            <a:r>
              <a:rPr lang="en-US" sz="1600" dirty="0">
                <a:solidFill>
                  <a:srgbClr val="FFFFFF"/>
                </a:solidFill>
                <a:latin typeface="Segoe UI" pitchFamily="34" charset="0"/>
                <a:ea typeface="Segoe UI" pitchFamily="34" charset="0"/>
                <a:cs typeface="Segoe UI" pitchFamily="34" charset="0"/>
              </a:rPr>
              <a:t>desired state</a:t>
            </a:r>
          </a:p>
        </p:txBody>
      </p:sp>
      <p:sp>
        <p:nvSpPr>
          <p:cNvPr id="28" name="Right Arrow 27"/>
          <p:cNvSpPr/>
          <p:nvPr/>
        </p:nvSpPr>
        <p:spPr>
          <a:xfrm>
            <a:off x="3917633" y="2474905"/>
            <a:ext cx="506321" cy="1023984"/>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37" name="Right Arrow 36"/>
          <p:cNvSpPr/>
          <p:nvPr/>
        </p:nvSpPr>
        <p:spPr>
          <a:xfrm>
            <a:off x="7825002" y="2461985"/>
            <a:ext cx="552644" cy="1049825"/>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17" name="Rectangle 16"/>
          <p:cNvSpPr/>
          <p:nvPr/>
        </p:nvSpPr>
        <p:spPr>
          <a:xfrm flipH="1">
            <a:off x="435168" y="5027941"/>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smtClean="0">
                <a:solidFill>
                  <a:srgbClr val="FFFFFF"/>
                </a:solidFill>
                <a:latin typeface="Segoe Semibold" pitchFamily="34" charset="0"/>
                <a:ea typeface="Segoe UI" pitchFamily="34" charset="0"/>
                <a:cs typeface="Segoe UI" pitchFamily="34" charset="0"/>
              </a:rPr>
              <a:t>Endpoint Protection</a:t>
            </a:r>
            <a:endParaRPr lang="en-US" b="1" dirty="0">
              <a:solidFill>
                <a:srgbClr val="FFFFFF"/>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Enable the product</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Define standards for protection (AM Policy, Definitions, Alerts)</a:t>
            </a:r>
            <a:endParaRPr lang="en-US" sz="1600" dirty="0">
              <a:solidFill>
                <a:srgbClr val="FFFFFF"/>
              </a:solidFill>
              <a:latin typeface="Segoe UI" pitchFamily="34" charset="0"/>
              <a:ea typeface="Segoe UI" pitchFamily="34" charset="0"/>
              <a:cs typeface="Segoe UI" pitchFamily="34" charset="0"/>
            </a:endParaRPr>
          </a:p>
        </p:txBody>
      </p:sp>
      <p:sp>
        <p:nvSpPr>
          <p:cNvPr id="19" name="Rectangle 18"/>
          <p:cNvSpPr/>
          <p:nvPr/>
        </p:nvSpPr>
        <p:spPr>
          <a:xfrm flipH="1">
            <a:off x="4351901" y="5027940"/>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smtClean="0">
                <a:solidFill>
                  <a:srgbClr val="FFFFFF"/>
                </a:solidFill>
                <a:latin typeface="Segoe Semibold" pitchFamily="34" charset="0"/>
                <a:ea typeface="Segoe UI" pitchFamily="34" charset="0"/>
                <a:cs typeface="Segoe UI" pitchFamily="34" charset="0"/>
              </a:rPr>
              <a:t>Endpoint Protection</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Enable and deploy EP client</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Actively monitor for malware based on AM policy</a:t>
            </a:r>
            <a:endParaRPr lang="en-US" sz="1600" dirty="0">
              <a:solidFill>
                <a:srgbClr val="FFFFFF"/>
              </a:solidFill>
              <a:latin typeface="Segoe UI" pitchFamily="34" charset="0"/>
              <a:ea typeface="Segoe UI" pitchFamily="34" charset="0"/>
              <a:cs typeface="Segoe UI" pitchFamily="34" charset="0"/>
            </a:endParaRPr>
          </a:p>
        </p:txBody>
      </p:sp>
      <p:sp>
        <p:nvSpPr>
          <p:cNvPr id="20" name="Rectangle 19"/>
          <p:cNvSpPr/>
          <p:nvPr/>
        </p:nvSpPr>
        <p:spPr>
          <a:xfrm flipH="1">
            <a:off x="8260889" y="5033559"/>
            <a:ext cx="3474720" cy="149271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pPr>
              <a:buClr>
                <a:schemeClr val="tx2"/>
              </a:buClr>
            </a:pPr>
            <a:r>
              <a:rPr lang="en-US" b="1" dirty="0" smtClean="0">
                <a:solidFill>
                  <a:srgbClr val="FFFFFF"/>
                </a:solidFill>
                <a:latin typeface="Segoe Semibold" pitchFamily="34" charset="0"/>
                <a:ea typeface="Segoe UI" pitchFamily="34" charset="0"/>
                <a:cs typeface="Segoe UI" pitchFamily="34" charset="0"/>
              </a:rPr>
              <a:t>Endpoint Protection </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Clients remediate malware and rapidly report state</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Admin intervenes where required</a:t>
            </a:r>
            <a:endParaRPr lang="en-US" sz="1600" dirty="0">
              <a:solidFill>
                <a:srgbClr val="FFFFFF"/>
              </a:solidFill>
              <a:latin typeface="Segoe UI" pitchFamily="34" charset="0"/>
              <a:ea typeface="Segoe UI" pitchFamily="34" charset="0"/>
              <a:cs typeface="Segoe UI" pitchFamily="34" charset="0"/>
            </a:endParaRPr>
          </a:p>
        </p:txBody>
      </p:sp>
      <p:sp>
        <p:nvSpPr>
          <p:cNvPr id="25" name="Right Arrow 24"/>
          <p:cNvSpPr/>
          <p:nvPr/>
        </p:nvSpPr>
        <p:spPr>
          <a:xfrm>
            <a:off x="3921375" y="3774903"/>
            <a:ext cx="506321" cy="1023984"/>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29" name="Right Arrow 28"/>
          <p:cNvSpPr/>
          <p:nvPr/>
        </p:nvSpPr>
        <p:spPr>
          <a:xfrm>
            <a:off x="3909888" y="5116113"/>
            <a:ext cx="506321" cy="1023984"/>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30" name="Right Arrow 29"/>
          <p:cNvSpPr/>
          <p:nvPr/>
        </p:nvSpPr>
        <p:spPr>
          <a:xfrm>
            <a:off x="7825002" y="3761982"/>
            <a:ext cx="552644" cy="1049825"/>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31" name="Right Arrow 30"/>
          <p:cNvSpPr/>
          <p:nvPr/>
        </p:nvSpPr>
        <p:spPr>
          <a:xfrm>
            <a:off x="7826621" y="5103192"/>
            <a:ext cx="552644" cy="1049825"/>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Tree>
    <p:extLst>
      <p:ext uri="{BB962C8B-B14F-4D97-AF65-F5344CB8AC3E}">
        <p14:creationId xmlns:p14="http://schemas.microsoft.com/office/powerpoint/2010/main" val="251726525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TextBox 2"/>
          <p:cNvSpPr txBox="1"/>
          <p:nvPr/>
        </p:nvSpPr>
        <p:spPr>
          <a:xfrm>
            <a:off x="455612" y="1447800"/>
            <a:ext cx="11582399" cy="4755148"/>
          </a:xfrm>
          <a:prstGeom prst="rect">
            <a:avLst/>
          </a:prstGeom>
          <a:noFill/>
        </p:spPr>
        <p:txBody>
          <a:bodyPr wrap="square" lIns="91440" tIns="91440" rIns="91440" bIns="91440" rtlCol="0">
            <a:spAutoFit/>
          </a:bodyPr>
          <a:lstStyle/>
          <a:p>
            <a:pPr lvl="0"/>
            <a:r>
              <a:rPr lang="en-US" sz="2400" u="sng" dirty="0" smtClean="0">
                <a:hlinkClick r:id="rId2"/>
              </a:rPr>
              <a:t>Launching </a:t>
            </a:r>
            <a:r>
              <a:rPr lang="en-US" sz="2400" u="sng" dirty="0">
                <a:hlinkClick r:id="rId2"/>
              </a:rPr>
              <a:t>a Windows Defender Offline Scan with Configuration Manager 2012 OSD</a:t>
            </a:r>
            <a:endParaRPr lang="en-US" sz="2400" dirty="0"/>
          </a:p>
          <a:p>
            <a:pPr lvl="0"/>
            <a:r>
              <a:rPr lang="en-US" sz="2400" u="sng" dirty="0">
                <a:hlinkClick r:id="rId3"/>
              </a:rPr>
              <a:t>Operating System Deployment and Endpoint Protection Client Installation</a:t>
            </a:r>
            <a:endParaRPr lang="en-US" sz="2400" dirty="0"/>
          </a:p>
          <a:p>
            <a:pPr lvl="0"/>
            <a:r>
              <a:rPr lang="en-US" sz="2400" u="sng" dirty="0">
                <a:hlinkClick r:id="rId4"/>
              </a:rPr>
              <a:t>Software Update Content Cleanup in System Center 2012 Configuration Manager</a:t>
            </a:r>
            <a:endParaRPr lang="en-US" sz="2400" dirty="0"/>
          </a:p>
          <a:p>
            <a:pPr lvl="0"/>
            <a:r>
              <a:rPr lang="en-US" sz="2400" u="sng" dirty="0">
                <a:hlinkClick r:id="rId5"/>
              </a:rPr>
              <a:t>Building Custom Endpoint Protection Reports in System Center 2012 Configuration Manager</a:t>
            </a:r>
            <a:endParaRPr lang="en-US" sz="2400" dirty="0"/>
          </a:p>
          <a:p>
            <a:pPr lvl="0"/>
            <a:r>
              <a:rPr lang="en-US" sz="2400" u="sng" dirty="0">
                <a:hlinkClick r:id="rId6"/>
              </a:rPr>
              <a:t>Managing Software Updates in Configuration Manager 2012</a:t>
            </a:r>
            <a:endParaRPr lang="en-US" sz="2400" dirty="0"/>
          </a:p>
          <a:p>
            <a:r>
              <a:rPr lang="en-US" sz="2400" dirty="0"/>
              <a:t>  </a:t>
            </a:r>
          </a:p>
          <a:p>
            <a:pPr lvl="0"/>
            <a:r>
              <a:rPr lang="en-US" sz="2400" u="sng" dirty="0" smtClean="0">
                <a:hlinkClick r:id="rId7"/>
              </a:rPr>
              <a:t>How-to-Videos </a:t>
            </a:r>
            <a:r>
              <a:rPr lang="en-US" sz="2400" dirty="0"/>
              <a:t> </a:t>
            </a:r>
            <a:endParaRPr lang="en-US" sz="2400" dirty="0" smtClean="0"/>
          </a:p>
          <a:p>
            <a:pPr lvl="0"/>
            <a:r>
              <a:rPr lang="en-US" sz="2400" u="sng" dirty="0" smtClean="0">
                <a:hlinkClick r:id="rId8"/>
              </a:rPr>
              <a:t>Product Documentation</a:t>
            </a:r>
            <a:r>
              <a:rPr lang="en-US" sz="2400" dirty="0"/>
              <a:t> </a:t>
            </a:r>
            <a:endParaRPr lang="en-US" sz="2400" dirty="0" smtClean="0"/>
          </a:p>
          <a:p>
            <a:r>
              <a:rPr lang="en-US" sz="2400" dirty="0">
                <a:solidFill>
                  <a:schemeClr val="tx1">
                    <a:alpha val="99000"/>
                  </a:schemeClr>
                </a:solidFill>
                <a:hlinkClick r:id="rId9"/>
              </a:rPr>
              <a:t>Security and Compliance Manager – Configuration Packs</a:t>
            </a:r>
            <a:endParaRPr lang="en-US" sz="2400" dirty="0">
              <a:solidFill>
                <a:schemeClr val="tx1">
                  <a:alpha val="99000"/>
                </a:schemeClr>
              </a:solidFill>
            </a:endParaRPr>
          </a:p>
          <a:p>
            <a:pPr lvl="0"/>
            <a:endParaRPr lang="en-US" sz="2400" dirty="0"/>
          </a:p>
          <a:p>
            <a:pPr>
              <a:lnSpc>
                <a:spcPct val="90000"/>
              </a:lnSpc>
              <a:spcBef>
                <a:spcPct val="20000"/>
              </a:spcBef>
              <a:buClr>
                <a:srgbClr val="84A8D8"/>
              </a:buClr>
              <a:buSzPct val="100000"/>
            </a:pPr>
            <a:endParaRPr lang="en-US" sz="2800" dirty="0" smtClean="0">
              <a:solidFill>
                <a:schemeClr val="tx1">
                  <a:alpha val="99000"/>
                </a:schemeClr>
              </a:solidFill>
            </a:endParaRPr>
          </a:p>
        </p:txBody>
      </p:sp>
    </p:spTree>
    <p:extLst>
      <p:ext uri="{BB962C8B-B14F-4D97-AF65-F5344CB8AC3E}">
        <p14:creationId xmlns:p14="http://schemas.microsoft.com/office/powerpoint/2010/main" val="395780764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a:xfrm>
            <a:off x="519112" y="228600"/>
            <a:ext cx="11149013" cy="553998"/>
          </a:xfrm>
        </p:spPr>
        <p:txBody>
          <a:bodyPr/>
          <a:lstStyle/>
          <a:p>
            <a:r>
              <a:rPr lang="en-US" sz="4000" dirty="0" smtClean="0"/>
              <a:t>System Center 2012 Configuration Manager</a:t>
            </a:r>
            <a:endParaRPr lang="en-US" sz="4000" dirty="0"/>
          </a:p>
        </p:txBody>
      </p:sp>
      <p:grpSp>
        <p:nvGrpSpPr>
          <p:cNvPr id="2" name="Group 1"/>
          <p:cNvGrpSpPr/>
          <p:nvPr/>
        </p:nvGrpSpPr>
        <p:grpSpPr>
          <a:xfrm>
            <a:off x="536581" y="1858360"/>
            <a:ext cx="3566160" cy="4389120"/>
            <a:chOff x="536581" y="1858360"/>
            <a:chExt cx="3566160" cy="4389120"/>
          </a:xfrm>
        </p:grpSpPr>
        <p:sp>
          <p:nvSpPr>
            <p:cNvPr id="78" name="TextBox 77"/>
            <p:cNvSpPr txBox="1"/>
            <p:nvPr/>
          </p:nvSpPr>
          <p:spPr>
            <a:xfrm>
              <a:off x="536581" y="2120750"/>
              <a:ext cx="3566160" cy="461665"/>
            </a:xfrm>
            <a:prstGeom prst="rect">
              <a:avLst/>
            </a:prstGeom>
            <a:noFill/>
          </p:spPr>
          <p:txBody>
            <a:bodyPr wrap="square" rtlCol="0">
              <a:spAutoFit/>
            </a:bodyPr>
            <a:lstStyle/>
            <a:p>
              <a:pPr algn="ctr"/>
              <a:r>
                <a:rPr lang="en-US" sz="2400" b="1" dirty="0" smtClean="0">
                  <a:solidFill>
                    <a:srgbClr val="FFFFFF"/>
                  </a:solidFill>
                  <a:latin typeface="Segoe Semibold" pitchFamily="34" charset="0"/>
                  <a:cs typeface="Arial" pitchFamily="34" charset="0"/>
                </a:rPr>
                <a:t>Empower Users</a:t>
              </a:r>
              <a:endParaRPr lang="en-US" sz="2400" b="1" dirty="0">
                <a:solidFill>
                  <a:srgbClr val="FFFFFF"/>
                </a:solidFill>
                <a:latin typeface="Segoe Semibold" pitchFamily="34" charset="0"/>
                <a:cs typeface="Arial" pitchFamily="34" charset="0"/>
              </a:endParaRPr>
            </a:p>
          </p:txBody>
        </p:sp>
        <p:sp>
          <p:nvSpPr>
            <p:cNvPr id="33" name="Rectangle 32"/>
            <p:cNvSpPr/>
            <p:nvPr/>
          </p:nvSpPr>
          <p:spPr bwMode="auto">
            <a:xfrm>
              <a:off x="536581"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marL="0" marR="0" lvl="0" indent="0" algn="ctr" defTabSz="914256"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Light"/>
                <a:ea typeface="Segoe UI" pitchFamily="34" charset="0"/>
                <a:cs typeface="Segoe UI" pitchFamily="34" charset="0"/>
              </a:endParaRPr>
            </a:p>
          </p:txBody>
        </p:sp>
        <p:sp>
          <p:nvSpPr>
            <p:cNvPr id="34" name="Rectangle 33"/>
            <p:cNvSpPr/>
            <p:nvPr/>
          </p:nvSpPr>
          <p:spPr>
            <a:xfrm>
              <a:off x="823698" y="4546420"/>
              <a:ext cx="2991926" cy="1323439"/>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Empower people to be </a:t>
              </a:r>
              <a:r>
                <a:rPr lang="en-US" sz="2000" dirty="0" smtClean="0">
                  <a:solidFill>
                    <a:srgbClr val="FFFFFF"/>
                  </a:solidFill>
                  <a:latin typeface="Segoe" pitchFamily="34" charset="0"/>
                  <a:cs typeface="Arial" pitchFamily="34" charset="0"/>
                </a:rPr>
                <a:t>more productive </a:t>
              </a:r>
              <a:r>
                <a:rPr lang="en-US" sz="2000" dirty="0">
                  <a:solidFill>
                    <a:srgbClr val="FFFFFF"/>
                  </a:solidFill>
                  <a:latin typeface="Segoe" pitchFamily="34" charset="0"/>
                  <a:cs typeface="Arial" pitchFamily="34" charset="0"/>
                </a:rPr>
                <a:t>from </a:t>
              </a:r>
              <a:r>
                <a:rPr lang="en-US" sz="2000" dirty="0" smtClean="0">
                  <a:solidFill>
                    <a:srgbClr val="FFFFFF"/>
                  </a:solidFill>
                  <a:latin typeface="Segoe" pitchFamily="34" charset="0"/>
                  <a:cs typeface="Arial" pitchFamily="34" charset="0"/>
                </a:rPr>
                <a:t>almost anywhere </a:t>
              </a:r>
              <a:r>
                <a:rPr lang="en-US" sz="2000" dirty="0">
                  <a:solidFill>
                    <a:srgbClr val="FFFFFF"/>
                  </a:solidFill>
                  <a:latin typeface="Segoe" pitchFamily="34" charset="0"/>
                  <a:cs typeface="Arial" pitchFamily="34" charset="0"/>
                </a:rPr>
                <a:t>on </a:t>
              </a:r>
              <a:r>
                <a:rPr lang="en-US" sz="2000" dirty="0" smtClean="0">
                  <a:solidFill>
                    <a:srgbClr val="FFFFFF"/>
                  </a:solidFill>
                  <a:latin typeface="Segoe" pitchFamily="34" charset="0"/>
                  <a:cs typeface="Arial" pitchFamily="34" charset="0"/>
                </a:rPr>
                <a:t>almost any device. </a:t>
              </a:r>
              <a:endParaRPr lang="en-US" sz="2000" dirty="0">
                <a:solidFill>
                  <a:srgbClr val="FFFFFF"/>
                </a:solidFill>
                <a:latin typeface="Segoe" pitchFamily="34" charset="0"/>
                <a:cs typeface="Arial" pitchFamily="34" charset="0"/>
              </a:endParaRPr>
            </a:p>
          </p:txBody>
        </p:sp>
        <p:grpSp>
          <p:nvGrpSpPr>
            <p:cNvPr id="14" name="Group 13"/>
            <p:cNvGrpSpPr/>
            <p:nvPr/>
          </p:nvGrpSpPr>
          <p:grpSpPr>
            <a:xfrm>
              <a:off x="1557324" y="2734553"/>
              <a:ext cx="1524674" cy="1388894"/>
              <a:chOff x="1573530" y="2777697"/>
              <a:chExt cx="1304930" cy="1188720"/>
            </a:xfrm>
          </p:grpSpPr>
          <p:pic>
            <p:nvPicPr>
              <p:cNvPr id="30" name="Picture 3" descr="\\MAGNUM\Projects\Microsoft\Cloud Power FY12\Design\ICONS_PNG\User.png"/>
              <p:cNvPicPr>
                <a:picLocks noChangeAspect="1" noChangeArrowheads="1"/>
              </p:cNvPicPr>
              <p:nvPr/>
            </p:nvPicPr>
            <p:blipFill>
              <a:blip r:embed="rId3" cstate="print">
                <a:biLevel thresh="25000"/>
              </a:blip>
              <a:srcRect/>
              <a:stretch>
                <a:fillRect/>
              </a:stretch>
            </p:blipFill>
            <p:spPr bwMode="auto">
              <a:xfrm>
                <a:off x="1573530" y="2777697"/>
                <a:ext cx="1188720" cy="1188720"/>
              </a:xfrm>
              <a:prstGeom prst="rect">
                <a:avLst/>
              </a:prstGeom>
              <a:noFill/>
            </p:spPr>
          </p:pic>
          <p:pic>
            <p:nvPicPr>
              <p:cNvPr id="13" name="Picture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2466980" y="3041789"/>
                <a:ext cx="411480" cy="608143"/>
              </a:xfrm>
              <a:prstGeom prst="rect">
                <a:avLst/>
              </a:prstGeom>
            </p:spPr>
          </p:pic>
        </p:grpSp>
      </p:grpSp>
      <p:grpSp>
        <p:nvGrpSpPr>
          <p:cNvPr id="4" name="Group 3"/>
          <p:cNvGrpSpPr/>
          <p:nvPr/>
        </p:nvGrpSpPr>
        <p:grpSpPr>
          <a:xfrm>
            <a:off x="8078317" y="1858360"/>
            <a:ext cx="3566160" cy="4389120"/>
            <a:chOff x="8078317" y="1858360"/>
            <a:chExt cx="3566160" cy="4389120"/>
          </a:xfrm>
        </p:grpSpPr>
        <p:sp>
          <p:nvSpPr>
            <p:cNvPr id="79" name="TextBox 78"/>
            <p:cNvSpPr txBox="1"/>
            <p:nvPr/>
          </p:nvSpPr>
          <p:spPr>
            <a:xfrm>
              <a:off x="8091732" y="2120750"/>
              <a:ext cx="3539331" cy="461665"/>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Simplify </a:t>
              </a:r>
              <a:r>
                <a:rPr lang="en-US" sz="2400" b="1" dirty="0" smtClean="0">
                  <a:solidFill>
                    <a:srgbClr val="FFFFFF"/>
                  </a:solidFill>
                  <a:latin typeface="Segoe Semibold" pitchFamily="34" charset="0"/>
                  <a:cs typeface="Arial" pitchFamily="34" charset="0"/>
                </a:rPr>
                <a:t>Administration</a:t>
              </a:r>
              <a:endParaRPr lang="en-US" sz="2400" b="1" dirty="0">
                <a:solidFill>
                  <a:srgbClr val="FFFFFF"/>
                </a:solidFill>
                <a:latin typeface="Segoe Semibold" pitchFamily="34" charset="0"/>
                <a:cs typeface="Arial" pitchFamily="34" charset="0"/>
              </a:endParaRPr>
            </a:p>
          </p:txBody>
        </p:sp>
        <p:sp>
          <p:nvSpPr>
            <p:cNvPr id="43" name="Rectangle 42"/>
            <p:cNvSpPr/>
            <p:nvPr/>
          </p:nvSpPr>
          <p:spPr>
            <a:xfrm>
              <a:off x="8078317" y="4546420"/>
              <a:ext cx="3566160" cy="707886"/>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Improve IT effectiveness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and efficiency.</a:t>
              </a:r>
            </a:p>
          </p:txBody>
        </p:sp>
        <p:sp>
          <p:nvSpPr>
            <p:cNvPr id="36" name="Rectangle 35"/>
            <p:cNvSpPr/>
            <p:nvPr/>
          </p:nvSpPr>
          <p:spPr bwMode="auto">
            <a:xfrm>
              <a:off x="8078317"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marL="0" marR="0" lvl="0" indent="0" algn="ctr" defTabSz="914256"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Light"/>
                <a:ea typeface="Segoe UI" pitchFamily="34" charset="0"/>
                <a:cs typeface="Segoe UI" pitchFamily="34" charset="0"/>
              </a:endParaRPr>
            </a:p>
          </p:txBody>
        </p:sp>
        <p:pic>
          <p:nvPicPr>
            <p:cNvPr id="15" name="Picture 1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8850924" y="3204584"/>
              <a:ext cx="724565" cy="896249"/>
            </a:xfrm>
            <a:prstGeom prst="rect">
              <a:avLst/>
            </a:prstGeom>
          </p:spPr>
        </p:pic>
        <p:grpSp>
          <p:nvGrpSpPr>
            <p:cNvPr id="19" name="Group 18"/>
            <p:cNvGrpSpPr/>
            <p:nvPr/>
          </p:nvGrpSpPr>
          <p:grpSpPr>
            <a:xfrm>
              <a:off x="9570411" y="3028765"/>
              <a:ext cx="1021601" cy="798337"/>
              <a:chOff x="9570411" y="2856637"/>
              <a:chExt cx="1021601" cy="798337"/>
            </a:xfrm>
          </p:grpSpPr>
          <p:pic>
            <p:nvPicPr>
              <p:cNvPr id="16" name="Picture 15"/>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9570411" y="2856637"/>
                <a:ext cx="1021601" cy="798337"/>
              </a:xfrm>
              <a:prstGeom prst="rect">
                <a:avLst/>
              </a:prstGeom>
            </p:spPr>
          </p:pic>
          <p:cxnSp>
            <p:nvCxnSpPr>
              <p:cNvPr id="18" name="Straight Connector 17"/>
              <p:cNvCxnSpPr/>
              <p:nvPr/>
            </p:nvCxnSpPr>
            <p:spPr>
              <a:xfrm>
                <a:off x="9763539" y="3200400"/>
                <a:ext cx="45388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9763539" y="3276600"/>
                <a:ext cx="45388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9763539" y="3352800"/>
                <a:ext cx="45388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9763539" y="3429000"/>
                <a:ext cx="45388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3" name="Group 2"/>
          <p:cNvGrpSpPr/>
          <p:nvPr/>
        </p:nvGrpSpPr>
        <p:grpSpPr>
          <a:xfrm>
            <a:off x="4306096" y="1858360"/>
            <a:ext cx="3566160" cy="4389120"/>
            <a:chOff x="4306096" y="1858360"/>
            <a:chExt cx="3566160" cy="4389120"/>
          </a:xfrm>
        </p:grpSpPr>
        <p:sp>
          <p:nvSpPr>
            <p:cNvPr id="75" name="TextBox 74"/>
            <p:cNvSpPr txBox="1"/>
            <p:nvPr/>
          </p:nvSpPr>
          <p:spPr>
            <a:xfrm>
              <a:off x="4306097" y="2120750"/>
              <a:ext cx="3566159" cy="461665"/>
            </a:xfrm>
            <a:prstGeom prst="rect">
              <a:avLst/>
            </a:prstGeom>
            <a:noFill/>
          </p:spPr>
          <p:txBody>
            <a:bodyPr wrap="square" rtlCol="0">
              <a:spAutoFit/>
            </a:bodyPr>
            <a:lstStyle/>
            <a:p>
              <a:pPr algn="ctr"/>
              <a:r>
                <a:rPr lang="en-US" sz="2400" b="1" dirty="0">
                  <a:solidFill>
                    <a:srgbClr val="FFFFFF"/>
                  </a:solidFill>
                  <a:latin typeface="Segoe Semibold" pitchFamily="34" charset="0"/>
                  <a:cs typeface="Arial" pitchFamily="34" charset="0"/>
                </a:rPr>
                <a:t>Unify Infrastructure</a:t>
              </a:r>
            </a:p>
          </p:txBody>
        </p:sp>
        <p:sp>
          <p:nvSpPr>
            <p:cNvPr id="42" name="Rectangle 41"/>
            <p:cNvSpPr/>
            <p:nvPr/>
          </p:nvSpPr>
          <p:spPr>
            <a:xfrm>
              <a:off x="4306097" y="4546420"/>
              <a:ext cx="3566159" cy="1015663"/>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Reduce costs by </a:t>
              </a:r>
              <a:r>
                <a:rPr lang="en-US" sz="2000" dirty="0" smtClean="0">
                  <a:solidFill>
                    <a:srgbClr val="FFFFFF"/>
                  </a:solidFill>
                  <a:latin typeface="Segoe" pitchFamily="34" charset="0"/>
                  <a:cs typeface="Arial" pitchFamily="34" charset="0"/>
                </a:rPr>
                <a:t>unifying </a:t>
              </a:r>
              <a:r>
                <a:rPr lang="en-US" sz="2000" dirty="0">
                  <a:solidFill>
                    <a:srgbClr val="FFFFFF"/>
                  </a:solidFill>
                  <a:latin typeface="Segoe" pitchFamily="34" charset="0"/>
                  <a:cs typeface="Arial" pitchFamily="34" charset="0"/>
                </a:rPr>
                <a:t/>
              </a:r>
              <a:br>
                <a:rPr lang="en-US" sz="2000" dirty="0">
                  <a:solidFill>
                    <a:srgbClr val="FFFFFF"/>
                  </a:solidFill>
                  <a:latin typeface="Segoe" pitchFamily="34" charset="0"/>
                  <a:cs typeface="Arial" pitchFamily="34" charset="0"/>
                </a:rPr>
              </a:br>
              <a:r>
                <a:rPr lang="en-US" sz="2000" dirty="0">
                  <a:solidFill>
                    <a:srgbClr val="FFFFFF"/>
                  </a:solidFill>
                  <a:latin typeface="Segoe" pitchFamily="34" charset="0"/>
                  <a:cs typeface="Arial" pitchFamily="34" charset="0"/>
                </a:rPr>
                <a:t>IT management </a:t>
              </a:r>
              <a:r>
                <a:rPr lang="en-US" sz="2000" dirty="0" smtClean="0">
                  <a:solidFill>
                    <a:srgbClr val="FFFFFF"/>
                  </a:solidFill>
                  <a:latin typeface="Segoe" pitchFamily="34" charset="0"/>
                  <a:cs typeface="Arial" pitchFamily="34" charset="0"/>
                </a:rPr>
                <a:t/>
              </a:r>
              <a:br>
                <a:rPr lang="en-US" sz="2000" dirty="0" smtClean="0">
                  <a:solidFill>
                    <a:srgbClr val="FFFFFF"/>
                  </a:solidFill>
                  <a:latin typeface="Segoe" pitchFamily="34" charset="0"/>
                  <a:cs typeface="Arial" pitchFamily="34" charset="0"/>
                </a:rPr>
              </a:br>
              <a:r>
                <a:rPr lang="en-US" sz="2000" dirty="0" smtClean="0">
                  <a:solidFill>
                    <a:srgbClr val="FFFFFF"/>
                  </a:solidFill>
                  <a:latin typeface="Segoe" pitchFamily="34" charset="0"/>
                  <a:cs typeface="Arial" pitchFamily="34" charset="0"/>
                </a:rPr>
                <a:t>infrastructure</a:t>
              </a:r>
              <a:r>
                <a:rPr lang="en-US" sz="2000" dirty="0">
                  <a:solidFill>
                    <a:srgbClr val="FFFFFF"/>
                  </a:solidFill>
                  <a:latin typeface="Segoe" pitchFamily="34" charset="0"/>
                  <a:cs typeface="Arial" pitchFamily="34" charset="0"/>
                </a:rPr>
                <a:t>.</a:t>
              </a:r>
            </a:p>
          </p:txBody>
        </p:sp>
        <p:sp>
          <p:nvSpPr>
            <p:cNvPr id="35" name="Rectangle 34"/>
            <p:cNvSpPr/>
            <p:nvPr/>
          </p:nvSpPr>
          <p:spPr bwMode="auto">
            <a:xfrm>
              <a:off x="4306096"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marL="0" marR="0" lvl="0" indent="0" algn="ctr" defTabSz="914256"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Light"/>
                <a:ea typeface="Segoe UI" pitchFamily="34" charset="0"/>
                <a:cs typeface="Segoe UI" pitchFamily="34" charset="0"/>
              </a:endParaRPr>
            </a:p>
          </p:txBody>
        </p:sp>
        <p:pic>
          <p:nvPicPr>
            <p:cNvPr id="37" name="Picture 3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77697" y="2856637"/>
              <a:ext cx="640080" cy="412108"/>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37617" y="3736066"/>
              <a:ext cx="640080" cy="412108"/>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41431" y="3736066"/>
              <a:ext cx="640080" cy="412108"/>
            </a:xfrm>
            <a:prstGeom prst="rect">
              <a:avLst/>
            </a:prstGeom>
          </p:spPr>
        </p:pic>
        <p:cxnSp>
          <p:nvCxnSpPr>
            <p:cNvPr id="51" name="Straight Connector 50"/>
            <p:cNvCxnSpPr/>
            <p:nvPr/>
          </p:nvCxnSpPr>
          <p:spPr>
            <a:xfrm>
              <a:off x="6415928" y="3200400"/>
              <a:ext cx="182880" cy="365760"/>
            </a:xfrm>
            <a:prstGeom prst="line">
              <a:avLst/>
            </a:prstGeom>
            <a:noFill/>
            <a:ln w="19050" cap="rnd" cmpd="sng" algn="ctr">
              <a:solidFill>
                <a:srgbClr val="FFFFFF"/>
              </a:solidFill>
              <a:prstDash val="sysDot"/>
              <a:headEnd type="none"/>
              <a:tailEnd type="none"/>
            </a:ln>
            <a:effectLst/>
          </p:spPr>
        </p:cxnSp>
        <p:cxnSp>
          <p:nvCxnSpPr>
            <p:cNvPr id="54" name="Straight Connector 53"/>
            <p:cNvCxnSpPr/>
            <p:nvPr/>
          </p:nvCxnSpPr>
          <p:spPr>
            <a:xfrm flipH="1" flipV="1">
              <a:off x="5745483" y="3942120"/>
              <a:ext cx="457200" cy="1"/>
            </a:xfrm>
            <a:prstGeom prst="line">
              <a:avLst/>
            </a:prstGeom>
            <a:noFill/>
            <a:ln w="19050" cap="rnd" cmpd="sng" algn="ctr">
              <a:solidFill>
                <a:srgbClr val="FFFFFF"/>
              </a:solidFill>
              <a:prstDash val="sysDot"/>
              <a:headEnd type="none"/>
              <a:tailEnd type="none"/>
            </a:ln>
            <a:effectLst/>
          </p:spPr>
        </p:cxnSp>
        <p:cxnSp>
          <p:nvCxnSpPr>
            <p:cNvPr id="59" name="Straight Connector 58"/>
            <p:cNvCxnSpPr/>
            <p:nvPr/>
          </p:nvCxnSpPr>
          <p:spPr>
            <a:xfrm flipH="1">
              <a:off x="5378132" y="3200400"/>
              <a:ext cx="182880" cy="365760"/>
            </a:xfrm>
            <a:prstGeom prst="line">
              <a:avLst/>
            </a:prstGeom>
            <a:noFill/>
            <a:ln w="19050" cap="rnd" cmpd="sng" algn="ctr">
              <a:solidFill>
                <a:srgbClr val="FFFFFF"/>
              </a:solidFill>
              <a:prstDash val="sysDot"/>
              <a:headEnd type="none"/>
              <a:tailEnd type="none"/>
            </a:ln>
            <a:effectLst/>
          </p:spPr>
        </p:cxnSp>
      </p:grpSp>
    </p:spTree>
    <p:extLst>
      <p:ext uri="{BB962C8B-B14F-4D97-AF65-F5344CB8AC3E}">
        <p14:creationId xmlns:p14="http://schemas.microsoft.com/office/powerpoint/2010/main" val="163631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07434"/>
            <a:ext cx="11173090" cy="4026566"/>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346868"/>
            <a:ext cx="11013088" cy="4265783"/>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Breakout </a:t>
            </a:r>
            <a:r>
              <a:rPr lang="en-US" sz="2400" dirty="0" smtClean="0">
                <a:solidFill>
                  <a:schemeClr val="tx1">
                    <a:alpha val="99000"/>
                  </a:schemeClr>
                </a:solidFill>
              </a:rPr>
              <a:t>Sessions</a:t>
            </a:r>
          </a:p>
          <a:p>
            <a:pPr marL="860407" lvl="1" indent="-403225">
              <a:lnSpc>
                <a:spcPct val="90000"/>
              </a:lnSpc>
              <a:spcBef>
                <a:spcPct val="20000"/>
              </a:spcBef>
              <a:buSzPct val="105000"/>
              <a:buBlip>
                <a:blip r:embed="rId3"/>
              </a:buBlip>
            </a:pPr>
            <a:r>
              <a:rPr lang="en-US" sz="2400" dirty="0" smtClean="0">
                <a:solidFill>
                  <a:schemeClr val="tx1">
                    <a:alpha val="99000"/>
                  </a:schemeClr>
                </a:solidFill>
              </a:rPr>
              <a:t>MGT309</a:t>
            </a:r>
            <a:r>
              <a:rPr lang="en-US" sz="2400" dirty="0">
                <a:solidFill>
                  <a:schemeClr val="tx1">
                    <a:alpha val="99000"/>
                  </a:schemeClr>
                </a:solidFill>
              </a:rPr>
              <a:t> | </a:t>
            </a:r>
            <a:r>
              <a:rPr lang="en-US" sz="2400" dirty="0" smtClean="0">
                <a:solidFill>
                  <a:schemeClr val="tx1">
                    <a:alpha val="99000"/>
                  </a:schemeClr>
                </a:solidFill>
              </a:rPr>
              <a:t>Microsoft </a:t>
            </a:r>
            <a:r>
              <a:rPr lang="en-US" sz="2400" dirty="0">
                <a:solidFill>
                  <a:schemeClr val="tx1">
                    <a:alpha val="99000"/>
                  </a:schemeClr>
                </a:solidFill>
              </a:rPr>
              <a:t>System Center 2012 Configuration Manager </a:t>
            </a:r>
            <a:r>
              <a:rPr lang="en-US" sz="2400" dirty="0" smtClean="0">
                <a:solidFill>
                  <a:schemeClr val="tx1">
                    <a:alpha val="99000"/>
                  </a:schemeClr>
                </a:solidFill>
              </a:rPr>
              <a:t>Overview</a:t>
            </a:r>
          </a:p>
          <a:p>
            <a:pPr marL="860407" lvl="1" indent="-403225">
              <a:lnSpc>
                <a:spcPct val="90000"/>
              </a:lnSpc>
              <a:spcBef>
                <a:spcPct val="20000"/>
              </a:spcBef>
              <a:buSzPct val="105000"/>
              <a:buBlip>
                <a:blip r:embed="rId3"/>
              </a:buBlip>
            </a:pPr>
            <a:r>
              <a:rPr lang="en-US" sz="2400" dirty="0" smtClean="0">
                <a:solidFill>
                  <a:schemeClr val="tx1">
                    <a:alpha val="99000"/>
                  </a:schemeClr>
                </a:solidFill>
              </a:rPr>
              <a:t>MGT310 </a:t>
            </a:r>
            <a:r>
              <a:rPr lang="en-US" sz="2400" dirty="0">
                <a:solidFill>
                  <a:schemeClr val="tx1">
                    <a:alpha val="99000"/>
                  </a:schemeClr>
                </a:solidFill>
              </a:rPr>
              <a:t>| Microsoft System Center 2012 Endpoint Protection Overview</a:t>
            </a:r>
          </a:p>
          <a:p>
            <a:pPr marL="860407" lvl="1" indent="-403225">
              <a:lnSpc>
                <a:spcPct val="90000"/>
              </a:lnSpc>
              <a:spcBef>
                <a:spcPct val="20000"/>
              </a:spcBef>
              <a:buSzPct val="105000"/>
              <a:buBlip>
                <a:blip r:embed="rId3"/>
              </a:buBlip>
            </a:pPr>
            <a:r>
              <a:rPr lang="en-US" sz="2400" dirty="0" smtClean="0">
                <a:solidFill>
                  <a:schemeClr val="tx1">
                    <a:alpha val="99000"/>
                  </a:schemeClr>
                </a:solidFill>
              </a:rPr>
              <a:t>MGT311 </a:t>
            </a:r>
            <a:r>
              <a:rPr lang="en-US" sz="2400" dirty="0">
                <a:solidFill>
                  <a:schemeClr val="tx1">
                    <a:alpha val="99000"/>
                  </a:schemeClr>
                </a:solidFill>
              </a:rPr>
              <a:t>| Microsoft System Center 2012 Configuration Manager Deployment and Infrastructure Technical </a:t>
            </a:r>
            <a:r>
              <a:rPr lang="en-US" sz="2400" dirty="0" smtClean="0">
                <a:solidFill>
                  <a:schemeClr val="tx1">
                    <a:alpha val="99000"/>
                  </a:schemeClr>
                </a:solidFill>
              </a:rPr>
              <a:t>Overview</a:t>
            </a:r>
          </a:p>
          <a:p>
            <a:pPr marL="860407" lvl="1" indent="-403225">
              <a:lnSpc>
                <a:spcPct val="90000"/>
              </a:lnSpc>
              <a:spcBef>
                <a:spcPct val="20000"/>
              </a:spcBef>
              <a:buSzPct val="105000"/>
              <a:buBlip>
                <a:blip r:embed="rId3"/>
              </a:buBlip>
            </a:pPr>
            <a:r>
              <a:rPr lang="en-US" sz="2400" dirty="0">
                <a:solidFill>
                  <a:schemeClr val="tx1">
                    <a:alpha val="99000"/>
                  </a:schemeClr>
                </a:solidFill>
              </a:rPr>
              <a:t>MGT312 | Deep Application Management with Microsoft System Center 2012 Configuration </a:t>
            </a:r>
            <a:r>
              <a:rPr lang="en-US" sz="2400" dirty="0" smtClean="0">
                <a:solidFill>
                  <a:schemeClr val="tx1">
                    <a:alpha val="99000"/>
                  </a:schemeClr>
                </a:solidFill>
              </a:rPr>
              <a:t>Manager</a:t>
            </a:r>
          </a:p>
          <a:p>
            <a:pPr marL="860407" lvl="1" indent="-403225">
              <a:lnSpc>
                <a:spcPct val="90000"/>
              </a:lnSpc>
              <a:spcBef>
                <a:spcPct val="20000"/>
              </a:spcBef>
              <a:buSzPct val="105000"/>
              <a:buBlip>
                <a:blip r:embed="rId3"/>
              </a:buBlip>
            </a:pPr>
            <a:r>
              <a:rPr lang="en-US" sz="2400" dirty="0">
                <a:solidFill>
                  <a:schemeClr val="tx1">
                    <a:alpha val="99000"/>
                  </a:schemeClr>
                </a:solidFill>
              </a:rPr>
              <a:t>MGT313 | Microsoft System Center 2012 Configuration Manager: Plan, Deploy, and Migrate from Configuration Manager 2007 to </a:t>
            </a:r>
            <a:r>
              <a:rPr lang="en-US" sz="2400" dirty="0" smtClean="0">
                <a:solidFill>
                  <a:schemeClr val="tx1">
                    <a:alpha val="99000"/>
                  </a:schemeClr>
                </a:solidFill>
              </a:rPr>
              <a:t>2012</a:t>
            </a:r>
          </a:p>
          <a:p>
            <a:pPr marL="860407" lvl="1" indent="-403225">
              <a:lnSpc>
                <a:spcPct val="90000"/>
              </a:lnSpc>
              <a:spcBef>
                <a:spcPct val="20000"/>
              </a:spcBef>
              <a:buSzPct val="105000"/>
              <a:buBlip>
                <a:blip r:embed="rId3"/>
              </a:buBlip>
            </a:pPr>
            <a:r>
              <a:rPr lang="en-US" sz="2400" dirty="0" smtClean="0">
                <a:solidFill>
                  <a:schemeClr val="tx1">
                    <a:alpha val="99000"/>
                  </a:schemeClr>
                </a:solidFill>
              </a:rPr>
              <a:t>WCL388 </a:t>
            </a:r>
            <a:r>
              <a:rPr lang="en-US" sz="2400" dirty="0">
                <a:solidFill>
                  <a:schemeClr val="tx1">
                    <a:alpha val="99000"/>
                  </a:schemeClr>
                </a:solidFill>
              </a:rPr>
              <a:t>| Client Management Scenarios in the Windows 8 </a:t>
            </a:r>
            <a:r>
              <a:rPr lang="en-US" sz="2400" dirty="0" smtClean="0">
                <a:solidFill>
                  <a:schemeClr val="tx1">
                    <a:alpha val="99000"/>
                  </a:schemeClr>
                </a:solidFill>
              </a:rPr>
              <a:t>Timeframe</a:t>
            </a:r>
          </a:p>
          <a:p>
            <a:pPr marL="860407" lvl="1" indent="-403225">
              <a:lnSpc>
                <a:spcPct val="90000"/>
              </a:lnSpc>
              <a:spcBef>
                <a:spcPct val="20000"/>
              </a:spcBef>
              <a:buSzPct val="105000"/>
              <a:buBlip>
                <a:blip r:embed="rId3"/>
              </a:buBlip>
            </a:pPr>
            <a:endParaRPr lang="en-US" sz="2400" dirty="0" smtClean="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202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animBg="1"/>
      <p:bldP spid="1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4" name="Rectangle 3"/>
          <p:cNvSpPr/>
          <p:nvPr/>
        </p:nvSpPr>
        <p:spPr bwMode="auto">
          <a:xfrm>
            <a:off x="507868" y="1264920"/>
            <a:ext cx="11173090" cy="46786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9" name="Rectangle 8"/>
          <p:cNvSpPr/>
          <p:nvPr/>
        </p:nvSpPr>
        <p:spPr>
          <a:xfrm>
            <a:off x="667870" y="1372594"/>
            <a:ext cx="11013088" cy="4571006"/>
          </a:xfrm>
          <a:prstGeom prst="rect">
            <a:avLst/>
          </a:prstGeom>
        </p:spPr>
        <p:txBody>
          <a:bodyPr wrap="square">
            <a:normAutofit fontScale="85000" lnSpcReduction="20000"/>
          </a:bodyPr>
          <a:lstStyle/>
          <a:p>
            <a:pPr marL="403225" indent="-403225">
              <a:lnSpc>
                <a:spcPct val="90000"/>
              </a:lnSpc>
              <a:spcBef>
                <a:spcPct val="20000"/>
              </a:spcBef>
              <a:buSzPct val="105000"/>
              <a:buBlip>
                <a:blip r:embed="rId4"/>
              </a:buBlip>
            </a:pPr>
            <a:r>
              <a:rPr lang="en-US" sz="2400" dirty="0">
                <a:solidFill>
                  <a:schemeClr val="tx1">
                    <a:alpha val="99000"/>
                  </a:schemeClr>
                </a:solidFill>
              </a:rPr>
              <a:t>Hands-on </a:t>
            </a:r>
            <a:r>
              <a:rPr lang="en-US" sz="2400" dirty="0" smtClean="0">
                <a:solidFill>
                  <a:schemeClr val="tx1">
                    <a:alpha val="99000"/>
                  </a:schemeClr>
                </a:solidFill>
              </a:rPr>
              <a:t>Labs:</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MGT23-HOL</a:t>
            </a:r>
            <a:r>
              <a:rPr lang="en-US" sz="2400" dirty="0">
                <a:solidFill>
                  <a:schemeClr val="tx1">
                    <a:alpha val="99000"/>
                  </a:schemeClr>
                </a:solidFill>
              </a:rPr>
              <a:t> | </a:t>
            </a:r>
            <a:r>
              <a:rPr lang="en-US" sz="2400" dirty="0" smtClean="0">
                <a:solidFill>
                  <a:schemeClr val="tx1">
                    <a:alpha val="99000"/>
                  </a:schemeClr>
                </a:solidFill>
              </a:rPr>
              <a:t>Deploying </a:t>
            </a:r>
            <a:r>
              <a:rPr lang="en-US" sz="2400" dirty="0">
                <a:solidFill>
                  <a:schemeClr val="tx1">
                    <a:alpha val="99000"/>
                  </a:schemeClr>
                </a:solidFill>
              </a:rPr>
              <a:t>Windows 7 to Bare Metal Systems with Microsoft System Center 2012 Configuration </a:t>
            </a:r>
            <a:r>
              <a:rPr lang="en-US" sz="2400" dirty="0" smtClean="0">
                <a:solidFill>
                  <a:schemeClr val="tx1">
                    <a:alpha val="99000"/>
                  </a:schemeClr>
                </a:solidFill>
              </a:rPr>
              <a:t>Manager</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MGT24-HOL</a:t>
            </a:r>
            <a:r>
              <a:rPr lang="en-US" sz="2400" dirty="0">
                <a:solidFill>
                  <a:schemeClr val="tx1">
                    <a:alpha val="99000"/>
                  </a:schemeClr>
                </a:solidFill>
              </a:rPr>
              <a:t> |</a:t>
            </a:r>
            <a:r>
              <a:rPr lang="en-US" sz="2400" dirty="0" smtClean="0">
                <a:solidFill>
                  <a:schemeClr val="tx1">
                    <a:alpha val="99000"/>
                  </a:schemeClr>
                </a:solidFill>
              </a:rPr>
              <a:t> Implementing </a:t>
            </a:r>
            <a:r>
              <a:rPr lang="en-US" sz="2400" dirty="0">
                <a:solidFill>
                  <a:schemeClr val="tx1">
                    <a:alpha val="99000"/>
                  </a:schemeClr>
                </a:solidFill>
              </a:rPr>
              <a:t>Endpoint Protection 2012 in Microsoft System Center 2012 Configuration </a:t>
            </a:r>
            <a:r>
              <a:rPr lang="en-US" sz="2400" dirty="0" smtClean="0">
                <a:solidFill>
                  <a:schemeClr val="tx1">
                    <a:alpha val="99000"/>
                  </a:schemeClr>
                </a:solidFill>
              </a:rPr>
              <a:t>Manager</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MGT12-HOL</a:t>
            </a:r>
            <a:r>
              <a:rPr lang="en-US" sz="2400" dirty="0">
                <a:solidFill>
                  <a:schemeClr val="tx1">
                    <a:alpha val="99000"/>
                  </a:schemeClr>
                </a:solidFill>
              </a:rPr>
              <a:t> |</a:t>
            </a:r>
            <a:r>
              <a:rPr lang="en-US" sz="2400" dirty="0" smtClean="0">
                <a:solidFill>
                  <a:schemeClr val="tx1">
                    <a:alpha val="99000"/>
                  </a:schemeClr>
                </a:solidFill>
              </a:rPr>
              <a:t> Compliance </a:t>
            </a:r>
            <a:r>
              <a:rPr lang="en-US" sz="2400" dirty="0">
                <a:solidFill>
                  <a:schemeClr val="tx1">
                    <a:alpha val="99000"/>
                  </a:schemeClr>
                </a:solidFill>
              </a:rPr>
              <a:t>and Settings Management in Microsoft System Center 2012 Configuration </a:t>
            </a:r>
            <a:r>
              <a:rPr lang="en-US" sz="2400" dirty="0" smtClean="0">
                <a:solidFill>
                  <a:schemeClr val="tx1">
                    <a:alpha val="99000"/>
                  </a:schemeClr>
                </a:solidFill>
              </a:rPr>
              <a:t>Manager</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MGT25-HOL</a:t>
            </a:r>
            <a:r>
              <a:rPr lang="en-US" sz="2400" dirty="0">
                <a:solidFill>
                  <a:schemeClr val="tx1">
                    <a:alpha val="99000"/>
                  </a:schemeClr>
                </a:solidFill>
              </a:rPr>
              <a:t> |</a:t>
            </a:r>
            <a:r>
              <a:rPr lang="en-US" sz="2400" dirty="0" smtClean="0">
                <a:solidFill>
                  <a:schemeClr val="tx1">
                    <a:alpha val="99000"/>
                  </a:schemeClr>
                </a:solidFill>
              </a:rPr>
              <a:t> Deep </a:t>
            </a:r>
            <a:r>
              <a:rPr lang="en-US" sz="2400" dirty="0">
                <a:solidFill>
                  <a:schemeClr val="tx1">
                    <a:alpha val="99000"/>
                  </a:schemeClr>
                </a:solidFill>
              </a:rPr>
              <a:t>Dive: Microsoft System Center 2012 Configuration Manager SQL Replication </a:t>
            </a:r>
            <a:r>
              <a:rPr lang="en-US" sz="2400" dirty="0" smtClean="0">
                <a:solidFill>
                  <a:schemeClr val="tx1">
                    <a:alpha val="99000"/>
                  </a:schemeClr>
                </a:solidFill>
              </a:rPr>
              <a:t>Labs</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MGT21-HOL</a:t>
            </a:r>
            <a:r>
              <a:rPr lang="en-US" sz="2400" dirty="0">
                <a:solidFill>
                  <a:schemeClr val="tx1">
                    <a:alpha val="99000"/>
                  </a:schemeClr>
                </a:solidFill>
              </a:rPr>
              <a:t> |</a:t>
            </a:r>
            <a:r>
              <a:rPr lang="en-US" sz="2400" dirty="0" smtClean="0">
                <a:solidFill>
                  <a:schemeClr val="tx1">
                    <a:alpha val="99000"/>
                  </a:schemeClr>
                </a:solidFill>
              </a:rPr>
              <a:t> Basic </a:t>
            </a:r>
            <a:r>
              <a:rPr lang="en-US" sz="2400" dirty="0">
                <a:solidFill>
                  <a:schemeClr val="tx1">
                    <a:alpha val="99000"/>
                  </a:schemeClr>
                </a:solidFill>
              </a:rPr>
              <a:t>Software Distribution in Microsoft System Center 2012 Configuration </a:t>
            </a:r>
            <a:r>
              <a:rPr lang="en-US" sz="2400" dirty="0" smtClean="0">
                <a:solidFill>
                  <a:schemeClr val="tx1">
                    <a:alpha val="99000"/>
                  </a:schemeClr>
                </a:solidFill>
              </a:rPr>
              <a:t>Manager</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MGT16-HOL</a:t>
            </a:r>
            <a:r>
              <a:rPr lang="en-US" sz="2400" dirty="0">
                <a:solidFill>
                  <a:schemeClr val="tx1">
                    <a:alpha val="99000"/>
                  </a:schemeClr>
                </a:solidFill>
              </a:rPr>
              <a:t> |</a:t>
            </a:r>
            <a:r>
              <a:rPr lang="en-US" sz="2400" dirty="0" smtClean="0">
                <a:solidFill>
                  <a:schemeClr val="tx1">
                    <a:alpha val="99000"/>
                  </a:schemeClr>
                </a:solidFill>
              </a:rPr>
              <a:t>  Migrating </a:t>
            </a:r>
            <a:r>
              <a:rPr lang="en-US" sz="2400" dirty="0">
                <a:solidFill>
                  <a:schemeClr val="tx1">
                    <a:alpha val="99000"/>
                  </a:schemeClr>
                </a:solidFill>
              </a:rPr>
              <a:t>from Microsoft System Center Configuration Manager 2007 to System Center 2012 Configuration </a:t>
            </a:r>
            <a:r>
              <a:rPr lang="en-US" sz="2400" dirty="0" smtClean="0">
                <a:solidFill>
                  <a:schemeClr val="tx1">
                    <a:alpha val="99000"/>
                  </a:schemeClr>
                </a:solidFill>
              </a:rPr>
              <a:t>Manager</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MGT14-HOL</a:t>
            </a:r>
            <a:r>
              <a:rPr lang="en-US" sz="2400" dirty="0">
                <a:solidFill>
                  <a:schemeClr val="tx1">
                    <a:alpha val="99000"/>
                  </a:schemeClr>
                </a:solidFill>
              </a:rPr>
              <a:t> |</a:t>
            </a:r>
            <a:r>
              <a:rPr lang="en-US" sz="2400" dirty="0" smtClean="0">
                <a:solidFill>
                  <a:schemeClr val="tx1">
                    <a:alpha val="99000"/>
                  </a:schemeClr>
                </a:solidFill>
              </a:rPr>
              <a:t> Implementing </a:t>
            </a:r>
            <a:r>
              <a:rPr lang="en-US" sz="2400" dirty="0">
                <a:solidFill>
                  <a:schemeClr val="tx1">
                    <a:alpha val="99000"/>
                  </a:schemeClr>
                </a:solidFill>
              </a:rPr>
              <a:t>Role Based Administration in Microsoft System Center 2012 Configuration </a:t>
            </a:r>
            <a:r>
              <a:rPr lang="en-US" sz="2400" dirty="0" smtClean="0">
                <a:solidFill>
                  <a:schemeClr val="tx1">
                    <a:alpha val="99000"/>
                  </a:schemeClr>
                </a:solidFill>
              </a:rPr>
              <a:t>Manager</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MGT15-HOL</a:t>
            </a:r>
            <a:r>
              <a:rPr lang="en-US" sz="2400" dirty="0">
                <a:solidFill>
                  <a:schemeClr val="tx1">
                    <a:alpha val="99000"/>
                  </a:schemeClr>
                </a:solidFill>
              </a:rPr>
              <a:t> |</a:t>
            </a:r>
            <a:r>
              <a:rPr lang="en-US" sz="2400" dirty="0" smtClean="0">
                <a:solidFill>
                  <a:schemeClr val="tx1">
                    <a:alpha val="99000"/>
                  </a:schemeClr>
                </a:solidFill>
              </a:rPr>
              <a:t> Deploying </a:t>
            </a:r>
            <a:r>
              <a:rPr lang="en-US" sz="2400" dirty="0">
                <a:solidFill>
                  <a:schemeClr val="tx1">
                    <a:alpha val="99000"/>
                  </a:schemeClr>
                </a:solidFill>
              </a:rPr>
              <a:t>a Microsoft System Center 2012 Configuration Manager </a:t>
            </a:r>
            <a:r>
              <a:rPr lang="en-US" sz="2400" dirty="0" smtClean="0">
                <a:solidFill>
                  <a:schemeClr val="tx1">
                    <a:alpha val="99000"/>
                  </a:schemeClr>
                </a:solidFill>
              </a:rPr>
              <a:t>Hierarchy</a:t>
            </a:r>
          </a:p>
          <a:p>
            <a:pPr marL="860407" lvl="1" indent="-403225">
              <a:lnSpc>
                <a:spcPct val="90000"/>
              </a:lnSpc>
              <a:spcBef>
                <a:spcPct val="20000"/>
              </a:spcBef>
              <a:buSzPct val="105000"/>
              <a:buBlip>
                <a:blip r:embed="rId4"/>
              </a:buBlip>
            </a:pPr>
            <a:r>
              <a:rPr lang="en-US" sz="2400" dirty="0" smtClean="0">
                <a:solidFill>
                  <a:schemeClr val="tx1">
                    <a:alpha val="99000"/>
                  </a:schemeClr>
                </a:solidFill>
              </a:rPr>
              <a:t>MGT11-HOL</a:t>
            </a:r>
            <a:r>
              <a:rPr lang="en-US" sz="2400" dirty="0">
                <a:solidFill>
                  <a:schemeClr val="tx1">
                    <a:alpha val="99000"/>
                  </a:schemeClr>
                </a:solidFill>
              </a:rPr>
              <a:t> |</a:t>
            </a:r>
            <a:r>
              <a:rPr lang="en-US" sz="2400" dirty="0" smtClean="0">
                <a:solidFill>
                  <a:schemeClr val="tx1">
                    <a:alpha val="99000"/>
                  </a:schemeClr>
                </a:solidFill>
              </a:rPr>
              <a:t> Introduction </a:t>
            </a:r>
            <a:r>
              <a:rPr lang="en-US" sz="2400" dirty="0">
                <a:solidFill>
                  <a:schemeClr val="tx1">
                    <a:alpha val="99000"/>
                  </a:schemeClr>
                </a:solidFill>
              </a:rPr>
              <a:t>to Microsoft System Center 2012 Configuration Manager</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57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 presetClass="entr" presetSubtype="8" decel="10000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1" presetClass="exit" presetSubtype="0" fill="hold" grpId="1" nodeType="after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87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6753831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28198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2189172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2527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1107996"/>
          </a:xfrm>
        </p:spPr>
        <p:txBody>
          <a:bodyPr/>
          <a:lstStyle/>
          <a:p>
            <a:r>
              <a:rPr lang="en-US" sz="4000" dirty="0" smtClean="0">
                <a:solidFill>
                  <a:srgbClr val="FFFFFF"/>
                </a:solidFill>
              </a:rPr>
              <a:t>Building Your Compliance Management Solution With Configuration Manager 2012</a:t>
            </a:r>
            <a:endParaRPr lang="en-US" sz="4000" dirty="0">
              <a:solidFill>
                <a:srgbClr val="FFFFFF"/>
              </a:solidFill>
            </a:endParaRPr>
          </a:p>
        </p:txBody>
      </p:sp>
      <p:sp>
        <p:nvSpPr>
          <p:cNvPr id="14" name="Rectangle 13"/>
          <p:cNvSpPr/>
          <p:nvPr/>
        </p:nvSpPr>
        <p:spPr>
          <a:xfrm flipH="1">
            <a:off x="442913" y="2363650"/>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Software </a:t>
            </a:r>
            <a:r>
              <a:rPr lang="en-US" b="1" dirty="0" smtClean="0">
                <a:solidFill>
                  <a:srgbClr val="FFFFFF"/>
                </a:solidFill>
                <a:latin typeface="Segoe Semibold" pitchFamily="34" charset="0"/>
                <a:ea typeface="Segoe UI" pitchFamily="34" charset="0"/>
                <a:cs typeface="Segoe UI" pitchFamily="34" charset="0"/>
              </a:rPr>
              <a:t>Updates</a:t>
            </a:r>
            <a:endParaRPr lang="en-US" b="1" dirty="0">
              <a:solidFill>
                <a:srgbClr val="FFFFFF"/>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Planning and setup</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Targeting and Delegation</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Maximizing productivity</a:t>
            </a:r>
          </a:p>
        </p:txBody>
      </p:sp>
      <p:sp>
        <p:nvSpPr>
          <p:cNvPr id="15" name="Rectangle 14"/>
          <p:cNvSpPr/>
          <p:nvPr/>
        </p:nvSpPr>
        <p:spPr>
          <a:xfrm>
            <a:off x="435168" y="1922640"/>
            <a:ext cx="3474720" cy="41148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latin typeface="+mj-lt"/>
              </a:rPr>
              <a:t>Plan and Configure</a:t>
            </a:r>
          </a:p>
        </p:txBody>
      </p:sp>
      <p:sp>
        <p:nvSpPr>
          <p:cNvPr id="22" name="Rectangle 21"/>
          <p:cNvSpPr/>
          <p:nvPr/>
        </p:nvSpPr>
        <p:spPr>
          <a:xfrm flipH="1">
            <a:off x="442913" y="3686731"/>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Define standards</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Create baselines and CIs</a:t>
            </a:r>
          </a:p>
        </p:txBody>
      </p:sp>
      <p:sp>
        <p:nvSpPr>
          <p:cNvPr id="18" name="Rectangle 17"/>
          <p:cNvSpPr/>
          <p:nvPr/>
        </p:nvSpPr>
        <p:spPr>
          <a:xfrm>
            <a:off x="4351901" y="1922640"/>
            <a:ext cx="3474720" cy="411480"/>
          </a:xfrm>
          <a:prstGeom prst="rect">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latin typeface="+mj-lt"/>
              </a:rPr>
              <a:t>Assessing </a:t>
            </a:r>
            <a:r>
              <a:rPr lang="en-US" dirty="0" smtClean="0">
                <a:solidFill>
                  <a:srgbClr val="FFFFFF"/>
                </a:solidFill>
                <a:latin typeface="+mj-lt"/>
              </a:rPr>
              <a:t>Compliance</a:t>
            </a:r>
            <a:endParaRPr lang="en-US" dirty="0">
              <a:solidFill>
                <a:srgbClr val="FFFFFF"/>
              </a:solidFill>
              <a:latin typeface="+mj-lt"/>
            </a:endParaRPr>
          </a:p>
        </p:txBody>
      </p:sp>
      <p:sp>
        <p:nvSpPr>
          <p:cNvPr id="23" name="Rectangle 22"/>
          <p:cNvSpPr/>
          <p:nvPr/>
        </p:nvSpPr>
        <p:spPr>
          <a:xfrm flipH="1">
            <a:off x="4351901" y="2363649"/>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no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Software </a:t>
            </a:r>
            <a:r>
              <a:rPr lang="en-US" b="1" dirty="0" smtClean="0">
                <a:solidFill>
                  <a:srgbClr val="FFFFFF"/>
                </a:solidFill>
                <a:latin typeface="Segoe Semibold" pitchFamily="34" charset="0"/>
                <a:ea typeface="Segoe UI" pitchFamily="34" charset="0"/>
                <a:cs typeface="Segoe UI" pitchFamily="34" charset="0"/>
              </a:rPr>
              <a:t>Updates</a:t>
            </a:r>
            <a:endParaRPr lang="en-US" b="1" dirty="0">
              <a:solidFill>
                <a:srgbClr val="FFFFFF"/>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Scanning for compliance</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Measuring </a:t>
            </a:r>
            <a:r>
              <a:rPr lang="en-US" sz="1600" dirty="0" smtClean="0">
                <a:solidFill>
                  <a:srgbClr val="FFFFFF"/>
                </a:solidFill>
                <a:latin typeface="Segoe UI" pitchFamily="34" charset="0"/>
                <a:ea typeface="Segoe UI" pitchFamily="34" charset="0"/>
                <a:cs typeface="Segoe UI" pitchFamily="34" charset="0"/>
              </a:rPr>
              <a:t>compliance</a:t>
            </a:r>
            <a:endParaRPr lang="en-US" sz="1600" dirty="0">
              <a:solidFill>
                <a:srgbClr val="FFFFFF"/>
              </a:solidFill>
              <a:latin typeface="Segoe UI" pitchFamily="34" charset="0"/>
              <a:ea typeface="Segoe UI" pitchFamily="34" charset="0"/>
              <a:cs typeface="Segoe UI" pitchFamily="34" charset="0"/>
            </a:endParaRPr>
          </a:p>
        </p:txBody>
      </p:sp>
      <p:sp>
        <p:nvSpPr>
          <p:cNvPr id="24" name="Rectangle 23"/>
          <p:cNvSpPr/>
          <p:nvPr/>
        </p:nvSpPr>
        <p:spPr>
          <a:xfrm flipH="1">
            <a:off x="4351901" y="3686731"/>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Deploy compliance baselines to collections of users or systems</a:t>
            </a:r>
          </a:p>
        </p:txBody>
      </p:sp>
      <p:sp>
        <p:nvSpPr>
          <p:cNvPr id="21" name="Rectangle 20"/>
          <p:cNvSpPr/>
          <p:nvPr/>
        </p:nvSpPr>
        <p:spPr>
          <a:xfrm>
            <a:off x="8260888" y="1922640"/>
            <a:ext cx="3474721" cy="411480"/>
          </a:xfrm>
          <a:prstGeom prst="rect">
            <a:avLst/>
          </a:prstGeom>
          <a:solidFill>
            <a:schemeClr val="accent6"/>
          </a:solidFill>
          <a:ln w="127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dirty="0">
                <a:solidFill>
                  <a:srgbClr val="FFFFFF"/>
                </a:solidFill>
                <a:latin typeface="+mj-lt"/>
              </a:rPr>
              <a:t>Remediating N</a:t>
            </a:r>
            <a:r>
              <a:rPr lang="en-US" dirty="0" smtClean="0">
                <a:solidFill>
                  <a:srgbClr val="FFFFFF"/>
                </a:solidFill>
                <a:latin typeface="+mj-lt"/>
              </a:rPr>
              <a:t>on-compliance</a:t>
            </a:r>
            <a:endParaRPr lang="en-US" dirty="0">
              <a:solidFill>
                <a:srgbClr val="FFFFFF"/>
              </a:solidFill>
              <a:latin typeface="+mj-lt"/>
            </a:endParaRPr>
          </a:p>
        </p:txBody>
      </p:sp>
      <p:sp>
        <p:nvSpPr>
          <p:cNvPr id="26" name="Rectangle 25"/>
          <p:cNvSpPr/>
          <p:nvPr/>
        </p:nvSpPr>
        <p:spPr>
          <a:xfrm flipH="1">
            <a:off x="8260889" y="2363649"/>
            <a:ext cx="3474720" cy="124649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Software updates</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Deploying monthly updates</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Monitoring ongoing compliance</a:t>
            </a:r>
          </a:p>
        </p:txBody>
      </p:sp>
      <p:sp>
        <p:nvSpPr>
          <p:cNvPr id="27" name="Rectangle 26"/>
          <p:cNvSpPr/>
          <p:nvPr/>
        </p:nvSpPr>
        <p:spPr>
          <a:xfrm flipH="1">
            <a:off x="8260889" y="3686731"/>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pPr>
              <a:buClr>
                <a:schemeClr val="tx2"/>
              </a:buClr>
            </a:pPr>
            <a:r>
              <a:rPr lang="en-US" b="1" dirty="0">
                <a:solidFill>
                  <a:srgbClr val="FFFFFF"/>
                </a:solidFill>
                <a:latin typeface="Segoe Semibold" pitchFamily="34" charset="0"/>
                <a:ea typeface="Segoe UI" pitchFamily="34" charset="0"/>
                <a:cs typeface="Segoe UI" pitchFamily="34" charset="0"/>
              </a:rPr>
              <a:t>Settings Management</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Monitor drift from desired state</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Remediate issues impacting setting </a:t>
            </a:r>
            <a:r>
              <a:rPr lang="en-US" sz="1600" dirty="0" smtClean="0">
                <a:solidFill>
                  <a:srgbClr val="FFFFFF"/>
                </a:solidFill>
                <a:latin typeface="Segoe UI" pitchFamily="34" charset="0"/>
                <a:ea typeface="Segoe UI" pitchFamily="34" charset="0"/>
                <a:cs typeface="Segoe UI" pitchFamily="34" charset="0"/>
              </a:rPr>
              <a:t>of </a:t>
            </a:r>
            <a:r>
              <a:rPr lang="en-US" sz="1600" dirty="0">
                <a:solidFill>
                  <a:srgbClr val="FFFFFF"/>
                </a:solidFill>
                <a:latin typeface="Segoe UI" pitchFamily="34" charset="0"/>
                <a:ea typeface="Segoe UI" pitchFamily="34" charset="0"/>
                <a:cs typeface="Segoe UI" pitchFamily="34" charset="0"/>
              </a:rPr>
              <a:t>desired state</a:t>
            </a:r>
          </a:p>
        </p:txBody>
      </p:sp>
      <p:sp>
        <p:nvSpPr>
          <p:cNvPr id="28" name="Right Arrow 27"/>
          <p:cNvSpPr/>
          <p:nvPr/>
        </p:nvSpPr>
        <p:spPr>
          <a:xfrm>
            <a:off x="3917633" y="2474905"/>
            <a:ext cx="506321" cy="1023984"/>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37" name="Right Arrow 36"/>
          <p:cNvSpPr/>
          <p:nvPr/>
        </p:nvSpPr>
        <p:spPr>
          <a:xfrm>
            <a:off x="7825002" y="2461985"/>
            <a:ext cx="552644" cy="1049825"/>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17" name="Rectangle 16"/>
          <p:cNvSpPr/>
          <p:nvPr/>
        </p:nvSpPr>
        <p:spPr>
          <a:xfrm flipH="1">
            <a:off x="435168" y="5027941"/>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smtClean="0">
                <a:solidFill>
                  <a:srgbClr val="FFFFFF"/>
                </a:solidFill>
                <a:latin typeface="Segoe Semibold" pitchFamily="34" charset="0"/>
                <a:ea typeface="Segoe UI" pitchFamily="34" charset="0"/>
                <a:cs typeface="Segoe UI" pitchFamily="34" charset="0"/>
              </a:rPr>
              <a:t>Endpoint Protection</a:t>
            </a:r>
            <a:endParaRPr lang="en-US" b="1" dirty="0">
              <a:solidFill>
                <a:srgbClr val="FFFFFF"/>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Enable the product</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Define standards for protection (AM Policy, Definitions, Alerts)</a:t>
            </a:r>
            <a:endParaRPr lang="en-US" sz="1600" dirty="0">
              <a:solidFill>
                <a:srgbClr val="FFFFFF"/>
              </a:solidFill>
              <a:latin typeface="Segoe UI" pitchFamily="34" charset="0"/>
              <a:ea typeface="Segoe UI" pitchFamily="34" charset="0"/>
              <a:cs typeface="Segoe UI" pitchFamily="34" charset="0"/>
            </a:endParaRPr>
          </a:p>
        </p:txBody>
      </p:sp>
      <p:sp>
        <p:nvSpPr>
          <p:cNvPr id="19" name="Rectangle 18"/>
          <p:cNvSpPr/>
          <p:nvPr/>
        </p:nvSpPr>
        <p:spPr>
          <a:xfrm flipH="1">
            <a:off x="4351901" y="5027940"/>
            <a:ext cx="3474720" cy="1200329"/>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91440" rtlCol="0" anchor="t" anchorCtr="0">
            <a:noAutofit/>
          </a:bodyPr>
          <a:lstStyle/>
          <a:p>
            <a:pPr>
              <a:buClr>
                <a:schemeClr val="tx2"/>
              </a:buClr>
            </a:pPr>
            <a:r>
              <a:rPr lang="en-US" b="1" dirty="0" smtClean="0">
                <a:solidFill>
                  <a:srgbClr val="FFFFFF"/>
                </a:solidFill>
                <a:latin typeface="Segoe Semibold" pitchFamily="34" charset="0"/>
                <a:ea typeface="Segoe UI" pitchFamily="34" charset="0"/>
                <a:cs typeface="Segoe UI" pitchFamily="34" charset="0"/>
              </a:rPr>
              <a:t>Endpoint Protection</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Enable and deploy EP client</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Actively monitor for malware based on AM policy</a:t>
            </a:r>
            <a:endParaRPr lang="en-US" sz="1600" dirty="0">
              <a:solidFill>
                <a:srgbClr val="FFFFFF"/>
              </a:solidFill>
              <a:latin typeface="Segoe UI" pitchFamily="34" charset="0"/>
              <a:ea typeface="Segoe UI" pitchFamily="34" charset="0"/>
              <a:cs typeface="Segoe UI" pitchFamily="34" charset="0"/>
            </a:endParaRPr>
          </a:p>
        </p:txBody>
      </p:sp>
      <p:sp>
        <p:nvSpPr>
          <p:cNvPr id="20" name="Rectangle 19"/>
          <p:cNvSpPr/>
          <p:nvPr/>
        </p:nvSpPr>
        <p:spPr>
          <a:xfrm flipH="1">
            <a:off x="8260889" y="5033559"/>
            <a:ext cx="3474720" cy="1492716"/>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pPr>
              <a:buClr>
                <a:schemeClr val="tx2"/>
              </a:buClr>
            </a:pPr>
            <a:r>
              <a:rPr lang="en-US" b="1" dirty="0" smtClean="0">
                <a:solidFill>
                  <a:srgbClr val="FFFFFF"/>
                </a:solidFill>
                <a:latin typeface="Segoe Semibold" pitchFamily="34" charset="0"/>
                <a:ea typeface="Segoe UI" pitchFamily="34" charset="0"/>
                <a:cs typeface="Segoe UI" pitchFamily="34" charset="0"/>
              </a:rPr>
              <a:t>Endpoint Protection </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Clients remediate malware and rapidly report state</a:t>
            </a:r>
          </a:p>
          <a:p>
            <a:pPr marL="285750" indent="-285750">
              <a:buClr>
                <a:schemeClr val="tx2"/>
              </a:buClr>
              <a:buFont typeface="Wingdings" pitchFamily="2" charset="2"/>
              <a:buChar char="§"/>
            </a:pPr>
            <a:r>
              <a:rPr lang="en-US" sz="1600" dirty="0" smtClean="0">
                <a:solidFill>
                  <a:srgbClr val="FFFFFF"/>
                </a:solidFill>
                <a:latin typeface="Segoe UI" pitchFamily="34" charset="0"/>
                <a:ea typeface="Segoe UI" pitchFamily="34" charset="0"/>
                <a:cs typeface="Segoe UI" pitchFamily="34" charset="0"/>
              </a:rPr>
              <a:t>Admin intervenes where required</a:t>
            </a:r>
            <a:endParaRPr lang="en-US" sz="1600" dirty="0">
              <a:solidFill>
                <a:srgbClr val="FFFFFF"/>
              </a:solidFill>
              <a:latin typeface="Segoe UI" pitchFamily="34" charset="0"/>
              <a:ea typeface="Segoe UI" pitchFamily="34" charset="0"/>
              <a:cs typeface="Segoe UI" pitchFamily="34" charset="0"/>
            </a:endParaRPr>
          </a:p>
        </p:txBody>
      </p:sp>
      <p:sp>
        <p:nvSpPr>
          <p:cNvPr id="25" name="Right Arrow 24"/>
          <p:cNvSpPr/>
          <p:nvPr/>
        </p:nvSpPr>
        <p:spPr>
          <a:xfrm>
            <a:off x="3921375" y="3774903"/>
            <a:ext cx="506321" cy="1023984"/>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29" name="Right Arrow 28"/>
          <p:cNvSpPr/>
          <p:nvPr/>
        </p:nvSpPr>
        <p:spPr>
          <a:xfrm>
            <a:off x="3909888" y="5116113"/>
            <a:ext cx="506321" cy="1023984"/>
          </a:xfrm>
          <a:prstGeom prst="rightArrow">
            <a:avLst>
              <a:gd name="adj1" fmla="val 100000"/>
              <a:gd name="adj2" fmla="val 100000"/>
            </a:avLst>
          </a:prstGeom>
          <a:solidFill>
            <a:schemeClr val="accent1"/>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30" name="Right Arrow 29"/>
          <p:cNvSpPr/>
          <p:nvPr/>
        </p:nvSpPr>
        <p:spPr>
          <a:xfrm>
            <a:off x="7825002" y="3761983"/>
            <a:ext cx="552644" cy="1049825"/>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
        <p:nvSpPr>
          <p:cNvPr id="31" name="Right Arrow 30"/>
          <p:cNvSpPr/>
          <p:nvPr/>
        </p:nvSpPr>
        <p:spPr>
          <a:xfrm>
            <a:off x="7826621" y="5103191"/>
            <a:ext cx="552644" cy="1049825"/>
          </a:xfrm>
          <a:prstGeom prst="rightArrow">
            <a:avLst>
              <a:gd name="adj1" fmla="val 100000"/>
              <a:gd name="adj2" fmla="val 100000"/>
            </a:avLst>
          </a:prstGeom>
          <a:solidFill>
            <a:schemeClr val="accent3"/>
          </a:solidFill>
          <a:ln w="12700">
            <a:solidFill>
              <a:schemeClr val="tx1"/>
            </a:solidFill>
            <a:prstDash val="sysDot"/>
          </a:ln>
        </p:spPr>
        <p:txBody>
          <a:bodyPr vert="horz" wrap="square" lIns="137160" tIns="137160" rIns="91426" bIns="137160" numCol="1" rtlCol="0" anchor="ctr" anchorCtr="0" compatLnSpc="1">
            <a:prstTxWarp prst="textNoShape">
              <a:avLst/>
            </a:prstTxWarp>
          </a:bodyPr>
          <a:lstStyle/>
          <a:p>
            <a:pPr algn="ctr" defTabSz="914256"/>
            <a:endParaRPr lang="en-US" sz="2800" kern="0">
              <a:solidFill>
                <a:srgbClr val="FFFFFF"/>
              </a:solidFill>
              <a:latin typeface="+mj-lt"/>
              <a:ea typeface="Segoe UI" pitchFamily="34" charset="0"/>
              <a:cs typeface="Segoe UI" pitchFamily="34" charset="0"/>
            </a:endParaRPr>
          </a:p>
        </p:txBody>
      </p:sp>
    </p:spTree>
    <p:extLst>
      <p:ext uri="{BB962C8B-B14F-4D97-AF65-F5344CB8AC3E}">
        <p14:creationId xmlns:p14="http://schemas.microsoft.com/office/powerpoint/2010/main" val="178421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animBg="1"/>
      <p:bldP spid="23" grpId="0" animBg="1"/>
      <p:bldP spid="24" grpId="0" animBg="1"/>
      <p:bldP spid="26" grpId="0" animBg="1"/>
      <p:bldP spid="27" grpId="0" animBg="1"/>
      <p:bldP spid="28" grpId="0" animBg="1"/>
      <p:bldP spid="37" grpId="0" animBg="1"/>
      <p:bldP spid="17" grpId="0" animBg="1"/>
      <p:bldP spid="19" grpId="0" animBg="1"/>
      <p:bldP spid="20" grpId="0" animBg="1"/>
      <p:bldP spid="25"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997196"/>
          </a:xfrm>
        </p:spPr>
        <p:txBody>
          <a:bodyPr/>
          <a:lstStyle/>
          <a:p>
            <a:r>
              <a:rPr lang="en-US" sz="3600" dirty="0" smtClean="0"/>
              <a:t>Building Your Compliance Management Solution </a:t>
            </a:r>
            <a:br>
              <a:rPr lang="en-US" sz="3600" dirty="0" smtClean="0"/>
            </a:br>
            <a:r>
              <a:rPr lang="en-US" sz="3600" dirty="0" smtClean="0"/>
              <a:t>With Configuration Manager 2012</a:t>
            </a:r>
            <a:endParaRPr lang="en-US" sz="3600" dirty="0"/>
          </a:p>
        </p:txBody>
      </p:sp>
      <p:sp>
        <p:nvSpPr>
          <p:cNvPr id="14" name="Rectangle 13"/>
          <p:cNvSpPr/>
          <p:nvPr/>
        </p:nvSpPr>
        <p:spPr>
          <a:xfrm flipH="1">
            <a:off x="442913" y="2755528"/>
            <a:ext cx="3474720" cy="1246495"/>
          </a:xfrm>
          <a:prstGeom prst="rect">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lIns="137160" tIns="91440" bIns="137160" rtlCol="0" anchor="t" anchorCtr="0">
            <a:spAutoFit/>
          </a:bodyPr>
          <a:lstStyle/>
          <a:p>
            <a:r>
              <a:rPr lang="en-US" b="1" dirty="0">
                <a:solidFill>
                  <a:srgbClr val="FFFFFF"/>
                </a:solidFill>
                <a:latin typeface="Segoe Semibold" pitchFamily="34" charset="0"/>
                <a:ea typeface="Segoe UI" pitchFamily="34" charset="0"/>
                <a:cs typeface="Segoe UI" pitchFamily="34" charset="0"/>
              </a:rPr>
              <a:t>Software U</a:t>
            </a:r>
            <a:r>
              <a:rPr lang="en-US" b="1" dirty="0" smtClean="0">
                <a:solidFill>
                  <a:srgbClr val="FFFFFF"/>
                </a:solidFill>
                <a:latin typeface="Segoe Semibold" pitchFamily="34" charset="0"/>
                <a:ea typeface="Segoe UI" pitchFamily="34" charset="0"/>
                <a:cs typeface="Segoe UI" pitchFamily="34" charset="0"/>
              </a:rPr>
              <a:t>pdates</a:t>
            </a:r>
            <a:endParaRPr lang="en-US" b="1" dirty="0">
              <a:solidFill>
                <a:srgbClr val="FFFFFF"/>
              </a:solidFill>
              <a:latin typeface="Segoe Semibold" pitchFamily="34" charset="0"/>
              <a:ea typeface="Segoe UI" pitchFamily="34" charset="0"/>
              <a:cs typeface="Segoe UI" pitchFamily="34" charset="0"/>
            </a:endParaRP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Planning and setup</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Targeting and Delegation</a:t>
            </a:r>
          </a:p>
          <a:p>
            <a:pPr marL="285750" indent="-285750">
              <a:buClr>
                <a:schemeClr val="tx2"/>
              </a:buClr>
              <a:buFont typeface="Wingdings" pitchFamily="2" charset="2"/>
              <a:buChar char="§"/>
            </a:pPr>
            <a:r>
              <a:rPr lang="en-US" sz="1600" dirty="0">
                <a:solidFill>
                  <a:srgbClr val="FFFFFF"/>
                </a:solidFill>
                <a:latin typeface="Segoe UI" pitchFamily="34" charset="0"/>
                <a:ea typeface="Segoe UI" pitchFamily="34" charset="0"/>
                <a:cs typeface="Segoe UI" pitchFamily="34" charset="0"/>
              </a:rPr>
              <a:t>Maximizing productivity</a:t>
            </a:r>
          </a:p>
        </p:txBody>
      </p:sp>
      <p:sp>
        <p:nvSpPr>
          <p:cNvPr id="15" name="Rectangle 14"/>
          <p:cNvSpPr/>
          <p:nvPr/>
        </p:nvSpPr>
        <p:spPr>
          <a:xfrm>
            <a:off x="435167" y="2314518"/>
            <a:ext cx="3482465" cy="41148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Plan and Configure</a:t>
            </a:r>
          </a:p>
        </p:txBody>
      </p:sp>
    </p:spTree>
    <p:extLst>
      <p:ext uri="{BB962C8B-B14F-4D97-AF65-F5344CB8AC3E}">
        <p14:creationId xmlns:p14="http://schemas.microsoft.com/office/powerpoint/2010/main" val="14135880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6" y="1604078"/>
            <a:ext cx="3703320" cy="3220278"/>
          </a:xfrm>
          <a:prstGeom prst="rect">
            <a:avLst/>
          </a:prstGeom>
        </p:spPr>
      </p:pic>
      <p:sp>
        <p:nvSpPr>
          <p:cNvPr id="9" name="Oval 8"/>
          <p:cNvSpPr/>
          <p:nvPr/>
        </p:nvSpPr>
        <p:spPr>
          <a:xfrm>
            <a:off x="590858" y="4987781"/>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a:latin typeface="Segoe Semibold" pitchFamily="34" charset="0"/>
              </a:rPr>
              <a:t>1</a:t>
            </a:r>
          </a:p>
        </p:txBody>
      </p:sp>
      <p:sp>
        <p:nvSpPr>
          <p:cNvPr id="10" name="Rectangle 9"/>
          <p:cNvSpPr/>
          <p:nvPr/>
        </p:nvSpPr>
        <p:spPr>
          <a:xfrm flipH="1">
            <a:off x="1073888" y="4953587"/>
            <a:ext cx="2307264" cy="430887"/>
          </a:xfrm>
          <a:prstGeom prst="rect">
            <a:avLst/>
          </a:prstGeom>
          <a:noFill/>
          <a:ln w="12700" cap="flat" cmpd="sng" algn="ctr">
            <a:noFill/>
            <a:prstDash val="sysDot"/>
          </a:ln>
          <a:effectLst/>
        </p:spPr>
        <p:txBody>
          <a:bodyPr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Add SUP role and select products and </a:t>
            </a:r>
            <a:r>
              <a:rPr lang="en-US" sz="1400" kern="0" dirty="0" smtClean="0">
                <a:solidFill>
                  <a:srgbClr val="FFFFFF"/>
                </a:solidFill>
                <a:ea typeface="Segoe UI" pitchFamily="34" charset="0"/>
              </a:rPr>
              <a:t>classifications</a:t>
            </a:r>
            <a:endParaRPr lang="en-US" sz="1400" kern="0" dirty="0">
              <a:solidFill>
                <a:srgbClr val="FFFFFF"/>
              </a:solidFill>
              <a:ea typeface="Segoe UI" pitchFamily="34" charset="0"/>
            </a:endParaRPr>
          </a:p>
        </p:txBody>
      </p:sp>
      <p:pic>
        <p:nvPicPr>
          <p:cNvPr id="15" name="Picture 1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r="33159"/>
          <a:stretch/>
        </p:blipFill>
        <p:spPr bwMode="auto">
          <a:xfrm>
            <a:off x="4985758" y="1693698"/>
            <a:ext cx="611187" cy="832416"/>
          </a:xfrm>
          <a:prstGeom prst="rect">
            <a:avLst/>
          </a:prstGeom>
          <a:noFill/>
          <a:ln>
            <a:noFill/>
          </a:ln>
        </p:spPr>
      </p:pic>
      <p:sp>
        <p:nvSpPr>
          <p:cNvPr id="16" name="Rectangle 15"/>
          <p:cNvSpPr/>
          <p:nvPr/>
        </p:nvSpPr>
        <p:spPr>
          <a:xfrm flipH="1">
            <a:off x="4693682" y="2618075"/>
            <a:ext cx="1162225"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PRIMARY SITE</a:t>
            </a:r>
            <a:endParaRPr lang="en-US" sz="1400" kern="0" dirty="0">
              <a:solidFill>
                <a:srgbClr val="FFFFFF"/>
              </a:solidFill>
              <a:ea typeface="Segoe UI" pitchFamily="34" charset="0"/>
            </a:endParaRPr>
          </a:p>
        </p:txBody>
      </p:sp>
      <p:sp>
        <p:nvSpPr>
          <p:cNvPr id="18" name="Rectangle 17"/>
          <p:cNvSpPr/>
          <p:nvPr/>
        </p:nvSpPr>
        <p:spPr>
          <a:xfrm flipH="1">
            <a:off x="6363599" y="1974325"/>
            <a:ext cx="2571135"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Installs SUP role and configures WSUS through Admin SDK</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67536"/>
          <a:stretch/>
        </p:blipFill>
        <p:spPr>
          <a:xfrm>
            <a:off x="5064193" y="3244337"/>
            <a:ext cx="457200" cy="718875"/>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458998" y="5604855"/>
            <a:ext cx="1176451" cy="757442"/>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67536"/>
          <a:stretch/>
        </p:blipFill>
        <p:spPr>
          <a:xfrm>
            <a:off x="8093289" y="3244337"/>
            <a:ext cx="457200" cy="718875"/>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67536"/>
          <a:stretch/>
        </p:blipFill>
        <p:spPr>
          <a:xfrm>
            <a:off x="10382696" y="3244337"/>
            <a:ext cx="457200" cy="718875"/>
          </a:xfrm>
          <a:prstGeom prst="rect">
            <a:avLst/>
          </a:prstGeom>
        </p:spPr>
      </p:pic>
      <p:sp>
        <p:nvSpPr>
          <p:cNvPr id="25" name="Rectangle 24"/>
          <p:cNvSpPr/>
          <p:nvPr/>
        </p:nvSpPr>
        <p:spPr>
          <a:xfrm flipH="1">
            <a:off x="4542051" y="4049175"/>
            <a:ext cx="1737204"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MANAGEMENT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POINT</a:t>
            </a:r>
            <a:endParaRPr lang="en-US" sz="1400" kern="0" dirty="0">
              <a:solidFill>
                <a:srgbClr val="FFFFFF"/>
              </a:solidFill>
              <a:ea typeface="Segoe UI" pitchFamily="34" charset="0"/>
            </a:endParaRPr>
          </a:p>
        </p:txBody>
      </p:sp>
      <p:sp>
        <p:nvSpPr>
          <p:cNvPr id="26" name="Rectangle 25"/>
          <p:cNvSpPr/>
          <p:nvPr/>
        </p:nvSpPr>
        <p:spPr>
          <a:xfrm flipH="1">
            <a:off x="7783142" y="4049175"/>
            <a:ext cx="1077494"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SUP </a:t>
            </a:r>
            <a:r>
              <a:rPr lang="en-US" sz="1400" kern="0" dirty="0" smtClean="0">
                <a:solidFill>
                  <a:srgbClr val="FFFFFF"/>
                </a:solidFill>
                <a:ea typeface="Segoe UI" pitchFamily="34" charset="0"/>
              </a:rPr>
              <a:t/>
            </a:r>
            <a:br>
              <a:rPr lang="en-US" sz="1400" kern="0" dirty="0" smtClean="0">
                <a:solidFill>
                  <a:srgbClr val="FFFFFF"/>
                </a:solidFill>
                <a:ea typeface="Segoe UI" pitchFamily="34" charset="0"/>
              </a:rPr>
            </a:br>
            <a:r>
              <a:rPr lang="en-US" sz="1400" kern="0" dirty="0" smtClean="0">
                <a:solidFill>
                  <a:srgbClr val="FFFFFF"/>
                </a:solidFill>
                <a:ea typeface="Segoe UI" pitchFamily="34" charset="0"/>
              </a:rPr>
              <a:t>(</a:t>
            </a:r>
            <a:r>
              <a:rPr lang="en-US" sz="1400" kern="0" dirty="0">
                <a:solidFill>
                  <a:srgbClr val="FFFFFF"/>
                </a:solidFill>
                <a:ea typeface="Segoe UI" pitchFamily="34" charset="0"/>
              </a:rPr>
              <a:t>WSUS)</a:t>
            </a:r>
          </a:p>
        </p:txBody>
      </p:sp>
      <p:sp>
        <p:nvSpPr>
          <p:cNvPr id="27" name="Rectangle 26"/>
          <p:cNvSpPr/>
          <p:nvPr/>
        </p:nvSpPr>
        <p:spPr>
          <a:xfrm flipH="1">
            <a:off x="9675631" y="4049175"/>
            <a:ext cx="1871330"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DISTRIBUTION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POINT</a:t>
            </a:r>
            <a:endParaRPr lang="en-US" sz="1400" kern="0" dirty="0">
              <a:solidFill>
                <a:srgbClr val="FFFFFF"/>
              </a:solidFill>
              <a:ea typeface="Segoe UI" pitchFamily="34" charset="0"/>
            </a:endParaRPr>
          </a:p>
        </p:txBody>
      </p:sp>
      <p:cxnSp>
        <p:nvCxnSpPr>
          <p:cNvPr id="28" name="Straight Connector 27"/>
          <p:cNvCxnSpPr/>
          <p:nvPr/>
        </p:nvCxnSpPr>
        <p:spPr>
          <a:xfrm>
            <a:off x="4192551" y="2154799"/>
            <a:ext cx="731520" cy="0"/>
          </a:xfrm>
          <a:prstGeom prst="line">
            <a:avLst/>
          </a:prstGeom>
          <a:noFill/>
          <a:ln w="25400" cap="rnd" cmpd="sng" algn="ctr">
            <a:solidFill>
              <a:srgbClr val="FFFFFF"/>
            </a:solidFill>
            <a:prstDash val="sysDot"/>
            <a:headEnd type="none"/>
            <a:tailEnd type="triangle" w="lg" len="lg"/>
          </a:ln>
          <a:effectLst/>
        </p:spPr>
      </p:cxnSp>
      <p:sp>
        <p:nvSpPr>
          <p:cNvPr id="31" name="Oval 30"/>
          <p:cNvSpPr/>
          <p:nvPr/>
        </p:nvSpPr>
        <p:spPr>
          <a:xfrm>
            <a:off x="590858" y="5559412"/>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a:latin typeface="Segoe Semibold" pitchFamily="34" charset="0"/>
              </a:rPr>
              <a:t>5</a:t>
            </a:r>
          </a:p>
        </p:txBody>
      </p:sp>
      <p:sp>
        <p:nvSpPr>
          <p:cNvPr id="32" name="Rectangle 31"/>
          <p:cNvSpPr/>
          <p:nvPr/>
        </p:nvSpPr>
        <p:spPr>
          <a:xfrm flipH="1">
            <a:off x="1073888" y="5525218"/>
            <a:ext cx="2307264" cy="430887"/>
          </a:xfrm>
          <a:prstGeom prst="rect">
            <a:avLst/>
          </a:prstGeom>
          <a:noFill/>
          <a:ln w="12700" cap="flat" cmpd="sng" algn="ctr">
            <a:noFill/>
            <a:prstDash val="sysDot"/>
          </a:ln>
          <a:effectLst/>
        </p:spPr>
        <p:txBody>
          <a:bodyPr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Add 3rd party updates through SCUP Tool</a:t>
            </a:r>
          </a:p>
        </p:txBody>
      </p:sp>
      <p:cxnSp>
        <p:nvCxnSpPr>
          <p:cNvPr id="34" name="Straight Connector 33"/>
          <p:cNvCxnSpPr/>
          <p:nvPr/>
        </p:nvCxnSpPr>
        <p:spPr>
          <a:xfrm>
            <a:off x="5725681" y="2117475"/>
            <a:ext cx="2367608" cy="1126862"/>
          </a:xfrm>
          <a:prstGeom prst="line">
            <a:avLst/>
          </a:prstGeom>
          <a:noFill/>
          <a:ln w="25400" cap="rnd" cmpd="sng" algn="ctr">
            <a:solidFill>
              <a:srgbClr val="FFFFFF"/>
            </a:solidFill>
            <a:prstDash val="sysDot"/>
            <a:headEnd type="triangle" w="lg" len="lg"/>
            <a:tailEnd type="triangle" w="lg" len="lg"/>
          </a:ln>
          <a:effectLst/>
        </p:spPr>
      </p:cxnSp>
      <p:cxnSp>
        <p:nvCxnSpPr>
          <p:cNvPr id="36" name="Straight Connector 35"/>
          <p:cNvCxnSpPr/>
          <p:nvPr/>
        </p:nvCxnSpPr>
        <p:spPr>
          <a:xfrm flipV="1">
            <a:off x="8604996" y="2254318"/>
            <a:ext cx="955414" cy="990020"/>
          </a:xfrm>
          <a:prstGeom prst="line">
            <a:avLst/>
          </a:prstGeom>
          <a:noFill/>
          <a:ln w="25400" cap="rnd" cmpd="sng" algn="ctr">
            <a:solidFill>
              <a:srgbClr val="FFFFFF"/>
            </a:solidFill>
            <a:prstDash val="sysDot"/>
            <a:headEnd type="triangle" w="lg" len="lg"/>
            <a:tailEnd type="triangle" w="lg" len="lg"/>
          </a:ln>
          <a:effectLst/>
        </p:spPr>
      </p:cxnSp>
      <p:sp>
        <p:nvSpPr>
          <p:cNvPr id="39" name="Oval 38"/>
          <p:cNvSpPr/>
          <p:nvPr/>
        </p:nvSpPr>
        <p:spPr>
          <a:xfrm>
            <a:off x="8943818" y="2560308"/>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3</a:t>
            </a:r>
            <a:endParaRPr lang="en-US" dirty="0">
              <a:latin typeface="Segoe Semibold" pitchFamily="34" charset="0"/>
            </a:endParaRPr>
          </a:p>
        </p:txBody>
      </p:sp>
      <p:sp>
        <p:nvSpPr>
          <p:cNvPr id="40" name="Rectangle 39"/>
          <p:cNvSpPr/>
          <p:nvPr/>
        </p:nvSpPr>
        <p:spPr>
          <a:xfrm flipH="1">
            <a:off x="9345448" y="2560308"/>
            <a:ext cx="2307834"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Synch catalog of selected products and classifications</a:t>
            </a:r>
          </a:p>
        </p:txBody>
      </p:sp>
      <p:sp>
        <p:nvSpPr>
          <p:cNvPr id="41" name="Oval 40"/>
          <p:cNvSpPr/>
          <p:nvPr/>
        </p:nvSpPr>
        <p:spPr>
          <a:xfrm>
            <a:off x="7550166" y="3038925"/>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4</a:t>
            </a:r>
          </a:p>
        </p:txBody>
      </p:sp>
      <p:sp>
        <p:nvSpPr>
          <p:cNvPr id="42" name="Rectangle 41"/>
          <p:cNvSpPr/>
          <p:nvPr/>
        </p:nvSpPr>
        <p:spPr>
          <a:xfrm flipH="1">
            <a:off x="5762873" y="3038925"/>
            <a:ext cx="1702229" cy="646331"/>
          </a:xfrm>
          <a:prstGeom prst="rect">
            <a:avLst/>
          </a:prstGeom>
          <a:noFill/>
          <a:ln w="12700" cap="flat" cmpd="sng" algn="ctr">
            <a:noFill/>
            <a:prstDash val="sysDot"/>
          </a:ln>
          <a:effectLst/>
        </p:spPr>
        <p:txBody>
          <a:bodyPr wrap="square" lIns="0" tIns="0" rIns="0" bIns="0" rtlCol="0" anchor="t" anchorCtr="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Catalog metadata synched into </a:t>
            </a:r>
            <a:r>
              <a:rPr lang="en-US" sz="1400" kern="0" dirty="0" err="1">
                <a:solidFill>
                  <a:srgbClr val="FFFFFF"/>
                </a:solidFill>
                <a:ea typeface="Segoe UI" pitchFamily="34" charset="0"/>
              </a:rPr>
              <a:t>ConfigMgr</a:t>
            </a:r>
            <a:r>
              <a:rPr lang="en-US" sz="1400" kern="0" dirty="0">
                <a:solidFill>
                  <a:srgbClr val="FFFFFF"/>
                </a:solidFill>
                <a:ea typeface="Segoe UI" pitchFamily="34" charset="0"/>
              </a:rPr>
              <a:t> database</a:t>
            </a:r>
          </a:p>
        </p:txBody>
      </p:sp>
      <p:grpSp>
        <p:nvGrpSpPr>
          <p:cNvPr id="4" name="Group 3"/>
          <p:cNvGrpSpPr/>
          <p:nvPr/>
        </p:nvGrpSpPr>
        <p:grpSpPr>
          <a:xfrm>
            <a:off x="9574030" y="1636603"/>
            <a:ext cx="1506720" cy="745592"/>
            <a:chOff x="9574030" y="751249"/>
            <a:chExt cx="1506720" cy="745592"/>
          </a:xfrm>
        </p:grpSpPr>
        <p:sp>
          <p:nvSpPr>
            <p:cNvPr id="50" name="Oval 49"/>
            <p:cNvSpPr/>
            <p:nvPr/>
          </p:nvSpPr>
          <p:spPr>
            <a:xfrm>
              <a:off x="9574030" y="751249"/>
              <a:ext cx="1506720" cy="745592"/>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flipH="1">
              <a:off x="9674009" y="950925"/>
              <a:ext cx="1244749" cy="319296"/>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chemeClr val="tx2"/>
                  </a:solidFill>
                  <a:latin typeface="Segoe Semibold" pitchFamily="34" charset="0"/>
                  <a:ea typeface="Segoe UI" pitchFamily="34" charset="0"/>
                </a:rPr>
                <a:t>MICROSOFT </a:t>
              </a:r>
              <a:br>
                <a:rPr lang="en-US" sz="1400" kern="0" dirty="0" smtClean="0">
                  <a:solidFill>
                    <a:schemeClr val="tx2"/>
                  </a:solidFill>
                  <a:latin typeface="Segoe Semibold" pitchFamily="34" charset="0"/>
                  <a:ea typeface="Segoe UI" pitchFamily="34" charset="0"/>
                </a:rPr>
              </a:br>
              <a:r>
                <a:rPr lang="en-US" sz="1400" kern="0" dirty="0" smtClean="0">
                  <a:solidFill>
                    <a:schemeClr val="tx2"/>
                  </a:solidFill>
                  <a:latin typeface="Segoe Semibold" pitchFamily="34" charset="0"/>
                  <a:ea typeface="Segoe UI" pitchFamily="34" charset="0"/>
                </a:rPr>
                <a:t>UPDATE</a:t>
              </a:r>
              <a:endParaRPr lang="en-US" sz="1400" kern="0" dirty="0">
                <a:solidFill>
                  <a:schemeClr val="tx2"/>
                </a:solidFill>
                <a:latin typeface="Segoe Semibold" pitchFamily="34" charset="0"/>
                <a:ea typeface="Segoe UI" pitchFamily="34" charset="0"/>
              </a:endParaRPr>
            </a:p>
          </p:txBody>
        </p:sp>
      </p:grpSp>
      <p:sp>
        <p:nvSpPr>
          <p:cNvPr id="35" name="Rectangle 34"/>
          <p:cNvSpPr/>
          <p:nvPr/>
        </p:nvSpPr>
        <p:spPr>
          <a:xfrm>
            <a:off x="435168" y="1113650"/>
            <a:ext cx="3840480" cy="34420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Administrator Console</a:t>
            </a:r>
          </a:p>
        </p:txBody>
      </p:sp>
      <p:sp>
        <p:nvSpPr>
          <p:cNvPr id="37" name="Rectangle 36"/>
          <p:cNvSpPr/>
          <p:nvPr/>
        </p:nvSpPr>
        <p:spPr>
          <a:xfrm flipH="1">
            <a:off x="435167" y="1508748"/>
            <a:ext cx="3840480" cy="511589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38" name="Rectangle 37"/>
          <p:cNvSpPr/>
          <p:nvPr/>
        </p:nvSpPr>
        <p:spPr>
          <a:xfrm>
            <a:off x="4343904" y="1113650"/>
            <a:ext cx="7406640" cy="344200"/>
          </a:xfrm>
          <a:prstGeom prst="rect">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Hierarchy</a:t>
            </a:r>
          </a:p>
        </p:txBody>
      </p:sp>
      <p:sp>
        <p:nvSpPr>
          <p:cNvPr id="43" name="Rectangle 42"/>
          <p:cNvSpPr/>
          <p:nvPr/>
        </p:nvSpPr>
        <p:spPr>
          <a:xfrm flipH="1">
            <a:off x="4343903" y="1508749"/>
            <a:ext cx="7406640" cy="338328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45" name="Rectangle 44"/>
          <p:cNvSpPr/>
          <p:nvPr/>
        </p:nvSpPr>
        <p:spPr>
          <a:xfrm flipH="1">
            <a:off x="4343903" y="5342513"/>
            <a:ext cx="7406640" cy="1282126"/>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46" name="Rectangle 45"/>
          <p:cNvSpPr/>
          <p:nvPr/>
        </p:nvSpPr>
        <p:spPr>
          <a:xfrm>
            <a:off x="4343904" y="4946941"/>
            <a:ext cx="7406640" cy="344200"/>
          </a:xfrm>
          <a:prstGeom prst="rect">
            <a:avLst/>
          </a:prstGeom>
          <a:solidFill>
            <a:schemeClr val="accent6"/>
          </a:solidFill>
          <a:ln w="127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Client</a:t>
            </a:r>
          </a:p>
        </p:txBody>
      </p:sp>
      <p:sp>
        <p:nvSpPr>
          <p:cNvPr id="17" name="Oval 16"/>
          <p:cNvSpPr/>
          <p:nvPr/>
        </p:nvSpPr>
        <p:spPr>
          <a:xfrm>
            <a:off x="5965633" y="1974325"/>
            <a:ext cx="320040" cy="320040"/>
          </a:xfrm>
          <a:prstGeom prst="ellipse">
            <a:avLst/>
          </a:prstGeom>
          <a:solidFill>
            <a:schemeClr val="accent2">
              <a:alpha val="75000"/>
            </a:schemeClr>
          </a:solidFill>
          <a:ln w="12700" cap="rnd">
            <a:solidFill>
              <a:srgbClr val="FFFFFF"/>
            </a:solidFill>
            <a:prstDash val="sysDot"/>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smtClean="0">
                <a:latin typeface="Segoe Semibold" pitchFamily="34" charset="0"/>
              </a:rPr>
              <a:t>2</a:t>
            </a:r>
            <a:endParaRPr lang="en-US" dirty="0">
              <a:latin typeface="Segoe Semibold" pitchFamily="34" charset="0"/>
            </a:endParaRPr>
          </a:p>
        </p:txBody>
      </p:sp>
      <p:sp>
        <p:nvSpPr>
          <p:cNvPr id="3" name="Title 2"/>
          <p:cNvSpPr>
            <a:spLocks noGrp="1"/>
          </p:cNvSpPr>
          <p:nvPr>
            <p:ph type="title"/>
          </p:nvPr>
        </p:nvSpPr>
        <p:spPr>
          <a:xfrm>
            <a:off x="435168" y="209704"/>
            <a:ext cx="11364912" cy="609398"/>
          </a:xfrm>
        </p:spPr>
        <p:txBody>
          <a:bodyPr/>
          <a:lstStyle/>
          <a:p>
            <a:r>
              <a:rPr lang="en-US" dirty="0" smtClean="0"/>
              <a:t>Plan and Configure: Setup</a:t>
            </a:r>
            <a:endParaRPr lang="en-US" dirty="0"/>
          </a:p>
        </p:txBody>
      </p:sp>
    </p:spTree>
    <p:extLst>
      <p:ext uri="{BB962C8B-B14F-4D97-AF65-F5344CB8AC3E}">
        <p14:creationId xmlns:p14="http://schemas.microsoft.com/office/powerpoint/2010/main" val="3164887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p:bldP spid="18" grpId="0"/>
      <p:bldP spid="25" grpId="0"/>
      <p:bldP spid="26" grpId="0"/>
      <p:bldP spid="27" grpId="0"/>
      <p:bldP spid="31" grpId="0" animBg="1"/>
      <p:bldP spid="32" grpId="0"/>
      <p:bldP spid="39" grpId="0" animBg="1"/>
      <p:bldP spid="40" grpId="0"/>
      <p:bldP spid="41" grpId="0" animBg="1"/>
      <p:bldP spid="42"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609398"/>
          </a:xfrm>
        </p:spPr>
        <p:txBody>
          <a:bodyPr/>
          <a:lstStyle/>
          <a:p>
            <a:r>
              <a:rPr lang="en-US" dirty="0" smtClean="0"/>
              <a:t>Plan and Configure: 3rd Party Updates </a:t>
            </a:r>
            <a:endParaRPr lang="en-US" dirty="0"/>
          </a:p>
        </p:txBody>
      </p:sp>
      <p:pic>
        <p:nvPicPr>
          <p:cNvPr id="3" name="Picture 2"/>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99099" y="2729514"/>
            <a:ext cx="731520" cy="904853"/>
          </a:xfrm>
          <a:prstGeom prst="rect">
            <a:avLst/>
          </a:prstGeom>
        </p:spPr>
      </p:pic>
      <p:grpSp>
        <p:nvGrpSpPr>
          <p:cNvPr id="14" name="Group 13"/>
          <p:cNvGrpSpPr/>
          <p:nvPr/>
        </p:nvGrpSpPr>
        <p:grpSpPr>
          <a:xfrm>
            <a:off x="2774950" y="1105881"/>
            <a:ext cx="2336800" cy="1038486"/>
            <a:chOff x="2774950" y="1148913"/>
            <a:chExt cx="2336800" cy="1038486"/>
          </a:xfrm>
        </p:grpSpPr>
        <p:sp>
          <p:nvSpPr>
            <p:cNvPr id="40" name="Oval 49"/>
            <p:cNvSpPr/>
            <p:nvPr/>
          </p:nvSpPr>
          <p:spPr>
            <a:xfrm>
              <a:off x="2774950" y="1148913"/>
              <a:ext cx="2336800" cy="1038486"/>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flipH="1">
              <a:off x="2998823" y="1585853"/>
              <a:ext cx="1870451" cy="404623"/>
            </a:xfrm>
            <a:prstGeom prst="rect">
              <a:avLst/>
            </a:prstGeom>
            <a:noFill/>
            <a:ln w="12700" cap="flat" cmpd="sng" algn="ctr">
              <a:noFill/>
              <a:prstDash val="sysDot"/>
            </a:ln>
            <a:effectLst/>
          </p:spPr>
          <p:txBody>
            <a:bodyPr lIns="0" tIns="0" r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tx2"/>
                  </a:solidFill>
                  <a:latin typeface="Segoe Semibold" pitchFamily="34" charset="0"/>
                  <a:ea typeface="Segoe UI" pitchFamily="34" charset="0"/>
                </a:rPr>
                <a:t>Catalogs downloaded from web</a:t>
              </a:r>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3546419" y="2675339"/>
            <a:ext cx="731520" cy="115020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6342647" y="2675339"/>
            <a:ext cx="731520" cy="11502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10240506" y="2675339"/>
            <a:ext cx="731520" cy="1150200"/>
          </a:xfrm>
          <a:prstGeom prst="rect">
            <a:avLst/>
          </a:prstGeom>
        </p:spPr>
      </p:pic>
      <p:cxnSp>
        <p:nvCxnSpPr>
          <p:cNvPr id="10" name="Straight Connector 9"/>
          <p:cNvCxnSpPr/>
          <p:nvPr/>
        </p:nvCxnSpPr>
        <p:spPr>
          <a:xfrm>
            <a:off x="1671982" y="3178552"/>
            <a:ext cx="1645920" cy="0"/>
          </a:xfrm>
          <a:prstGeom prst="line">
            <a:avLst/>
          </a:prstGeom>
          <a:noFill/>
          <a:ln w="25400" cap="rnd" cmpd="sng" algn="ctr">
            <a:solidFill>
              <a:srgbClr val="FFFFFF"/>
            </a:solidFill>
            <a:prstDash val="sysDot"/>
            <a:headEnd type="none"/>
            <a:tailEnd type="triangle" w="lg" len="lg"/>
          </a:ln>
          <a:effectLst/>
        </p:spPr>
      </p:cxnSp>
      <p:sp>
        <p:nvSpPr>
          <p:cNvPr id="11" name="Rectangle 10"/>
          <p:cNvSpPr/>
          <p:nvPr/>
        </p:nvSpPr>
        <p:spPr>
          <a:xfrm flipH="1">
            <a:off x="591192" y="3940636"/>
            <a:ext cx="1162225" cy="246221"/>
          </a:xfrm>
          <a:prstGeom prst="rect">
            <a:avLst/>
          </a:prstGeom>
          <a:noFill/>
          <a:ln w="12700" cap="flat" cmpd="sng" algn="ctr">
            <a:noFill/>
            <a:prstDash val="sysDot"/>
          </a:ln>
          <a:effectLst/>
        </p:spPr>
        <p:txBody>
          <a:bodyPr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ea typeface="Segoe UI" pitchFamily="34" charset="0"/>
              </a:rPr>
              <a:t>ADMIN</a:t>
            </a:r>
            <a:endParaRPr lang="en-US" sz="1600" kern="0" dirty="0">
              <a:solidFill>
                <a:srgbClr val="FFFFFF"/>
              </a:solidFill>
              <a:ea typeface="Segoe UI" pitchFamily="34" charset="0"/>
            </a:endParaRPr>
          </a:p>
        </p:txBody>
      </p:sp>
      <p:sp>
        <p:nvSpPr>
          <p:cNvPr id="12" name="Rectangle 11"/>
          <p:cNvSpPr/>
          <p:nvPr/>
        </p:nvSpPr>
        <p:spPr>
          <a:xfrm flipH="1">
            <a:off x="2644756" y="3940636"/>
            <a:ext cx="2589852" cy="492443"/>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ea typeface="Segoe UI" pitchFamily="34" charset="0"/>
              </a:rPr>
              <a:t>UPDATES PUBLISHER CONSOLE</a:t>
            </a:r>
            <a:endParaRPr lang="en-US" sz="1600" kern="0" dirty="0">
              <a:solidFill>
                <a:srgbClr val="FFFFFF"/>
              </a:solidFill>
              <a:ea typeface="Segoe UI" pitchFamily="34" charset="0"/>
            </a:endParaRPr>
          </a:p>
        </p:txBody>
      </p:sp>
      <p:sp>
        <p:nvSpPr>
          <p:cNvPr id="13" name="Rectangle 12"/>
          <p:cNvSpPr/>
          <p:nvPr/>
        </p:nvSpPr>
        <p:spPr>
          <a:xfrm flipH="1">
            <a:off x="6044741" y="3940636"/>
            <a:ext cx="1383821" cy="492443"/>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ea typeface="Segoe UI" pitchFamily="34" charset="0"/>
              </a:rPr>
              <a:t>WSUS </a:t>
            </a:r>
            <a:br>
              <a:rPr lang="en-US" sz="1600" kern="0" dirty="0" smtClean="0">
                <a:solidFill>
                  <a:srgbClr val="FFFFFF"/>
                </a:solidFill>
                <a:ea typeface="Segoe UI" pitchFamily="34" charset="0"/>
              </a:rPr>
            </a:br>
            <a:r>
              <a:rPr lang="en-US" sz="1600" kern="0" dirty="0" smtClean="0">
                <a:solidFill>
                  <a:srgbClr val="FFFFFF"/>
                </a:solidFill>
                <a:ea typeface="Segoe UI" pitchFamily="34" charset="0"/>
              </a:rPr>
              <a:t>SERVER</a:t>
            </a:r>
            <a:endParaRPr lang="en-US" sz="1600" kern="0" dirty="0">
              <a:solidFill>
                <a:srgbClr val="FFFFFF"/>
              </a:solidFill>
              <a:ea typeface="Segoe UI" pitchFamily="34" charset="0"/>
            </a:endParaRPr>
          </a:p>
        </p:txBody>
      </p:sp>
      <p:sp>
        <p:nvSpPr>
          <p:cNvPr id="15" name="Rectangle 14"/>
          <p:cNvSpPr/>
          <p:nvPr/>
        </p:nvSpPr>
        <p:spPr>
          <a:xfrm flipH="1">
            <a:off x="9946339" y="3940636"/>
            <a:ext cx="1383821" cy="492443"/>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ea typeface="Segoe UI" pitchFamily="34" charset="0"/>
              </a:rPr>
              <a:t>CONFIGMGR SERVER / SUP</a:t>
            </a:r>
            <a:endParaRPr lang="en-US" sz="1600" kern="0" dirty="0">
              <a:solidFill>
                <a:srgbClr val="FFFFFF"/>
              </a:solidFill>
              <a:ea typeface="Segoe UI" pitchFamily="34" charset="0"/>
            </a:endParaRPr>
          </a:p>
        </p:txBody>
      </p:sp>
      <p:sp>
        <p:nvSpPr>
          <p:cNvPr id="16" name="Rectangle 15"/>
          <p:cNvSpPr/>
          <p:nvPr/>
        </p:nvSpPr>
        <p:spPr>
          <a:xfrm flipH="1">
            <a:off x="1583945" y="2887982"/>
            <a:ext cx="1607839" cy="215444"/>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Create Updates</a:t>
            </a:r>
          </a:p>
        </p:txBody>
      </p:sp>
      <p:cxnSp>
        <p:nvCxnSpPr>
          <p:cNvPr id="17" name="Straight Connector 16"/>
          <p:cNvCxnSpPr/>
          <p:nvPr/>
        </p:nvCxnSpPr>
        <p:spPr>
          <a:xfrm>
            <a:off x="4487333" y="3178552"/>
            <a:ext cx="1645920" cy="0"/>
          </a:xfrm>
          <a:prstGeom prst="line">
            <a:avLst/>
          </a:prstGeom>
          <a:noFill/>
          <a:ln w="25400" cap="rnd" cmpd="sng" algn="ctr">
            <a:solidFill>
              <a:srgbClr val="FFFFFF"/>
            </a:solidFill>
            <a:prstDash val="sysDot"/>
            <a:headEnd type="none"/>
            <a:tailEnd type="triangle" w="lg" len="lg"/>
          </a:ln>
          <a:effectLst/>
        </p:spPr>
      </p:cxnSp>
      <p:sp>
        <p:nvSpPr>
          <p:cNvPr id="18" name="Rectangle 17"/>
          <p:cNvSpPr/>
          <p:nvPr/>
        </p:nvSpPr>
        <p:spPr>
          <a:xfrm flipH="1">
            <a:off x="4435860" y="2887982"/>
            <a:ext cx="1607839" cy="215444"/>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Publish Updates</a:t>
            </a:r>
          </a:p>
        </p:txBody>
      </p:sp>
      <p:cxnSp>
        <p:nvCxnSpPr>
          <p:cNvPr id="19" name="Straight Connector 18"/>
          <p:cNvCxnSpPr/>
          <p:nvPr/>
        </p:nvCxnSpPr>
        <p:spPr>
          <a:xfrm>
            <a:off x="7468617" y="3178552"/>
            <a:ext cx="2377440" cy="0"/>
          </a:xfrm>
          <a:prstGeom prst="line">
            <a:avLst/>
          </a:prstGeom>
          <a:noFill/>
          <a:ln w="25400" cap="rnd" cmpd="sng" algn="ctr">
            <a:solidFill>
              <a:srgbClr val="FFFFFF"/>
            </a:solidFill>
            <a:prstDash val="sysDot"/>
            <a:headEnd type="none"/>
            <a:tailEnd type="triangle" w="lg" len="lg"/>
          </a:ln>
          <a:effectLst/>
        </p:spPr>
      </p:cxnSp>
      <p:sp>
        <p:nvSpPr>
          <p:cNvPr id="20" name="Rectangle 19"/>
          <p:cNvSpPr/>
          <p:nvPr/>
        </p:nvSpPr>
        <p:spPr>
          <a:xfrm flipH="1">
            <a:off x="7853418" y="2887982"/>
            <a:ext cx="1607839" cy="215444"/>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Sync Updates</a:t>
            </a:r>
          </a:p>
        </p:txBody>
      </p:sp>
      <p:cxnSp>
        <p:nvCxnSpPr>
          <p:cNvPr id="21" name="Straight Connector 20"/>
          <p:cNvCxnSpPr/>
          <p:nvPr/>
        </p:nvCxnSpPr>
        <p:spPr>
          <a:xfrm>
            <a:off x="3934048" y="2138588"/>
            <a:ext cx="0" cy="457200"/>
          </a:xfrm>
          <a:prstGeom prst="line">
            <a:avLst/>
          </a:prstGeom>
          <a:noFill/>
          <a:ln w="25400" cap="rnd" cmpd="sng" algn="ctr">
            <a:solidFill>
              <a:srgbClr val="FFFFFF"/>
            </a:solidFill>
            <a:prstDash val="sysDot"/>
            <a:headEnd type="none"/>
            <a:tailEnd type="triangle" w="lg" len="lg"/>
          </a:ln>
          <a:effectLst/>
        </p:spPr>
      </p:cxnSp>
      <p:sp>
        <p:nvSpPr>
          <p:cNvPr id="23" name="Rectangle 22"/>
          <p:cNvSpPr/>
          <p:nvPr/>
        </p:nvSpPr>
        <p:spPr>
          <a:xfrm flipH="1">
            <a:off x="4044088" y="2206993"/>
            <a:ext cx="1607839" cy="215444"/>
          </a:xfrm>
          <a:prstGeom prst="rect">
            <a:avLst/>
          </a:prstGeom>
          <a:noFill/>
          <a:ln w="12700" cap="flat" cmpd="sng" algn="ctr">
            <a:noFill/>
            <a:prstDash val="sysDot"/>
          </a:ln>
          <a:effectLst/>
        </p:spPr>
        <p:txBody>
          <a:bodyPr wrap="square" lIns="0" tIns="0" rIns="0" bIns="0"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Import </a:t>
            </a:r>
            <a:r>
              <a:rPr lang="en-US" sz="1400" kern="0" dirty="0">
                <a:solidFill>
                  <a:srgbClr val="FFFFFF"/>
                </a:solidFill>
                <a:ea typeface="Segoe UI" pitchFamily="34" charset="0"/>
              </a:rPr>
              <a:t>Updates</a:t>
            </a:r>
          </a:p>
        </p:txBody>
      </p:sp>
      <p:cxnSp>
        <p:nvCxnSpPr>
          <p:cNvPr id="27" name="Straight Connector 26"/>
          <p:cNvCxnSpPr/>
          <p:nvPr/>
        </p:nvCxnSpPr>
        <p:spPr>
          <a:xfrm flipH="1">
            <a:off x="8667504" y="3657600"/>
            <a:ext cx="1482401" cy="1021700"/>
          </a:xfrm>
          <a:prstGeom prst="line">
            <a:avLst/>
          </a:prstGeom>
          <a:noFill/>
          <a:ln w="25400" cap="rnd" cmpd="sng" algn="ctr">
            <a:solidFill>
              <a:srgbClr val="FFFFFF"/>
            </a:solidFill>
            <a:prstDash val="sysDot"/>
            <a:headEnd type="triangle" w="lg" len="lg"/>
            <a:tailEnd type="triangle" w="lg" len="lg"/>
          </a:ln>
          <a:effectLst/>
        </p:spPr>
      </p:cxnSp>
      <p:grpSp>
        <p:nvGrpSpPr>
          <p:cNvPr id="37" name="Group 36"/>
          <p:cNvGrpSpPr/>
          <p:nvPr/>
        </p:nvGrpSpPr>
        <p:grpSpPr>
          <a:xfrm>
            <a:off x="7736268" y="4874231"/>
            <a:ext cx="1842139" cy="1260392"/>
            <a:chOff x="7467913" y="5341243"/>
            <a:chExt cx="1842139" cy="1260392"/>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67913" y="5341243"/>
              <a:ext cx="548640" cy="353235"/>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4663" y="5341243"/>
              <a:ext cx="548640" cy="353235"/>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61412" y="5341243"/>
              <a:ext cx="548640" cy="353235"/>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67913" y="5791200"/>
              <a:ext cx="548640" cy="353235"/>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4663" y="5791200"/>
              <a:ext cx="548640" cy="353235"/>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61412" y="5791200"/>
              <a:ext cx="548640" cy="353235"/>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67913" y="6248400"/>
              <a:ext cx="548640" cy="353235"/>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14663" y="6248400"/>
              <a:ext cx="548640" cy="353235"/>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61412" y="6248400"/>
              <a:ext cx="548640" cy="353235"/>
            </a:xfrm>
            <a:prstGeom prst="rect">
              <a:avLst/>
            </a:prstGeom>
          </p:spPr>
        </p:pic>
      </p:grpSp>
      <p:sp>
        <p:nvSpPr>
          <p:cNvPr id="38" name="Rectangle 37"/>
          <p:cNvSpPr/>
          <p:nvPr/>
        </p:nvSpPr>
        <p:spPr>
          <a:xfrm flipH="1">
            <a:off x="7353078" y="6302960"/>
            <a:ext cx="2627463" cy="247993"/>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FFFFFF"/>
                </a:solidFill>
                <a:ea typeface="Segoe UI" pitchFamily="34" charset="0"/>
              </a:rPr>
              <a:t>CONFIGMGR CLIENTS</a:t>
            </a:r>
            <a:endParaRPr lang="en-US" sz="1600" kern="0" dirty="0">
              <a:solidFill>
                <a:srgbClr val="FFFFFF"/>
              </a:solidFill>
              <a:ea typeface="Segoe UI" pitchFamily="34" charset="0"/>
            </a:endParaRPr>
          </a:p>
        </p:txBody>
      </p:sp>
      <p:sp>
        <p:nvSpPr>
          <p:cNvPr id="39" name="Rectangle 38"/>
          <p:cNvSpPr/>
          <p:nvPr/>
        </p:nvSpPr>
        <p:spPr>
          <a:xfrm flipH="1">
            <a:off x="8703600" y="3657600"/>
            <a:ext cx="913686"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Deploy Updates</a:t>
            </a:r>
            <a:endParaRPr lang="en-US" sz="1400" kern="0" dirty="0">
              <a:solidFill>
                <a:srgbClr val="FFFFFF"/>
              </a:solidFill>
              <a:ea typeface="Segoe UI" pitchFamily="34" charset="0"/>
            </a:endParaRPr>
          </a:p>
        </p:txBody>
      </p:sp>
      <p:sp>
        <p:nvSpPr>
          <p:cNvPr id="48" name="Rectangle 47"/>
          <p:cNvSpPr/>
          <p:nvPr/>
        </p:nvSpPr>
        <p:spPr>
          <a:xfrm flipH="1">
            <a:off x="7559079" y="3657600"/>
            <a:ext cx="1008834" cy="430887"/>
          </a:xfrm>
          <a:prstGeom prst="rect">
            <a:avLst/>
          </a:prstGeom>
          <a:noFill/>
          <a:ln w="12700" cap="flat" cmpd="sng" algn="ctr">
            <a:noFill/>
            <a:prstDash val="sysDot"/>
          </a:ln>
          <a:effectLst/>
        </p:spPr>
        <p:txBody>
          <a:bodyPr wrap="square" lIns="0" tIns="0" rIns="0" bIns="0" rtlCol="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Scan Updates</a:t>
            </a:r>
            <a:endParaRPr lang="en-US" sz="1400" kern="0" dirty="0">
              <a:solidFill>
                <a:srgbClr val="FFFFFF"/>
              </a:solidFill>
              <a:ea typeface="Segoe UI" pitchFamily="34" charset="0"/>
            </a:endParaRPr>
          </a:p>
        </p:txBody>
      </p:sp>
      <p:cxnSp>
        <p:nvCxnSpPr>
          <p:cNvPr id="52" name="Straight Connector 51"/>
          <p:cNvCxnSpPr/>
          <p:nvPr/>
        </p:nvCxnSpPr>
        <p:spPr>
          <a:xfrm>
            <a:off x="7112217" y="3657600"/>
            <a:ext cx="1482401" cy="1021700"/>
          </a:xfrm>
          <a:prstGeom prst="line">
            <a:avLst/>
          </a:prstGeom>
          <a:noFill/>
          <a:ln w="25400" cap="rnd" cmpd="sng" algn="ctr">
            <a:solidFill>
              <a:srgbClr val="FFFFFF"/>
            </a:solidFill>
            <a:prstDash val="sysDot"/>
            <a:headEnd type="triangle" w="lg" len="lg"/>
            <a:tailEnd type="triangle" w="lg" len="lg"/>
          </a:ln>
          <a:effectLst/>
        </p:spPr>
      </p:cxnSp>
      <p:sp>
        <p:nvSpPr>
          <p:cNvPr id="53" name="Rectangle 52"/>
          <p:cNvSpPr/>
          <p:nvPr/>
        </p:nvSpPr>
        <p:spPr>
          <a:xfrm flipH="1">
            <a:off x="435163" y="5094818"/>
            <a:ext cx="5654487" cy="1523494"/>
          </a:xfrm>
          <a:prstGeom prst="rect">
            <a:avLst/>
          </a:prstGeom>
          <a:noFill/>
          <a:ln w="12700" cap="flat" cmpd="sng" algn="ctr">
            <a:solidFill>
              <a:srgbClr val="FFFFFF"/>
            </a:solidFill>
            <a:prstDash val="sysDot"/>
          </a:ln>
          <a:effectLst/>
        </p:spPr>
        <p:txBody>
          <a:bodyPr wrap="square" lIns="137160" tIns="137160" rIns="91440" bIns="91440" numCol="1" rtlCol="0" anchor="t" anchorCtr="0">
            <a:spAutoFit/>
          </a:bodyPr>
          <a:lstStyle/>
          <a:p>
            <a:pPr marR="0" lvl="0" defTabSz="914400" eaLnBrk="1" fontAlgn="auto" latinLnBrk="0" hangingPunct="1">
              <a:lnSpc>
                <a:spcPct val="100000"/>
              </a:lnSpc>
              <a:spcBef>
                <a:spcPts val="0"/>
              </a:spcBef>
              <a:spcAft>
                <a:spcPts val="0"/>
              </a:spcAft>
              <a:buClrTx/>
              <a:buSzTx/>
              <a:tabLst/>
              <a:defRPr/>
            </a:pPr>
            <a:r>
              <a:rPr lang="en-US" sz="1400" kern="0" dirty="0">
                <a:solidFill>
                  <a:srgbClr val="FFFFFF"/>
                </a:solidFill>
                <a:ea typeface="Segoe UI" pitchFamily="34" charset="0"/>
              </a:rPr>
              <a:t>Updates Publisher users can either download already existing catalogs or create their own.  Once approved, updates can be published into WSUS which will be synchronized into a Configuration Manager environment.  The updates are now in Configuration Manager and can be scanned and deployed on client machines with the same process as Microsoft Updates.</a:t>
            </a:r>
          </a:p>
        </p:txBody>
      </p:sp>
      <p:sp>
        <p:nvSpPr>
          <p:cNvPr id="54" name="Can 53"/>
          <p:cNvSpPr/>
          <p:nvPr/>
        </p:nvSpPr>
        <p:spPr bwMode="auto">
          <a:xfrm>
            <a:off x="11024514" y="3371088"/>
            <a:ext cx="362394" cy="454450"/>
          </a:xfrm>
          <a:prstGeom prst="can">
            <a:avLst/>
          </a:prstGeom>
          <a:solidFill>
            <a:schemeClr val="accent1"/>
          </a:solidFill>
          <a:ln w="12700" cap="flat" cmpd="sng" algn="ctr">
            <a:solidFill>
              <a:srgbClr val="FFFFFF"/>
            </a:solidFill>
            <a:prstDash val="sysDot"/>
          </a:ln>
          <a:effectLst/>
        </p:spPr>
        <p:txBody>
          <a:bodyPr lIns="91440" tIns="91440" rIns="91440" bIns="9144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8868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609398"/>
          </a:xfrm>
        </p:spPr>
        <p:txBody>
          <a:bodyPr/>
          <a:lstStyle/>
          <a:p>
            <a:r>
              <a:rPr lang="en-US" dirty="0" smtClean="0"/>
              <a:t>Plan and Configure: Administration</a:t>
            </a:r>
            <a:endParaRPr lang="en-US" dirty="0"/>
          </a:p>
        </p:txBody>
      </p:sp>
      <p:grpSp>
        <p:nvGrpSpPr>
          <p:cNvPr id="8" name="Group 7"/>
          <p:cNvGrpSpPr/>
          <p:nvPr/>
        </p:nvGrpSpPr>
        <p:grpSpPr>
          <a:xfrm>
            <a:off x="435167" y="1188347"/>
            <a:ext cx="3657601" cy="5424299"/>
            <a:chOff x="435167" y="1188347"/>
            <a:chExt cx="3657601" cy="5424299"/>
          </a:xfrm>
        </p:grpSpPr>
        <p:sp>
          <p:nvSpPr>
            <p:cNvPr id="3" name="Rectangle 2"/>
            <p:cNvSpPr/>
            <p:nvPr/>
          </p:nvSpPr>
          <p:spPr>
            <a:xfrm>
              <a:off x="435168" y="1188347"/>
              <a:ext cx="3657600" cy="34420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Collections</a:t>
              </a:r>
            </a:p>
          </p:txBody>
        </p:sp>
        <p:sp>
          <p:nvSpPr>
            <p:cNvPr id="4" name="Rectangle 3"/>
            <p:cNvSpPr/>
            <p:nvPr/>
          </p:nvSpPr>
          <p:spPr>
            <a:xfrm flipH="1">
              <a:off x="435167"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pic>
          <p:nvPicPr>
            <p:cNvPr id="19" name="Picture 18"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165" y="1641257"/>
              <a:ext cx="2036876" cy="192024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p:spPr>
        </p:pic>
        <p:sp>
          <p:nvSpPr>
            <p:cNvPr id="24" name="Rectangle 23"/>
            <p:cNvSpPr/>
            <p:nvPr/>
          </p:nvSpPr>
          <p:spPr>
            <a:xfrm flipH="1">
              <a:off x="1031358" y="3834109"/>
              <a:ext cx="2413590" cy="615553"/>
            </a:xfrm>
            <a:prstGeom prst="rect">
              <a:avLst/>
            </a:prstGeom>
            <a:noFill/>
            <a:ln w="12700" cap="flat" cmpd="sng" algn="ctr">
              <a:solidFill>
                <a:srgbClr val="FFFFFF"/>
              </a:solidFill>
              <a:prstDash val="sysDot"/>
            </a:ln>
            <a:effectLst/>
          </p:spPr>
          <p:txBody>
            <a:bodyPr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Build collections through dynamic queries</a:t>
              </a:r>
            </a:p>
          </p:txBody>
        </p:sp>
        <p:cxnSp>
          <p:nvCxnSpPr>
            <p:cNvPr id="28" name="Straight Connector 27"/>
            <p:cNvCxnSpPr>
              <a:stCxn id="24" idx="2"/>
            </p:cNvCxnSpPr>
            <p:nvPr/>
          </p:nvCxnSpPr>
          <p:spPr>
            <a:xfrm>
              <a:off x="2238153" y="4449662"/>
              <a:ext cx="0" cy="457200"/>
            </a:xfrm>
            <a:prstGeom prst="line">
              <a:avLst/>
            </a:prstGeom>
            <a:noFill/>
            <a:ln w="25400" cap="rnd" cmpd="sng" algn="ctr">
              <a:solidFill>
                <a:srgbClr val="FFFFFF"/>
              </a:solidFill>
              <a:prstDash val="sysDot"/>
              <a:headEnd type="none"/>
              <a:tailEnd type="triangle" w="lg" len="lg"/>
            </a:ln>
            <a:effectLst/>
          </p:spPr>
        </p:cxnSp>
        <p:sp>
          <p:nvSpPr>
            <p:cNvPr id="29" name="Rectangle 28"/>
            <p:cNvSpPr/>
            <p:nvPr/>
          </p:nvSpPr>
          <p:spPr>
            <a:xfrm flipH="1">
              <a:off x="1031358" y="5015746"/>
              <a:ext cx="2413590" cy="615553"/>
            </a:xfrm>
            <a:prstGeom prst="rect">
              <a:avLst/>
            </a:prstGeom>
            <a:noFill/>
            <a:ln w="12700" cap="flat" cmpd="sng" algn="ctr">
              <a:solidFill>
                <a:srgbClr val="FFFFFF"/>
              </a:solidFill>
              <a:prstDash val="sysDot"/>
            </a:ln>
            <a:effectLst/>
          </p:spPr>
          <p:txBody>
            <a:bodyPr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All Windows 7 Desktops in North America</a:t>
              </a:r>
            </a:p>
          </p:txBody>
        </p:sp>
        <p:cxnSp>
          <p:nvCxnSpPr>
            <p:cNvPr id="43" name="Straight Connector 42"/>
            <p:cNvCxnSpPr/>
            <p:nvPr/>
          </p:nvCxnSpPr>
          <p:spPr>
            <a:xfrm>
              <a:off x="2238153" y="3608772"/>
              <a:ext cx="0" cy="182880"/>
            </a:xfrm>
            <a:prstGeom prst="line">
              <a:avLst/>
            </a:prstGeom>
            <a:noFill/>
            <a:ln w="25400" cap="rnd" cmpd="sng" algn="ctr">
              <a:solidFill>
                <a:srgbClr val="FFFFFF"/>
              </a:solidFill>
              <a:prstDash val="sysDot"/>
              <a:headEnd type="none"/>
              <a:tailEnd type="none" w="lg" len="lg"/>
            </a:ln>
            <a:effectLst/>
          </p:spPr>
        </p:cxnSp>
        <p:pic>
          <p:nvPicPr>
            <p:cNvPr id="48" name="Picture 47"/>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46972" y="2084690"/>
              <a:ext cx="548640" cy="678639"/>
            </a:xfrm>
            <a:prstGeom prst="rect">
              <a:avLst/>
            </a:prstGeom>
          </p:spPr>
        </p:pic>
      </p:grpSp>
      <p:grpSp>
        <p:nvGrpSpPr>
          <p:cNvPr id="6" name="Group 5"/>
          <p:cNvGrpSpPr/>
          <p:nvPr/>
        </p:nvGrpSpPr>
        <p:grpSpPr>
          <a:xfrm>
            <a:off x="4258516" y="1188347"/>
            <a:ext cx="3657600" cy="5424342"/>
            <a:chOff x="4258516" y="1188347"/>
            <a:chExt cx="3657600" cy="5424342"/>
          </a:xfrm>
        </p:grpSpPr>
        <p:sp>
          <p:nvSpPr>
            <p:cNvPr id="10" name="Rectangle 9"/>
            <p:cNvSpPr/>
            <p:nvPr/>
          </p:nvSpPr>
          <p:spPr>
            <a:xfrm>
              <a:off x="4258516" y="1188347"/>
              <a:ext cx="3657600" cy="344200"/>
            </a:xfrm>
            <a:prstGeom prst="rect">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Role-based Access</a:t>
              </a:r>
            </a:p>
          </p:txBody>
        </p:sp>
        <p:sp>
          <p:nvSpPr>
            <p:cNvPr id="11" name="Rectangle 10"/>
            <p:cNvSpPr/>
            <p:nvPr/>
          </p:nvSpPr>
          <p:spPr>
            <a:xfrm flipH="1">
              <a:off x="4258516"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pic>
          <p:nvPicPr>
            <p:cNvPr id="20" name="Picture 1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7589" y="1641257"/>
              <a:ext cx="2343111" cy="192024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p:spPr>
        </p:pic>
        <p:sp>
          <p:nvSpPr>
            <p:cNvPr id="31" name="Rectangle 30"/>
            <p:cNvSpPr/>
            <p:nvPr/>
          </p:nvSpPr>
          <p:spPr>
            <a:xfrm flipH="1">
              <a:off x="4375478" y="3834109"/>
              <a:ext cx="3450084" cy="830997"/>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Create SUM administrators and assign to collections for which they need to manage updates</a:t>
              </a:r>
            </a:p>
          </p:txBody>
        </p:sp>
        <p:cxnSp>
          <p:nvCxnSpPr>
            <p:cNvPr id="32" name="Straight Connector 31"/>
            <p:cNvCxnSpPr/>
            <p:nvPr/>
          </p:nvCxnSpPr>
          <p:spPr>
            <a:xfrm>
              <a:off x="6089650" y="4692332"/>
              <a:ext cx="0" cy="274320"/>
            </a:xfrm>
            <a:prstGeom prst="line">
              <a:avLst/>
            </a:prstGeom>
            <a:noFill/>
            <a:ln w="25400" cap="rnd" cmpd="sng" algn="ctr">
              <a:solidFill>
                <a:srgbClr val="FFFFFF"/>
              </a:solidFill>
              <a:prstDash val="sysDot"/>
              <a:headEnd type="none"/>
              <a:tailEnd type="triangle" w="lg" len="lg"/>
            </a:ln>
            <a:effectLst/>
          </p:spPr>
        </p:cxnSp>
        <p:sp>
          <p:nvSpPr>
            <p:cNvPr id="35" name="Rectangle 34"/>
            <p:cNvSpPr/>
            <p:nvPr/>
          </p:nvSpPr>
          <p:spPr>
            <a:xfrm flipH="1">
              <a:off x="4375479" y="6058691"/>
              <a:ext cx="3450081" cy="553998"/>
            </a:xfrm>
            <a:prstGeom prst="rect">
              <a:avLst/>
            </a:prstGeom>
            <a:noFill/>
            <a:ln w="12700" cap="flat" cmpd="sng" algn="ctr">
              <a:noFill/>
              <a:prstDash val="sysDot"/>
            </a:ln>
            <a:effectLst/>
          </p:spPr>
          <p:txBody>
            <a:bodyPr wrap="square" lIns="91440" tIns="91440" rIns="91440" bIns="91440"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ea typeface="Segoe UI" pitchFamily="34" charset="0"/>
                </a:rPr>
                <a:t>Note: for multiple SUM admins you can also use scopes to further secure console objects</a:t>
              </a:r>
            </a:p>
          </p:txBody>
        </p:sp>
        <p:cxnSp>
          <p:nvCxnSpPr>
            <p:cNvPr id="44" name="Straight Connector 43"/>
            <p:cNvCxnSpPr/>
            <p:nvPr/>
          </p:nvCxnSpPr>
          <p:spPr>
            <a:xfrm>
              <a:off x="6094412" y="3608772"/>
              <a:ext cx="0" cy="182880"/>
            </a:xfrm>
            <a:prstGeom prst="line">
              <a:avLst/>
            </a:prstGeom>
            <a:noFill/>
            <a:ln w="25400" cap="rnd" cmpd="sng" algn="ctr">
              <a:solidFill>
                <a:srgbClr val="FFFFFF"/>
              </a:solidFill>
              <a:prstDash val="sysDot"/>
              <a:headEnd type="none"/>
              <a:tailEnd type="none" w="lg" len="lg"/>
            </a:ln>
            <a:effectLst/>
          </p:spPr>
        </p:cxnSp>
        <p:pic>
          <p:nvPicPr>
            <p:cNvPr id="47" name="Picture 4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5809366" y="5108510"/>
              <a:ext cx="548640" cy="678639"/>
            </a:xfrm>
            <a:prstGeom prst="rect">
              <a:avLst/>
            </a:prstGeom>
          </p:spPr>
        </p:pic>
        <p:pic>
          <p:nvPicPr>
            <p:cNvPr id="49" name="Picture 48"/>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475960" y="2084690"/>
              <a:ext cx="548640" cy="678639"/>
            </a:xfrm>
            <a:prstGeom prst="rect">
              <a:avLst/>
            </a:prstGeom>
          </p:spPr>
        </p:pic>
      </p:grpSp>
      <p:grpSp>
        <p:nvGrpSpPr>
          <p:cNvPr id="7" name="Group 6"/>
          <p:cNvGrpSpPr/>
          <p:nvPr/>
        </p:nvGrpSpPr>
        <p:grpSpPr>
          <a:xfrm>
            <a:off x="8079149" y="1188347"/>
            <a:ext cx="3657600" cy="5424299"/>
            <a:chOff x="8079149" y="1188347"/>
            <a:chExt cx="3657600" cy="5424299"/>
          </a:xfrm>
        </p:grpSpPr>
        <p:sp>
          <p:nvSpPr>
            <p:cNvPr id="16" name="Rectangle 15"/>
            <p:cNvSpPr/>
            <p:nvPr/>
          </p:nvSpPr>
          <p:spPr>
            <a:xfrm>
              <a:off x="8079149" y="1188347"/>
              <a:ext cx="3657600" cy="344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mj-lt"/>
                </a:rPr>
                <a:t>Create Templates</a:t>
              </a:r>
              <a:endParaRPr lang="en-US" sz="2000" dirty="0">
                <a:latin typeface="+mj-lt"/>
              </a:endParaRPr>
            </a:p>
          </p:txBody>
        </p:sp>
        <p:sp>
          <p:nvSpPr>
            <p:cNvPr id="17" name="Rectangle 16"/>
            <p:cNvSpPr/>
            <p:nvPr/>
          </p:nvSpPr>
          <p:spPr>
            <a:xfrm flipH="1">
              <a:off x="8079149"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pic>
          <p:nvPicPr>
            <p:cNvPr id="22" name="Picture 21"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2457" y="1641257"/>
              <a:ext cx="2182816" cy="1920240"/>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p:spPr>
        </p:pic>
        <p:sp>
          <p:nvSpPr>
            <p:cNvPr id="37" name="Rectangle 36"/>
            <p:cNvSpPr/>
            <p:nvPr/>
          </p:nvSpPr>
          <p:spPr>
            <a:xfrm flipH="1">
              <a:off x="8155172" y="3834109"/>
              <a:ext cx="3498112" cy="830997"/>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SUM Admin goes through the distribute software updates wizard and saves his default settings for deployments</a:t>
              </a:r>
            </a:p>
          </p:txBody>
        </p:sp>
        <p:sp>
          <p:nvSpPr>
            <p:cNvPr id="39" name="Rectangle 38"/>
            <p:cNvSpPr/>
            <p:nvPr/>
          </p:nvSpPr>
          <p:spPr>
            <a:xfrm flipH="1">
              <a:off x="8270277" y="5015746"/>
              <a:ext cx="3275345" cy="1508105"/>
            </a:xfrm>
            <a:prstGeom prst="rect">
              <a:avLst/>
            </a:prstGeom>
            <a:noFill/>
            <a:ln w="12700" cap="flat" cmpd="sng" algn="ctr">
              <a:solidFill>
                <a:srgbClr val="FFFFFF"/>
              </a:solidFill>
              <a:prstDash val="sysDot"/>
            </a:ln>
            <a:effectLst/>
          </p:spPr>
          <p:txBody>
            <a:bodyPr wrap="square" lIns="91440" tIns="91440" rIns="91440" bIns="91440" numCol="2"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n-US" sz="1400" kern="0" dirty="0" smtClean="0">
                  <a:solidFill>
                    <a:srgbClr val="FFFFFF"/>
                  </a:solidFill>
                  <a:ea typeface="Segoe UI" pitchFamily="34" charset="0"/>
                </a:rPr>
                <a:t>Template</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smtClean="0">
                  <a:solidFill>
                    <a:srgbClr val="FFFFFF"/>
                  </a:solidFill>
                  <a:ea typeface="Segoe UI" pitchFamily="34" charset="0"/>
                </a:rPr>
                <a:t>Collection</a:t>
              </a:r>
              <a:endParaRPr lang="en-US" sz="1200" kern="0" dirty="0">
                <a:solidFill>
                  <a:srgbClr val="FFFFFF"/>
                </a:solidFill>
                <a:ea typeface="Segoe UI" pitchFamily="34" charset="0"/>
              </a:endParaRP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Deployment</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Schedule</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User Experience</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Alerts</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Download settings</a:t>
              </a:r>
            </a:p>
          </p:txBody>
        </p:sp>
        <p:cxnSp>
          <p:nvCxnSpPr>
            <p:cNvPr id="45" name="Straight Connector 44"/>
            <p:cNvCxnSpPr/>
            <p:nvPr/>
          </p:nvCxnSpPr>
          <p:spPr>
            <a:xfrm>
              <a:off x="9907949" y="3608772"/>
              <a:ext cx="0" cy="182880"/>
            </a:xfrm>
            <a:prstGeom prst="line">
              <a:avLst/>
            </a:prstGeom>
            <a:noFill/>
            <a:ln w="25400" cap="rnd" cmpd="sng" algn="ctr">
              <a:solidFill>
                <a:srgbClr val="FFFFFF"/>
              </a:solidFill>
              <a:prstDash val="sysDot"/>
              <a:headEnd type="none"/>
              <a:tailEnd type="none" w="lg" len="lg"/>
            </a:ln>
            <a:effectLst/>
          </p:spPr>
        </p:cxnSp>
        <p:cxnSp>
          <p:nvCxnSpPr>
            <p:cNvPr id="46" name="Straight Connector 45"/>
            <p:cNvCxnSpPr/>
            <p:nvPr/>
          </p:nvCxnSpPr>
          <p:spPr>
            <a:xfrm>
              <a:off x="9904412" y="4709424"/>
              <a:ext cx="0" cy="274320"/>
            </a:xfrm>
            <a:prstGeom prst="line">
              <a:avLst/>
            </a:prstGeom>
            <a:noFill/>
            <a:ln w="25400" cap="rnd" cmpd="sng" algn="ctr">
              <a:solidFill>
                <a:srgbClr val="FFFFFF"/>
              </a:solidFill>
              <a:prstDash val="sysDot"/>
              <a:headEnd type="none"/>
              <a:tailEnd type="triangle" w="lg" len="lg"/>
            </a:ln>
            <a:effectLst/>
          </p:spPr>
        </p:cxnSp>
        <p:pic>
          <p:nvPicPr>
            <p:cNvPr id="50" name="Picture 49"/>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4356" y="2084690"/>
              <a:ext cx="548640" cy="678639"/>
            </a:xfrm>
            <a:prstGeom prst="rect">
              <a:avLst/>
            </a:prstGeom>
          </p:spPr>
        </p:pic>
      </p:grpSp>
    </p:spTree>
    <p:extLst>
      <p:ext uri="{BB962C8B-B14F-4D97-AF65-F5344CB8AC3E}">
        <p14:creationId xmlns:p14="http://schemas.microsoft.com/office/powerpoint/2010/main" val="3871481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168" y="209704"/>
            <a:ext cx="11364912" cy="609398"/>
          </a:xfrm>
        </p:spPr>
        <p:txBody>
          <a:bodyPr/>
          <a:lstStyle/>
          <a:p>
            <a:r>
              <a:rPr lang="en-US" dirty="0" smtClean="0"/>
              <a:t>Plan and Configure: End-user Impact</a:t>
            </a:r>
            <a:endParaRPr lang="en-US" dirty="0"/>
          </a:p>
        </p:txBody>
      </p:sp>
      <p:grpSp>
        <p:nvGrpSpPr>
          <p:cNvPr id="12" name="Group 11"/>
          <p:cNvGrpSpPr/>
          <p:nvPr/>
        </p:nvGrpSpPr>
        <p:grpSpPr>
          <a:xfrm>
            <a:off x="435167" y="1188347"/>
            <a:ext cx="3657601" cy="5424299"/>
            <a:chOff x="435167" y="1188347"/>
            <a:chExt cx="3657601" cy="5424299"/>
          </a:xfrm>
        </p:grpSpPr>
        <p:sp>
          <p:nvSpPr>
            <p:cNvPr id="3" name="Rectangle 2"/>
            <p:cNvSpPr/>
            <p:nvPr/>
          </p:nvSpPr>
          <p:spPr>
            <a:xfrm>
              <a:off x="435168" y="1188347"/>
              <a:ext cx="3657600" cy="344200"/>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Maintenance Windows</a:t>
              </a:r>
            </a:p>
          </p:txBody>
        </p:sp>
        <p:sp>
          <p:nvSpPr>
            <p:cNvPr id="4" name="Rectangle 3"/>
            <p:cNvSpPr/>
            <p:nvPr/>
          </p:nvSpPr>
          <p:spPr>
            <a:xfrm flipH="1">
              <a:off x="435167"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pic>
          <p:nvPicPr>
            <p:cNvPr id="9" name="Picture 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46972" y="2233552"/>
              <a:ext cx="548640" cy="678639"/>
            </a:xfrm>
            <a:prstGeom prst="rect">
              <a:avLst/>
            </a:prstGeom>
          </p:spPr>
        </p:pic>
        <p:sp>
          <p:nvSpPr>
            <p:cNvPr id="13" name="Rectangle 12"/>
            <p:cNvSpPr/>
            <p:nvPr/>
          </p:nvSpPr>
          <p:spPr>
            <a:xfrm flipH="1">
              <a:off x="501650" y="3919839"/>
              <a:ext cx="3524250" cy="615553"/>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Apply maintenance windows to collections to manage when updates can occur</a:t>
              </a:r>
            </a:p>
          </p:txBody>
        </p:sp>
        <p:cxnSp>
          <p:nvCxnSpPr>
            <p:cNvPr id="14" name="Straight Connector 13"/>
            <p:cNvCxnSpPr/>
            <p:nvPr/>
          </p:nvCxnSpPr>
          <p:spPr>
            <a:xfrm>
              <a:off x="2238153" y="4571597"/>
              <a:ext cx="0" cy="457200"/>
            </a:xfrm>
            <a:prstGeom prst="line">
              <a:avLst/>
            </a:prstGeom>
            <a:noFill/>
            <a:ln w="25400" cap="rnd" cmpd="sng" algn="ctr">
              <a:solidFill>
                <a:srgbClr val="FFFFFF"/>
              </a:solidFill>
              <a:prstDash val="sysDot"/>
              <a:headEnd type="none"/>
              <a:tailEnd type="triangle" w="lg" len="lg"/>
            </a:ln>
            <a:effectLst/>
          </p:spPr>
        </p:cxnSp>
        <p:sp>
          <p:nvSpPr>
            <p:cNvPr id="15" name="Rectangle 14"/>
            <p:cNvSpPr/>
            <p:nvPr/>
          </p:nvSpPr>
          <p:spPr>
            <a:xfrm flipH="1">
              <a:off x="927100" y="5105763"/>
              <a:ext cx="2613098" cy="984885"/>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FFFFFF"/>
                  </a:solidFill>
                  <a:ea typeface="Segoe UI" pitchFamily="34" charset="0"/>
                </a:rPr>
                <a:t>All Windows 7 Desktops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a:solidFill>
                    <a:srgbClr val="FFFFFF"/>
                  </a:solidFill>
                  <a:ea typeface="Segoe UI" pitchFamily="34" charset="0"/>
                </a:rPr>
                <a:t>“Software updates and reboots can only occur from 8:00 – 10:00 PM on the </a:t>
              </a:r>
              <a:r>
                <a:rPr lang="en-US" sz="1200" kern="0" dirty="0" smtClean="0">
                  <a:solidFill>
                    <a:srgbClr val="FFFFFF"/>
                  </a:solidFill>
                  <a:ea typeface="Segoe UI" pitchFamily="34" charset="0"/>
                </a:rPr>
                <a:t>2nd </a:t>
              </a:r>
              <a:r>
                <a:rPr lang="en-US" sz="1200" kern="0" dirty="0">
                  <a:solidFill>
                    <a:srgbClr val="FFFFFF"/>
                  </a:solidFill>
                  <a:ea typeface="Segoe UI" pitchFamily="34" charset="0"/>
                </a:rPr>
                <a:t>Tuesday of every month”</a:t>
              </a:r>
            </a:p>
          </p:txBody>
        </p:sp>
        <p:cxnSp>
          <p:nvCxnSpPr>
            <p:cNvPr id="22" name="Straight Connector 21"/>
            <p:cNvCxnSpPr/>
            <p:nvPr/>
          </p:nvCxnSpPr>
          <p:spPr>
            <a:xfrm>
              <a:off x="2238153" y="3532350"/>
              <a:ext cx="0" cy="365760"/>
            </a:xfrm>
            <a:prstGeom prst="line">
              <a:avLst/>
            </a:prstGeom>
            <a:noFill/>
            <a:ln w="25400" cap="rnd" cmpd="sng" algn="ctr">
              <a:solidFill>
                <a:srgbClr val="FFFFFF"/>
              </a:solidFill>
              <a:prstDash val="sysDot"/>
              <a:headEnd type="none"/>
              <a:tailEnd type="none" w="lg" len="lg"/>
            </a:ln>
            <a:effectLst/>
          </p:spPr>
        </p:cxnSp>
        <p:pic>
          <p:nvPicPr>
            <p:cNvPr id="32" name="Picture 3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418" y="1649549"/>
              <a:ext cx="1909900" cy="2103120"/>
            </a:xfrm>
            <a:prstGeom prst="rect">
              <a:avLst/>
            </a:prstGeom>
            <a:noFill/>
            <a:ln>
              <a:noFill/>
            </a:ln>
          </p:spPr>
        </p:pic>
      </p:grpSp>
      <p:grpSp>
        <p:nvGrpSpPr>
          <p:cNvPr id="10" name="Group 9"/>
          <p:cNvGrpSpPr/>
          <p:nvPr/>
        </p:nvGrpSpPr>
        <p:grpSpPr>
          <a:xfrm>
            <a:off x="4258516" y="1188347"/>
            <a:ext cx="3657600" cy="5424299"/>
            <a:chOff x="4258516" y="1188347"/>
            <a:chExt cx="3657600" cy="5424299"/>
          </a:xfrm>
        </p:grpSpPr>
        <p:sp>
          <p:nvSpPr>
            <p:cNvPr id="5" name="Rectangle 4"/>
            <p:cNvSpPr/>
            <p:nvPr/>
          </p:nvSpPr>
          <p:spPr>
            <a:xfrm>
              <a:off x="4258516" y="1188347"/>
              <a:ext cx="3657600" cy="344200"/>
            </a:xfrm>
            <a:prstGeom prst="rect">
              <a:avLst/>
            </a:prstGeom>
            <a:solidFill>
              <a:schemeClr val="accent3"/>
            </a:solid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Non-business Hours</a:t>
              </a:r>
            </a:p>
          </p:txBody>
        </p:sp>
        <p:sp>
          <p:nvSpPr>
            <p:cNvPr id="6" name="Rectangle 5"/>
            <p:cNvSpPr/>
            <p:nvPr/>
          </p:nvSpPr>
          <p:spPr>
            <a:xfrm flipH="1">
              <a:off x="4258516"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16" name="Rectangle 15"/>
            <p:cNvSpPr/>
            <p:nvPr/>
          </p:nvSpPr>
          <p:spPr>
            <a:xfrm flipH="1">
              <a:off x="4705350" y="3919839"/>
              <a:ext cx="2787650" cy="615553"/>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rgbClr val="FFFFFF"/>
                  </a:solidFill>
                  <a:ea typeface="Segoe UI" pitchFamily="34" charset="0"/>
                </a:rPr>
                <a:t>Melissa </a:t>
              </a:r>
              <a:r>
                <a:rPr lang="en-US" sz="1400" kern="0" dirty="0">
                  <a:solidFill>
                    <a:srgbClr val="FFFFFF"/>
                  </a:solidFill>
                  <a:ea typeface="Segoe UI" pitchFamily="34" charset="0"/>
                </a:rPr>
                <a:t>sets </a:t>
              </a:r>
              <a:r>
                <a:rPr lang="en-US" sz="1400" kern="0" dirty="0" smtClean="0">
                  <a:solidFill>
                    <a:srgbClr val="FFFFFF"/>
                  </a:solidFill>
                  <a:ea typeface="Segoe UI" pitchFamily="34" charset="0"/>
                </a:rPr>
                <a:t>her </a:t>
              </a:r>
              <a:r>
                <a:rPr lang="en-US" sz="1400" kern="0" dirty="0">
                  <a:solidFill>
                    <a:srgbClr val="FFFFFF"/>
                  </a:solidFill>
                  <a:ea typeface="Segoe UI" pitchFamily="34" charset="0"/>
                </a:rPr>
                <a:t>own business hours in </a:t>
              </a:r>
              <a:r>
                <a:rPr lang="en-US" sz="1400" kern="0" dirty="0" smtClean="0">
                  <a:solidFill>
                    <a:srgbClr val="FFFFFF"/>
                  </a:solidFill>
                  <a:ea typeface="Segoe UI" pitchFamily="34" charset="0"/>
                </a:rPr>
                <a:t>Software </a:t>
              </a:r>
              <a:r>
                <a:rPr lang="en-US" sz="1400" kern="0" dirty="0">
                  <a:solidFill>
                    <a:srgbClr val="FFFFFF"/>
                  </a:solidFill>
                  <a:ea typeface="Segoe UI" pitchFamily="34" charset="0"/>
                </a:rPr>
                <a:t>Center</a:t>
              </a:r>
            </a:p>
          </p:txBody>
        </p:sp>
        <p:cxnSp>
          <p:nvCxnSpPr>
            <p:cNvPr id="17" name="Straight Connector 16"/>
            <p:cNvCxnSpPr/>
            <p:nvPr/>
          </p:nvCxnSpPr>
          <p:spPr>
            <a:xfrm>
              <a:off x="6089650" y="4580408"/>
              <a:ext cx="0" cy="457200"/>
            </a:xfrm>
            <a:prstGeom prst="line">
              <a:avLst/>
            </a:prstGeom>
            <a:noFill/>
            <a:ln w="25400" cap="rnd" cmpd="sng" algn="ctr">
              <a:solidFill>
                <a:srgbClr val="FFFFFF"/>
              </a:solidFill>
              <a:prstDash val="sysDot"/>
              <a:headEnd type="none"/>
              <a:tailEnd type="triangle" w="lg" len="lg"/>
            </a:ln>
            <a:effectLst/>
          </p:spPr>
        </p:cxnSp>
        <p:pic>
          <p:nvPicPr>
            <p:cNvPr id="18" name="Picture 17"/>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357165" y="2233552"/>
              <a:ext cx="548640" cy="678639"/>
            </a:xfrm>
            <a:prstGeom prst="rect">
              <a:avLst/>
            </a:prstGeom>
          </p:spPr>
        </p:pic>
        <p:cxnSp>
          <p:nvCxnSpPr>
            <p:cNvPr id="23" name="Straight Connector 22"/>
            <p:cNvCxnSpPr/>
            <p:nvPr/>
          </p:nvCxnSpPr>
          <p:spPr>
            <a:xfrm>
              <a:off x="6094412" y="3505846"/>
              <a:ext cx="0" cy="365760"/>
            </a:xfrm>
            <a:prstGeom prst="line">
              <a:avLst/>
            </a:prstGeom>
            <a:noFill/>
            <a:ln w="25400" cap="rnd" cmpd="sng" algn="ctr">
              <a:solidFill>
                <a:srgbClr val="FFFFFF"/>
              </a:solidFill>
              <a:prstDash val="sysDot"/>
              <a:headEnd type="none"/>
              <a:tailEnd type="none" w="lg" len="lg"/>
            </a:ln>
            <a:effectLst/>
          </p:spPr>
        </p:cxnSp>
        <p:sp>
          <p:nvSpPr>
            <p:cNvPr id="31" name="Rectangle 30"/>
            <p:cNvSpPr/>
            <p:nvPr/>
          </p:nvSpPr>
          <p:spPr>
            <a:xfrm flipH="1">
              <a:off x="4754562" y="5105763"/>
              <a:ext cx="2668588" cy="1169551"/>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FFFFFF"/>
                  </a:solidFill>
                  <a:ea typeface="Segoe UI" pitchFamily="34" charset="0"/>
                </a:rPr>
                <a:t>Melissa’s Computer</a:t>
              </a:r>
            </a:p>
            <a:p>
              <a:pPr marL="171450" indent="-171450" fontAlgn="auto">
                <a:spcBef>
                  <a:spcPts val="0"/>
                </a:spcBef>
                <a:spcAft>
                  <a:spcPts val="0"/>
                </a:spcAft>
                <a:buClr>
                  <a:schemeClr val="tx2"/>
                </a:buClr>
                <a:buFont typeface="Wingdings" pitchFamily="2" charset="2"/>
                <a:buChar char="§"/>
                <a:defRPr/>
              </a:pPr>
              <a:r>
                <a:rPr lang="en-US" sz="1200" kern="0" dirty="0">
                  <a:solidFill>
                    <a:srgbClr val="FFFFFF"/>
                  </a:solidFill>
                  <a:ea typeface="Segoe UI" pitchFamily="34" charset="0"/>
                </a:rPr>
                <a:t>Software can be installed from 6:00 PM to 7:00 AM</a:t>
              </a:r>
            </a:p>
            <a:p>
              <a:pPr marL="171450" indent="-171450" fontAlgn="auto">
                <a:spcBef>
                  <a:spcPts val="0"/>
                </a:spcBef>
                <a:spcAft>
                  <a:spcPts val="0"/>
                </a:spcAft>
                <a:buClr>
                  <a:schemeClr val="tx2"/>
                </a:buClr>
                <a:buFont typeface="Wingdings" pitchFamily="2" charset="2"/>
                <a:buChar char="§"/>
                <a:defRPr/>
              </a:pPr>
              <a:r>
                <a:rPr lang="en-US" sz="1200" kern="0" dirty="0">
                  <a:solidFill>
                    <a:srgbClr val="FFFFFF"/>
                  </a:solidFill>
                  <a:ea typeface="Segoe UI" pitchFamily="34" charset="0"/>
                </a:rPr>
                <a:t>Suspend Software Center activities when in presentation mode</a:t>
              </a:r>
            </a:p>
          </p:txBody>
        </p:sp>
        <p:pic>
          <p:nvPicPr>
            <p:cNvPr id="33" name="Picture 3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58" y="1878809"/>
              <a:ext cx="2782345" cy="1737360"/>
            </a:xfrm>
            <a:prstGeom prst="rect">
              <a:avLst/>
            </a:prstGeom>
            <a:noFill/>
            <a:ln>
              <a:noFill/>
            </a:ln>
          </p:spPr>
        </p:pic>
      </p:grpSp>
      <p:grpSp>
        <p:nvGrpSpPr>
          <p:cNvPr id="11" name="Group 10"/>
          <p:cNvGrpSpPr/>
          <p:nvPr/>
        </p:nvGrpSpPr>
        <p:grpSpPr>
          <a:xfrm>
            <a:off x="8079149" y="1188347"/>
            <a:ext cx="3657600" cy="5424299"/>
            <a:chOff x="8079149" y="1188347"/>
            <a:chExt cx="3657600" cy="5424299"/>
          </a:xfrm>
        </p:grpSpPr>
        <p:sp>
          <p:nvSpPr>
            <p:cNvPr id="7" name="Rectangle 6"/>
            <p:cNvSpPr/>
            <p:nvPr/>
          </p:nvSpPr>
          <p:spPr>
            <a:xfrm>
              <a:off x="8079149" y="1188347"/>
              <a:ext cx="3657600" cy="344200"/>
            </a:xfrm>
            <a:prstGeom prst="rect">
              <a:avLst/>
            </a:prstGeom>
            <a:solidFill>
              <a:schemeClr val="accent6"/>
            </a:solidFill>
            <a:ln w="127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mj-lt"/>
                </a:rPr>
                <a:t>Software Center</a:t>
              </a:r>
            </a:p>
          </p:txBody>
        </p:sp>
        <p:sp>
          <p:nvSpPr>
            <p:cNvPr id="8" name="Rectangle 7"/>
            <p:cNvSpPr/>
            <p:nvPr/>
          </p:nvSpPr>
          <p:spPr>
            <a:xfrm flipH="1">
              <a:off x="8079149" y="1583446"/>
              <a:ext cx="3657600" cy="5029200"/>
            </a:xfrm>
            <a:prstGeom prst="rect">
              <a:avLst/>
            </a:prstGeom>
            <a:noFill/>
            <a:ln w="12700" cap="flat" cmpd="sng" algn="ctr">
              <a:solidFill>
                <a:srgbClr val="FFFFFF"/>
              </a:solidFill>
              <a:prstDash val="sysDot"/>
            </a:ln>
            <a:effectLst/>
          </p:spPr>
          <p:txBody>
            <a:bodyPr lIns="137160" tIns="91440" rtlCol="0" anchor="t" anchorCtr="0"/>
            <a:lstStyle/>
            <a:p>
              <a:pPr marL="233363" marR="0" lvl="0" indent="-233363"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rgbClr val="FFFFFF"/>
                </a:solidFill>
                <a:effectLst/>
                <a:uLnTx/>
                <a:uFillTx/>
                <a:latin typeface="Segoe UI" pitchFamily="34" charset="0"/>
                <a:ea typeface="Segoe UI" pitchFamily="34" charset="0"/>
                <a:cs typeface="Segoe UI" pitchFamily="34" charset="0"/>
              </a:endParaRPr>
            </a:p>
          </p:txBody>
        </p:sp>
        <p:sp>
          <p:nvSpPr>
            <p:cNvPr id="20" name="Rectangle 19"/>
            <p:cNvSpPr/>
            <p:nvPr/>
          </p:nvSpPr>
          <p:spPr>
            <a:xfrm flipH="1">
              <a:off x="8369300" y="3919839"/>
              <a:ext cx="3060700" cy="615553"/>
            </a:xfrm>
            <a:prstGeom prst="rect">
              <a:avLst/>
            </a:prstGeom>
            <a:noFill/>
            <a:ln w="12700" cap="flat" cmpd="sng" algn="ctr">
              <a:solidFill>
                <a:srgbClr val="FFFFFF"/>
              </a:solidFill>
              <a:prstDash val="sysDot"/>
            </a:ln>
            <a:effectLst/>
          </p:spPr>
          <p:txBody>
            <a:bodyPr wrap="square" lIns="91440" tIns="91440" rIns="91440" bIns="9144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ea typeface="Segoe UI" pitchFamily="34" charset="0"/>
                </a:rPr>
                <a:t>Melissa gets notifications that software updates are required</a:t>
              </a:r>
            </a:p>
          </p:txBody>
        </p:sp>
        <p:sp>
          <p:nvSpPr>
            <p:cNvPr id="21" name="Rectangle 20"/>
            <p:cNvSpPr/>
            <p:nvPr/>
          </p:nvSpPr>
          <p:spPr>
            <a:xfrm flipH="1">
              <a:off x="8686799" y="5121152"/>
              <a:ext cx="2458772" cy="1169551"/>
            </a:xfrm>
            <a:prstGeom prst="rect">
              <a:avLst/>
            </a:prstGeom>
            <a:noFill/>
            <a:ln w="12700" cap="flat" cmpd="sng" algn="ctr">
              <a:solidFill>
                <a:srgbClr val="FFFFFF"/>
              </a:solidFill>
              <a:prstDash val="sysDot"/>
            </a:ln>
            <a:effectLst/>
          </p:spPr>
          <p:txBody>
            <a:bodyPr wrap="square" lIns="91440" tIns="91440" rIns="91440" bIns="91440" numCol="1"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n-US" sz="1600" kern="0" dirty="0">
                  <a:solidFill>
                    <a:srgbClr val="FFFFFF"/>
                  </a:solidFill>
                  <a:ea typeface="Segoe UI" pitchFamily="34" charset="0"/>
                </a:rPr>
                <a:t>Options</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Postpone</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Install now</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Install after business hours</a:t>
              </a:r>
            </a:p>
            <a:p>
              <a:pPr marL="171450" marR="0" lvl="0" indent="-171450" defTabSz="914400" eaLnBrk="1" fontAlgn="auto" latinLnBrk="0" hangingPunct="1">
                <a:lnSpc>
                  <a:spcPct val="100000"/>
                </a:lnSpc>
                <a:spcBef>
                  <a:spcPts val="0"/>
                </a:spcBef>
                <a:spcAft>
                  <a:spcPts val="0"/>
                </a:spcAft>
                <a:buClr>
                  <a:schemeClr val="tx2"/>
                </a:buClr>
                <a:buSzTx/>
                <a:buFont typeface="Wingdings" pitchFamily="2" charset="2"/>
                <a:buChar char="§"/>
                <a:tabLst/>
                <a:defRPr/>
              </a:pPr>
              <a:r>
                <a:rPr lang="en-US" sz="1200" kern="0" dirty="0">
                  <a:solidFill>
                    <a:srgbClr val="FFFFFF"/>
                  </a:solidFill>
                  <a:ea typeface="Segoe UI" pitchFamily="34" charset="0"/>
                </a:rPr>
                <a:t>View updates</a:t>
              </a:r>
            </a:p>
          </p:txBody>
        </p:sp>
        <p:cxnSp>
          <p:nvCxnSpPr>
            <p:cNvPr id="24" name="Straight Connector 23"/>
            <p:cNvCxnSpPr/>
            <p:nvPr/>
          </p:nvCxnSpPr>
          <p:spPr>
            <a:xfrm>
              <a:off x="9907949" y="3505846"/>
              <a:ext cx="0" cy="365760"/>
            </a:xfrm>
            <a:prstGeom prst="line">
              <a:avLst/>
            </a:prstGeom>
            <a:noFill/>
            <a:ln w="25400" cap="rnd" cmpd="sng" algn="ctr">
              <a:solidFill>
                <a:srgbClr val="FFFFFF"/>
              </a:solidFill>
              <a:prstDash val="sysDot"/>
              <a:headEnd type="none"/>
              <a:tailEnd type="none" w="lg" len="lg"/>
            </a:ln>
            <a:effectLst/>
          </p:spPr>
        </p:cxnSp>
        <p:cxnSp>
          <p:nvCxnSpPr>
            <p:cNvPr id="25" name="Straight Connector 24"/>
            <p:cNvCxnSpPr/>
            <p:nvPr/>
          </p:nvCxnSpPr>
          <p:spPr>
            <a:xfrm>
              <a:off x="9904412" y="4580408"/>
              <a:ext cx="0" cy="457200"/>
            </a:xfrm>
            <a:prstGeom prst="line">
              <a:avLst/>
            </a:prstGeom>
            <a:noFill/>
            <a:ln w="25400" cap="rnd" cmpd="sng" algn="ctr">
              <a:solidFill>
                <a:srgbClr val="FFFFFF"/>
              </a:solidFill>
              <a:prstDash val="sysDot"/>
              <a:headEnd type="none"/>
              <a:tailEnd type="triangle" w="lg" len="lg"/>
            </a:ln>
            <a:effectLst/>
          </p:spPr>
        </p:cxnSp>
        <p:pic>
          <p:nvPicPr>
            <p:cNvPr id="27" name="Picture 2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185494" y="2233552"/>
              <a:ext cx="548640" cy="678639"/>
            </a:xfrm>
            <a:prstGeom prst="rect">
              <a:avLst/>
            </a:prstGeom>
          </p:spPr>
        </p:pic>
        <p:pic>
          <p:nvPicPr>
            <p:cNvPr id="34" name="Picture 3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7171" y="1878809"/>
              <a:ext cx="2806360" cy="1737360"/>
            </a:xfrm>
            <a:prstGeom prst="rect">
              <a:avLst/>
            </a:prstGeom>
            <a:noFill/>
            <a:ln>
              <a:noFill/>
            </a:ln>
          </p:spPr>
        </p:pic>
      </p:grpSp>
    </p:spTree>
    <p:extLst>
      <p:ext uri="{BB962C8B-B14F-4D97-AF65-F5344CB8AC3E}">
        <p14:creationId xmlns:p14="http://schemas.microsoft.com/office/powerpoint/2010/main" val="1402426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Mark Florida; Wally Mead</External_x0020_Speaker>
    <Session_x0020_Code xmlns="2295e2e7-0eeb-498e-8716-217bb2ee6ee3"> MGT318</Session_x0020_Code>
    <ProductTaxHTField0 xmlns="2295e2e7-0eeb-498e-8716-217bb2ee6ee3">
      <Terms xmlns="http://schemas.microsoft.com/office/infopath/2007/PartnerControls"/>
    </ProductTaxHTField0>
    <Presentation_x0020_Date xmlns="2295e2e7-0eeb-498e-8716-217bb2ee6ee3">2012-06-11T00:00:00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http://purl.org/dc/elements/1.1/"/>
    <ds:schemaRef ds:uri="http://schemas.microsoft.com/office/2006/metadata/properties"/>
    <ds:schemaRef ds:uri="2295e2e7-0eeb-498e-8716-217bb2ee6ee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16</TotalTime>
  <Words>2315</Words>
  <Application>Microsoft Office PowerPoint</Application>
  <PresentationFormat>Custom</PresentationFormat>
  <Paragraphs>467</Paragraphs>
  <Slides>36</Slides>
  <Notes>12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TechEd_2012_Template_16x9</vt:lpstr>
      <vt:lpstr>White with Consolas font for code slides</vt:lpstr>
      <vt:lpstr>Patch and Settings Management in Microsoft System Center Configuration Manager 2012</vt:lpstr>
      <vt:lpstr>Agenda</vt:lpstr>
      <vt:lpstr>System Center 2012 Configuration Manager</vt:lpstr>
      <vt:lpstr>Building Your Compliance Management Solution With Configuration Manager 2012</vt:lpstr>
      <vt:lpstr>Building Your Compliance Management Solution  With Configuration Manager 2012</vt:lpstr>
      <vt:lpstr>Plan and Configure: Setup</vt:lpstr>
      <vt:lpstr>Plan and Configure: 3rd Party Updates </vt:lpstr>
      <vt:lpstr>Plan and Configure: Administration</vt:lpstr>
      <vt:lpstr>Plan and Configure: End-user Impact</vt:lpstr>
      <vt:lpstr>Plan and Configure: Infrastructure Impact</vt:lpstr>
      <vt:lpstr>Building Your Compliance Management Solution  With Configuration Manager 2012</vt:lpstr>
      <vt:lpstr>Scanning and Measuring</vt:lpstr>
      <vt:lpstr>Building Your Compliance Management Solution  With Configuration Manager 2012</vt:lpstr>
      <vt:lpstr>Remediating Non-Compliance</vt:lpstr>
      <vt:lpstr>The Software Updates Workflow</vt:lpstr>
      <vt:lpstr>Software Updates:  Bringing It All Together</vt:lpstr>
      <vt:lpstr>Best Practices Recap</vt:lpstr>
      <vt:lpstr>Building Your Compliance Management Solution  With Configuration Manager 2012</vt:lpstr>
      <vt:lpstr>Plan And Configure: Setting Management</vt:lpstr>
      <vt:lpstr>BUILDING YOUR COMPLIANCE MANAGEMENT SOLUTION  WITH CONFIGURATION MANAGER 2012</vt:lpstr>
      <vt:lpstr>Accessing Compliance:  Configuration Items Creation</vt:lpstr>
      <vt:lpstr>Accessing Compliance: Deploy Baseline</vt:lpstr>
      <vt:lpstr>Assessing Compliance: Settings Management</vt:lpstr>
      <vt:lpstr>Assessing Compliance: Settings Management</vt:lpstr>
      <vt:lpstr>Remediation: Setting Management</vt:lpstr>
      <vt:lpstr>Settings Modified  By Malware</vt:lpstr>
      <vt:lpstr>User Profile and Data Management</vt:lpstr>
      <vt:lpstr>Summary</vt:lpstr>
      <vt:lpstr>Online Resources</vt:lpstr>
      <vt:lpstr>Related Content</vt:lpstr>
      <vt:lpstr>Related Content</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Patch and Settings Management in Microsoft System Center Configuration Manager 2012</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5</cp:revision>
  <cp:lastPrinted>2010-05-11T05:02:34Z</cp:lastPrinted>
  <dcterms:created xsi:type="dcterms:W3CDTF">2012-06-11T14:15:14Z</dcterms:created>
  <dcterms:modified xsi:type="dcterms:W3CDTF">2012-06-11T23:07:53Z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