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3"/>
  </p:notesMasterIdLst>
  <p:handoutMasterIdLst>
    <p:handoutMasterId r:id="rId44"/>
  </p:handoutMasterIdLst>
  <p:sldIdLst>
    <p:sldId id="319" r:id="rId6"/>
    <p:sldId id="320" r:id="rId7"/>
    <p:sldId id="321" r:id="rId8"/>
    <p:sldId id="322" r:id="rId9"/>
    <p:sldId id="323" r:id="rId10"/>
    <p:sldId id="324" r:id="rId11"/>
    <p:sldId id="326" r:id="rId12"/>
    <p:sldId id="327" r:id="rId13"/>
    <p:sldId id="325" r:id="rId14"/>
    <p:sldId id="328" r:id="rId15"/>
    <p:sldId id="329" r:id="rId16"/>
    <p:sldId id="330" r:id="rId17"/>
    <p:sldId id="331" r:id="rId18"/>
    <p:sldId id="332" r:id="rId19"/>
    <p:sldId id="333" r:id="rId20"/>
    <p:sldId id="334" r:id="rId21"/>
    <p:sldId id="335" r:id="rId22"/>
    <p:sldId id="336" r:id="rId23"/>
    <p:sldId id="359" r:id="rId24"/>
    <p:sldId id="355" r:id="rId25"/>
    <p:sldId id="356" r:id="rId26"/>
    <p:sldId id="357" r:id="rId27"/>
    <p:sldId id="358"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256" r:id="rId4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varScale="1">
        <p:scale>
          <a:sx n="123" d="100"/>
          <a:sy n="123" d="100"/>
        </p:scale>
        <p:origin x="-216"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6/11/2012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6/11/2012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7455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spcBef>
                <a:spcPct val="0"/>
              </a:spcBef>
              <a:spcAft>
                <a:spcPts val="343"/>
              </a:spcAft>
            </a:pPr>
            <a:endParaRPr lang="en-US"/>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8E05905-172D-429E-9F15-81DA37E0DD1E}"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350839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7:06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203590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7:06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txBox="1">
            <a:spLocks noGrp="1"/>
          </p:cNvSpPr>
          <p:nvPr/>
        </p:nvSpPr>
        <p:spPr>
          <a:xfrm>
            <a:off x="3884027" y="8684926"/>
            <a:ext cx="2972421" cy="457513"/>
          </a:xfrm>
          <a:prstGeom prst="rect">
            <a:avLst/>
          </a:prstGeom>
          <a:noFill/>
        </p:spPr>
        <p:txBody>
          <a:bodyPr lIns="91433" tIns="45716" rIns="91433" bIns="45716" anchor="b"/>
          <a:lstStyle/>
          <a:p>
            <a:pPr algn="r">
              <a:defRPr/>
            </a:pPr>
            <a:fld id="{9E1F0A39-BA89-470D-9AE1-2393AC1B67F0}" type="slidenum">
              <a:rPr lang="en-US" sz="1200"/>
              <a:pPr algn="r">
                <a:defRPr/>
              </a:pPr>
              <a:t>30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072EB7-1B69-4A12-8DA6-D407AE545D44}" type="slidenum">
              <a:rPr lang="en-US" smtClean="0"/>
              <a:pPr>
                <a:defRPr/>
              </a:pPr>
              <a:t>32</a:t>
            </a:fld>
            <a:endParaRPr lang="en-US"/>
          </a:p>
        </p:txBody>
      </p:sp>
    </p:spTree>
    <p:extLst>
      <p:ext uri="{BB962C8B-B14F-4D97-AF65-F5344CB8AC3E}">
        <p14:creationId xmlns:p14="http://schemas.microsoft.com/office/powerpoint/2010/main" val="953314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800" dirty="0"/>
          </a:p>
        </p:txBody>
      </p:sp>
      <p:sp>
        <p:nvSpPr>
          <p:cNvPr id="4" name="Slide Number Placeholder 3"/>
          <p:cNvSpPr txBox="1">
            <a:spLocks noGrp="1"/>
          </p:cNvSpPr>
          <p:nvPr/>
        </p:nvSpPr>
        <p:spPr>
          <a:xfrm>
            <a:off x="3884027" y="8684926"/>
            <a:ext cx="2972421" cy="457513"/>
          </a:xfrm>
          <a:prstGeom prst="rect">
            <a:avLst/>
          </a:prstGeom>
          <a:noFill/>
        </p:spPr>
        <p:txBody>
          <a:bodyPr lIns="91433" tIns="45716" rIns="91433" bIns="45716" anchor="b"/>
          <a:lstStyle/>
          <a:p>
            <a:pPr algn="r">
              <a:defRPr/>
            </a:pPr>
            <a:fld id="{0A398AE8-063C-44D6-83D2-2BA8CEA1F745}" type="slidenum">
              <a:rPr lang="en-US" sz="1200"/>
              <a:pPr algn="r">
                <a:defRPr/>
              </a:pPr>
              <a:t>35</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97565" y="685488"/>
            <a:ext cx="6062870" cy="3429000"/>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txBox="1">
            <a:spLocks noGrp="1"/>
          </p:cNvSpPr>
          <p:nvPr/>
        </p:nvSpPr>
        <p:spPr>
          <a:xfrm>
            <a:off x="3884027" y="8684926"/>
            <a:ext cx="2972421" cy="457513"/>
          </a:xfrm>
          <a:prstGeom prst="rect">
            <a:avLst/>
          </a:prstGeom>
          <a:noFill/>
        </p:spPr>
        <p:txBody>
          <a:bodyPr lIns="91433" tIns="45716" rIns="91433" bIns="45716" anchor="b"/>
          <a:lstStyle/>
          <a:p>
            <a:pPr algn="r">
              <a:defRPr/>
            </a:pPr>
            <a:fld id="{A84D785A-F5D9-4DF1-BA11-B3D177BE6FFD}" type="slidenum">
              <a:rPr lang="en-US" sz="1200">
                <a:solidFill>
                  <a:prstClr val="black"/>
                </a:solidFill>
                <a:latin typeface="Calibri"/>
              </a:rPr>
              <a:pPr algn="r">
                <a:defRPr/>
              </a:pPr>
              <a:t>36</a:t>
            </a:fld>
            <a:endParaRPr lang="en-US" sz="1200">
              <a:solidFill>
                <a:prstClr val="black"/>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7:06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spcBef>
                <a:spcPct val="0"/>
              </a:spcBef>
              <a:spcAft>
                <a:spcPts val="343"/>
              </a:spcAft>
            </a:pPr>
            <a:endParaRPr lang="en-US"/>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8E05905-172D-429E-9F15-81DA37E0DD1E}"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35083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072EB7-1B69-4A12-8DA6-D407AE545D44}" type="slidenum">
              <a:rPr lang="en-US" smtClean="0"/>
              <a:pPr>
                <a:defRPr/>
              </a:pPr>
              <a:t>6</a:t>
            </a:fld>
            <a:endParaRPr lang="en-US"/>
          </a:p>
        </p:txBody>
      </p:sp>
    </p:spTree>
    <p:extLst>
      <p:ext uri="{BB962C8B-B14F-4D97-AF65-F5344CB8AC3E}">
        <p14:creationId xmlns:p14="http://schemas.microsoft.com/office/powerpoint/2010/main" val="605844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072EB7-1B69-4A12-8DA6-D407AE545D44}" type="slidenum">
              <a:rPr lang="en-US" smtClean="0"/>
              <a:pPr>
                <a:defRPr/>
              </a:pPr>
              <a:t>9</a:t>
            </a:fld>
            <a:endParaRPr lang="en-US"/>
          </a:p>
        </p:txBody>
      </p:sp>
    </p:spTree>
    <p:extLst>
      <p:ext uri="{BB962C8B-B14F-4D97-AF65-F5344CB8AC3E}">
        <p14:creationId xmlns:p14="http://schemas.microsoft.com/office/powerpoint/2010/main" val="60584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746262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ppendix, &quot;special&quot; slides">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Blue Demo Title Holder"/>
          <p:cNvSpPr/>
          <p:nvPr userDrawn="1"/>
        </p:nvSpPr>
        <p:spPr bwMode="auto">
          <a:xfrm>
            <a:off x="911696" y="4584196"/>
            <a:ext cx="7354727" cy="1810512"/>
          </a:xfrm>
          <a:prstGeom prst="rect">
            <a:avLst/>
          </a:prstGeom>
          <a:solidFill>
            <a:schemeClr val="bg1">
              <a:alpha val="5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hasCustomPrompt="1"/>
          </p:nvPr>
        </p:nvSpPr>
        <p:spPr>
          <a:xfrm>
            <a:off x="1370012" y="4727705"/>
            <a:ext cx="6705600" cy="1523494"/>
          </a:xfrm>
        </p:spPr>
        <p:txBody>
          <a:bodyPr anchor="ctr" anchorCtr="0">
            <a:noAutofit/>
          </a:bodyPr>
          <a:lstStyle>
            <a:lvl1pPr algn="l" defTabSz="914363" rtl="0" eaLnBrk="1" latinLnBrk="0" hangingPunct="1">
              <a:lnSpc>
                <a:spcPct val="90000"/>
              </a:lnSpc>
              <a:spcBef>
                <a:spcPct val="0"/>
              </a:spcBef>
              <a:buNone/>
              <a:defRPr lang="en-US" sz="5400" b="0" kern="1200" cap="none" spc="-100" baseline="0" dirty="0">
                <a:ln w="3175">
                  <a:noFill/>
                </a:ln>
                <a:solidFill>
                  <a:schemeClr val="tx1">
                    <a:alpha val="99000"/>
                  </a:schemeClr>
                </a:solidFill>
                <a:effectLst/>
                <a:latin typeface="Segoe UI Light"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8" name="Orange Name Holder"/>
          <p:cNvSpPr/>
          <p:nvPr userDrawn="1"/>
        </p:nvSpPr>
        <p:spPr bwMode="auto">
          <a:xfrm>
            <a:off x="8720919" y="4584196"/>
            <a:ext cx="3017344" cy="181051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Yellow Shape"/>
          <p:cNvSpPr/>
          <p:nvPr userDrawn="1"/>
        </p:nvSpPr>
        <p:spPr bwMode="auto">
          <a:xfrm>
            <a:off x="0" y="4584196"/>
            <a:ext cx="457200" cy="181051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8896091" y="4842546"/>
            <a:ext cx="2667000" cy="1293811"/>
          </a:xfrm>
        </p:spPr>
        <p:txBody>
          <a:bodyPr>
            <a:noAutofit/>
          </a:bodyPr>
          <a:lstStyle>
            <a:lvl1pPr marL="0" indent="0" algn="l" defTabSz="914363" rtl="0" eaLnBrk="1" latinLnBrk="0" hangingPunct="1">
              <a:lnSpc>
                <a:spcPct val="90000"/>
              </a:lnSpc>
              <a:spcBef>
                <a:spcPts val="0"/>
              </a:spcBef>
              <a:buClr>
                <a:schemeClr val="accent2"/>
              </a:buClr>
              <a:buSzPct val="105000"/>
              <a:buFont typeface="Wingdings" pitchFamily="2" charset="2"/>
              <a:buNone/>
              <a:defRPr lang="en-US" sz="2400" kern="1200" dirty="0">
                <a:solidFill>
                  <a:schemeClr val="tx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23247" y="762000"/>
            <a:ext cx="10415016"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lang="en-US" sz="8800" kern="1200" spc="-100" dirty="0" smtClean="0">
                <a:ln w="3175">
                  <a:noFill/>
                </a:ln>
                <a:solidFill>
                  <a:schemeClr val="tx1">
                    <a:alpha val="99000"/>
                  </a:schemeClr>
                </a:solidFill>
                <a:latin typeface="Segoe UI Light" pitchFamily="34" charset="0"/>
                <a:ea typeface="Segoe UI" pitchFamily="34" charset="0"/>
                <a:cs typeface="Segoe UI" pitchFamily="34" charset="0"/>
              </a:defRPr>
            </a:lvl1pPr>
          </a:lstStyle>
          <a:p>
            <a:pPr lvl="0"/>
            <a:r>
              <a:rPr lang="en-US" dirty="0" smtClean="0"/>
              <a:t>APPENDIX</a:t>
            </a:r>
          </a:p>
        </p:txBody>
      </p:sp>
      <p:sp>
        <p:nvSpPr>
          <p:cNvPr id="12" name="Freeform 6"/>
          <p:cNvSpPr>
            <a:spLocks noEditPoints="1"/>
          </p:cNvSpPr>
          <p:nvPr userDrawn="1"/>
        </p:nvSpPr>
        <p:spPr bwMode="auto">
          <a:xfrm>
            <a:off x="9509212" y="2353734"/>
            <a:ext cx="1440758" cy="1440762"/>
          </a:xfrm>
          <a:custGeom>
            <a:avLst/>
            <a:gdLst>
              <a:gd name="T0" fmla="*/ 53 w 107"/>
              <a:gd name="T1" fmla="*/ 0 h 107"/>
              <a:gd name="T2" fmla="*/ 0 w 107"/>
              <a:gd name="T3" fmla="*/ 53 h 107"/>
              <a:gd name="T4" fmla="*/ 53 w 107"/>
              <a:gd name="T5" fmla="*/ 107 h 107"/>
              <a:gd name="T6" fmla="*/ 107 w 107"/>
              <a:gd name="T7" fmla="*/ 53 h 107"/>
              <a:gd name="T8" fmla="*/ 53 w 107"/>
              <a:gd name="T9" fmla="*/ 0 h 107"/>
              <a:gd name="T10" fmla="*/ 53 w 107"/>
              <a:gd name="T11" fmla="*/ 98 h 107"/>
              <a:gd name="T12" fmla="*/ 9 w 107"/>
              <a:gd name="T13" fmla="*/ 53 h 107"/>
              <a:gd name="T14" fmla="*/ 53 w 107"/>
              <a:gd name="T15" fmla="*/ 8 h 107"/>
              <a:gd name="T16" fmla="*/ 98 w 107"/>
              <a:gd name="T17" fmla="*/ 53 h 107"/>
              <a:gd name="T18" fmla="*/ 53 w 107"/>
              <a:gd name="T19" fmla="*/ 98 h 107"/>
              <a:gd name="T20" fmla="*/ 65 w 107"/>
              <a:gd name="T21" fmla="*/ 75 h 107"/>
              <a:gd name="T22" fmla="*/ 64 w 107"/>
              <a:gd name="T23" fmla="*/ 78 h 107"/>
              <a:gd name="T24" fmla="*/ 48 w 107"/>
              <a:gd name="T25" fmla="*/ 89 h 107"/>
              <a:gd name="T26" fmla="*/ 42 w 107"/>
              <a:gd name="T27" fmla="*/ 91 h 107"/>
              <a:gd name="T28" fmla="*/ 39 w 107"/>
              <a:gd name="T29" fmla="*/ 90 h 107"/>
              <a:gd name="T30" fmla="*/ 38 w 107"/>
              <a:gd name="T31" fmla="*/ 86 h 107"/>
              <a:gd name="T32" fmla="*/ 46 w 107"/>
              <a:gd name="T33" fmla="*/ 52 h 107"/>
              <a:gd name="T34" fmla="*/ 46 w 107"/>
              <a:gd name="T35" fmla="*/ 50 h 107"/>
              <a:gd name="T36" fmla="*/ 45 w 107"/>
              <a:gd name="T37" fmla="*/ 49 h 107"/>
              <a:gd name="T38" fmla="*/ 43 w 107"/>
              <a:gd name="T39" fmla="*/ 49 h 107"/>
              <a:gd name="T40" fmla="*/ 36 w 107"/>
              <a:gd name="T41" fmla="*/ 56 h 107"/>
              <a:gd name="T42" fmla="*/ 34 w 107"/>
              <a:gd name="T43" fmla="*/ 56 h 107"/>
              <a:gd name="T44" fmla="*/ 34 w 107"/>
              <a:gd name="T45" fmla="*/ 53 h 107"/>
              <a:gd name="T46" fmla="*/ 45 w 107"/>
              <a:gd name="T47" fmla="*/ 43 h 107"/>
              <a:gd name="T48" fmla="*/ 60 w 107"/>
              <a:gd name="T49" fmla="*/ 37 h 107"/>
              <a:gd name="T50" fmla="*/ 63 w 107"/>
              <a:gd name="T51" fmla="*/ 37 h 107"/>
              <a:gd name="T52" fmla="*/ 64 w 107"/>
              <a:gd name="T53" fmla="*/ 40 h 107"/>
              <a:gd name="T54" fmla="*/ 60 w 107"/>
              <a:gd name="T55" fmla="*/ 54 h 107"/>
              <a:gd name="T56" fmla="*/ 54 w 107"/>
              <a:gd name="T57" fmla="*/ 77 h 107"/>
              <a:gd name="T58" fmla="*/ 54 w 107"/>
              <a:gd name="T59" fmla="*/ 78 h 107"/>
              <a:gd name="T60" fmla="*/ 55 w 107"/>
              <a:gd name="T61" fmla="*/ 79 h 107"/>
              <a:gd name="T62" fmla="*/ 62 w 107"/>
              <a:gd name="T63" fmla="*/ 75 h 107"/>
              <a:gd name="T64" fmla="*/ 65 w 107"/>
              <a:gd name="T65" fmla="*/ 75 h 107"/>
              <a:gd name="T66" fmla="*/ 70 w 107"/>
              <a:gd name="T67" fmla="*/ 24 h 107"/>
              <a:gd name="T68" fmla="*/ 61 w 107"/>
              <a:gd name="T69" fmla="*/ 32 h 107"/>
              <a:gd name="T70" fmla="*/ 52 w 107"/>
              <a:gd name="T71" fmla="*/ 24 h 107"/>
              <a:gd name="T72" fmla="*/ 61 w 107"/>
              <a:gd name="T73" fmla="*/ 15 h 107"/>
              <a:gd name="T74" fmla="*/ 70 w 107"/>
              <a:gd name="T75"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07">
                <a:moveTo>
                  <a:pt x="53" y="0"/>
                </a:moveTo>
                <a:cubicBezTo>
                  <a:pt x="24" y="0"/>
                  <a:pt x="0" y="24"/>
                  <a:pt x="0" y="53"/>
                </a:cubicBezTo>
                <a:cubicBezTo>
                  <a:pt x="0" y="83"/>
                  <a:pt x="24" y="107"/>
                  <a:pt x="53" y="107"/>
                </a:cubicBezTo>
                <a:cubicBezTo>
                  <a:pt x="83" y="107"/>
                  <a:pt x="107" y="83"/>
                  <a:pt x="107" y="53"/>
                </a:cubicBezTo>
                <a:cubicBezTo>
                  <a:pt x="107" y="24"/>
                  <a:pt x="83" y="0"/>
                  <a:pt x="53" y="0"/>
                </a:cubicBezTo>
                <a:close/>
                <a:moveTo>
                  <a:pt x="53" y="98"/>
                </a:moveTo>
                <a:cubicBezTo>
                  <a:pt x="29" y="98"/>
                  <a:pt x="9" y="78"/>
                  <a:pt x="9" y="53"/>
                </a:cubicBezTo>
                <a:cubicBezTo>
                  <a:pt x="9" y="28"/>
                  <a:pt x="29" y="8"/>
                  <a:pt x="53" y="8"/>
                </a:cubicBezTo>
                <a:cubicBezTo>
                  <a:pt x="78" y="8"/>
                  <a:pt x="98" y="28"/>
                  <a:pt x="98" y="53"/>
                </a:cubicBezTo>
                <a:cubicBezTo>
                  <a:pt x="98" y="78"/>
                  <a:pt x="78" y="98"/>
                  <a:pt x="53" y="98"/>
                </a:cubicBezTo>
                <a:close/>
                <a:moveTo>
                  <a:pt x="65" y="75"/>
                </a:moveTo>
                <a:cubicBezTo>
                  <a:pt x="65" y="76"/>
                  <a:pt x="65" y="77"/>
                  <a:pt x="64" y="78"/>
                </a:cubicBezTo>
                <a:cubicBezTo>
                  <a:pt x="59" y="83"/>
                  <a:pt x="51" y="88"/>
                  <a:pt x="48" y="89"/>
                </a:cubicBezTo>
                <a:cubicBezTo>
                  <a:pt x="46" y="91"/>
                  <a:pt x="44" y="91"/>
                  <a:pt x="42" y="91"/>
                </a:cubicBezTo>
                <a:cubicBezTo>
                  <a:pt x="41" y="91"/>
                  <a:pt x="40" y="91"/>
                  <a:pt x="39" y="90"/>
                </a:cubicBezTo>
                <a:cubicBezTo>
                  <a:pt x="38" y="89"/>
                  <a:pt x="38" y="88"/>
                  <a:pt x="38" y="86"/>
                </a:cubicBezTo>
                <a:cubicBezTo>
                  <a:pt x="38" y="81"/>
                  <a:pt x="40" y="71"/>
                  <a:pt x="46" y="52"/>
                </a:cubicBezTo>
                <a:cubicBezTo>
                  <a:pt x="46" y="51"/>
                  <a:pt x="46" y="50"/>
                  <a:pt x="46" y="50"/>
                </a:cubicBezTo>
                <a:cubicBezTo>
                  <a:pt x="46" y="49"/>
                  <a:pt x="46" y="49"/>
                  <a:pt x="45" y="49"/>
                </a:cubicBezTo>
                <a:cubicBezTo>
                  <a:pt x="45" y="49"/>
                  <a:pt x="44" y="49"/>
                  <a:pt x="43" y="49"/>
                </a:cubicBezTo>
                <a:cubicBezTo>
                  <a:pt x="42" y="50"/>
                  <a:pt x="38" y="53"/>
                  <a:pt x="36" y="56"/>
                </a:cubicBezTo>
                <a:cubicBezTo>
                  <a:pt x="36" y="56"/>
                  <a:pt x="35" y="57"/>
                  <a:pt x="34" y="56"/>
                </a:cubicBezTo>
                <a:cubicBezTo>
                  <a:pt x="34" y="55"/>
                  <a:pt x="34" y="53"/>
                  <a:pt x="34" y="53"/>
                </a:cubicBezTo>
                <a:cubicBezTo>
                  <a:pt x="37" y="49"/>
                  <a:pt x="42" y="45"/>
                  <a:pt x="45" y="43"/>
                </a:cubicBezTo>
                <a:cubicBezTo>
                  <a:pt x="51" y="39"/>
                  <a:pt x="58" y="37"/>
                  <a:pt x="60" y="37"/>
                </a:cubicBezTo>
                <a:cubicBezTo>
                  <a:pt x="61" y="37"/>
                  <a:pt x="62" y="37"/>
                  <a:pt x="63" y="37"/>
                </a:cubicBezTo>
                <a:cubicBezTo>
                  <a:pt x="64" y="38"/>
                  <a:pt x="64" y="39"/>
                  <a:pt x="64" y="40"/>
                </a:cubicBezTo>
                <a:cubicBezTo>
                  <a:pt x="64" y="41"/>
                  <a:pt x="63" y="46"/>
                  <a:pt x="60" y="54"/>
                </a:cubicBezTo>
                <a:cubicBezTo>
                  <a:pt x="56" y="68"/>
                  <a:pt x="54" y="74"/>
                  <a:pt x="54" y="77"/>
                </a:cubicBezTo>
                <a:cubicBezTo>
                  <a:pt x="54" y="77"/>
                  <a:pt x="54" y="78"/>
                  <a:pt x="54" y="78"/>
                </a:cubicBezTo>
                <a:cubicBezTo>
                  <a:pt x="55" y="78"/>
                  <a:pt x="55" y="79"/>
                  <a:pt x="55" y="79"/>
                </a:cubicBezTo>
                <a:cubicBezTo>
                  <a:pt x="57" y="79"/>
                  <a:pt x="58" y="78"/>
                  <a:pt x="62" y="75"/>
                </a:cubicBezTo>
                <a:cubicBezTo>
                  <a:pt x="62" y="75"/>
                  <a:pt x="64" y="74"/>
                  <a:pt x="65" y="75"/>
                </a:cubicBezTo>
                <a:close/>
                <a:moveTo>
                  <a:pt x="70" y="24"/>
                </a:moveTo>
                <a:cubicBezTo>
                  <a:pt x="70" y="29"/>
                  <a:pt x="66" y="32"/>
                  <a:pt x="61" y="32"/>
                </a:cubicBezTo>
                <a:cubicBezTo>
                  <a:pt x="56" y="32"/>
                  <a:pt x="52" y="29"/>
                  <a:pt x="52" y="24"/>
                </a:cubicBezTo>
                <a:cubicBezTo>
                  <a:pt x="52" y="19"/>
                  <a:pt x="56" y="15"/>
                  <a:pt x="61" y="15"/>
                </a:cubicBezTo>
                <a:cubicBezTo>
                  <a:pt x="66" y="15"/>
                  <a:pt x="70" y="19"/>
                  <a:pt x="70" y="2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953560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 column layout">
    <p:spTree>
      <p:nvGrpSpPr>
        <p:cNvPr id="1" name=""/>
        <p:cNvGrpSpPr/>
        <p:nvPr/>
      </p:nvGrpSpPr>
      <p:grpSpPr>
        <a:xfrm>
          <a:off x="0" y="0"/>
          <a:ext cx="0" cy="0"/>
          <a:chOff x="0" y="0"/>
          <a:chExt cx="0" cy="0"/>
        </a:xfrm>
      </p:grpSpPr>
      <p:sp>
        <p:nvSpPr>
          <p:cNvPr id="9" name="Rectangle 19"/>
          <p:cNvSpPr>
            <a:spLocks noChangeArrowheads="1"/>
          </p:cNvSpPr>
          <p:nvPr userDrawn="1"/>
        </p:nvSpPr>
        <p:spPr bwMode="auto">
          <a:xfrm>
            <a:off x="768351" y="1422401"/>
            <a:ext cx="3411538" cy="4375151"/>
          </a:xfrm>
          <a:prstGeom prst="rect">
            <a:avLst/>
          </a:prstGeom>
          <a:solidFill>
            <a:srgbClr val="F0F2F3">
              <a:alpha val="10000"/>
            </a:srgbClr>
          </a:solidFill>
          <a:ln w="9525">
            <a:noFill/>
            <a:miter lim="800000"/>
            <a:headEnd/>
            <a:tailEnd/>
          </a:ln>
        </p:spPr>
        <p:txBody>
          <a:bodyPr wrap="none" lIns="121899" tIns="60949" rIns="121899" bIns="60949" anchor="ctr"/>
          <a:lstStyle/>
          <a:p>
            <a:pPr>
              <a:defRPr/>
            </a:pPr>
            <a:endParaRPr lang="en-US"/>
          </a:p>
        </p:txBody>
      </p:sp>
      <p:sp>
        <p:nvSpPr>
          <p:cNvPr id="10" name="Rectangle 9"/>
          <p:cNvSpPr/>
          <p:nvPr userDrawn="1"/>
        </p:nvSpPr>
        <p:spPr>
          <a:xfrm>
            <a:off x="768351" y="1531938"/>
            <a:ext cx="3411538" cy="474663"/>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a:defRPr/>
            </a:pPr>
            <a:endParaRPr lang="en-US" dirty="0"/>
          </a:p>
        </p:txBody>
      </p:sp>
      <p:sp>
        <p:nvSpPr>
          <p:cNvPr id="11" name="Rectangle 19"/>
          <p:cNvSpPr>
            <a:spLocks noChangeArrowheads="1"/>
          </p:cNvSpPr>
          <p:nvPr userDrawn="1"/>
        </p:nvSpPr>
        <p:spPr bwMode="auto">
          <a:xfrm>
            <a:off x="8034341" y="1422401"/>
            <a:ext cx="3411537" cy="4375151"/>
          </a:xfrm>
          <a:prstGeom prst="rect">
            <a:avLst/>
          </a:prstGeom>
          <a:solidFill>
            <a:srgbClr val="F0F2F3">
              <a:alpha val="10000"/>
            </a:srgbClr>
          </a:solidFill>
          <a:ln w="9525">
            <a:noFill/>
            <a:miter lim="800000"/>
            <a:headEnd/>
            <a:tailEnd/>
          </a:ln>
        </p:spPr>
        <p:txBody>
          <a:bodyPr wrap="none" lIns="121899" tIns="60949" rIns="121899" bIns="60949" anchor="ctr"/>
          <a:lstStyle/>
          <a:p>
            <a:pPr>
              <a:defRPr/>
            </a:pPr>
            <a:endParaRPr lang="en-US"/>
          </a:p>
        </p:txBody>
      </p:sp>
      <p:sp>
        <p:nvSpPr>
          <p:cNvPr id="12" name="Rectangle 19"/>
          <p:cNvSpPr>
            <a:spLocks noChangeArrowheads="1"/>
          </p:cNvSpPr>
          <p:nvPr userDrawn="1"/>
        </p:nvSpPr>
        <p:spPr bwMode="auto">
          <a:xfrm>
            <a:off x="4410075" y="1422401"/>
            <a:ext cx="3411538" cy="4375151"/>
          </a:xfrm>
          <a:prstGeom prst="rect">
            <a:avLst/>
          </a:prstGeom>
          <a:solidFill>
            <a:srgbClr val="F0F2F3">
              <a:alpha val="10000"/>
            </a:srgbClr>
          </a:solidFill>
          <a:ln w="9525">
            <a:noFill/>
            <a:miter lim="800000"/>
            <a:headEnd/>
            <a:tailEnd/>
          </a:ln>
        </p:spPr>
        <p:txBody>
          <a:bodyPr wrap="none" lIns="121899" tIns="60949" rIns="121899" bIns="60949" anchor="ctr"/>
          <a:lstStyle/>
          <a:p>
            <a:pPr>
              <a:defRPr/>
            </a:pPr>
            <a:endParaRPr lang="en-US"/>
          </a:p>
        </p:txBody>
      </p:sp>
      <p:sp>
        <p:nvSpPr>
          <p:cNvPr id="13" name="Rectangle 12"/>
          <p:cNvSpPr/>
          <p:nvPr userDrawn="1"/>
        </p:nvSpPr>
        <p:spPr>
          <a:xfrm>
            <a:off x="4410075" y="1531938"/>
            <a:ext cx="3411538" cy="474663"/>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a:defRPr/>
            </a:pPr>
            <a:endParaRPr lang="en-US" dirty="0"/>
          </a:p>
        </p:txBody>
      </p:sp>
      <p:sp>
        <p:nvSpPr>
          <p:cNvPr id="16" name="Rectangle 15"/>
          <p:cNvSpPr/>
          <p:nvPr userDrawn="1"/>
        </p:nvSpPr>
        <p:spPr>
          <a:xfrm>
            <a:off x="8039102" y="1531938"/>
            <a:ext cx="3413126" cy="474663"/>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a:defRPr/>
            </a:pPr>
            <a:endParaRPr lang="en-US" dirty="0"/>
          </a:p>
        </p:txBody>
      </p:sp>
      <p:sp>
        <p:nvSpPr>
          <p:cNvPr id="8" name="Title 36"/>
          <p:cNvSpPr>
            <a:spLocks noGrp="1"/>
          </p:cNvSpPr>
          <p:nvPr>
            <p:ph type="title"/>
          </p:nvPr>
        </p:nvSpPr>
        <p:spPr>
          <a:xfrm>
            <a:off x="609441" y="274639"/>
            <a:ext cx="10836393" cy="609399"/>
          </a:xfrm>
          <a:effectLst/>
        </p:spPr>
        <p:txBody>
          <a:bodyPr/>
          <a:lstStyle>
            <a:lvl1pPr>
              <a:defRPr spc="0"/>
            </a:lvl1pPr>
          </a:lstStyle>
          <a:p>
            <a:r>
              <a:rPr lang="en-US" smtClean="0"/>
              <a:t>Click to edit Master title style</a:t>
            </a:r>
            <a:endParaRPr lang="en-US" dirty="0"/>
          </a:p>
        </p:txBody>
      </p:sp>
      <p:sp>
        <p:nvSpPr>
          <p:cNvPr id="14" name="Text Placeholder 39"/>
          <p:cNvSpPr>
            <a:spLocks noGrp="1"/>
          </p:cNvSpPr>
          <p:nvPr>
            <p:ph type="body" sz="quarter" idx="17"/>
          </p:nvPr>
        </p:nvSpPr>
        <p:spPr>
          <a:xfrm>
            <a:off x="768350" y="1567543"/>
            <a:ext cx="3411765" cy="475013"/>
          </a:xfrm>
          <a:effectLst/>
        </p:spPr>
        <p:txBody>
          <a:bodyPr>
            <a:noAutofit/>
          </a:bodyPr>
          <a:lstStyle>
            <a:lvl1pPr marL="0" indent="0" algn="ctr">
              <a:lnSpc>
                <a:spcPct val="100000"/>
              </a:lnSpc>
              <a:buFontTx/>
              <a:buNone/>
              <a:defRPr sz="2700">
                <a:solidFill>
                  <a:srgbClr val="83B9DA"/>
                </a:solidFill>
                <a:latin typeface="+mj-lt"/>
              </a:defRPr>
            </a:lvl1pPr>
            <a:lvl2pPr marL="812516" indent="0">
              <a:buFontTx/>
              <a:buNone/>
              <a:defRPr/>
            </a:lvl2pPr>
            <a:lvl3pPr marL="1625030" indent="0">
              <a:buFontTx/>
              <a:buNone/>
              <a:defRPr/>
            </a:lvl3pPr>
            <a:lvl4pPr marL="2437547" indent="0">
              <a:buFontTx/>
              <a:buNone/>
              <a:defRPr/>
            </a:lvl4pPr>
            <a:lvl5pPr marL="3250062" indent="0">
              <a:buFontTx/>
              <a:buNone/>
              <a:defRPr/>
            </a:lvl5pPr>
          </a:lstStyle>
          <a:p>
            <a:pPr lvl="0"/>
            <a:r>
              <a:rPr lang="en-US" smtClean="0"/>
              <a:t>Click to edit Master text styles</a:t>
            </a:r>
          </a:p>
        </p:txBody>
      </p:sp>
      <p:sp>
        <p:nvSpPr>
          <p:cNvPr id="15" name="Text Placeholder 39"/>
          <p:cNvSpPr>
            <a:spLocks noGrp="1"/>
          </p:cNvSpPr>
          <p:nvPr>
            <p:ph type="body" sz="quarter" idx="21"/>
          </p:nvPr>
        </p:nvSpPr>
        <p:spPr>
          <a:xfrm>
            <a:off x="997529" y="2194943"/>
            <a:ext cx="2956956" cy="3350836"/>
          </a:xfrm>
          <a:effectLst/>
        </p:spPr>
        <p:txBody>
          <a:bodyPr>
            <a:noAutofit/>
          </a:bodyPr>
          <a:lstStyle>
            <a:lvl1pPr marL="0" indent="0" algn="l">
              <a:lnSpc>
                <a:spcPct val="100000"/>
              </a:lnSpc>
              <a:buFontTx/>
              <a:buNone/>
              <a:defRPr sz="2400">
                <a:solidFill>
                  <a:schemeClr val="bg1"/>
                </a:solidFill>
                <a:latin typeface="Segoe UI" pitchFamily="34" charset="0"/>
                <a:ea typeface="Segoe UI" pitchFamily="34" charset="0"/>
                <a:cs typeface="Segoe UI" pitchFamily="34" charset="0"/>
              </a:defRPr>
            </a:lvl1pPr>
            <a:lvl2pPr marL="812516" indent="0">
              <a:buFontTx/>
              <a:buNone/>
              <a:defRPr/>
            </a:lvl2pPr>
            <a:lvl3pPr marL="1625030" indent="0">
              <a:buFontTx/>
              <a:buNone/>
              <a:defRPr/>
            </a:lvl3pPr>
            <a:lvl4pPr marL="2437547" indent="0">
              <a:buFontTx/>
              <a:buNone/>
              <a:defRPr/>
            </a:lvl4pPr>
            <a:lvl5pPr marL="3250062" indent="0">
              <a:buFontTx/>
              <a:buNone/>
              <a:defRPr/>
            </a:lvl5pPr>
          </a:lstStyle>
          <a:p>
            <a:pPr lvl="0"/>
            <a:r>
              <a:rPr lang="en-US" smtClean="0"/>
              <a:t>Click to edit Master text styles</a:t>
            </a:r>
          </a:p>
        </p:txBody>
      </p:sp>
      <p:sp>
        <p:nvSpPr>
          <p:cNvPr id="20" name="Text Placeholder 39"/>
          <p:cNvSpPr>
            <a:spLocks noGrp="1"/>
          </p:cNvSpPr>
          <p:nvPr>
            <p:ph type="body" sz="quarter" idx="22"/>
          </p:nvPr>
        </p:nvSpPr>
        <p:spPr>
          <a:xfrm>
            <a:off x="4405740" y="1567544"/>
            <a:ext cx="3411765" cy="475013"/>
          </a:xfrm>
          <a:effectLst/>
        </p:spPr>
        <p:txBody>
          <a:bodyPr>
            <a:noAutofit/>
          </a:bodyPr>
          <a:lstStyle>
            <a:lvl1pPr marL="0" indent="0" algn="ctr">
              <a:lnSpc>
                <a:spcPct val="100000"/>
              </a:lnSpc>
              <a:buFontTx/>
              <a:buNone/>
              <a:defRPr sz="2700">
                <a:solidFill>
                  <a:srgbClr val="83B9DA"/>
                </a:solidFill>
                <a:latin typeface="+mj-lt"/>
              </a:defRPr>
            </a:lvl1pPr>
            <a:lvl2pPr marL="812516" indent="0">
              <a:buFontTx/>
              <a:buNone/>
              <a:defRPr/>
            </a:lvl2pPr>
            <a:lvl3pPr marL="1625030" indent="0">
              <a:buFontTx/>
              <a:buNone/>
              <a:defRPr/>
            </a:lvl3pPr>
            <a:lvl4pPr marL="2437547" indent="0">
              <a:buFontTx/>
              <a:buNone/>
              <a:defRPr/>
            </a:lvl4pPr>
            <a:lvl5pPr marL="3250062" indent="0">
              <a:buFontTx/>
              <a:buNone/>
              <a:defRPr/>
            </a:lvl5pPr>
          </a:lstStyle>
          <a:p>
            <a:pPr lvl="0"/>
            <a:r>
              <a:rPr lang="en-US" smtClean="0"/>
              <a:t>Click to edit Master text styles</a:t>
            </a:r>
          </a:p>
        </p:txBody>
      </p:sp>
      <p:sp>
        <p:nvSpPr>
          <p:cNvPr id="22" name="Text Placeholder 39"/>
          <p:cNvSpPr>
            <a:spLocks noGrp="1"/>
          </p:cNvSpPr>
          <p:nvPr>
            <p:ph type="body" sz="quarter" idx="23"/>
          </p:nvPr>
        </p:nvSpPr>
        <p:spPr>
          <a:xfrm>
            <a:off x="8035631" y="1567544"/>
            <a:ext cx="3411765" cy="475013"/>
          </a:xfrm>
          <a:effectLst/>
        </p:spPr>
        <p:txBody>
          <a:bodyPr>
            <a:noAutofit/>
          </a:bodyPr>
          <a:lstStyle>
            <a:lvl1pPr marL="0" indent="0" algn="ctr">
              <a:lnSpc>
                <a:spcPct val="100000"/>
              </a:lnSpc>
              <a:buFontTx/>
              <a:buNone/>
              <a:defRPr sz="2700">
                <a:solidFill>
                  <a:srgbClr val="83B9DA"/>
                </a:solidFill>
                <a:latin typeface="+mj-lt"/>
              </a:defRPr>
            </a:lvl1pPr>
            <a:lvl2pPr marL="812516" indent="0">
              <a:buFontTx/>
              <a:buNone/>
              <a:defRPr/>
            </a:lvl2pPr>
            <a:lvl3pPr marL="1625030" indent="0">
              <a:buFontTx/>
              <a:buNone/>
              <a:defRPr/>
            </a:lvl3pPr>
            <a:lvl4pPr marL="2437547" indent="0">
              <a:buFontTx/>
              <a:buNone/>
              <a:defRPr/>
            </a:lvl4pPr>
            <a:lvl5pPr marL="3250062" indent="0">
              <a:buFontTx/>
              <a:buNone/>
              <a:defRPr/>
            </a:lvl5pPr>
          </a:lstStyle>
          <a:p>
            <a:pPr lvl="0"/>
            <a:r>
              <a:rPr lang="en-US" smtClean="0"/>
              <a:t>Click to edit Master text styles</a:t>
            </a:r>
          </a:p>
        </p:txBody>
      </p:sp>
      <p:sp>
        <p:nvSpPr>
          <p:cNvPr id="23" name="Text Placeholder 39"/>
          <p:cNvSpPr>
            <a:spLocks noGrp="1"/>
          </p:cNvSpPr>
          <p:nvPr>
            <p:ph type="body" sz="quarter" idx="24"/>
          </p:nvPr>
        </p:nvSpPr>
        <p:spPr>
          <a:xfrm>
            <a:off x="4613668" y="2216715"/>
            <a:ext cx="2956956" cy="3350836"/>
          </a:xfrm>
          <a:effectLst/>
        </p:spPr>
        <p:txBody>
          <a:bodyPr>
            <a:noAutofit/>
          </a:bodyPr>
          <a:lstStyle>
            <a:lvl1pPr marL="0" indent="0" algn="l">
              <a:lnSpc>
                <a:spcPct val="100000"/>
              </a:lnSpc>
              <a:buFontTx/>
              <a:buNone/>
              <a:defRPr sz="2400">
                <a:solidFill>
                  <a:schemeClr val="bg1"/>
                </a:solidFill>
                <a:latin typeface="Segoe UI" pitchFamily="34" charset="0"/>
                <a:ea typeface="Segoe UI" pitchFamily="34" charset="0"/>
                <a:cs typeface="Segoe UI" pitchFamily="34" charset="0"/>
              </a:defRPr>
            </a:lvl1pPr>
            <a:lvl2pPr marL="812516" indent="0">
              <a:buFontTx/>
              <a:buNone/>
              <a:defRPr/>
            </a:lvl2pPr>
            <a:lvl3pPr marL="1625030" indent="0">
              <a:buFontTx/>
              <a:buNone/>
              <a:defRPr/>
            </a:lvl3pPr>
            <a:lvl4pPr marL="2437547" indent="0">
              <a:buFontTx/>
              <a:buNone/>
              <a:defRPr/>
            </a:lvl4pPr>
            <a:lvl5pPr marL="3250062" indent="0">
              <a:buFontTx/>
              <a:buNone/>
              <a:defRPr/>
            </a:lvl5pPr>
          </a:lstStyle>
          <a:p>
            <a:pPr lvl="0"/>
            <a:r>
              <a:rPr lang="en-US" smtClean="0"/>
              <a:t>Click to edit Master text styles</a:t>
            </a:r>
          </a:p>
        </p:txBody>
      </p:sp>
      <p:sp>
        <p:nvSpPr>
          <p:cNvPr id="24" name="Text Placeholder 39"/>
          <p:cNvSpPr>
            <a:spLocks noGrp="1"/>
          </p:cNvSpPr>
          <p:nvPr>
            <p:ph type="body" sz="quarter" idx="25"/>
          </p:nvPr>
        </p:nvSpPr>
        <p:spPr>
          <a:xfrm>
            <a:off x="8245536" y="2226611"/>
            <a:ext cx="2956956" cy="3350836"/>
          </a:xfrm>
          <a:effectLst/>
        </p:spPr>
        <p:txBody>
          <a:bodyPr>
            <a:noAutofit/>
          </a:bodyPr>
          <a:lstStyle>
            <a:lvl1pPr marL="0" indent="0" algn="l">
              <a:lnSpc>
                <a:spcPct val="100000"/>
              </a:lnSpc>
              <a:buFontTx/>
              <a:buNone/>
              <a:defRPr sz="2400">
                <a:solidFill>
                  <a:schemeClr val="bg1"/>
                </a:solidFill>
                <a:latin typeface="Segoe UI" pitchFamily="34" charset="0"/>
                <a:ea typeface="Segoe UI" pitchFamily="34" charset="0"/>
                <a:cs typeface="Segoe UI" pitchFamily="34" charset="0"/>
              </a:defRPr>
            </a:lvl1pPr>
            <a:lvl2pPr marL="812516" indent="0">
              <a:buFontTx/>
              <a:buNone/>
              <a:defRPr/>
            </a:lvl2pPr>
            <a:lvl3pPr marL="1625030" indent="0">
              <a:buFontTx/>
              <a:buNone/>
              <a:defRPr/>
            </a:lvl3pPr>
            <a:lvl4pPr marL="2437547" indent="0">
              <a:buFontTx/>
              <a:buNone/>
              <a:defRPr/>
            </a:lvl4pPr>
            <a:lvl5pPr marL="3250062" indent="0">
              <a:buFontTx/>
              <a:buNone/>
              <a:defRPr/>
            </a:lvl5pPr>
          </a:lstStyle>
          <a:p>
            <a:pPr lvl="0"/>
            <a:r>
              <a:rPr lang="en-US" smtClean="0"/>
              <a:t>Click to edit Master text styles</a:t>
            </a:r>
          </a:p>
        </p:txBody>
      </p:sp>
      <p:sp>
        <p:nvSpPr>
          <p:cNvPr id="17" name="Date Placeholder 3"/>
          <p:cNvSpPr>
            <a:spLocks noGrp="1"/>
          </p:cNvSpPr>
          <p:nvPr>
            <p:ph type="dt" sz="half" idx="26"/>
          </p:nvPr>
        </p:nvSpPr>
        <p:spPr>
          <a:xfrm>
            <a:off x="644526" y="6356352"/>
            <a:ext cx="1422400" cy="365125"/>
          </a:xfrm>
          <a:prstGeom prst="rect">
            <a:avLst/>
          </a:prstGeom>
        </p:spPr>
        <p:txBody>
          <a:bodyPr lIns="121899" tIns="60949" rIns="121899" bIns="60949"/>
          <a:lstStyle>
            <a:lvl1pPr>
              <a:defRPr/>
            </a:lvl1pPr>
          </a:lstStyle>
          <a:p>
            <a:pPr>
              <a:defRPr/>
            </a:pPr>
            <a:fld id="{6C8CDF10-8694-45BA-AD9C-69FCABA462B6}" type="datetimeFigureOut">
              <a:rPr lang="en-US"/>
              <a:pPr>
                <a:defRPr/>
              </a:pPr>
              <a:t>6/11/2012</a:t>
            </a:fld>
            <a:endParaRPr lang="en-US"/>
          </a:p>
        </p:txBody>
      </p:sp>
      <p:sp>
        <p:nvSpPr>
          <p:cNvPr id="18" name="Footer Placeholder 4"/>
          <p:cNvSpPr>
            <a:spLocks noGrp="1"/>
          </p:cNvSpPr>
          <p:nvPr>
            <p:ph type="ftr" sz="quarter" idx="27"/>
          </p:nvPr>
        </p:nvSpPr>
        <p:spPr>
          <a:xfrm>
            <a:off x="2316165" y="6356352"/>
            <a:ext cx="6056312" cy="365125"/>
          </a:xfrm>
          <a:prstGeom prst="rect">
            <a:avLst/>
          </a:prstGeom>
        </p:spPr>
        <p:txBody>
          <a:bodyPr lIns="121899" tIns="60949" rIns="121899" bIns="60949"/>
          <a:lstStyle>
            <a:lvl1pPr>
              <a:defRPr sz="1100"/>
            </a:lvl1pPr>
          </a:lstStyle>
          <a:p>
            <a:pPr>
              <a:defRPr/>
            </a:pPr>
            <a:endParaRPr lang="en-US"/>
          </a:p>
        </p:txBody>
      </p:sp>
      <p:sp>
        <p:nvSpPr>
          <p:cNvPr id="19" name="Slide Number Placeholder 5"/>
          <p:cNvSpPr>
            <a:spLocks noGrp="1"/>
          </p:cNvSpPr>
          <p:nvPr>
            <p:ph type="sldNum" sz="quarter" idx="28"/>
          </p:nvPr>
        </p:nvSpPr>
        <p:spPr>
          <a:xfrm>
            <a:off x="8574088" y="6356352"/>
            <a:ext cx="595312" cy="365125"/>
          </a:xfrm>
          <a:prstGeom prst="rect">
            <a:avLst/>
          </a:prstGeom>
        </p:spPr>
        <p:txBody>
          <a:bodyPr lIns="121899" tIns="60949" rIns="121899" bIns="60949"/>
          <a:lstStyle>
            <a:lvl1pPr>
              <a:defRPr/>
            </a:lvl1pPr>
          </a:lstStyle>
          <a:p>
            <a:pPr>
              <a:defRPr/>
            </a:pPr>
            <a:fld id="{D23A9902-F981-49BB-BE16-87C402A7FD8C}" type="slidenum">
              <a:rPr lang="en-US"/>
              <a:pPr>
                <a:defRPr/>
              </a:pPr>
              <a:t>‹#›</a:t>
            </a:fld>
            <a:endParaRPr lang="en-US"/>
          </a:p>
        </p:txBody>
      </p:sp>
    </p:spTree>
    <p:extLst>
      <p:ext uri="{BB962C8B-B14F-4D97-AF65-F5344CB8AC3E}">
        <p14:creationId xmlns:p14="http://schemas.microsoft.com/office/powerpoint/2010/main" val="11340733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tandard Page w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457200"/>
            <a:ext cx="10969943" cy="553998"/>
          </a:xfrm>
          <a:prstGeom prst="rect">
            <a:avLst/>
          </a:prstGeom>
        </p:spPr>
        <p:txBody>
          <a:bodyPr/>
          <a:lstStyle>
            <a:lvl1pPr algn="l">
              <a:defRPr sz="4000">
                <a:solidFill>
                  <a:srgbClr val="007096"/>
                </a:solidFill>
              </a:defRPr>
            </a:lvl1pPr>
          </a:lstStyle>
          <a:p>
            <a:r>
              <a:rPr lang="en-US" dirty="0" smtClean="0"/>
              <a:t>Title</a:t>
            </a:r>
            <a:endParaRPr lang="en-US" dirty="0"/>
          </a:p>
        </p:txBody>
      </p:sp>
      <p:sp>
        <p:nvSpPr>
          <p:cNvPr id="3" name="Content Placeholder 2"/>
          <p:cNvSpPr>
            <a:spLocks noGrp="1"/>
          </p:cNvSpPr>
          <p:nvPr>
            <p:ph idx="1"/>
          </p:nvPr>
        </p:nvSpPr>
        <p:spPr>
          <a:xfrm>
            <a:off x="609441" y="1219202"/>
            <a:ext cx="10969943" cy="1950790"/>
          </a:xfrm>
          <a:prstGeom prst="rect">
            <a:avLst/>
          </a:prstGeom>
        </p:spPr>
        <p:txBody>
          <a:bodyPr/>
          <a:lstStyle>
            <a:lvl1pPr marL="0" indent="0">
              <a:spcBef>
                <a:spcPts val="0"/>
              </a:spcBef>
              <a:spcAft>
                <a:spcPts val="1066"/>
              </a:spcAft>
              <a:buFont typeface="Arial" pitchFamily="34" charset="0"/>
              <a:buNone/>
              <a:defRPr sz="2800">
                <a:solidFill>
                  <a:srgbClr val="545454"/>
                </a:solidFill>
              </a:defRPr>
            </a:lvl1pPr>
            <a:lvl2pPr marL="609493" indent="-228560">
              <a:buClr>
                <a:srgbClr val="9AC2CF"/>
              </a:buClr>
              <a:buFont typeface="Wingdings" pitchFamily="2" charset="2"/>
              <a:buChar char="§"/>
              <a:defRPr sz="2100">
                <a:solidFill>
                  <a:srgbClr val="6E6E6E"/>
                </a:solidFill>
              </a:defRPr>
            </a:lvl2pPr>
            <a:lvl3pPr marL="990427" indent="-228560">
              <a:buClr>
                <a:srgbClr val="9AC2CF"/>
              </a:buClr>
              <a:buFont typeface="Wingdings" pitchFamily="2" charset="2"/>
              <a:buChar char="§"/>
              <a:defRPr sz="2100">
                <a:solidFill>
                  <a:srgbClr val="6E6E6E"/>
                </a:solidFill>
              </a:defRPr>
            </a:lvl3pPr>
            <a:lvl4pPr marL="1371360" indent="-228560">
              <a:buClr>
                <a:srgbClr val="9AC2CF"/>
              </a:buClr>
              <a:buFont typeface="Wingdings" pitchFamily="2" charset="2"/>
              <a:buChar char="§"/>
              <a:defRPr sz="2100">
                <a:solidFill>
                  <a:srgbClr val="6E6E6E"/>
                </a:solidFill>
              </a:defRPr>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pic>
        <p:nvPicPr>
          <p:cNvPr id="4" name="Picture 3" descr="pangea-globe-sm-shadow.png"/>
          <p:cNvPicPr>
            <a:picLocks noChangeAspect="1"/>
          </p:cNvPicPr>
          <p:nvPr userDrawn="1"/>
        </p:nvPicPr>
        <p:blipFill>
          <a:blip r:embed="rId2" cstate="print"/>
          <a:stretch>
            <a:fillRect/>
          </a:stretch>
        </p:blipFill>
        <p:spPr>
          <a:xfrm>
            <a:off x="10868369" y="6236701"/>
            <a:ext cx="711015" cy="380219"/>
          </a:xfrm>
          <a:prstGeom prst="rect">
            <a:avLst/>
          </a:prstGeom>
        </p:spPr>
      </p:pic>
    </p:spTree>
    <p:extLst>
      <p:ext uri="{BB962C8B-B14F-4D97-AF65-F5344CB8AC3E}">
        <p14:creationId xmlns:p14="http://schemas.microsoft.com/office/powerpoint/2010/main" val="3943471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 id="2147483729" r:id="rId19"/>
    <p:sldLayoutId id="2147483730" r:id="rId20"/>
    <p:sldLayoutId id="2147483731" r:id="rId2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hyperlink" Target="http://microsoft.com/msdn"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1.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33.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 Id="rId9"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415736"/>
            <a:ext cx="6718301" cy="1232464"/>
          </a:xfrm>
        </p:spPr>
        <p:txBody>
          <a:bodyPr/>
          <a:lstStyle/>
          <a:p>
            <a:r>
              <a:rPr lang="en-US" sz="3600" dirty="0"/>
              <a:t>Microsoft System Center Virtual Machine Manager 2012: Zero to Cluster to Cloud</a:t>
            </a:r>
          </a:p>
        </p:txBody>
      </p:sp>
      <p:sp>
        <p:nvSpPr>
          <p:cNvPr id="5" name="Subtitle 2"/>
          <p:cNvSpPr txBox="1">
            <a:spLocks/>
          </p:cNvSpPr>
          <p:nvPr/>
        </p:nvSpPr>
        <p:spPr>
          <a:xfrm>
            <a:off x="4333852" y="5181600"/>
            <a:ext cx="6870702"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Greg Cusanza</a:t>
            </a:r>
          </a:p>
          <a:p>
            <a:r>
              <a:rPr lang="en-US" dirty="0" smtClean="0"/>
              <a:t>Senior Program Manager</a:t>
            </a:r>
          </a:p>
          <a:p>
            <a:r>
              <a:rPr lang="en-US" dirty="0" smtClean="0"/>
              <a:t>Microsoft Corporation</a:t>
            </a:r>
            <a:endParaRPr lang="en-US" dirty="0"/>
          </a:p>
        </p:txBody>
      </p:sp>
      <p:sp>
        <p:nvSpPr>
          <p:cNvPr id="3" name="TextBox 2"/>
          <p:cNvSpPr txBox="1"/>
          <p:nvPr/>
        </p:nvSpPr>
        <p:spPr>
          <a:xfrm>
            <a:off x="519113" y="228600"/>
            <a:ext cx="22224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MGT320</a:t>
            </a:r>
          </a:p>
        </p:txBody>
      </p:sp>
    </p:spTree>
    <p:extLst>
      <p:ext uri="{BB962C8B-B14F-4D97-AF65-F5344CB8AC3E}">
        <p14:creationId xmlns:p14="http://schemas.microsoft.com/office/powerpoint/2010/main" val="51552437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RUNNING GCE SCRIPTS DURING BARE-METAL DEPLOYMENT</a:t>
            </a:r>
            <a:endParaRPr lang="en-US" sz="3600" dirty="0"/>
          </a:p>
        </p:txBody>
      </p:sp>
      <p:sp>
        <p:nvSpPr>
          <p:cNvPr id="5" name="Text Placeholder 4"/>
          <p:cNvSpPr>
            <a:spLocks noGrp="1"/>
          </p:cNvSpPr>
          <p:nvPr>
            <p:ph type="body" sz="quarter" idx="10"/>
          </p:nvPr>
        </p:nvSpPr>
        <p:spPr>
          <a:xfrm>
            <a:off x="519112" y="1447799"/>
            <a:ext cx="11149013" cy="4518160"/>
          </a:xfrm>
        </p:spPr>
        <p:txBody>
          <a:bodyPr/>
          <a:lstStyle/>
          <a:p>
            <a:r>
              <a:rPr lang="en-US" smtClean="0"/>
              <a:t>Purpose </a:t>
            </a:r>
          </a:p>
          <a:p>
            <a:pPr lvl="1"/>
            <a:r>
              <a:rPr lang="en-US" smtClean="0"/>
              <a:t>Firmware updates and/or prepping  the local storage RAID configuration before OS installation</a:t>
            </a:r>
          </a:p>
          <a:p>
            <a:r>
              <a:rPr lang="en-US" smtClean="0"/>
              <a:t>Steps (e.g. RAID)</a:t>
            </a:r>
          </a:p>
          <a:p>
            <a:pPr lvl="1"/>
            <a:r>
              <a:rPr lang="en-US" smtClean="0"/>
              <a:t>Find/download the command line RAID configuration program for your vendor  </a:t>
            </a:r>
          </a:p>
          <a:p>
            <a:pPr lvl="1"/>
            <a:r>
              <a:rPr lang="en-US" smtClean="0"/>
              <a:t>Find the exact command to run to erase current RAID configuration and create a new one</a:t>
            </a:r>
          </a:p>
          <a:p>
            <a:pPr lvl="1"/>
            <a:r>
              <a:rPr lang="en-US" smtClean="0"/>
              <a:t>Update the VMM host profile with this information</a:t>
            </a:r>
          </a:p>
          <a:p>
            <a:pPr lvl="1"/>
            <a:r>
              <a:rPr lang="en-US" smtClean="0"/>
              <a:t>Start the bare-metal deployment</a:t>
            </a:r>
            <a:endParaRPr lang="en-US" sz="2400" dirty="0"/>
          </a:p>
        </p:txBody>
      </p:sp>
    </p:spTree>
    <p:extLst>
      <p:ext uri="{BB962C8B-B14F-4D97-AF65-F5344CB8AC3E}">
        <p14:creationId xmlns:p14="http://schemas.microsoft.com/office/powerpoint/2010/main" val="31225693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Script Example: Running GCE Scripts During Bare-Metal Deployment – </a:t>
            </a:r>
            <a:r>
              <a:rPr lang="en-US" sz="4000" dirty="0" smtClean="0">
                <a:solidFill>
                  <a:schemeClr val="accent2">
                    <a:alpha val="99000"/>
                  </a:schemeClr>
                </a:solidFill>
              </a:rPr>
              <a:t>Using Local Resource</a:t>
            </a:r>
            <a:endParaRPr lang="en-US" sz="2800" dirty="0">
              <a:solidFill>
                <a:schemeClr val="accent2">
                  <a:alpha val="99000"/>
                </a:schemeClr>
              </a:solidFill>
            </a:endParaRPr>
          </a:p>
        </p:txBody>
      </p:sp>
      <p:sp>
        <p:nvSpPr>
          <p:cNvPr id="6" name="Text Placeholder 5"/>
          <p:cNvSpPr>
            <a:spLocks noGrp="1"/>
          </p:cNvSpPr>
          <p:nvPr>
            <p:ph type="body" sz="quarter" idx="10"/>
          </p:nvPr>
        </p:nvSpPr>
        <p:spPr/>
        <p:txBody>
          <a:bodyPr/>
          <a:lstStyle/>
          <a:p>
            <a:r>
              <a:rPr lang="en-US" sz="1600" smtClean="0">
                <a:solidFill>
                  <a:srgbClr val="00B050"/>
                </a:solidFill>
              </a:rPr>
              <a:t>#1 Get the VMM host profile to be used </a:t>
            </a:r>
            <a:endParaRPr lang="en-US" sz="1600" smtClean="0">
              <a:solidFill>
                <a:schemeClr val="tx1"/>
              </a:solidFill>
            </a:endParaRPr>
          </a:p>
          <a:p>
            <a:r>
              <a:rPr lang="en-US" sz="1600" smtClean="0">
                <a:solidFill>
                  <a:schemeClr val="tx1"/>
                </a:solidFill>
              </a:rPr>
              <a:t>$HostProfile = Get-SCVMHostProfile -Name "Host GCE Profile“</a:t>
            </a:r>
          </a:p>
          <a:p>
            <a:endParaRPr lang="en-US" sz="1600" smtClean="0">
              <a:solidFill>
                <a:schemeClr val="bg1"/>
              </a:solidFill>
            </a:endParaRPr>
          </a:p>
          <a:p>
            <a:r>
              <a:rPr lang="en-US" sz="1600" smtClean="0">
                <a:solidFill>
                  <a:srgbClr val="00B050"/>
                </a:solidFill>
              </a:rPr>
              <a:t>#2 Provide the script command </a:t>
            </a:r>
            <a:r>
              <a:rPr lang="en-US" sz="1600" smtClean="0">
                <a:solidFill>
                  <a:schemeClr val="tx1"/>
                </a:solidFill>
              </a:rPr>
              <a:t>settings </a:t>
            </a:r>
          </a:p>
          <a:p>
            <a:r>
              <a:rPr lang="en-US" sz="1600" smtClean="0">
                <a:solidFill>
                  <a:schemeClr val="tx1"/>
                </a:solidFill>
              </a:rPr>
              <a:t>$scriptSetting = New-SCScriptCommandSetting -WorkingDirectory "" -PersistStandardOutputPath "" -PersistStandardErrorPath "" -MatchStandardOutput "" -MatchStandardError "" -MatchExitCode "" -AlwaysReboot $false -MatchRebootExitCode "" -RestartScriptOnExitCodeReboot $false  -WarnAndContinueOnMatch -commandmayreboot</a:t>
            </a:r>
          </a:p>
          <a:p>
            <a:endParaRPr lang="en-US" sz="1600" smtClean="0">
              <a:solidFill>
                <a:schemeClr val="bg1"/>
              </a:solidFill>
            </a:endParaRPr>
          </a:p>
          <a:p>
            <a:r>
              <a:rPr lang="en-US" sz="1600" smtClean="0">
                <a:solidFill>
                  <a:srgbClr val="00B050"/>
                </a:solidFill>
              </a:rPr>
              <a:t>#3 Add script command to the host profile to delete existing virtual disk and the RAID configuration</a:t>
            </a:r>
          </a:p>
          <a:p>
            <a:r>
              <a:rPr lang="en-US" sz="1600" smtClean="0">
                <a:solidFill>
                  <a:schemeClr val="tx1"/>
                </a:solidFill>
              </a:rPr>
              <a:t>Add-SCScriptCommand -VMHostProfile $HostProfile -Executable "x:\dell\toolkit\tools\raidcfg.exe" -ScriptCommandSetting $scriptSetting -CommandParameters "-vd -ac=dvd -c=0" -TimeoutSeconds 120</a:t>
            </a:r>
          </a:p>
          <a:p>
            <a:endParaRPr lang="en-US" sz="1600" smtClean="0">
              <a:solidFill>
                <a:schemeClr val="bg1"/>
              </a:solidFill>
            </a:endParaRPr>
          </a:p>
          <a:p>
            <a:r>
              <a:rPr lang="en-US" sz="1600" smtClean="0">
                <a:solidFill>
                  <a:srgbClr val="00B050"/>
                </a:solidFill>
              </a:rPr>
              <a:t>#4 Add script command to the host profile to create RAID 1 configuration with the two existing drives </a:t>
            </a:r>
          </a:p>
          <a:p>
            <a:r>
              <a:rPr lang="en-US" sz="1600" smtClean="0">
                <a:solidFill>
                  <a:schemeClr val="tx1"/>
                </a:solidFill>
              </a:rPr>
              <a:t>Add-SCScriptCommand -VMHostProfile $HostProfile -Executable "x:\dell\toolkit\tools\raidcfg.exe" -ScriptCommandSetting $scriptSetting -CommandParameters "-ctrl -ac=cvd -c=0 -ad=0:0:1,0:1:1 -r=1" -TimeoutSeconds 12000</a:t>
            </a:r>
            <a:endParaRPr lang="en-US" sz="1600" dirty="0">
              <a:solidFill>
                <a:schemeClr val="tx1"/>
              </a:solidFill>
            </a:endParaRPr>
          </a:p>
        </p:txBody>
      </p:sp>
    </p:spTree>
    <p:extLst>
      <p:ext uri="{BB962C8B-B14F-4D97-AF65-F5344CB8AC3E}">
        <p14:creationId xmlns:p14="http://schemas.microsoft.com/office/powerpoint/2010/main" val="345240488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Script Example: Running GCE Scripts During Bare-Metal Deployment </a:t>
            </a:r>
            <a:r>
              <a:rPr lang="en-US" sz="4000" dirty="0" smtClean="0"/>
              <a:t>– </a:t>
            </a:r>
            <a:r>
              <a:rPr lang="en-US" sz="4000" dirty="0">
                <a:solidFill>
                  <a:schemeClr val="accent2">
                    <a:alpha val="99000"/>
                  </a:schemeClr>
                </a:solidFill>
              </a:rPr>
              <a:t>Using </a:t>
            </a:r>
            <a:r>
              <a:rPr lang="en-US" sz="4000" dirty="0" smtClean="0">
                <a:solidFill>
                  <a:schemeClr val="accent2">
                    <a:alpha val="99000"/>
                  </a:schemeClr>
                </a:solidFill>
              </a:rPr>
              <a:t>Custom </a:t>
            </a:r>
            <a:r>
              <a:rPr lang="en-US" sz="4000" dirty="0">
                <a:solidFill>
                  <a:schemeClr val="accent2">
                    <a:alpha val="99000"/>
                  </a:schemeClr>
                </a:solidFill>
              </a:rPr>
              <a:t>Resource</a:t>
            </a:r>
            <a:endParaRPr lang="en-US" sz="2800" dirty="0">
              <a:solidFill>
                <a:schemeClr val="accent2">
                  <a:alpha val="99000"/>
                </a:schemeClr>
              </a:solidFill>
            </a:endParaRPr>
          </a:p>
        </p:txBody>
      </p:sp>
      <p:sp>
        <p:nvSpPr>
          <p:cNvPr id="6" name="Text Placeholder 5"/>
          <p:cNvSpPr>
            <a:spLocks noGrp="1"/>
          </p:cNvSpPr>
          <p:nvPr>
            <p:ph type="body" sz="quarter" idx="10"/>
          </p:nvPr>
        </p:nvSpPr>
        <p:spPr>
          <a:xfrm>
            <a:off x="531812" y="1371600"/>
            <a:ext cx="11149012" cy="2108269"/>
          </a:xfrm>
        </p:spPr>
        <p:txBody>
          <a:bodyPr/>
          <a:lstStyle/>
          <a:p>
            <a:r>
              <a:rPr lang="en-US" sz="1600" dirty="0">
                <a:solidFill>
                  <a:srgbClr val="00B050"/>
                </a:solidFill>
              </a:rPr>
              <a:t>#1 Get resource folder location (for raidcfg.exe) in the VMM library </a:t>
            </a:r>
            <a:endParaRPr lang="en-US" sz="1600" dirty="0">
              <a:solidFill>
                <a:schemeClr val="tx1"/>
              </a:solidFill>
            </a:endParaRPr>
          </a:p>
          <a:p>
            <a:r>
              <a:rPr lang="en-US" sz="1600" dirty="0">
                <a:solidFill>
                  <a:schemeClr val="tx1"/>
                </a:solidFill>
              </a:rPr>
              <a:t>$Resource = Get-</a:t>
            </a:r>
            <a:r>
              <a:rPr lang="en-US" sz="1600" dirty="0" err="1">
                <a:solidFill>
                  <a:schemeClr val="tx1"/>
                </a:solidFill>
              </a:rPr>
              <a:t>SCCustomResource</a:t>
            </a:r>
            <a:r>
              <a:rPr lang="en-US" sz="1600" dirty="0">
                <a:solidFill>
                  <a:schemeClr val="tx1"/>
                </a:solidFill>
              </a:rPr>
              <a:t> | where { $_.</a:t>
            </a:r>
            <a:r>
              <a:rPr lang="en-US" sz="1600" dirty="0" err="1">
                <a:solidFill>
                  <a:schemeClr val="tx1"/>
                </a:solidFill>
              </a:rPr>
              <a:t>SharePath</a:t>
            </a:r>
            <a:r>
              <a:rPr lang="en-US" sz="1600" dirty="0">
                <a:solidFill>
                  <a:schemeClr val="tx1"/>
                </a:solidFill>
              </a:rPr>
              <a:t> -</a:t>
            </a:r>
            <a:r>
              <a:rPr lang="en-US" sz="1600" dirty="0" err="1">
                <a:solidFill>
                  <a:schemeClr val="tx1"/>
                </a:solidFill>
              </a:rPr>
              <a:t>eq</a:t>
            </a:r>
            <a:r>
              <a:rPr lang="en-US" sz="1600" dirty="0">
                <a:solidFill>
                  <a:schemeClr val="tx1"/>
                </a:solidFill>
              </a:rPr>
              <a:t> "\\FC213.dcmanager.lab\MSSCVMMLibrary\ConfigUtil.cr" }</a:t>
            </a:r>
          </a:p>
          <a:p>
            <a:endParaRPr lang="en-US" sz="1600" dirty="0">
              <a:solidFill>
                <a:schemeClr val="bg2"/>
              </a:solidFill>
            </a:endParaRPr>
          </a:p>
          <a:p>
            <a:r>
              <a:rPr lang="en-US" sz="1600" dirty="0">
                <a:solidFill>
                  <a:srgbClr val="00B050"/>
                </a:solidFill>
              </a:rPr>
              <a:t>#2 Get the host profile to be used</a:t>
            </a:r>
            <a:endParaRPr lang="en-US" sz="1600" dirty="0">
              <a:solidFill>
                <a:schemeClr val="tx1"/>
              </a:solidFill>
            </a:endParaRPr>
          </a:p>
          <a:p>
            <a:r>
              <a:rPr lang="en-US" sz="1600" dirty="0">
                <a:solidFill>
                  <a:schemeClr val="tx1"/>
                </a:solidFill>
              </a:rPr>
              <a:t>$</a:t>
            </a:r>
            <a:r>
              <a:rPr lang="en-US" sz="1600" dirty="0" err="1">
                <a:solidFill>
                  <a:schemeClr val="tx1"/>
                </a:solidFill>
              </a:rPr>
              <a:t>HostProfile</a:t>
            </a:r>
            <a:r>
              <a:rPr lang="en-US" sz="1600" dirty="0">
                <a:solidFill>
                  <a:schemeClr val="tx1"/>
                </a:solidFill>
              </a:rPr>
              <a:t> = Get-</a:t>
            </a:r>
            <a:r>
              <a:rPr lang="en-US" sz="1600" dirty="0" err="1">
                <a:solidFill>
                  <a:schemeClr val="tx1"/>
                </a:solidFill>
              </a:rPr>
              <a:t>SCVMHostProfile</a:t>
            </a:r>
            <a:r>
              <a:rPr lang="en-US" sz="1600" dirty="0">
                <a:solidFill>
                  <a:schemeClr val="tx1"/>
                </a:solidFill>
              </a:rPr>
              <a:t> -Name "Host GCE Profile"</a:t>
            </a:r>
          </a:p>
          <a:p>
            <a:endParaRPr lang="en-US" sz="1600" dirty="0">
              <a:solidFill>
                <a:schemeClr val="bg2"/>
              </a:solidFill>
            </a:endParaRPr>
          </a:p>
          <a:p>
            <a:r>
              <a:rPr lang="en-US" sz="1600" dirty="0">
                <a:solidFill>
                  <a:srgbClr val="00B050"/>
                </a:solidFill>
              </a:rPr>
              <a:t>#3 Provide the script command settings </a:t>
            </a:r>
            <a:endParaRPr lang="en-US" sz="1600" dirty="0">
              <a:solidFill>
                <a:schemeClr val="tx1"/>
              </a:solidFill>
            </a:endParaRPr>
          </a:p>
          <a:p>
            <a:r>
              <a:rPr lang="en-US" sz="1600" dirty="0">
                <a:solidFill>
                  <a:schemeClr val="tx1"/>
                </a:solidFill>
              </a:rPr>
              <a:t>$</a:t>
            </a:r>
            <a:r>
              <a:rPr lang="en-US" sz="1600" dirty="0" err="1">
                <a:solidFill>
                  <a:schemeClr val="tx1"/>
                </a:solidFill>
              </a:rPr>
              <a:t>scriptSetting</a:t>
            </a:r>
            <a:r>
              <a:rPr lang="en-US" sz="1600" dirty="0">
                <a:solidFill>
                  <a:schemeClr val="tx1"/>
                </a:solidFill>
              </a:rPr>
              <a:t> = New-</a:t>
            </a:r>
            <a:r>
              <a:rPr lang="en-US" sz="1600" dirty="0" err="1">
                <a:solidFill>
                  <a:schemeClr val="tx1"/>
                </a:solidFill>
              </a:rPr>
              <a:t>SCScriptCommandSetting</a:t>
            </a:r>
            <a:r>
              <a:rPr lang="en-US" sz="1600" dirty="0">
                <a:solidFill>
                  <a:schemeClr val="tx1"/>
                </a:solidFill>
              </a:rPr>
              <a:t> -</a:t>
            </a:r>
            <a:r>
              <a:rPr lang="en-US" sz="1600" dirty="0" err="1">
                <a:solidFill>
                  <a:schemeClr val="tx1"/>
                </a:solidFill>
              </a:rPr>
              <a:t>WorkingDirectory</a:t>
            </a:r>
            <a:r>
              <a:rPr lang="en-US" sz="1600" dirty="0">
                <a:solidFill>
                  <a:schemeClr val="tx1"/>
                </a:solidFill>
              </a:rPr>
              <a:t> "" -</a:t>
            </a:r>
            <a:r>
              <a:rPr lang="en-US" sz="1600" dirty="0" err="1">
                <a:solidFill>
                  <a:schemeClr val="tx1"/>
                </a:solidFill>
              </a:rPr>
              <a:t>PersistStandardOutputPath</a:t>
            </a:r>
            <a:r>
              <a:rPr lang="en-US" sz="1600" dirty="0">
                <a:solidFill>
                  <a:schemeClr val="tx1"/>
                </a:solidFill>
              </a:rPr>
              <a:t> "" -</a:t>
            </a:r>
            <a:r>
              <a:rPr lang="en-US" sz="1600" dirty="0" err="1">
                <a:solidFill>
                  <a:schemeClr val="tx1"/>
                </a:solidFill>
              </a:rPr>
              <a:t>PersistStandardErrorPath</a:t>
            </a:r>
            <a:r>
              <a:rPr lang="en-US" sz="1600" dirty="0">
                <a:solidFill>
                  <a:schemeClr val="tx1"/>
                </a:solidFill>
              </a:rPr>
              <a:t> "" -</a:t>
            </a:r>
            <a:r>
              <a:rPr lang="en-US" sz="1600" dirty="0" err="1">
                <a:solidFill>
                  <a:schemeClr val="tx1"/>
                </a:solidFill>
              </a:rPr>
              <a:t>MatchStandardOutput</a:t>
            </a:r>
            <a:r>
              <a:rPr lang="en-US" sz="1600" dirty="0">
                <a:solidFill>
                  <a:schemeClr val="tx1"/>
                </a:solidFill>
              </a:rPr>
              <a:t> "" -</a:t>
            </a:r>
            <a:r>
              <a:rPr lang="en-US" sz="1600" dirty="0" err="1">
                <a:solidFill>
                  <a:schemeClr val="tx1"/>
                </a:solidFill>
              </a:rPr>
              <a:t>MatchStandardError</a:t>
            </a:r>
            <a:r>
              <a:rPr lang="en-US" sz="1600" dirty="0">
                <a:solidFill>
                  <a:schemeClr val="tx1"/>
                </a:solidFill>
              </a:rPr>
              <a:t> "" -</a:t>
            </a:r>
            <a:r>
              <a:rPr lang="en-US" sz="1600" dirty="0" err="1">
                <a:solidFill>
                  <a:schemeClr val="tx1"/>
                </a:solidFill>
              </a:rPr>
              <a:t>MatchExitCode</a:t>
            </a:r>
            <a:r>
              <a:rPr lang="en-US" sz="1600" dirty="0">
                <a:solidFill>
                  <a:schemeClr val="tx1"/>
                </a:solidFill>
              </a:rPr>
              <a:t> "" -</a:t>
            </a:r>
            <a:r>
              <a:rPr lang="en-US" sz="1600" dirty="0" err="1">
                <a:solidFill>
                  <a:schemeClr val="tx1"/>
                </a:solidFill>
              </a:rPr>
              <a:t>AlwaysReboot</a:t>
            </a:r>
            <a:r>
              <a:rPr lang="en-US" sz="1600" dirty="0">
                <a:solidFill>
                  <a:schemeClr val="tx1"/>
                </a:solidFill>
              </a:rPr>
              <a:t> $false -</a:t>
            </a:r>
            <a:r>
              <a:rPr lang="en-US" sz="1600" dirty="0" err="1">
                <a:solidFill>
                  <a:schemeClr val="tx1"/>
                </a:solidFill>
              </a:rPr>
              <a:t>MatchRebootExitCode</a:t>
            </a:r>
            <a:r>
              <a:rPr lang="en-US" sz="1600" dirty="0">
                <a:solidFill>
                  <a:schemeClr val="tx1"/>
                </a:solidFill>
              </a:rPr>
              <a:t> "" -</a:t>
            </a:r>
            <a:r>
              <a:rPr lang="en-US" sz="1600" dirty="0" err="1">
                <a:solidFill>
                  <a:schemeClr val="tx1"/>
                </a:solidFill>
              </a:rPr>
              <a:t>RestartScriptOnExitCodeReboot</a:t>
            </a:r>
            <a:r>
              <a:rPr lang="en-US" sz="1600" dirty="0">
                <a:solidFill>
                  <a:schemeClr val="tx1"/>
                </a:solidFill>
              </a:rPr>
              <a:t> $false  -</a:t>
            </a:r>
            <a:r>
              <a:rPr lang="en-US" sz="1600" dirty="0" err="1">
                <a:solidFill>
                  <a:schemeClr val="tx1"/>
                </a:solidFill>
              </a:rPr>
              <a:t>WarnAndContinueOnMatch</a:t>
            </a:r>
            <a:r>
              <a:rPr lang="en-US" sz="1600" dirty="0">
                <a:solidFill>
                  <a:schemeClr val="tx1"/>
                </a:solidFill>
              </a:rPr>
              <a:t> -</a:t>
            </a:r>
            <a:r>
              <a:rPr lang="en-US" sz="1600" dirty="0" err="1">
                <a:solidFill>
                  <a:schemeClr val="tx1"/>
                </a:solidFill>
              </a:rPr>
              <a:t>CommandMayReboot</a:t>
            </a:r>
            <a:endParaRPr lang="en-US" sz="1600" dirty="0">
              <a:solidFill>
                <a:schemeClr val="tx1"/>
              </a:solidFill>
            </a:endParaRPr>
          </a:p>
          <a:p>
            <a:endParaRPr lang="en-US" sz="1600" dirty="0">
              <a:solidFill>
                <a:schemeClr val="bg1"/>
              </a:solidFill>
            </a:endParaRPr>
          </a:p>
          <a:p>
            <a:r>
              <a:rPr lang="en-US" sz="1600" dirty="0">
                <a:solidFill>
                  <a:srgbClr val="00B050"/>
                </a:solidFill>
              </a:rPr>
              <a:t>#4 Add script command to the host profile to delete existing virtual disk and the RAID configuration</a:t>
            </a:r>
          </a:p>
          <a:p>
            <a:r>
              <a:rPr lang="en-US" sz="1600" dirty="0">
                <a:solidFill>
                  <a:schemeClr val="tx1"/>
                </a:solidFill>
              </a:rPr>
              <a:t>Add-</a:t>
            </a:r>
            <a:r>
              <a:rPr lang="en-US" sz="1600" dirty="0" err="1">
                <a:solidFill>
                  <a:schemeClr val="tx1"/>
                </a:solidFill>
              </a:rPr>
              <a:t>SCScriptCommand</a:t>
            </a:r>
            <a:r>
              <a:rPr lang="en-US" sz="1600" dirty="0">
                <a:solidFill>
                  <a:schemeClr val="tx1"/>
                </a:solidFill>
              </a:rPr>
              <a:t> -</a:t>
            </a:r>
            <a:r>
              <a:rPr lang="en-US" sz="1600" dirty="0" err="1">
                <a:solidFill>
                  <a:schemeClr val="tx1"/>
                </a:solidFill>
              </a:rPr>
              <a:t>VMHostProfile</a:t>
            </a:r>
            <a:r>
              <a:rPr lang="en-US" sz="1600" dirty="0">
                <a:solidFill>
                  <a:schemeClr val="tx1"/>
                </a:solidFill>
              </a:rPr>
              <a:t> $</a:t>
            </a:r>
            <a:r>
              <a:rPr lang="en-US" sz="1600" dirty="0" err="1">
                <a:solidFill>
                  <a:schemeClr val="tx1"/>
                </a:solidFill>
              </a:rPr>
              <a:t>HostProfile</a:t>
            </a:r>
            <a:r>
              <a:rPr lang="en-US" sz="1600" dirty="0">
                <a:solidFill>
                  <a:schemeClr val="tx1"/>
                </a:solidFill>
              </a:rPr>
              <a:t> -Executable "raidcfg.exe" -</a:t>
            </a:r>
            <a:r>
              <a:rPr lang="en-US" sz="1600" dirty="0" err="1">
                <a:solidFill>
                  <a:schemeClr val="tx1"/>
                </a:solidFill>
              </a:rPr>
              <a:t>ScriptCommandSetting</a:t>
            </a:r>
            <a:r>
              <a:rPr lang="en-US" sz="1600" dirty="0">
                <a:solidFill>
                  <a:schemeClr val="tx1"/>
                </a:solidFill>
              </a:rPr>
              <a:t> $</a:t>
            </a:r>
            <a:r>
              <a:rPr lang="en-US" sz="1600" dirty="0" err="1">
                <a:solidFill>
                  <a:schemeClr val="tx1"/>
                </a:solidFill>
              </a:rPr>
              <a:t>scriptSetting</a:t>
            </a:r>
            <a:r>
              <a:rPr lang="en-US" sz="1600" dirty="0">
                <a:solidFill>
                  <a:schemeClr val="tx1"/>
                </a:solidFill>
              </a:rPr>
              <a:t> -</a:t>
            </a:r>
            <a:r>
              <a:rPr lang="en-US" sz="1600" dirty="0" err="1">
                <a:solidFill>
                  <a:schemeClr val="tx1"/>
                </a:solidFill>
              </a:rPr>
              <a:t>CommandParameters</a:t>
            </a:r>
            <a:r>
              <a:rPr lang="en-US" sz="1600" dirty="0">
                <a:solidFill>
                  <a:schemeClr val="tx1"/>
                </a:solidFill>
              </a:rPr>
              <a:t> "-</a:t>
            </a:r>
            <a:r>
              <a:rPr lang="en-US" sz="1600" dirty="0" err="1">
                <a:solidFill>
                  <a:schemeClr val="tx1"/>
                </a:solidFill>
              </a:rPr>
              <a:t>vd</a:t>
            </a:r>
            <a:r>
              <a:rPr lang="en-US" sz="1600" dirty="0">
                <a:solidFill>
                  <a:schemeClr val="tx1"/>
                </a:solidFill>
              </a:rPr>
              <a:t> -ac=</a:t>
            </a:r>
            <a:r>
              <a:rPr lang="en-US" sz="1600" dirty="0" err="1">
                <a:solidFill>
                  <a:schemeClr val="tx1"/>
                </a:solidFill>
              </a:rPr>
              <a:t>dvd</a:t>
            </a:r>
            <a:r>
              <a:rPr lang="en-US" sz="1600" dirty="0">
                <a:solidFill>
                  <a:schemeClr val="tx1"/>
                </a:solidFill>
              </a:rPr>
              <a:t> -c=0" -</a:t>
            </a:r>
            <a:r>
              <a:rPr lang="en-US" sz="1600" dirty="0" err="1">
                <a:solidFill>
                  <a:schemeClr val="tx1"/>
                </a:solidFill>
              </a:rPr>
              <a:t>TimeoutSeconds</a:t>
            </a:r>
            <a:r>
              <a:rPr lang="en-US" sz="1600" dirty="0">
                <a:solidFill>
                  <a:schemeClr val="tx1"/>
                </a:solidFill>
              </a:rPr>
              <a:t> 120 -</a:t>
            </a:r>
            <a:r>
              <a:rPr lang="en-US" sz="1600" dirty="0" err="1">
                <a:solidFill>
                  <a:schemeClr val="tx1"/>
                </a:solidFill>
              </a:rPr>
              <a:t>LibraryResource</a:t>
            </a:r>
            <a:r>
              <a:rPr lang="en-US" sz="1600" dirty="0">
                <a:solidFill>
                  <a:schemeClr val="tx1"/>
                </a:solidFill>
              </a:rPr>
              <a:t> $Resource</a:t>
            </a:r>
          </a:p>
          <a:p>
            <a:endParaRPr lang="en-US" sz="1600" dirty="0">
              <a:solidFill>
                <a:schemeClr val="bg1"/>
              </a:solidFill>
            </a:endParaRPr>
          </a:p>
          <a:p>
            <a:r>
              <a:rPr lang="en-US" sz="1600" dirty="0">
                <a:solidFill>
                  <a:srgbClr val="00B050"/>
                </a:solidFill>
              </a:rPr>
              <a:t>#5 Add script command to the host profile to create RAID 1 configuration with the two existing drives </a:t>
            </a:r>
          </a:p>
          <a:p>
            <a:r>
              <a:rPr lang="en-US" sz="1600" dirty="0">
                <a:solidFill>
                  <a:schemeClr val="tx1"/>
                </a:solidFill>
              </a:rPr>
              <a:t>Add-</a:t>
            </a:r>
            <a:r>
              <a:rPr lang="en-US" sz="1600" dirty="0" err="1">
                <a:solidFill>
                  <a:schemeClr val="tx1"/>
                </a:solidFill>
              </a:rPr>
              <a:t>SCScriptCommand</a:t>
            </a:r>
            <a:r>
              <a:rPr lang="en-US" sz="1600" dirty="0">
                <a:solidFill>
                  <a:schemeClr val="tx1"/>
                </a:solidFill>
              </a:rPr>
              <a:t> -</a:t>
            </a:r>
            <a:r>
              <a:rPr lang="en-US" sz="1600" dirty="0" err="1">
                <a:solidFill>
                  <a:schemeClr val="tx1"/>
                </a:solidFill>
              </a:rPr>
              <a:t>VMHostProfile</a:t>
            </a:r>
            <a:r>
              <a:rPr lang="en-US" sz="1600" dirty="0">
                <a:solidFill>
                  <a:schemeClr val="tx1"/>
                </a:solidFill>
              </a:rPr>
              <a:t> $</a:t>
            </a:r>
            <a:r>
              <a:rPr lang="en-US" sz="1600" dirty="0" err="1">
                <a:solidFill>
                  <a:schemeClr val="tx1"/>
                </a:solidFill>
              </a:rPr>
              <a:t>HostProfile</a:t>
            </a:r>
            <a:r>
              <a:rPr lang="en-US" sz="1600" dirty="0">
                <a:solidFill>
                  <a:schemeClr val="tx1"/>
                </a:solidFill>
              </a:rPr>
              <a:t> -Executable "raidcfg.exe" -</a:t>
            </a:r>
            <a:r>
              <a:rPr lang="en-US" sz="1600" dirty="0" err="1">
                <a:solidFill>
                  <a:schemeClr val="tx1"/>
                </a:solidFill>
              </a:rPr>
              <a:t>ScriptCommandSetting</a:t>
            </a:r>
            <a:r>
              <a:rPr lang="en-US" sz="1600" dirty="0">
                <a:solidFill>
                  <a:schemeClr val="tx1"/>
                </a:solidFill>
              </a:rPr>
              <a:t> $</a:t>
            </a:r>
            <a:r>
              <a:rPr lang="en-US" sz="1600" dirty="0" err="1">
                <a:solidFill>
                  <a:schemeClr val="tx1"/>
                </a:solidFill>
              </a:rPr>
              <a:t>scriptSetting</a:t>
            </a:r>
            <a:r>
              <a:rPr lang="en-US" sz="1600" dirty="0">
                <a:solidFill>
                  <a:schemeClr val="tx1"/>
                </a:solidFill>
              </a:rPr>
              <a:t> -</a:t>
            </a:r>
            <a:r>
              <a:rPr lang="en-US" sz="1600" dirty="0" err="1">
                <a:solidFill>
                  <a:schemeClr val="tx1"/>
                </a:solidFill>
              </a:rPr>
              <a:t>CommandParameters</a:t>
            </a:r>
            <a:r>
              <a:rPr lang="en-US" sz="1600" dirty="0">
                <a:solidFill>
                  <a:schemeClr val="tx1"/>
                </a:solidFill>
              </a:rPr>
              <a:t> "-ctrl -ac=</a:t>
            </a:r>
            <a:r>
              <a:rPr lang="en-US" sz="1600" dirty="0" err="1">
                <a:solidFill>
                  <a:schemeClr val="tx1"/>
                </a:solidFill>
              </a:rPr>
              <a:t>cvd</a:t>
            </a:r>
            <a:r>
              <a:rPr lang="en-US" sz="1600" dirty="0">
                <a:solidFill>
                  <a:schemeClr val="tx1"/>
                </a:solidFill>
              </a:rPr>
              <a:t> -c=0 -ad=0:0:1,0:1:1 -r=0" -</a:t>
            </a:r>
            <a:r>
              <a:rPr lang="en-US" sz="1600" dirty="0" err="1">
                <a:solidFill>
                  <a:schemeClr val="tx1"/>
                </a:solidFill>
              </a:rPr>
              <a:t>TimeoutSeconds</a:t>
            </a:r>
            <a:r>
              <a:rPr lang="en-US" sz="1600" dirty="0">
                <a:solidFill>
                  <a:schemeClr val="tx1"/>
                </a:solidFill>
              </a:rPr>
              <a:t> 120 -</a:t>
            </a:r>
            <a:r>
              <a:rPr lang="en-US" sz="1600" dirty="0" err="1">
                <a:solidFill>
                  <a:schemeClr val="tx1"/>
                </a:solidFill>
              </a:rPr>
              <a:t>LibraryResource</a:t>
            </a:r>
            <a:r>
              <a:rPr lang="en-US" sz="1600" dirty="0">
                <a:solidFill>
                  <a:schemeClr val="tx1"/>
                </a:solidFill>
              </a:rPr>
              <a:t> </a:t>
            </a:r>
            <a:r>
              <a:rPr lang="en-US" sz="1600" dirty="0">
                <a:solidFill>
                  <a:schemeClr val="bg1"/>
                </a:solidFill>
              </a:rPr>
              <a:t>$Resource</a:t>
            </a:r>
            <a:endParaRPr lang="en-US" sz="1600" dirty="0">
              <a:solidFill>
                <a:schemeClr val="tx1"/>
              </a:solidFill>
            </a:endParaRPr>
          </a:p>
        </p:txBody>
      </p:sp>
    </p:spTree>
    <p:extLst>
      <p:ext uri="{BB962C8B-B14F-4D97-AF65-F5344CB8AC3E}">
        <p14:creationId xmlns:p14="http://schemas.microsoft.com/office/powerpoint/2010/main" val="278873700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POST-DEPLOYMENT GCE SCRIPTS</a:t>
            </a:r>
            <a:endParaRPr lang="en-US" dirty="0"/>
          </a:p>
        </p:txBody>
      </p:sp>
      <p:sp>
        <p:nvSpPr>
          <p:cNvPr id="5" name="Text Placeholder 4"/>
          <p:cNvSpPr>
            <a:spLocks noGrp="1"/>
          </p:cNvSpPr>
          <p:nvPr>
            <p:ph type="body" sz="quarter" idx="10"/>
          </p:nvPr>
        </p:nvSpPr>
        <p:spPr>
          <a:xfrm>
            <a:off x="519112" y="1447799"/>
            <a:ext cx="11149013" cy="3742563"/>
          </a:xfrm>
        </p:spPr>
        <p:txBody>
          <a:bodyPr/>
          <a:lstStyle/>
          <a:p>
            <a:r>
              <a:rPr lang="en-US" dirty="0"/>
              <a:t>Purpose </a:t>
            </a:r>
          </a:p>
          <a:p>
            <a:pPr lvl="1"/>
            <a:r>
              <a:rPr lang="en-US" dirty="0"/>
              <a:t>NIC teaming</a:t>
            </a:r>
          </a:p>
          <a:p>
            <a:pPr lvl="1"/>
            <a:r>
              <a:rPr lang="en-US" dirty="0" err="1"/>
              <a:t>iSCSI</a:t>
            </a:r>
            <a:r>
              <a:rPr lang="en-US" dirty="0"/>
              <a:t> configuration</a:t>
            </a:r>
          </a:p>
          <a:p>
            <a:pPr lvl="1"/>
            <a:r>
              <a:rPr lang="en-US" dirty="0"/>
              <a:t>Any other remote command execution </a:t>
            </a:r>
          </a:p>
          <a:p>
            <a:r>
              <a:rPr lang="en-US" dirty="0"/>
              <a:t>Steps (for misc. command execution)</a:t>
            </a:r>
          </a:p>
          <a:p>
            <a:pPr lvl="1"/>
            <a:r>
              <a:rPr lang="en-US" dirty="0"/>
              <a:t>Find out the exact command to run </a:t>
            </a:r>
          </a:p>
          <a:p>
            <a:pPr lvl="1"/>
            <a:r>
              <a:rPr lang="en-US" dirty="0"/>
              <a:t>Use VMM </a:t>
            </a:r>
            <a:r>
              <a:rPr lang="en-US" dirty="0" err="1"/>
              <a:t>commandlet</a:t>
            </a:r>
            <a:r>
              <a:rPr lang="en-US" dirty="0"/>
              <a:t> “Invoke-</a:t>
            </a:r>
            <a:r>
              <a:rPr lang="en-US" dirty="0" err="1"/>
              <a:t>SCScriptCommand</a:t>
            </a:r>
            <a:r>
              <a:rPr lang="en-US" dirty="0"/>
              <a:t>” and pass your </a:t>
            </a:r>
            <a:r>
              <a:rPr lang="en-US" dirty="0" smtClean="0"/>
              <a:t>command</a:t>
            </a:r>
            <a:endParaRPr lang="en-US" dirty="0"/>
          </a:p>
        </p:txBody>
      </p:sp>
    </p:spTree>
    <p:extLst>
      <p:ext uri="{BB962C8B-B14F-4D97-AF65-F5344CB8AC3E}">
        <p14:creationId xmlns:p14="http://schemas.microsoft.com/office/powerpoint/2010/main" val="200592504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Script Example: </a:t>
            </a:r>
            <a:r>
              <a:rPr lang="en-US" sz="4000" dirty="0" smtClean="0"/>
              <a:t>Post Deployment GCE Example</a:t>
            </a:r>
            <a:endParaRPr lang="en-US" sz="2800" dirty="0">
              <a:solidFill>
                <a:schemeClr val="accent2">
                  <a:alpha val="99000"/>
                </a:schemeClr>
              </a:solidFill>
            </a:endParaRPr>
          </a:p>
        </p:txBody>
      </p:sp>
      <p:sp>
        <p:nvSpPr>
          <p:cNvPr id="6" name="Text Placeholder 5"/>
          <p:cNvSpPr>
            <a:spLocks noGrp="1"/>
          </p:cNvSpPr>
          <p:nvPr>
            <p:ph type="body" sz="quarter" idx="10"/>
          </p:nvPr>
        </p:nvSpPr>
        <p:spPr/>
        <p:txBody>
          <a:bodyPr/>
          <a:lstStyle/>
          <a:p>
            <a:r>
              <a:rPr lang="en-US" sz="1600" dirty="0">
                <a:solidFill>
                  <a:srgbClr val="00B050"/>
                </a:solidFill>
              </a:rPr>
              <a:t>#Get the host server and credentials that will run this command</a:t>
            </a:r>
            <a:endParaRPr lang="en-US" sz="1600" dirty="0">
              <a:solidFill>
                <a:schemeClr val="tx1"/>
              </a:solidFill>
            </a:endParaRPr>
          </a:p>
          <a:p>
            <a:r>
              <a:rPr lang="en-US" sz="1600" dirty="0">
                <a:solidFill>
                  <a:schemeClr val="tx1"/>
                </a:solidFill>
              </a:rPr>
              <a:t>$</a:t>
            </a:r>
            <a:r>
              <a:rPr lang="en-US" sz="1600" dirty="0" err="1">
                <a:solidFill>
                  <a:schemeClr val="tx1"/>
                </a:solidFill>
              </a:rPr>
              <a:t>VMHost</a:t>
            </a:r>
            <a:r>
              <a:rPr lang="en-US" sz="1600" dirty="0">
                <a:solidFill>
                  <a:schemeClr val="tx1"/>
                </a:solidFill>
              </a:rPr>
              <a:t> = Get-</a:t>
            </a:r>
            <a:r>
              <a:rPr lang="en-US" sz="1600" dirty="0" err="1">
                <a:solidFill>
                  <a:schemeClr val="tx1"/>
                </a:solidFill>
              </a:rPr>
              <a:t>SCVMHost</a:t>
            </a:r>
            <a:r>
              <a:rPr lang="en-US" sz="1600" dirty="0">
                <a:solidFill>
                  <a:schemeClr val="tx1"/>
                </a:solidFill>
              </a:rPr>
              <a:t> -</a:t>
            </a:r>
            <a:r>
              <a:rPr lang="en-US" sz="1600" dirty="0" err="1">
                <a:solidFill>
                  <a:schemeClr val="tx1"/>
                </a:solidFill>
              </a:rPr>
              <a:t>ComputerName</a:t>
            </a:r>
            <a:r>
              <a:rPr lang="en-US" sz="1600" dirty="0">
                <a:solidFill>
                  <a:schemeClr val="tx1"/>
                </a:solidFill>
              </a:rPr>
              <a:t> “HVServer1“</a:t>
            </a:r>
          </a:p>
          <a:p>
            <a:r>
              <a:rPr lang="en-US" sz="1600" dirty="0">
                <a:solidFill>
                  <a:schemeClr val="tx1"/>
                </a:solidFill>
              </a:rPr>
              <a:t>$RAA = get-</a:t>
            </a:r>
            <a:r>
              <a:rPr lang="en-US" sz="1600" dirty="0" err="1">
                <a:solidFill>
                  <a:schemeClr val="tx1"/>
                </a:solidFill>
              </a:rPr>
              <a:t>SCRunAsAccount</a:t>
            </a:r>
            <a:r>
              <a:rPr lang="en-US" sz="1600" dirty="0">
                <a:solidFill>
                  <a:schemeClr val="tx1"/>
                </a:solidFill>
              </a:rPr>
              <a:t> -name </a:t>
            </a:r>
            <a:r>
              <a:rPr lang="en-US" sz="1600" dirty="0" err="1">
                <a:solidFill>
                  <a:schemeClr val="tx1"/>
                </a:solidFill>
              </a:rPr>
              <a:t>DomainCreds</a:t>
            </a:r>
            <a:r>
              <a:rPr lang="en-US" sz="1600" dirty="0">
                <a:solidFill>
                  <a:schemeClr val="tx1"/>
                </a:solidFill>
              </a:rPr>
              <a:t> </a:t>
            </a:r>
          </a:p>
          <a:p>
            <a:endParaRPr lang="en-US" sz="1600" dirty="0">
              <a:solidFill>
                <a:schemeClr val="bg1"/>
              </a:solidFill>
            </a:endParaRPr>
          </a:p>
          <a:p>
            <a:r>
              <a:rPr lang="en-US" sz="1600" dirty="0">
                <a:solidFill>
                  <a:srgbClr val="00B050"/>
                </a:solidFill>
              </a:rPr>
              <a:t>#Example1: Run ‘PROSetCL.exe’ command to team four Intel PRO/1000 NICs on your host</a:t>
            </a:r>
            <a:endParaRPr lang="en-US" sz="1600" dirty="0">
              <a:solidFill>
                <a:schemeClr val="tx1"/>
              </a:solidFill>
            </a:endParaRPr>
          </a:p>
          <a:p>
            <a:r>
              <a:rPr lang="en-US" sz="1600" dirty="0">
                <a:solidFill>
                  <a:schemeClr val="tx1"/>
                </a:solidFill>
              </a:rPr>
              <a:t>Invoke-</a:t>
            </a:r>
            <a:r>
              <a:rPr lang="en-US" sz="1600" dirty="0" err="1">
                <a:solidFill>
                  <a:schemeClr val="tx1"/>
                </a:solidFill>
              </a:rPr>
              <a:t>SCScriptCommand</a:t>
            </a:r>
            <a:r>
              <a:rPr lang="en-US" sz="1600" dirty="0">
                <a:solidFill>
                  <a:schemeClr val="tx1"/>
                </a:solidFill>
              </a:rPr>
              <a:t> -</a:t>
            </a:r>
            <a:r>
              <a:rPr lang="en-US" sz="1600" dirty="0" err="1">
                <a:solidFill>
                  <a:schemeClr val="tx1"/>
                </a:solidFill>
              </a:rPr>
              <a:t>VMHost</a:t>
            </a:r>
            <a:r>
              <a:rPr lang="en-US" sz="1600" dirty="0">
                <a:solidFill>
                  <a:schemeClr val="tx1"/>
                </a:solidFill>
              </a:rPr>
              <a:t> $</a:t>
            </a:r>
            <a:r>
              <a:rPr lang="en-US" sz="1600" dirty="0" err="1">
                <a:solidFill>
                  <a:schemeClr val="tx1"/>
                </a:solidFill>
              </a:rPr>
              <a:t>VMHost</a:t>
            </a:r>
            <a:r>
              <a:rPr lang="en-US" sz="1600" dirty="0">
                <a:solidFill>
                  <a:schemeClr val="tx1"/>
                </a:solidFill>
              </a:rPr>
              <a:t> -Executable "C:\Program Files\Intel\DMIX\CL\PROSetCL.exe" -</a:t>
            </a:r>
            <a:r>
              <a:rPr lang="en-US" sz="1600" dirty="0" err="1">
                <a:solidFill>
                  <a:schemeClr val="tx1"/>
                </a:solidFill>
              </a:rPr>
              <a:t>CommandParameters</a:t>
            </a:r>
            <a:r>
              <a:rPr lang="en-US" sz="1600" dirty="0">
                <a:solidFill>
                  <a:schemeClr val="tx1"/>
                </a:solidFill>
              </a:rPr>
              <a:t> "</a:t>
            </a:r>
            <a:r>
              <a:rPr lang="en-US" sz="1600" dirty="0" err="1">
                <a:solidFill>
                  <a:schemeClr val="tx1"/>
                </a:solidFill>
              </a:rPr>
              <a:t>team_create</a:t>
            </a:r>
            <a:r>
              <a:rPr lang="en-US" sz="1600" dirty="0">
                <a:solidFill>
                  <a:schemeClr val="tx1"/>
                </a:solidFill>
              </a:rPr>
              <a:t> 2,3,4,5 TECHREADY14 ALB" -</a:t>
            </a:r>
            <a:r>
              <a:rPr lang="en-US" sz="1600" dirty="0" err="1">
                <a:solidFill>
                  <a:schemeClr val="tx1"/>
                </a:solidFill>
              </a:rPr>
              <a:t>TimeoutSeconds</a:t>
            </a:r>
            <a:r>
              <a:rPr lang="en-US" sz="1600" dirty="0">
                <a:solidFill>
                  <a:schemeClr val="tx1"/>
                </a:solidFill>
              </a:rPr>
              <a:t> 60</a:t>
            </a:r>
          </a:p>
          <a:p>
            <a:endParaRPr lang="en-US" sz="1600" dirty="0">
              <a:solidFill>
                <a:schemeClr val="tx1"/>
              </a:solidFill>
            </a:endParaRPr>
          </a:p>
          <a:p>
            <a:r>
              <a:rPr lang="en-US" sz="1600" dirty="0">
                <a:solidFill>
                  <a:srgbClr val="00B050"/>
                </a:solidFill>
              </a:rPr>
              <a:t>#Example2: Run the </a:t>
            </a:r>
            <a:r>
              <a:rPr lang="en-US" sz="1600" dirty="0" err="1">
                <a:solidFill>
                  <a:srgbClr val="00B050"/>
                </a:solidFill>
              </a:rPr>
              <a:t>netsh</a:t>
            </a:r>
            <a:r>
              <a:rPr lang="en-US" sz="1600" dirty="0">
                <a:solidFill>
                  <a:srgbClr val="00B050"/>
                </a:solidFill>
              </a:rPr>
              <a:t> command to set the NIC called “Demo” to static IP address 10.10.1.15 </a:t>
            </a:r>
            <a:r>
              <a:rPr lang="en-US" sz="1600" dirty="0" smtClean="0">
                <a:solidFill>
                  <a:srgbClr val="00B050"/>
                </a:solidFill>
              </a:rPr>
              <a:t/>
            </a:r>
            <a:br>
              <a:rPr lang="en-US" sz="1600" dirty="0" smtClean="0">
                <a:solidFill>
                  <a:srgbClr val="00B050"/>
                </a:solidFill>
              </a:rPr>
            </a:br>
            <a:r>
              <a:rPr lang="en-US" sz="1600" dirty="0" smtClean="0">
                <a:solidFill>
                  <a:srgbClr val="00B050"/>
                </a:solidFill>
              </a:rPr>
              <a:t>with </a:t>
            </a:r>
            <a:r>
              <a:rPr lang="en-US" sz="1600" dirty="0">
                <a:solidFill>
                  <a:srgbClr val="00B050"/>
                </a:solidFill>
              </a:rPr>
              <a:t>subnet mask 255.255.255.0 default gateway 10.10.1.1</a:t>
            </a:r>
            <a:endParaRPr lang="en-US" sz="1600" dirty="0">
              <a:solidFill>
                <a:schemeClr val="tx1"/>
              </a:solidFill>
            </a:endParaRPr>
          </a:p>
          <a:p>
            <a:r>
              <a:rPr lang="en-US" sz="1600" dirty="0">
                <a:solidFill>
                  <a:schemeClr val="tx1"/>
                </a:solidFill>
              </a:rPr>
              <a:t>Invoke-</a:t>
            </a:r>
            <a:r>
              <a:rPr lang="en-US" sz="1600" dirty="0" err="1">
                <a:solidFill>
                  <a:schemeClr val="tx1"/>
                </a:solidFill>
              </a:rPr>
              <a:t>SCScriptCommand</a:t>
            </a:r>
            <a:r>
              <a:rPr lang="en-US" sz="1600" dirty="0">
                <a:solidFill>
                  <a:schemeClr val="tx1"/>
                </a:solidFill>
              </a:rPr>
              <a:t> -</a:t>
            </a:r>
            <a:r>
              <a:rPr lang="en-US" sz="1600" dirty="0" err="1">
                <a:solidFill>
                  <a:schemeClr val="tx1"/>
                </a:solidFill>
              </a:rPr>
              <a:t>VMHost</a:t>
            </a:r>
            <a:r>
              <a:rPr lang="en-US" sz="1600" dirty="0">
                <a:solidFill>
                  <a:schemeClr val="tx1"/>
                </a:solidFill>
              </a:rPr>
              <a:t> $</a:t>
            </a:r>
            <a:r>
              <a:rPr lang="en-US" sz="1600" dirty="0" err="1">
                <a:solidFill>
                  <a:schemeClr val="tx1"/>
                </a:solidFill>
              </a:rPr>
              <a:t>VMHost</a:t>
            </a:r>
            <a:r>
              <a:rPr lang="en-US" sz="1600" dirty="0">
                <a:solidFill>
                  <a:schemeClr val="tx1"/>
                </a:solidFill>
              </a:rPr>
              <a:t> -Executable "cmd.exe" -</a:t>
            </a:r>
            <a:r>
              <a:rPr lang="en-US" sz="1600" dirty="0" err="1">
                <a:solidFill>
                  <a:schemeClr val="tx1"/>
                </a:solidFill>
              </a:rPr>
              <a:t>CommandParameters</a:t>
            </a:r>
            <a:r>
              <a:rPr lang="en-US" sz="1600" dirty="0">
                <a:solidFill>
                  <a:schemeClr val="tx1"/>
                </a:solidFill>
              </a:rPr>
              <a:t> "/K </a:t>
            </a:r>
            <a:r>
              <a:rPr lang="en-US" sz="1600" dirty="0" err="1">
                <a:solidFill>
                  <a:schemeClr val="tx1"/>
                </a:solidFill>
              </a:rPr>
              <a:t>netsh</a:t>
            </a:r>
            <a:r>
              <a:rPr lang="en-US" sz="1600" dirty="0">
                <a:solidFill>
                  <a:schemeClr val="tx1"/>
                </a:solidFill>
              </a:rPr>
              <a:t> interface </a:t>
            </a:r>
            <a:r>
              <a:rPr lang="en-US" sz="1600" dirty="0" err="1">
                <a:solidFill>
                  <a:schemeClr val="tx1"/>
                </a:solidFill>
              </a:rPr>
              <a:t>ip</a:t>
            </a:r>
            <a:r>
              <a:rPr lang="en-US" sz="1600" dirty="0">
                <a:solidFill>
                  <a:schemeClr val="tx1"/>
                </a:solidFill>
              </a:rPr>
              <a:t> set address Demo static 10.10.1.15 255.255.255.0 10.10.1.1" -</a:t>
            </a:r>
            <a:r>
              <a:rPr lang="en-US" sz="1600" dirty="0" err="1">
                <a:solidFill>
                  <a:schemeClr val="tx1"/>
                </a:solidFill>
              </a:rPr>
              <a:t>TimeoutSeconds</a:t>
            </a:r>
            <a:r>
              <a:rPr lang="en-US" sz="1600" dirty="0">
                <a:solidFill>
                  <a:schemeClr val="tx1"/>
                </a:solidFill>
              </a:rPr>
              <a:t> 60</a:t>
            </a:r>
          </a:p>
          <a:p>
            <a:r>
              <a:rPr lang="en-US" sz="1600" dirty="0" smtClean="0">
                <a:solidFill>
                  <a:schemeClr val="bg1"/>
                </a:solidFill>
              </a:rPr>
              <a:t>$</a:t>
            </a:r>
            <a:r>
              <a:rPr lang="en-US" sz="1600" dirty="0">
                <a:solidFill>
                  <a:schemeClr val="bg1"/>
                </a:solidFill>
              </a:rPr>
              <a:t>Resource</a:t>
            </a:r>
            <a:endParaRPr lang="en-US" sz="1600" dirty="0">
              <a:solidFill>
                <a:schemeClr val="tx1"/>
              </a:solidFill>
            </a:endParaRPr>
          </a:p>
        </p:txBody>
      </p:sp>
    </p:spTree>
    <p:extLst>
      <p:ext uri="{BB962C8B-B14F-4D97-AF65-F5344CB8AC3E}">
        <p14:creationId xmlns:p14="http://schemas.microsoft.com/office/powerpoint/2010/main" val="303160472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POST-DEPLOYMENT GCE SCRIPTS</a:t>
            </a:r>
            <a:endParaRPr lang="en-US" dirty="0"/>
          </a:p>
        </p:txBody>
      </p:sp>
      <p:sp>
        <p:nvSpPr>
          <p:cNvPr id="5" name="Text Placeholder 4"/>
          <p:cNvSpPr>
            <a:spLocks noGrp="1"/>
          </p:cNvSpPr>
          <p:nvPr>
            <p:ph type="body" sz="quarter" idx="10"/>
          </p:nvPr>
        </p:nvSpPr>
        <p:spPr/>
        <p:txBody>
          <a:bodyPr/>
          <a:lstStyle/>
          <a:p>
            <a:r>
              <a:rPr lang="en-US" smtClean="0"/>
              <a:t>Purpose </a:t>
            </a:r>
          </a:p>
          <a:p>
            <a:pPr lvl="1"/>
            <a:r>
              <a:rPr lang="en-US" smtClean="0"/>
              <a:t>NIC teaming</a:t>
            </a:r>
          </a:p>
          <a:p>
            <a:pPr lvl="1"/>
            <a:r>
              <a:rPr lang="en-US" smtClean="0"/>
              <a:t>iSCSI configuration</a:t>
            </a:r>
          </a:p>
          <a:p>
            <a:pPr lvl="1"/>
            <a:r>
              <a:rPr lang="en-US" smtClean="0"/>
              <a:t>Any other remote command execution </a:t>
            </a:r>
          </a:p>
          <a:p>
            <a:r>
              <a:rPr lang="en-US" smtClean="0"/>
              <a:t>Steps (for misc. command execution)</a:t>
            </a:r>
          </a:p>
          <a:p>
            <a:pPr lvl="1"/>
            <a:r>
              <a:rPr lang="en-US" smtClean="0"/>
              <a:t>Find out the exact command to run </a:t>
            </a:r>
          </a:p>
          <a:p>
            <a:pPr lvl="1"/>
            <a:r>
              <a:rPr lang="en-US" smtClean="0"/>
              <a:t>Use VMM commandlet “Invoke-SCScriptCommand” and pass your command</a:t>
            </a:r>
            <a:endParaRPr lang="en-US" dirty="0"/>
          </a:p>
        </p:txBody>
      </p:sp>
    </p:spTree>
    <p:extLst>
      <p:ext uri="{BB962C8B-B14F-4D97-AF65-F5344CB8AC3E}">
        <p14:creationId xmlns:p14="http://schemas.microsoft.com/office/powerpoint/2010/main" val="101880959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6"/>
          <p:cNvGrpSpPr>
            <a:grpSpLocks/>
          </p:cNvGrpSpPr>
          <p:nvPr/>
        </p:nvGrpSpPr>
        <p:grpSpPr bwMode="auto">
          <a:xfrm>
            <a:off x="1308103" y="4077872"/>
            <a:ext cx="1214437" cy="320675"/>
            <a:chOff x="-1920064" y="2147152"/>
            <a:chExt cx="1215648" cy="320790"/>
          </a:xfrm>
        </p:grpSpPr>
        <p:pic>
          <p:nvPicPr>
            <p:cNvPr id="45149" name="Picture 102"/>
            <p:cNvPicPr>
              <a:picLocks noChangeAspect="1"/>
            </p:cNvPicPr>
            <p:nvPr/>
          </p:nvPicPr>
          <p:blipFill>
            <a:blip r:embed="rId3" cstate="print"/>
            <a:srcRect/>
            <a:stretch>
              <a:fillRect/>
            </a:stretch>
          </p:blipFill>
          <p:spPr bwMode="auto">
            <a:xfrm>
              <a:off x="-1920064" y="2147152"/>
              <a:ext cx="324744" cy="320790"/>
            </a:xfrm>
            <a:prstGeom prst="rect">
              <a:avLst/>
            </a:prstGeom>
            <a:noFill/>
            <a:ln w="9525">
              <a:noFill/>
              <a:miter lim="800000"/>
              <a:headEnd/>
              <a:tailEnd/>
            </a:ln>
          </p:spPr>
        </p:pic>
        <p:pic>
          <p:nvPicPr>
            <p:cNvPr id="45150" name="Picture 105"/>
            <p:cNvPicPr>
              <a:picLocks noChangeAspect="1"/>
            </p:cNvPicPr>
            <p:nvPr/>
          </p:nvPicPr>
          <p:blipFill>
            <a:blip r:embed="rId3" cstate="print"/>
            <a:srcRect/>
            <a:stretch>
              <a:fillRect/>
            </a:stretch>
          </p:blipFill>
          <p:spPr bwMode="auto">
            <a:xfrm>
              <a:off x="-1029160" y="2147152"/>
              <a:ext cx="324744" cy="320790"/>
            </a:xfrm>
            <a:prstGeom prst="rect">
              <a:avLst/>
            </a:prstGeom>
            <a:noFill/>
            <a:ln w="9525">
              <a:noFill/>
              <a:miter lim="800000"/>
              <a:headEnd/>
              <a:tailEnd/>
            </a:ln>
          </p:spPr>
        </p:pic>
      </p:grpSp>
      <p:grpSp>
        <p:nvGrpSpPr>
          <p:cNvPr id="11" name="Group 123"/>
          <p:cNvGrpSpPr>
            <a:grpSpLocks/>
          </p:cNvGrpSpPr>
          <p:nvPr/>
        </p:nvGrpSpPr>
        <p:grpSpPr bwMode="auto">
          <a:xfrm>
            <a:off x="4651375" y="4038602"/>
            <a:ext cx="1214438" cy="322263"/>
            <a:chOff x="-1920064" y="2147152"/>
            <a:chExt cx="1215648" cy="320790"/>
          </a:xfrm>
        </p:grpSpPr>
        <p:pic>
          <p:nvPicPr>
            <p:cNvPr id="45147" name="Picture 124"/>
            <p:cNvPicPr>
              <a:picLocks noChangeAspect="1"/>
            </p:cNvPicPr>
            <p:nvPr/>
          </p:nvPicPr>
          <p:blipFill>
            <a:blip r:embed="rId3" cstate="print"/>
            <a:srcRect/>
            <a:stretch>
              <a:fillRect/>
            </a:stretch>
          </p:blipFill>
          <p:spPr bwMode="auto">
            <a:xfrm>
              <a:off x="-1920064" y="2147152"/>
              <a:ext cx="324744" cy="320790"/>
            </a:xfrm>
            <a:prstGeom prst="rect">
              <a:avLst/>
            </a:prstGeom>
            <a:noFill/>
            <a:ln w="9525">
              <a:noFill/>
              <a:miter lim="800000"/>
              <a:headEnd/>
              <a:tailEnd/>
            </a:ln>
          </p:spPr>
        </p:pic>
        <p:pic>
          <p:nvPicPr>
            <p:cNvPr id="45148" name="Picture 125"/>
            <p:cNvPicPr>
              <a:picLocks noChangeAspect="1"/>
            </p:cNvPicPr>
            <p:nvPr/>
          </p:nvPicPr>
          <p:blipFill>
            <a:blip r:embed="rId3" cstate="print"/>
            <a:srcRect/>
            <a:stretch>
              <a:fillRect/>
            </a:stretch>
          </p:blipFill>
          <p:spPr bwMode="auto">
            <a:xfrm>
              <a:off x="-1029160" y="2147152"/>
              <a:ext cx="324744" cy="320790"/>
            </a:xfrm>
            <a:prstGeom prst="rect">
              <a:avLst/>
            </a:prstGeom>
            <a:noFill/>
            <a:ln w="9525">
              <a:noFill/>
              <a:miter lim="800000"/>
              <a:headEnd/>
              <a:tailEnd/>
            </a:ln>
          </p:spPr>
        </p:pic>
      </p:grpSp>
      <p:grpSp>
        <p:nvGrpSpPr>
          <p:cNvPr id="12" name="Group 126"/>
          <p:cNvGrpSpPr>
            <a:grpSpLocks/>
          </p:cNvGrpSpPr>
          <p:nvPr/>
        </p:nvGrpSpPr>
        <p:grpSpPr bwMode="auto">
          <a:xfrm>
            <a:off x="7770813" y="4054478"/>
            <a:ext cx="1216025" cy="322263"/>
            <a:chOff x="-1920064" y="2146184"/>
            <a:chExt cx="1215646" cy="322727"/>
          </a:xfrm>
        </p:grpSpPr>
        <p:pic>
          <p:nvPicPr>
            <p:cNvPr id="45145" name="Picture 127"/>
            <p:cNvPicPr>
              <a:picLocks noChangeAspect="1"/>
            </p:cNvPicPr>
            <p:nvPr/>
          </p:nvPicPr>
          <p:blipFill>
            <a:blip r:embed="rId3" cstate="print"/>
            <a:srcRect/>
            <a:stretch>
              <a:fillRect/>
            </a:stretch>
          </p:blipFill>
          <p:spPr bwMode="auto">
            <a:xfrm>
              <a:off x="-1920064" y="2146184"/>
              <a:ext cx="324742" cy="322727"/>
            </a:xfrm>
            <a:prstGeom prst="rect">
              <a:avLst/>
            </a:prstGeom>
            <a:noFill/>
            <a:ln w="9525">
              <a:noFill/>
              <a:miter lim="800000"/>
              <a:headEnd/>
              <a:tailEnd/>
            </a:ln>
          </p:spPr>
        </p:pic>
        <p:pic>
          <p:nvPicPr>
            <p:cNvPr id="45146" name="Picture 128"/>
            <p:cNvPicPr>
              <a:picLocks noChangeAspect="1"/>
            </p:cNvPicPr>
            <p:nvPr/>
          </p:nvPicPr>
          <p:blipFill>
            <a:blip r:embed="rId3" cstate="print"/>
            <a:srcRect/>
            <a:stretch>
              <a:fillRect/>
            </a:stretch>
          </p:blipFill>
          <p:spPr bwMode="auto">
            <a:xfrm>
              <a:off x="-1029160" y="2146184"/>
              <a:ext cx="324742" cy="322727"/>
            </a:xfrm>
            <a:prstGeom prst="rect">
              <a:avLst/>
            </a:prstGeom>
            <a:noFill/>
            <a:ln w="9525">
              <a:noFill/>
              <a:miter lim="800000"/>
              <a:headEnd/>
              <a:tailEnd/>
            </a:ln>
          </p:spPr>
        </p:pic>
      </p:grpSp>
      <p:sp>
        <p:nvSpPr>
          <p:cNvPr id="45065" name="AutoShape 128"/>
          <p:cNvSpPr>
            <a:spLocks noChangeArrowheads="1"/>
          </p:cNvSpPr>
          <p:nvPr/>
        </p:nvSpPr>
        <p:spPr bwMode="auto">
          <a:xfrm>
            <a:off x="7313612" y="3657600"/>
            <a:ext cx="2209800" cy="2514600"/>
          </a:xfrm>
          <a:prstGeom prst="roundRect">
            <a:avLst>
              <a:gd name="adj" fmla="val 11352"/>
            </a:avLst>
          </a:prstGeom>
          <a:noFill/>
          <a:ln w="38100">
            <a:solidFill>
              <a:schemeClr val="bg1"/>
            </a:solidFill>
            <a:round/>
            <a:headEnd/>
            <a:tailEnd/>
          </a:ln>
        </p:spPr>
        <p:txBody>
          <a:bodyPr wrap="none" lIns="121899" tIns="60949" rIns="121899" bIns="60949" anchor="ctr"/>
          <a:lstStyle/>
          <a:p>
            <a:endParaRPr lang="en-US">
              <a:solidFill>
                <a:srgbClr val="000000"/>
              </a:solidFill>
            </a:endParaRPr>
          </a:p>
        </p:txBody>
      </p:sp>
      <p:sp>
        <p:nvSpPr>
          <p:cNvPr id="45066" name="AutoShape 129"/>
          <p:cNvSpPr>
            <a:spLocks noChangeArrowheads="1"/>
          </p:cNvSpPr>
          <p:nvPr/>
        </p:nvSpPr>
        <p:spPr bwMode="auto">
          <a:xfrm>
            <a:off x="347665" y="3657600"/>
            <a:ext cx="6477000" cy="2514600"/>
          </a:xfrm>
          <a:prstGeom prst="roundRect">
            <a:avLst>
              <a:gd name="adj" fmla="val 9282"/>
            </a:avLst>
          </a:prstGeom>
          <a:noFill/>
          <a:ln w="38100">
            <a:solidFill>
              <a:schemeClr val="bg1"/>
            </a:solidFill>
            <a:round/>
            <a:headEnd/>
            <a:tailEnd/>
          </a:ln>
        </p:spPr>
        <p:txBody>
          <a:bodyPr wrap="none" lIns="121899" tIns="60949" rIns="121899" bIns="60949" anchor="ctr"/>
          <a:lstStyle/>
          <a:p>
            <a:endParaRPr lang="en-US">
              <a:solidFill>
                <a:srgbClr val="000000"/>
              </a:solidFill>
            </a:endParaRPr>
          </a:p>
        </p:txBody>
      </p:sp>
      <p:sp>
        <p:nvSpPr>
          <p:cNvPr id="42116" name="AutoShape 132"/>
          <p:cNvSpPr>
            <a:spLocks noChangeArrowheads="1"/>
          </p:cNvSpPr>
          <p:nvPr/>
        </p:nvSpPr>
        <p:spPr bwMode="auto">
          <a:xfrm>
            <a:off x="608012" y="3886200"/>
            <a:ext cx="2743200" cy="2133600"/>
          </a:xfrm>
          <a:prstGeom prst="roundRect">
            <a:avLst>
              <a:gd name="adj" fmla="val 7972"/>
            </a:avLst>
          </a:prstGeom>
          <a:noFill/>
          <a:ln w="38100">
            <a:solidFill>
              <a:srgbClr val="969696"/>
            </a:solidFill>
            <a:prstDash val="sysDot"/>
            <a:round/>
            <a:headEnd/>
            <a:tailEnd/>
          </a:ln>
        </p:spPr>
        <p:txBody>
          <a:bodyPr wrap="none" lIns="121899" tIns="60949" rIns="121899" bIns="60949" anchor="ctr"/>
          <a:lstStyle/>
          <a:p>
            <a:endParaRPr lang="en-US">
              <a:solidFill>
                <a:srgbClr val="000000"/>
              </a:solidFill>
            </a:endParaRPr>
          </a:p>
        </p:txBody>
      </p:sp>
      <p:sp>
        <p:nvSpPr>
          <p:cNvPr id="42117" name="AutoShape 133"/>
          <p:cNvSpPr>
            <a:spLocks noChangeArrowheads="1"/>
          </p:cNvSpPr>
          <p:nvPr/>
        </p:nvSpPr>
        <p:spPr bwMode="auto">
          <a:xfrm>
            <a:off x="3852863" y="3886200"/>
            <a:ext cx="2743200" cy="2133600"/>
          </a:xfrm>
          <a:prstGeom prst="roundRect">
            <a:avLst>
              <a:gd name="adj" fmla="val 7972"/>
            </a:avLst>
          </a:prstGeom>
          <a:noFill/>
          <a:ln w="38100">
            <a:solidFill>
              <a:schemeClr val="hlink"/>
            </a:solidFill>
            <a:prstDash val="sysDot"/>
            <a:round/>
            <a:headEnd/>
            <a:tailEnd/>
          </a:ln>
        </p:spPr>
        <p:txBody>
          <a:bodyPr wrap="none" lIns="121899" tIns="60949" rIns="121899" bIns="60949" anchor="ctr"/>
          <a:lstStyle/>
          <a:p>
            <a:endParaRPr lang="en-US">
              <a:solidFill>
                <a:srgbClr val="000000"/>
              </a:solidFill>
            </a:endParaRPr>
          </a:p>
        </p:txBody>
      </p:sp>
      <p:pic>
        <p:nvPicPr>
          <p:cNvPr id="3" name="Picture 2"/>
          <p:cNvPicPr>
            <a:picLocks noChangeAspect="1"/>
          </p:cNvPicPr>
          <p:nvPr/>
        </p:nvPicPr>
        <p:blipFill>
          <a:blip r:embed="rId4" cstate="print"/>
          <a:srcRect/>
          <a:stretch>
            <a:fillRect/>
          </a:stretch>
        </p:blipFill>
        <p:spPr bwMode="auto">
          <a:xfrm>
            <a:off x="4367215" y="4495800"/>
            <a:ext cx="1787525" cy="660400"/>
          </a:xfrm>
          <a:prstGeom prst="rect">
            <a:avLst/>
          </a:prstGeom>
          <a:noFill/>
          <a:ln w="9525">
            <a:noFill/>
            <a:miter lim="800000"/>
            <a:headEnd/>
            <a:tailEnd/>
          </a:ln>
        </p:spPr>
      </p:pic>
      <p:pic>
        <p:nvPicPr>
          <p:cNvPr id="5" name="Picture 4"/>
          <p:cNvPicPr>
            <a:picLocks noChangeAspect="1"/>
          </p:cNvPicPr>
          <p:nvPr/>
        </p:nvPicPr>
        <p:blipFill>
          <a:blip r:embed="rId5" cstate="print">
            <a:duotone>
              <a:prstClr val="black"/>
              <a:schemeClr val="tx2">
                <a:tint val="45000"/>
                <a:satMod val="400000"/>
              </a:schemeClr>
            </a:duotone>
            <a:extLst/>
          </a:blip>
          <a:stretch>
            <a:fillRect/>
          </a:stretch>
        </p:blipFill>
        <p:spPr>
          <a:xfrm>
            <a:off x="1626716" y="5276713"/>
            <a:ext cx="654561" cy="665235"/>
          </a:xfrm>
          <a:prstGeom prst="rect">
            <a:avLst/>
          </a:prstGeom>
        </p:spPr>
      </p:pic>
      <p:pic>
        <p:nvPicPr>
          <p:cNvPr id="115" name="Picture 114"/>
          <p:cNvPicPr>
            <a:picLocks noChangeAspect="1"/>
          </p:cNvPicPr>
          <p:nvPr/>
        </p:nvPicPr>
        <p:blipFill>
          <a:blip r:embed="rId5" cstate="print">
            <a:duotone>
              <a:prstClr val="black"/>
              <a:srgbClr val="D9C3A5">
                <a:tint val="50000"/>
                <a:satMod val="180000"/>
              </a:srgbClr>
            </a:duotone>
            <a:extLst/>
          </a:blip>
          <a:stretch>
            <a:fillRect/>
          </a:stretch>
        </p:blipFill>
        <p:spPr>
          <a:xfrm>
            <a:off x="8126289" y="5213109"/>
            <a:ext cx="654561" cy="665235"/>
          </a:xfrm>
          <a:prstGeom prst="rect">
            <a:avLst/>
          </a:prstGeom>
        </p:spPr>
      </p:pic>
      <p:pic>
        <p:nvPicPr>
          <p:cNvPr id="45117" name="Picture 98" descr="Cloud"/>
          <p:cNvPicPr>
            <a:picLocks noChangeAspect="1" noChangeArrowheads="1"/>
          </p:cNvPicPr>
          <p:nvPr/>
        </p:nvPicPr>
        <p:blipFill>
          <a:blip r:embed="rId6" cstate="print"/>
          <a:srcRect/>
          <a:stretch>
            <a:fillRect/>
          </a:stretch>
        </p:blipFill>
        <p:spPr bwMode="auto">
          <a:xfrm>
            <a:off x="4418013" y="990601"/>
            <a:ext cx="5181600" cy="2124075"/>
          </a:xfrm>
          <a:prstGeom prst="rect">
            <a:avLst/>
          </a:prstGeom>
          <a:noFill/>
          <a:ln w="9525">
            <a:noFill/>
            <a:miter lim="800000"/>
            <a:headEnd/>
            <a:tailEnd/>
          </a:ln>
        </p:spPr>
      </p:pic>
      <p:pic>
        <p:nvPicPr>
          <p:cNvPr id="45118" name="Picture 99" descr="Cloud"/>
          <p:cNvPicPr>
            <a:picLocks noChangeAspect="1" noChangeArrowheads="1"/>
          </p:cNvPicPr>
          <p:nvPr/>
        </p:nvPicPr>
        <p:blipFill>
          <a:blip r:embed="rId7" cstate="print"/>
          <a:srcRect/>
          <a:stretch>
            <a:fillRect/>
          </a:stretch>
        </p:blipFill>
        <p:spPr bwMode="auto">
          <a:xfrm>
            <a:off x="150813" y="1371602"/>
            <a:ext cx="3581400" cy="1470025"/>
          </a:xfrm>
          <a:prstGeom prst="rect">
            <a:avLst/>
          </a:prstGeom>
          <a:noFill/>
          <a:ln w="9525">
            <a:noFill/>
            <a:miter lim="800000"/>
            <a:headEnd/>
            <a:tailEnd/>
          </a:ln>
        </p:spPr>
      </p:pic>
      <p:sp>
        <p:nvSpPr>
          <p:cNvPr id="45119" name="Text Box 122"/>
          <p:cNvSpPr txBox="1">
            <a:spLocks noChangeArrowheads="1"/>
          </p:cNvSpPr>
          <p:nvPr/>
        </p:nvSpPr>
        <p:spPr bwMode="auto">
          <a:xfrm>
            <a:off x="369400" y="2139395"/>
            <a:ext cx="1967890" cy="451405"/>
          </a:xfrm>
          <a:prstGeom prst="rect">
            <a:avLst/>
          </a:prstGeom>
          <a:noFill/>
          <a:ln w="9525">
            <a:noFill/>
            <a:miter lim="800000"/>
            <a:headEnd/>
            <a:tailEnd/>
          </a:ln>
        </p:spPr>
        <p:txBody>
          <a:bodyPr wrap="none" lIns="121899" tIns="60949" rIns="121899" bIns="60949" anchor="b">
            <a:spAutoFit/>
          </a:bodyPr>
          <a:lstStyle/>
          <a:p>
            <a:pPr algn="ctr"/>
            <a:r>
              <a:rPr lang="en-US" sz="2100" b="1" dirty="0">
                <a:solidFill>
                  <a:srgbClr val="FFFFFF"/>
                </a:solidFill>
              </a:rPr>
              <a:t>Development</a:t>
            </a:r>
          </a:p>
        </p:txBody>
      </p:sp>
      <p:sp>
        <p:nvSpPr>
          <p:cNvPr id="45123" name="Text Box 121"/>
          <p:cNvSpPr txBox="1">
            <a:spLocks noChangeArrowheads="1"/>
          </p:cNvSpPr>
          <p:nvPr/>
        </p:nvSpPr>
        <p:spPr bwMode="auto">
          <a:xfrm>
            <a:off x="7897182" y="2261634"/>
            <a:ext cx="1668143" cy="451405"/>
          </a:xfrm>
          <a:prstGeom prst="rect">
            <a:avLst/>
          </a:prstGeom>
          <a:noFill/>
          <a:ln w="9525">
            <a:noFill/>
            <a:miter lim="800000"/>
            <a:headEnd/>
            <a:tailEnd/>
          </a:ln>
        </p:spPr>
        <p:txBody>
          <a:bodyPr wrap="none" lIns="121899" tIns="60949" rIns="121899" bIns="60949" anchor="b">
            <a:spAutoFit/>
          </a:bodyPr>
          <a:lstStyle/>
          <a:p>
            <a:pPr algn="ctr"/>
            <a:r>
              <a:rPr lang="en-US" sz="2100" b="1">
                <a:solidFill>
                  <a:srgbClr val="FFFFFF"/>
                </a:solidFill>
              </a:rPr>
              <a:t>Production</a:t>
            </a:r>
          </a:p>
        </p:txBody>
      </p:sp>
      <p:grpSp>
        <p:nvGrpSpPr>
          <p:cNvPr id="22" name="Group 236"/>
          <p:cNvGrpSpPr>
            <a:grpSpLocks/>
          </p:cNvGrpSpPr>
          <p:nvPr/>
        </p:nvGrpSpPr>
        <p:grpSpPr bwMode="auto">
          <a:xfrm>
            <a:off x="4946650" y="1914527"/>
            <a:ext cx="1676401" cy="638175"/>
            <a:chOff x="335" y="1296"/>
            <a:chExt cx="1056" cy="402"/>
          </a:xfrm>
        </p:grpSpPr>
        <p:pic>
          <p:nvPicPr>
            <p:cNvPr id="45115" name="Picture 100" descr="Cloud"/>
            <p:cNvPicPr>
              <a:picLocks noChangeAspect="1" noChangeArrowheads="1"/>
            </p:cNvPicPr>
            <p:nvPr/>
          </p:nvPicPr>
          <p:blipFill>
            <a:blip r:embed="rId8" cstate="print"/>
            <a:srcRect/>
            <a:stretch>
              <a:fillRect/>
            </a:stretch>
          </p:blipFill>
          <p:spPr bwMode="auto">
            <a:xfrm>
              <a:off x="431" y="1296"/>
              <a:ext cx="960" cy="402"/>
            </a:xfrm>
            <a:prstGeom prst="rect">
              <a:avLst/>
            </a:prstGeom>
            <a:noFill/>
            <a:ln w="9525">
              <a:noFill/>
              <a:miter lim="800000"/>
              <a:headEnd/>
              <a:tailEnd/>
            </a:ln>
          </p:spPr>
        </p:pic>
        <p:pic>
          <p:nvPicPr>
            <p:cNvPr id="45116" name="Picture 64"/>
            <p:cNvPicPr>
              <a:picLocks noChangeAspect="1"/>
            </p:cNvPicPr>
            <p:nvPr/>
          </p:nvPicPr>
          <p:blipFill>
            <a:blip r:embed="rId9" cstate="print"/>
            <a:srcRect/>
            <a:stretch>
              <a:fillRect/>
            </a:stretch>
          </p:blipFill>
          <p:spPr bwMode="auto">
            <a:xfrm>
              <a:off x="335" y="1392"/>
              <a:ext cx="231" cy="281"/>
            </a:xfrm>
            <a:prstGeom prst="rect">
              <a:avLst/>
            </a:prstGeom>
            <a:noFill/>
            <a:ln w="9525">
              <a:noFill/>
              <a:miter lim="800000"/>
              <a:headEnd/>
              <a:tailEnd/>
            </a:ln>
          </p:spPr>
        </p:pic>
      </p:grpSp>
      <p:grpSp>
        <p:nvGrpSpPr>
          <p:cNvPr id="23" name="Group 242"/>
          <p:cNvGrpSpPr>
            <a:grpSpLocks/>
          </p:cNvGrpSpPr>
          <p:nvPr/>
        </p:nvGrpSpPr>
        <p:grpSpPr bwMode="auto">
          <a:xfrm>
            <a:off x="6318250" y="1381125"/>
            <a:ext cx="2043113" cy="979488"/>
            <a:chOff x="1199" y="960"/>
            <a:chExt cx="1287" cy="617"/>
          </a:xfrm>
        </p:grpSpPr>
        <p:pic>
          <p:nvPicPr>
            <p:cNvPr id="45111" name="Picture 101" descr="Cloud"/>
            <p:cNvPicPr>
              <a:picLocks noChangeAspect="1" noChangeArrowheads="1"/>
            </p:cNvPicPr>
            <p:nvPr/>
          </p:nvPicPr>
          <p:blipFill>
            <a:blip r:embed="rId10" cstate="print"/>
            <a:srcRect/>
            <a:stretch>
              <a:fillRect/>
            </a:stretch>
          </p:blipFill>
          <p:spPr bwMode="auto">
            <a:xfrm>
              <a:off x="1247" y="960"/>
              <a:ext cx="1152" cy="466"/>
            </a:xfrm>
            <a:prstGeom prst="rect">
              <a:avLst/>
            </a:prstGeom>
            <a:noFill/>
            <a:ln w="9525">
              <a:noFill/>
              <a:miter lim="800000"/>
              <a:headEnd/>
              <a:tailEnd/>
            </a:ln>
          </p:spPr>
        </p:pic>
        <p:pic>
          <p:nvPicPr>
            <p:cNvPr id="45112" name="Picture 64"/>
            <p:cNvPicPr>
              <a:picLocks noChangeAspect="1"/>
            </p:cNvPicPr>
            <p:nvPr/>
          </p:nvPicPr>
          <p:blipFill>
            <a:blip r:embed="rId9" cstate="print"/>
            <a:srcRect/>
            <a:stretch>
              <a:fillRect/>
            </a:stretch>
          </p:blipFill>
          <p:spPr bwMode="auto">
            <a:xfrm>
              <a:off x="1199" y="1248"/>
              <a:ext cx="231" cy="281"/>
            </a:xfrm>
            <a:prstGeom prst="rect">
              <a:avLst/>
            </a:prstGeom>
            <a:noFill/>
            <a:ln w="9525">
              <a:noFill/>
              <a:miter lim="800000"/>
              <a:headEnd/>
              <a:tailEnd/>
            </a:ln>
          </p:spPr>
        </p:pic>
        <p:pic>
          <p:nvPicPr>
            <p:cNvPr id="45113" name="Picture 64"/>
            <p:cNvPicPr>
              <a:picLocks noChangeAspect="1"/>
            </p:cNvPicPr>
            <p:nvPr/>
          </p:nvPicPr>
          <p:blipFill>
            <a:blip r:embed="rId9" cstate="print"/>
            <a:srcRect/>
            <a:stretch>
              <a:fillRect/>
            </a:stretch>
          </p:blipFill>
          <p:spPr bwMode="auto">
            <a:xfrm>
              <a:off x="2015" y="1296"/>
              <a:ext cx="231" cy="281"/>
            </a:xfrm>
            <a:prstGeom prst="rect">
              <a:avLst/>
            </a:prstGeom>
            <a:noFill/>
            <a:ln w="9525">
              <a:noFill/>
              <a:miter lim="800000"/>
              <a:headEnd/>
              <a:tailEnd/>
            </a:ln>
          </p:spPr>
        </p:pic>
        <p:pic>
          <p:nvPicPr>
            <p:cNvPr id="45114" name="Picture 64"/>
            <p:cNvPicPr>
              <a:picLocks noChangeAspect="1"/>
            </p:cNvPicPr>
            <p:nvPr/>
          </p:nvPicPr>
          <p:blipFill>
            <a:blip r:embed="rId9" cstate="print"/>
            <a:srcRect/>
            <a:stretch>
              <a:fillRect/>
            </a:stretch>
          </p:blipFill>
          <p:spPr bwMode="auto">
            <a:xfrm>
              <a:off x="2255" y="1200"/>
              <a:ext cx="231" cy="281"/>
            </a:xfrm>
            <a:prstGeom prst="rect">
              <a:avLst/>
            </a:prstGeom>
            <a:noFill/>
            <a:ln w="9525">
              <a:noFill/>
              <a:miter lim="800000"/>
              <a:headEnd/>
              <a:tailEnd/>
            </a:ln>
          </p:spPr>
        </p:pic>
      </p:grpSp>
      <p:grpSp>
        <p:nvGrpSpPr>
          <p:cNvPr id="24" name="Group 237"/>
          <p:cNvGrpSpPr>
            <a:grpSpLocks/>
          </p:cNvGrpSpPr>
          <p:nvPr/>
        </p:nvGrpSpPr>
        <p:grpSpPr bwMode="auto">
          <a:xfrm>
            <a:off x="1598615" y="1676400"/>
            <a:ext cx="1828800" cy="750888"/>
            <a:chOff x="4415" y="1104"/>
            <a:chExt cx="1152" cy="473"/>
          </a:xfrm>
        </p:grpSpPr>
        <p:pic>
          <p:nvPicPr>
            <p:cNvPr id="45109" name="Picture 104" descr="Cloud"/>
            <p:cNvPicPr>
              <a:picLocks noChangeAspect="1" noChangeArrowheads="1"/>
            </p:cNvPicPr>
            <p:nvPr/>
          </p:nvPicPr>
          <p:blipFill>
            <a:blip r:embed="rId10" cstate="print"/>
            <a:srcRect/>
            <a:stretch>
              <a:fillRect/>
            </a:stretch>
          </p:blipFill>
          <p:spPr bwMode="auto">
            <a:xfrm>
              <a:off x="4415" y="1104"/>
              <a:ext cx="1152" cy="466"/>
            </a:xfrm>
            <a:prstGeom prst="rect">
              <a:avLst/>
            </a:prstGeom>
            <a:noFill/>
            <a:ln w="9525">
              <a:noFill/>
              <a:miter lim="800000"/>
              <a:headEnd/>
              <a:tailEnd/>
            </a:ln>
          </p:spPr>
        </p:pic>
        <p:pic>
          <p:nvPicPr>
            <p:cNvPr id="45110" name="Picture 64"/>
            <p:cNvPicPr>
              <a:picLocks noChangeAspect="1"/>
            </p:cNvPicPr>
            <p:nvPr/>
          </p:nvPicPr>
          <p:blipFill>
            <a:blip r:embed="rId9" cstate="print"/>
            <a:srcRect/>
            <a:stretch>
              <a:fillRect/>
            </a:stretch>
          </p:blipFill>
          <p:spPr bwMode="auto">
            <a:xfrm>
              <a:off x="5327" y="1296"/>
              <a:ext cx="231" cy="281"/>
            </a:xfrm>
            <a:prstGeom prst="rect">
              <a:avLst/>
            </a:prstGeom>
            <a:noFill/>
            <a:ln w="9525">
              <a:noFill/>
              <a:miter lim="800000"/>
              <a:headEnd/>
              <a:tailEnd/>
            </a:ln>
          </p:spPr>
        </p:pic>
      </p:grpSp>
      <p:pic>
        <p:nvPicPr>
          <p:cNvPr id="42097" name="Picture 91"/>
          <p:cNvPicPr>
            <a:picLocks noChangeAspect="1"/>
          </p:cNvPicPr>
          <p:nvPr/>
        </p:nvPicPr>
        <p:blipFill>
          <a:blip r:embed="rId11" cstate="print"/>
          <a:srcRect/>
          <a:stretch>
            <a:fillRect/>
          </a:stretch>
        </p:blipFill>
        <p:spPr bwMode="auto">
          <a:xfrm>
            <a:off x="7156450" y="1679576"/>
            <a:ext cx="387350" cy="339725"/>
          </a:xfrm>
          <a:prstGeom prst="rect">
            <a:avLst/>
          </a:prstGeom>
          <a:noFill/>
          <a:ln w="9525">
            <a:noFill/>
            <a:miter lim="800000"/>
            <a:headEnd/>
            <a:tailEnd/>
          </a:ln>
        </p:spPr>
      </p:pic>
      <p:pic>
        <p:nvPicPr>
          <p:cNvPr id="42098" name="Picture 93"/>
          <p:cNvPicPr>
            <a:picLocks noChangeAspect="1"/>
          </p:cNvPicPr>
          <p:nvPr/>
        </p:nvPicPr>
        <p:blipFill>
          <a:blip r:embed="rId12" cstate="print">
            <a:grayscl/>
          </a:blip>
          <a:srcRect/>
          <a:stretch>
            <a:fillRect/>
          </a:stretch>
        </p:blipFill>
        <p:spPr bwMode="auto">
          <a:xfrm>
            <a:off x="5438775" y="2101852"/>
            <a:ext cx="385764" cy="339725"/>
          </a:xfrm>
          <a:prstGeom prst="rect">
            <a:avLst/>
          </a:prstGeom>
          <a:noFill/>
          <a:ln w="9525">
            <a:noFill/>
            <a:miter lim="800000"/>
            <a:headEnd/>
            <a:tailEnd/>
          </a:ln>
        </p:spPr>
      </p:pic>
      <p:pic>
        <p:nvPicPr>
          <p:cNvPr id="99" name="Picture 98"/>
          <p:cNvPicPr>
            <a:picLocks noChangeAspect="1"/>
          </p:cNvPicPr>
          <p:nvPr/>
        </p:nvPicPr>
        <p:blipFill>
          <a:blip r:embed="rId12" cstate="print">
            <a:duotone>
              <a:schemeClr val="accent1">
                <a:shade val="45000"/>
                <a:satMod val="135000"/>
              </a:schemeClr>
              <a:prstClr val="white"/>
            </a:duotone>
            <a:extLst/>
          </a:blip>
          <a:stretch>
            <a:fillRect/>
          </a:stretch>
        </p:blipFill>
        <p:spPr>
          <a:xfrm>
            <a:off x="2062755" y="1912552"/>
            <a:ext cx="386051" cy="339667"/>
          </a:xfrm>
          <a:prstGeom prst="rect">
            <a:avLst/>
          </a:prstGeom>
        </p:spPr>
      </p:pic>
      <p:pic>
        <p:nvPicPr>
          <p:cNvPr id="42101" name="Picture 56"/>
          <p:cNvPicPr>
            <a:picLocks noChangeAspect="1"/>
          </p:cNvPicPr>
          <p:nvPr/>
        </p:nvPicPr>
        <p:blipFill>
          <a:blip r:embed="rId12" cstate="print"/>
          <a:srcRect/>
          <a:stretch>
            <a:fillRect/>
          </a:stretch>
        </p:blipFill>
        <p:spPr bwMode="auto">
          <a:xfrm>
            <a:off x="2513015" y="1828802"/>
            <a:ext cx="385762" cy="339725"/>
          </a:xfrm>
          <a:prstGeom prst="rect">
            <a:avLst/>
          </a:prstGeom>
          <a:noFill/>
          <a:ln w="9525">
            <a:noFill/>
            <a:miter lim="800000"/>
            <a:headEnd/>
            <a:tailEnd/>
          </a:ln>
        </p:spPr>
      </p:pic>
      <p:pic>
        <p:nvPicPr>
          <p:cNvPr id="42102" name="Picture 90"/>
          <p:cNvPicPr>
            <a:picLocks noChangeAspect="1"/>
          </p:cNvPicPr>
          <p:nvPr/>
        </p:nvPicPr>
        <p:blipFill>
          <a:blip r:embed="rId12" cstate="print"/>
          <a:srcRect/>
          <a:stretch>
            <a:fillRect/>
          </a:stretch>
        </p:blipFill>
        <p:spPr bwMode="auto">
          <a:xfrm>
            <a:off x="7461250" y="1450976"/>
            <a:ext cx="385764" cy="339725"/>
          </a:xfrm>
          <a:prstGeom prst="rect">
            <a:avLst/>
          </a:prstGeom>
          <a:noFill/>
          <a:ln w="9525">
            <a:noFill/>
            <a:miter lim="800000"/>
            <a:headEnd/>
            <a:tailEnd/>
          </a:ln>
        </p:spPr>
      </p:pic>
      <p:pic>
        <p:nvPicPr>
          <p:cNvPr id="42103" name="Picture 92"/>
          <p:cNvPicPr>
            <a:picLocks noChangeAspect="1"/>
          </p:cNvPicPr>
          <p:nvPr/>
        </p:nvPicPr>
        <p:blipFill>
          <a:blip r:embed="rId12" cstate="print"/>
          <a:srcRect/>
          <a:stretch>
            <a:fillRect/>
          </a:stretch>
        </p:blipFill>
        <p:spPr bwMode="auto">
          <a:xfrm>
            <a:off x="6775450" y="1527176"/>
            <a:ext cx="387350" cy="339725"/>
          </a:xfrm>
          <a:prstGeom prst="rect">
            <a:avLst/>
          </a:prstGeom>
          <a:noFill/>
          <a:ln w="9525">
            <a:noFill/>
            <a:miter lim="800000"/>
            <a:headEnd/>
            <a:tailEnd/>
          </a:ln>
        </p:spPr>
      </p:pic>
      <p:pic>
        <p:nvPicPr>
          <p:cNvPr id="42104" name="Picture 66"/>
          <p:cNvPicPr>
            <a:picLocks noChangeAspect="1"/>
          </p:cNvPicPr>
          <p:nvPr/>
        </p:nvPicPr>
        <p:blipFill>
          <a:blip r:embed="rId12" cstate="print"/>
          <a:srcRect/>
          <a:stretch>
            <a:fillRect/>
          </a:stretch>
        </p:blipFill>
        <p:spPr bwMode="auto">
          <a:xfrm>
            <a:off x="5861050" y="1990727"/>
            <a:ext cx="385764" cy="339725"/>
          </a:xfrm>
          <a:prstGeom prst="rect">
            <a:avLst/>
          </a:prstGeom>
          <a:noFill/>
          <a:ln w="9525">
            <a:noFill/>
            <a:miter lim="800000"/>
            <a:headEnd/>
            <a:tailEnd/>
          </a:ln>
        </p:spPr>
      </p:pic>
      <p:sp>
        <p:nvSpPr>
          <p:cNvPr id="29" name="STANDARDIZATION / LOGICALIZATION"/>
          <p:cNvSpPr>
            <a:spLocks noChangeArrowheads="1"/>
          </p:cNvSpPr>
          <p:nvPr/>
        </p:nvSpPr>
        <p:spPr bwMode="auto">
          <a:xfrm>
            <a:off x="9752013" y="4114800"/>
            <a:ext cx="2209800" cy="1023939"/>
          </a:xfrm>
          <a:prstGeom prst="rect">
            <a:avLst/>
          </a:prstGeom>
          <a:solidFill>
            <a:schemeClr val="bg1">
              <a:alpha val="20000"/>
            </a:schemeClr>
          </a:solidFill>
          <a:ln w="9525" algn="ctr">
            <a:noFill/>
            <a:miter lim="800000"/>
            <a:headEnd/>
            <a:tailEnd/>
          </a:ln>
        </p:spPr>
        <p:txBody>
          <a:bodyPr lIns="121899" tIns="0" rIns="121899" bIns="0" anchor="ctr"/>
          <a:lstStyle/>
          <a:p>
            <a:pPr algn="ctr" defTabSz="1216871">
              <a:lnSpc>
                <a:spcPct val="80000"/>
              </a:lnSpc>
            </a:pPr>
            <a:r>
              <a:rPr lang="en-US" sz="2400">
                <a:solidFill>
                  <a:srgbClr val="FFFFFF"/>
                </a:solidFill>
              </a:rPr>
              <a:t>Logical &amp; Standardized</a:t>
            </a:r>
          </a:p>
        </p:txBody>
      </p:sp>
      <p:sp>
        <p:nvSpPr>
          <p:cNvPr id="45096" name="DIVERSE INFRASTRUCTURE"/>
          <p:cNvSpPr>
            <a:spLocks noChangeArrowheads="1"/>
          </p:cNvSpPr>
          <p:nvPr/>
        </p:nvSpPr>
        <p:spPr bwMode="auto">
          <a:xfrm>
            <a:off x="9752013" y="5334000"/>
            <a:ext cx="2209800" cy="1023939"/>
          </a:xfrm>
          <a:prstGeom prst="rect">
            <a:avLst/>
          </a:prstGeom>
          <a:solidFill>
            <a:schemeClr val="bg1">
              <a:alpha val="20000"/>
            </a:schemeClr>
          </a:solidFill>
          <a:ln w="9525" algn="ctr">
            <a:noFill/>
            <a:miter lim="800000"/>
            <a:headEnd/>
            <a:tailEnd/>
          </a:ln>
        </p:spPr>
        <p:txBody>
          <a:bodyPr lIns="121899" tIns="0" rIns="121899" bIns="0" anchor="ctr"/>
          <a:lstStyle/>
          <a:p>
            <a:pPr algn="ctr" defTabSz="1216871">
              <a:lnSpc>
                <a:spcPct val="90000"/>
              </a:lnSpc>
            </a:pPr>
            <a:r>
              <a:rPr lang="en-US" sz="2400" dirty="0">
                <a:solidFill>
                  <a:srgbClr val="FFFFFF"/>
                </a:solidFill>
              </a:rPr>
              <a:t>Diverse Infrastructure</a:t>
            </a:r>
          </a:p>
        </p:txBody>
      </p:sp>
      <p:sp>
        <p:nvSpPr>
          <p:cNvPr id="31" name="Rectangle 30"/>
          <p:cNvSpPr>
            <a:spLocks noChangeArrowheads="1"/>
          </p:cNvSpPr>
          <p:nvPr/>
        </p:nvSpPr>
        <p:spPr bwMode="auto">
          <a:xfrm>
            <a:off x="9752013" y="2895600"/>
            <a:ext cx="2209800" cy="1023939"/>
          </a:xfrm>
          <a:prstGeom prst="rect">
            <a:avLst/>
          </a:prstGeom>
          <a:solidFill>
            <a:schemeClr val="bg1">
              <a:alpha val="20000"/>
            </a:schemeClr>
          </a:solidFill>
          <a:ln w="9525" algn="ctr">
            <a:noFill/>
            <a:miter lim="800000"/>
            <a:headEnd/>
            <a:tailEnd/>
          </a:ln>
        </p:spPr>
        <p:txBody>
          <a:bodyPr lIns="121899" tIns="0" rIns="121899" bIns="0" anchor="ctr"/>
          <a:lstStyle/>
          <a:p>
            <a:pPr algn="ctr" defTabSz="1216871"/>
            <a:r>
              <a:rPr lang="en-US" sz="2400" dirty="0">
                <a:solidFill>
                  <a:srgbClr val="FFFFFF"/>
                </a:solidFill>
              </a:rPr>
              <a:t>Cloud Abstraction</a:t>
            </a:r>
          </a:p>
        </p:txBody>
      </p:sp>
      <p:sp>
        <p:nvSpPr>
          <p:cNvPr id="32" name="Rectangle 31"/>
          <p:cNvSpPr>
            <a:spLocks noChangeArrowheads="1"/>
          </p:cNvSpPr>
          <p:nvPr/>
        </p:nvSpPr>
        <p:spPr bwMode="auto">
          <a:xfrm>
            <a:off x="9752013" y="1676400"/>
            <a:ext cx="2209800" cy="1023939"/>
          </a:xfrm>
          <a:prstGeom prst="rect">
            <a:avLst/>
          </a:prstGeom>
          <a:solidFill>
            <a:schemeClr val="bg1">
              <a:alpha val="20000"/>
            </a:schemeClr>
          </a:solidFill>
          <a:ln w="9525" algn="ctr">
            <a:noFill/>
            <a:miter lim="800000"/>
            <a:headEnd/>
            <a:tailEnd/>
          </a:ln>
        </p:spPr>
        <p:txBody>
          <a:bodyPr lIns="121899" tIns="0" rIns="121899" bIns="0" anchor="ctr"/>
          <a:lstStyle/>
          <a:p>
            <a:pPr algn="ctr" defTabSz="1216871"/>
            <a:r>
              <a:rPr lang="en-US" sz="2400">
                <a:solidFill>
                  <a:srgbClr val="FFFFFF"/>
                </a:solidFill>
              </a:rPr>
              <a:t>Delegated Capacity</a:t>
            </a:r>
          </a:p>
        </p:txBody>
      </p:sp>
      <p:sp>
        <p:nvSpPr>
          <p:cNvPr id="33" name="Rectangle 32"/>
          <p:cNvSpPr>
            <a:spLocks noChangeArrowheads="1"/>
          </p:cNvSpPr>
          <p:nvPr/>
        </p:nvSpPr>
        <p:spPr bwMode="auto">
          <a:xfrm>
            <a:off x="9752013" y="457201"/>
            <a:ext cx="2209800" cy="1025525"/>
          </a:xfrm>
          <a:prstGeom prst="rect">
            <a:avLst/>
          </a:prstGeom>
          <a:solidFill>
            <a:schemeClr val="bg1">
              <a:alpha val="20000"/>
            </a:schemeClr>
          </a:solidFill>
          <a:ln w="9525" algn="ctr">
            <a:noFill/>
            <a:miter lim="800000"/>
            <a:headEnd/>
            <a:tailEnd/>
          </a:ln>
        </p:spPr>
        <p:txBody>
          <a:bodyPr lIns="121899" tIns="0" rIns="121899" bIns="0" anchor="ctr"/>
          <a:lstStyle/>
          <a:p>
            <a:pPr algn="ctr" defTabSz="1216871"/>
            <a:r>
              <a:rPr lang="en-US" sz="2400">
                <a:solidFill>
                  <a:srgbClr val="FFFFFF"/>
                </a:solidFill>
              </a:rPr>
              <a:t>Standardized Services</a:t>
            </a:r>
          </a:p>
        </p:txBody>
      </p:sp>
      <p:pic>
        <p:nvPicPr>
          <p:cNvPr id="2" name="Picture 2"/>
          <p:cNvPicPr>
            <a:picLocks noChangeAspect="1"/>
          </p:cNvPicPr>
          <p:nvPr/>
        </p:nvPicPr>
        <p:blipFill>
          <a:blip r:embed="rId4" cstate="print"/>
          <a:srcRect l="1421" r="34015"/>
          <a:stretch>
            <a:fillRect/>
          </a:stretch>
        </p:blipFill>
        <p:spPr bwMode="auto">
          <a:xfrm>
            <a:off x="1308100" y="4508500"/>
            <a:ext cx="1154113" cy="660400"/>
          </a:xfrm>
          <a:prstGeom prst="rect">
            <a:avLst/>
          </a:prstGeom>
          <a:noFill/>
          <a:ln w="9525">
            <a:noFill/>
            <a:miter lim="800000"/>
            <a:headEnd/>
            <a:tailEnd/>
          </a:ln>
        </p:spPr>
      </p:pic>
      <p:pic>
        <p:nvPicPr>
          <p:cNvPr id="6" name="Picture 2"/>
          <p:cNvPicPr>
            <a:picLocks noChangeAspect="1"/>
          </p:cNvPicPr>
          <p:nvPr/>
        </p:nvPicPr>
        <p:blipFill>
          <a:blip r:embed="rId4" cstate="print"/>
          <a:srcRect l="34103" r="34013"/>
          <a:stretch>
            <a:fillRect/>
          </a:stretch>
        </p:blipFill>
        <p:spPr bwMode="auto">
          <a:xfrm>
            <a:off x="8132765" y="4495800"/>
            <a:ext cx="569912" cy="660400"/>
          </a:xfrm>
          <a:prstGeom prst="rect">
            <a:avLst/>
          </a:prstGeom>
          <a:noFill/>
          <a:ln w="9525">
            <a:noFill/>
            <a:miter lim="800000"/>
            <a:headEnd/>
            <a:tailEnd/>
          </a:ln>
        </p:spPr>
      </p:pic>
      <p:grpSp>
        <p:nvGrpSpPr>
          <p:cNvPr id="25" name="Group 248"/>
          <p:cNvGrpSpPr>
            <a:grpSpLocks/>
          </p:cNvGrpSpPr>
          <p:nvPr/>
        </p:nvGrpSpPr>
        <p:grpSpPr bwMode="auto">
          <a:xfrm>
            <a:off x="4570414" y="5245102"/>
            <a:ext cx="1274763" cy="682625"/>
            <a:chOff x="2495" y="4105"/>
            <a:chExt cx="803" cy="430"/>
          </a:xfrm>
        </p:grpSpPr>
        <p:pic>
          <p:nvPicPr>
            <p:cNvPr id="7" name="Picture 114"/>
            <p:cNvPicPr>
              <a:picLocks noChangeAspect="1"/>
            </p:cNvPicPr>
            <p:nvPr/>
          </p:nvPicPr>
          <p:blipFill>
            <a:blip r:embed="rId5" cstate="print">
              <a:duotone>
                <a:prstClr val="black"/>
                <a:srgbClr val="D9C3A5">
                  <a:tint val="50000"/>
                  <a:satMod val="180000"/>
                </a:srgbClr>
              </a:duotone>
              <a:extLst/>
            </a:blip>
            <a:stretch>
              <a:fillRect/>
            </a:stretch>
          </p:blipFill>
          <p:spPr>
            <a:xfrm>
              <a:off x="2883" y="4110"/>
              <a:ext cx="412" cy="419"/>
            </a:xfrm>
            <a:prstGeom prst="rect">
              <a:avLst/>
            </a:prstGeom>
          </p:spPr>
        </p:pic>
        <p:pic>
          <p:nvPicPr>
            <p:cNvPr id="8" name="Picture 4"/>
            <p:cNvPicPr>
              <a:picLocks noChangeAspect="1"/>
            </p:cNvPicPr>
            <p:nvPr/>
          </p:nvPicPr>
          <p:blipFill>
            <a:blip r:embed="rId5" cstate="print">
              <a:duotone>
                <a:prstClr val="black"/>
                <a:schemeClr val="tx2">
                  <a:tint val="45000"/>
                  <a:satMod val="400000"/>
                </a:schemeClr>
              </a:duotone>
              <a:extLst/>
            </a:blip>
            <a:stretch>
              <a:fillRect/>
            </a:stretch>
          </p:blipFill>
          <p:spPr>
            <a:xfrm>
              <a:off x="2501" y="4113"/>
              <a:ext cx="412" cy="419"/>
            </a:xfrm>
            <a:prstGeom prst="rect">
              <a:avLst/>
            </a:prstGeom>
          </p:spPr>
        </p:pic>
      </p:grpSp>
      <p:sp>
        <p:nvSpPr>
          <p:cNvPr id="45158" name="Rectangle 102"/>
          <p:cNvSpPr>
            <a:spLocks noChangeArrowheads="1"/>
          </p:cNvSpPr>
          <p:nvPr/>
        </p:nvSpPr>
        <p:spPr bwMode="auto">
          <a:xfrm>
            <a:off x="608012" y="2819400"/>
            <a:ext cx="2743200" cy="838200"/>
          </a:xfrm>
          <a:prstGeom prst="rect">
            <a:avLst/>
          </a:prstGeom>
          <a:gradFill rotWithShape="1">
            <a:gsLst>
              <a:gs pos="0">
                <a:schemeClr val="bg1">
                  <a:gamma/>
                  <a:tint val="0"/>
                  <a:invGamma/>
                  <a:alpha val="0"/>
                </a:schemeClr>
              </a:gs>
              <a:gs pos="100000">
                <a:schemeClr val="bg1">
                  <a:alpha val="25000"/>
                </a:schemeClr>
              </a:gs>
            </a:gsLst>
            <a:lin ang="5400000" scaled="1"/>
          </a:gradFill>
          <a:ln w="9525">
            <a:noFill/>
            <a:miter lim="800000"/>
            <a:headEnd/>
            <a:tailEnd/>
          </a:ln>
          <a:effectLst/>
        </p:spPr>
        <p:txBody>
          <a:bodyPr wrap="none" lIns="121899" tIns="60949" rIns="121899" bIns="60949" anchor="ctr"/>
          <a:lstStyle/>
          <a:p>
            <a:endParaRPr lang="en-US">
              <a:solidFill>
                <a:srgbClr val="000000"/>
              </a:solidFill>
            </a:endParaRPr>
          </a:p>
        </p:txBody>
      </p:sp>
      <p:sp>
        <p:nvSpPr>
          <p:cNvPr id="45159" name="Rectangle 103"/>
          <p:cNvSpPr>
            <a:spLocks noChangeArrowheads="1"/>
          </p:cNvSpPr>
          <p:nvPr/>
        </p:nvSpPr>
        <p:spPr bwMode="auto">
          <a:xfrm>
            <a:off x="4722812" y="2819400"/>
            <a:ext cx="1905000" cy="838200"/>
          </a:xfrm>
          <a:prstGeom prst="rect">
            <a:avLst/>
          </a:prstGeom>
          <a:gradFill rotWithShape="1">
            <a:gsLst>
              <a:gs pos="0">
                <a:schemeClr val="bg1">
                  <a:gamma/>
                  <a:tint val="0"/>
                  <a:invGamma/>
                  <a:alpha val="0"/>
                </a:schemeClr>
              </a:gs>
              <a:gs pos="100000">
                <a:schemeClr val="bg1">
                  <a:alpha val="25000"/>
                </a:schemeClr>
              </a:gs>
            </a:gsLst>
            <a:lin ang="5400000" scaled="1"/>
          </a:gradFill>
          <a:ln w="9525">
            <a:noFill/>
            <a:miter lim="800000"/>
            <a:headEnd/>
            <a:tailEnd/>
          </a:ln>
          <a:effectLst/>
        </p:spPr>
        <p:txBody>
          <a:bodyPr wrap="none" lIns="121899" tIns="60949" rIns="121899" bIns="60949" anchor="ctr"/>
          <a:lstStyle/>
          <a:p>
            <a:endParaRPr lang="en-US">
              <a:solidFill>
                <a:srgbClr val="000000"/>
              </a:solidFill>
            </a:endParaRPr>
          </a:p>
        </p:txBody>
      </p:sp>
      <p:sp>
        <p:nvSpPr>
          <p:cNvPr id="45160" name="Rectangle 104"/>
          <p:cNvSpPr>
            <a:spLocks noChangeArrowheads="1"/>
          </p:cNvSpPr>
          <p:nvPr/>
        </p:nvSpPr>
        <p:spPr bwMode="auto">
          <a:xfrm>
            <a:off x="7466012" y="2819400"/>
            <a:ext cx="1905000" cy="838200"/>
          </a:xfrm>
          <a:prstGeom prst="rect">
            <a:avLst/>
          </a:prstGeom>
          <a:gradFill rotWithShape="1">
            <a:gsLst>
              <a:gs pos="0">
                <a:schemeClr val="bg1">
                  <a:gamma/>
                  <a:tint val="0"/>
                  <a:invGamma/>
                  <a:alpha val="0"/>
                </a:schemeClr>
              </a:gs>
              <a:gs pos="100000">
                <a:schemeClr val="bg1">
                  <a:alpha val="25000"/>
                </a:schemeClr>
              </a:gs>
            </a:gsLst>
            <a:lin ang="5400000" scaled="1"/>
          </a:gradFill>
          <a:ln w="9525">
            <a:noFill/>
            <a:miter lim="800000"/>
            <a:headEnd/>
            <a:tailEnd/>
          </a:ln>
          <a:effectLst/>
        </p:spPr>
        <p:txBody>
          <a:bodyPr wrap="none" lIns="121899" tIns="60949" rIns="121899" bIns="60949" anchor="ctr"/>
          <a:lstStyle/>
          <a:p>
            <a:endParaRPr lang="en-US">
              <a:solidFill>
                <a:srgbClr val="000000"/>
              </a:solidFill>
            </a:endParaRPr>
          </a:p>
        </p:txBody>
      </p:sp>
      <p:sp>
        <p:nvSpPr>
          <p:cNvPr id="45161" name="Rectangle 105"/>
          <p:cNvSpPr>
            <a:spLocks noChangeArrowheads="1"/>
          </p:cNvSpPr>
          <p:nvPr/>
        </p:nvSpPr>
        <p:spPr bwMode="auto">
          <a:xfrm>
            <a:off x="379413" y="6324600"/>
            <a:ext cx="152400" cy="152400"/>
          </a:xfrm>
          <a:prstGeom prst="rect">
            <a:avLst/>
          </a:prstGeom>
          <a:solidFill>
            <a:schemeClr val="hlink"/>
          </a:solidFill>
          <a:ln w="9525">
            <a:noFill/>
            <a:miter lim="800000"/>
            <a:headEnd/>
            <a:tailEnd/>
          </a:ln>
          <a:effectLst/>
        </p:spPr>
        <p:txBody>
          <a:bodyPr wrap="none" lIns="121899" tIns="60949" rIns="121899" bIns="60949" anchor="ctr"/>
          <a:lstStyle/>
          <a:p>
            <a:endParaRPr lang="en-US">
              <a:solidFill>
                <a:srgbClr val="000000"/>
              </a:solidFill>
            </a:endParaRPr>
          </a:p>
        </p:txBody>
      </p:sp>
      <p:sp>
        <p:nvSpPr>
          <p:cNvPr id="45162" name="Rectangle 106"/>
          <p:cNvSpPr>
            <a:spLocks noChangeArrowheads="1"/>
          </p:cNvSpPr>
          <p:nvPr/>
        </p:nvSpPr>
        <p:spPr bwMode="auto">
          <a:xfrm>
            <a:off x="379413" y="6553200"/>
            <a:ext cx="152400" cy="152400"/>
          </a:xfrm>
          <a:prstGeom prst="rect">
            <a:avLst/>
          </a:prstGeom>
          <a:solidFill>
            <a:srgbClr val="969696"/>
          </a:solidFill>
          <a:ln w="9525">
            <a:noFill/>
            <a:miter lim="800000"/>
            <a:headEnd/>
            <a:tailEnd/>
          </a:ln>
          <a:effectLst/>
        </p:spPr>
        <p:txBody>
          <a:bodyPr wrap="none" lIns="121899" tIns="60949" rIns="121899" bIns="60949" anchor="ctr"/>
          <a:lstStyle/>
          <a:p>
            <a:endParaRPr lang="en-US">
              <a:solidFill>
                <a:srgbClr val="000000"/>
              </a:solidFill>
            </a:endParaRPr>
          </a:p>
        </p:txBody>
      </p:sp>
      <p:sp>
        <p:nvSpPr>
          <p:cNvPr id="45163" name="Rectangle 107"/>
          <p:cNvSpPr>
            <a:spLocks noChangeArrowheads="1"/>
          </p:cNvSpPr>
          <p:nvPr/>
        </p:nvSpPr>
        <p:spPr bwMode="auto">
          <a:xfrm>
            <a:off x="531814" y="6324600"/>
            <a:ext cx="152400" cy="152400"/>
          </a:xfrm>
          <a:prstGeom prst="rect">
            <a:avLst/>
          </a:prstGeom>
          <a:noFill/>
          <a:ln w="9525">
            <a:noFill/>
            <a:miter lim="800000"/>
            <a:headEnd/>
            <a:tailEnd/>
          </a:ln>
          <a:effectLst/>
        </p:spPr>
        <p:txBody>
          <a:bodyPr wrap="none" lIns="121899" tIns="60949" rIns="121899" bIns="60949" anchor="ctr"/>
          <a:lstStyle/>
          <a:p>
            <a:r>
              <a:rPr lang="en-US" sz="1300">
                <a:solidFill>
                  <a:srgbClr val="FFFFFF"/>
                </a:solidFill>
              </a:rPr>
              <a:t>Production</a:t>
            </a:r>
          </a:p>
        </p:txBody>
      </p:sp>
      <p:sp>
        <p:nvSpPr>
          <p:cNvPr id="45164" name="Rectangle 108"/>
          <p:cNvSpPr>
            <a:spLocks noChangeArrowheads="1"/>
          </p:cNvSpPr>
          <p:nvPr/>
        </p:nvSpPr>
        <p:spPr bwMode="auto">
          <a:xfrm>
            <a:off x="531814" y="6553200"/>
            <a:ext cx="152400" cy="152400"/>
          </a:xfrm>
          <a:prstGeom prst="rect">
            <a:avLst/>
          </a:prstGeom>
          <a:noFill/>
          <a:ln w="9525">
            <a:noFill/>
            <a:miter lim="800000"/>
            <a:headEnd/>
            <a:tailEnd/>
          </a:ln>
          <a:effectLst/>
        </p:spPr>
        <p:txBody>
          <a:bodyPr wrap="none" lIns="121899" tIns="60949" rIns="121899" bIns="60949" anchor="ctr"/>
          <a:lstStyle/>
          <a:p>
            <a:r>
              <a:rPr lang="en-US" sz="1300">
                <a:solidFill>
                  <a:srgbClr val="FFFFFF"/>
                </a:solidFill>
              </a:rPr>
              <a:t>Development</a:t>
            </a:r>
          </a:p>
        </p:txBody>
      </p:sp>
      <p:sp>
        <p:nvSpPr>
          <p:cNvPr id="98" name="AutoShape 133"/>
          <p:cNvSpPr>
            <a:spLocks noChangeArrowheads="1"/>
          </p:cNvSpPr>
          <p:nvPr/>
        </p:nvSpPr>
        <p:spPr bwMode="auto">
          <a:xfrm>
            <a:off x="7478715" y="3886201"/>
            <a:ext cx="1873249" cy="2095500"/>
          </a:xfrm>
          <a:prstGeom prst="roundRect">
            <a:avLst>
              <a:gd name="adj" fmla="val 7972"/>
            </a:avLst>
          </a:prstGeom>
          <a:noFill/>
          <a:ln w="38100">
            <a:solidFill>
              <a:schemeClr val="hlink"/>
            </a:solidFill>
            <a:prstDash val="sysDot"/>
            <a:round/>
            <a:headEnd/>
            <a:tailEnd/>
          </a:ln>
        </p:spPr>
        <p:txBody>
          <a:bodyPr wrap="none" lIns="121899" tIns="60949" rIns="121899" bIns="60949" anchor="ctr"/>
          <a:lstStyle/>
          <a:p>
            <a:endParaRPr lang="en-US">
              <a:solidFill>
                <a:srgbClr val="000000"/>
              </a:solidFill>
            </a:endParaRPr>
          </a:p>
        </p:txBody>
      </p:sp>
      <p:sp>
        <p:nvSpPr>
          <p:cNvPr id="4" name="Title 3"/>
          <p:cNvSpPr>
            <a:spLocks noGrp="1"/>
          </p:cNvSpPr>
          <p:nvPr>
            <p:ph type="title"/>
          </p:nvPr>
        </p:nvSpPr>
        <p:spPr>
          <a:xfrm>
            <a:off x="519112" y="228600"/>
            <a:ext cx="11149013" cy="609398"/>
          </a:xfrm>
        </p:spPr>
        <p:txBody>
          <a:bodyPr/>
          <a:lstStyle/>
          <a:p>
            <a:r>
              <a:rPr lang="en-US" dirty="0" smtClean="0"/>
              <a:t>ZERO TO CLOUD WORKFLOW	</a:t>
            </a:r>
            <a:endParaRPr lang="en-US" dirty="0"/>
          </a:p>
        </p:txBody>
      </p:sp>
    </p:spTree>
    <p:extLst>
      <p:ext uri="{BB962C8B-B14F-4D97-AF65-F5344CB8AC3E}">
        <p14:creationId xmlns:p14="http://schemas.microsoft.com/office/powerpoint/2010/main" val="2733886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5159"/>
                                        </p:tgtEl>
                                        <p:attrNameLst>
                                          <p:attrName>style.visibility</p:attrName>
                                        </p:attrNameLst>
                                      </p:cBhvr>
                                      <p:to>
                                        <p:strVal val="visible"/>
                                      </p:to>
                                    </p:set>
                                    <p:animEffect transition="in" filter="wipe(down)">
                                      <p:cBhvr>
                                        <p:cTn id="11" dur="500"/>
                                        <p:tgtEl>
                                          <p:spTgt spid="4515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5158"/>
                                        </p:tgtEl>
                                        <p:attrNameLst>
                                          <p:attrName>style.visibility</p:attrName>
                                        </p:attrNameLst>
                                      </p:cBhvr>
                                      <p:to>
                                        <p:strVal val="visible"/>
                                      </p:to>
                                    </p:set>
                                    <p:animEffect transition="in" filter="wipe(down)">
                                      <p:cBhvr>
                                        <p:cTn id="14" dur="500"/>
                                        <p:tgtEl>
                                          <p:spTgt spid="4515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5160"/>
                                        </p:tgtEl>
                                        <p:attrNameLst>
                                          <p:attrName>style.visibility</p:attrName>
                                        </p:attrNameLst>
                                      </p:cBhvr>
                                      <p:to>
                                        <p:strVal val="visible"/>
                                      </p:to>
                                    </p:set>
                                    <p:animEffect transition="in" filter="wipe(down)">
                                      <p:cBhvr>
                                        <p:cTn id="17" dur="500"/>
                                        <p:tgtEl>
                                          <p:spTgt spid="4516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5119"/>
                                        </p:tgtEl>
                                        <p:attrNameLst>
                                          <p:attrName>style.visibility</p:attrName>
                                        </p:attrNameLst>
                                      </p:cBhvr>
                                      <p:to>
                                        <p:strVal val="visible"/>
                                      </p:to>
                                    </p:set>
                                    <p:animEffect transition="in" filter="fade">
                                      <p:cBhvr>
                                        <p:cTn id="21" dur="500"/>
                                        <p:tgtEl>
                                          <p:spTgt spid="451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123"/>
                                        </p:tgtEl>
                                        <p:attrNameLst>
                                          <p:attrName>style.visibility</p:attrName>
                                        </p:attrNameLst>
                                      </p:cBhvr>
                                      <p:to>
                                        <p:strVal val="visible"/>
                                      </p:to>
                                    </p:set>
                                    <p:animEffect transition="in" filter="fade">
                                      <p:cBhvr>
                                        <p:cTn id="24" dur="500"/>
                                        <p:tgtEl>
                                          <p:spTgt spid="45123"/>
                                        </p:tgtEl>
                                      </p:cBhvr>
                                    </p:animEffect>
                                  </p:childTnLst>
                                </p:cTn>
                              </p:par>
                              <p:par>
                                <p:cTn id="25" presetID="10" presetClass="entr" presetSubtype="0" fill="hold" nodeType="withEffect">
                                  <p:stCondLst>
                                    <p:cond delay="0"/>
                                  </p:stCondLst>
                                  <p:childTnLst>
                                    <p:set>
                                      <p:cBhvr>
                                        <p:cTn id="26" dur="1" fill="hold">
                                          <p:stCondLst>
                                            <p:cond delay="0"/>
                                          </p:stCondLst>
                                        </p:cTn>
                                        <p:tgtEl>
                                          <p:spTgt spid="45117"/>
                                        </p:tgtEl>
                                        <p:attrNameLst>
                                          <p:attrName>style.visibility</p:attrName>
                                        </p:attrNameLst>
                                      </p:cBhvr>
                                      <p:to>
                                        <p:strVal val="visible"/>
                                      </p:to>
                                    </p:set>
                                    <p:animEffect transition="in" filter="fade">
                                      <p:cBhvr>
                                        <p:cTn id="27" dur="500"/>
                                        <p:tgtEl>
                                          <p:spTgt spid="45117"/>
                                        </p:tgtEl>
                                      </p:cBhvr>
                                    </p:animEffect>
                                  </p:childTnLst>
                                </p:cTn>
                              </p:par>
                              <p:par>
                                <p:cTn id="28" presetID="10" presetClass="entr" presetSubtype="0" fill="hold" nodeType="withEffect">
                                  <p:stCondLst>
                                    <p:cond delay="0"/>
                                  </p:stCondLst>
                                  <p:childTnLst>
                                    <p:set>
                                      <p:cBhvr>
                                        <p:cTn id="29" dur="1" fill="hold">
                                          <p:stCondLst>
                                            <p:cond delay="0"/>
                                          </p:stCondLst>
                                        </p:cTn>
                                        <p:tgtEl>
                                          <p:spTgt spid="45118"/>
                                        </p:tgtEl>
                                        <p:attrNameLst>
                                          <p:attrName>style.visibility</p:attrName>
                                        </p:attrNameLst>
                                      </p:cBhvr>
                                      <p:to>
                                        <p:strVal val="visible"/>
                                      </p:to>
                                    </p:set>
                                    <p:animEffect transition="in" filter="fade">
                                      <p:cBhvr>
                                        <p:cTn id="30" dur="500"/>
                                        <p:tgtEl>
                                          <p:spTgt spid="451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45159"/>
                                        </p:tgtEl>
                                      </p:cBhvr>
                                    </p:animEffect>
                                    <p:set>
                                      <p:cBhvr>
                                        <p:cTn id="35" dur="1" fill="hold">
                                          <p:stCondLst>
                                            <p:cond delay="499"/>
                                          </p:stCondLst>
                                        </p:cTn>
                                        <p:tgtEl>
                                          <p:spTgt spid="4515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5158"/>
                                        </p:tgtEl>
                                      </p:cBhvr>
                                    </p:animEffect>
                                    <p:set>
                                      <p:cBhvr>
                                        <p:cTn id="38" dur="1" fill="hold">
                                          <p:stCondLst>
                                            <p:cond delay="499"/>
                                          </p:stCondLst>
                                        </p:cTn>
                                        <p:tgtEl>
                                          <p:spTgt spid="4515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45160"/>
                                        </p:tgtEl>
                                      </p:cBhvr>
                                    </p:animEffect>
                                    <p:set>
                                      <p:cBhvr>
                                        <p:cTn id="41" dur="1" fill="hold">
                                          <p:stCondLst>
                                            <p:cond delay="499"/>
                                          </p:stCondLst>
                                        </p:cTn>
                                        <p:tgtEl>
                                          <p:spTgt spid="45160"/>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500"/>
                            </p:stCondLst>
                            <p:childTnLst>
                              <p:par>
                                <p:cTn id="61" presetID="37" presetClass="entr" presetSubtype="0" fill="hold" nodeType="afterEffect">
                                  <p:stCondLst>
                                    <p:cond delay="0"/>
                                  </p:stCondLst>
                                  <p:childTnLst>
                                    <p:set>
                                      <p:cBhvr>
                                        <p:cTn id="62" dur="1" fill="hold">
                                          <p:stCondLst>
                                            <p:cond delay="0"/>
                                          </p:stCondLst>
                                        </p:cTn>
                                        <p:tgtEl>
                                          <p:spTgt spid="42104"/>
                                        </p:tgtEl>
                                        <p:attrNameLst>
                                          <p:attrName>style.visibility</p:attrName>
                                        </p:attrNameLst>
                                      </p:cBhvr>
                                      <p:to>
                                        <p:strVal val="visible"/>
                                      </p:to>
                                    </p:set>
                                    <p:animEffect transition="in" filter="fade">
                                      <p:cBhvr>
                                        <p:cTn id="63" dur="1000"/>
                                        <p:tgtEl>
                                          <p:spTgt spid="42104"/>
                                        </p:tgtEl>
                                      </p:cBhvr>
                                    </p:animEffect>
                                    <p:anim calcmode="lin" valueType="num">
                                      <p:cBhvr>
                                        <p:cTn id="64" dur="1000" fill="hold"/>
                                        <p:tgtEl>
                                          <p:spTgt spid="42104"/>
                                        </p:tgtEl>
                                        <p:attrNameLst>
                                          <p:attrName>ppt_x</p:attrName>
                                        </p:attrNameLst>
                                      </p:cBhvr>
                                      <p:tavLst>
                                        <p:tav tm="0">
                                          <p:val>
                                            <p:strVal val="#ppt_x"/>
                                          </p:val>
                                        </p:tav>
                                        <p:tav tm="100000">
                                          <p:val>
                                            <p:strVal val="#ppt_x"/>
                                          </p:val>
                                        </p:tav>
                                      </p:tavLst>
                                    </p:anim>
                                    <p:anim calcmode="lin" valueType="num">
                                      <p:cBhvr>
                                        <p:cTn id="65" dur="900" decel="100000" fill="hold"/>
                                        <p:tgtEl>
                                          <p:spTgt spid="42104"/>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2104"/>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42103"/>
                                        </p:tgtEl>
                                        <p:attrNameLst>
                                          <p:attrName>style.visibility</p:attrName>
                                        </p:attrNameLst>
                                      </p:cBhvr>
                                      <p:to>
                                        <p:strVal val="visible"/>
                                      </p:to>
                                    </p:set>
                                    <p:animEffect transition="in" filter="fade">
                                      <p:cBhvr>
                                        <p:cTn id="69" dur="1000"/>
                                        <p:tgtEl>
                                          <p:spTgt spid="42103"/>
                                        </p:tgtEl>
                                      </p:cBhvr>
                                    </p:animEffect>
                                    <p:anim calcmode="lin" valueType="num">
                                      <p:cBhvr>
                                        <p:cTn id="70" dur="1000" fill="hold"/>
                                        <p:tgtEl>
                                          <p:spTgt spid="42103"/>
                                        </p:tgtEl>
                                        <p:attrNameLst>
                                          <p:attrName>ppt_x</p:attrName>
                                        </p:attrNameLst>
                                      </p:cBhvr>
                                      <p:tavLst>
                                        <p:tav tm="0">
                                          <p:val>
                                            <p:strVal val="#ppt_x"/>
                                          </p:val>
                                        </p:tav>
                                        <p:tav tm="100000">
                                          <p:val>
                                            <p:strVal val="#ppt_x"/>
                                          </p:val>
                                        </p:tav>
                                      </p:tavLst>
                                    </p:anim>
                                    <p:anim calcmode="lin" valueType="num">
                                      <p:cBhvr>
                                        <p:cTn id="71" dur="900" decel="100000" fill="hold"/>
                                        <p:tgtEl>
                                          <p:spTgt spid="42103"/>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42103"/>
                                        </p:tgtEl>
                                        <p:attrNameLst>
                                          <p:attrName>ppt_y</p:attrName>
                                        </p:attrNameLst>
                                      </p:cBhvr>
                                      <p:tavLst>
                                        <p:tav tm="0">
                                          <p:val>
                                            <p:strVal val="#ppt_y-.03"/>
                                          </p:val>
                                        </p:tav>
                                        <p:tav tm="100000">
                                          <p:val>
                                            <p:strVal val="#ppt_y"/>
                                          </p:val>
                                        </p:tav>
                                      </p:tavLst>
                                    </p:anim>
                                  </p:childTnLst>
                                </p:cTn>
                              </p:par>
                              <p:par>
                                <p:cTn id="73" presetID="37" presetClass="entr" presetSubtype="0" fill="hold" nodeType="withEffect">
                                  <p:stCondLst>
                                    <p:cond delay="0"/>
                                  </p:stCondLst>
                                  <p:childTnLst>
                                    <p:set>
                                      <p:cBhvr>
                                        <p:cTn id="74" dur="1" fill="hold">
                                          <p:stCondLst>
                                            <p:cond delay="0"/>
                                          </p:stCondLst>
                                        </p:cTn>
                                        <p:tgtEl>
                                          <p:spTgt spid="42102"/>
                                        </p:tgtEl>
                                        <p:attrNameLst>
                                          <p:attrName>style.visibility</p:attrName>
                                        </p:attrNameLst>
                                      </p:cBhvr>
                                      <p:to>
                                        <p:strVal val="visible"/>
                                      </p:to>
                                    </p:set>
                                    <p:animEffect transition="in" filter="fade">
                                      <p:cBhvr>
                                        <p:cTn id="75" dur="1000"/>
                                        <p:tgtEl>
                                          <p:spTgt spid="42102"/>
                                        </p:tgtEl>
                                      </p:cBhvr>
                                    </p:animEffect>
                                    <p:anim calcmode="lin" valueType="num">
                                      <p:cBhvr>
                                        <p:cTn id="76" dur="1000" fill="hold"/>
                                        <p:tgtEl>
                                          <p:spTgt spid="42102"/>
                                        </p:tgtEl>
                                        <p:attrNameLst>
                                          <p:attrName>ppt_x</p:attrName>
                                        </p:attrNameLst>
                                      </p:cBhvr>
                                      <p:tavLst>
                                        <p:tav tm="0">
                                          <p:val>
                                            <p:strVal val="#ppt_x"/>
                                          </p:val>
                                        </p:tav>
                                        <p:tav tm="100000">
                                          <p:val>
                                            <p:strVal val="#ppt_x"/>
                                          </p:val>
                                        </p:tav>
                                      </p:tavLst>
                                    </p:anim>
                                    <p:anim calcmode="lin" valueType="num">
                                      <p:cBhvr>
                                        <p:cTn id="77" dur="900" decel="100000" fill="hold"/>
                                        <p:tgtEl>
                                          <p:spTgt spid="4210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2102"/>
                                        </p:tgtEl>
                                        <p:attrNameLst>
                                          <p:attrName>ppt_y</p:attrName>
                                        </p:attrNameLst>
                                      </p:cBhvr>
                                      <p:tavLst>
                                        <p:tav tm="0">
                                          <p:val>
                                            <p:strVal val="#ppt_y-.03"/>
                                          </p:val>
                                        </p:tav>
                                        <p:tav tm="100000">
                                          <p:val>
                                            <p:strVal val="#ppt_y"/>
                                          </p:val>
                                        </p:tav>
                                      </p:tavLst>
                                    </p:anim>
                                  </p:childTnLst>
                                </p:cTn>
                              </p:par>
                              <p:par>
                                <p:cTn id="79" presetID="37" presetClass="entr" presetSubtype="0" fill="hold" nodeType="withEffect">
                                  <p:stCondLst>
                                    <p:cond delay="0"/>
                                  </p:stCondLst>
                                  <p:childTnLst>
                                    <p:set>
                                      <p:cBhvr>
                                        <p:cTn id="80" dur="1" fill="hold">
                                          <p:stCondLst>
                                            <p:cond delay="0"/>
                                          </p:stCondLst>
                                        </p:cTn>
                                        <p:tgtEl>
                                          <p:spTgt spid="42101"/>
                                        </p:tgtEl>
                                        <p:attrNameLst>
                                          <p:attrName>style.visibility</p:attrName>
                                        </p:attrNameLst>
                                      </p:cBhvr>
                                      <p:to>
                                        <p:strVal val="visible"/>
                                      </p:to>
                                    </p:set>
                                    <p:animEffect transition="in" filter="fade">
                                      <p:cBhvr>
                                        <p:cTn id="81" dur="1000"/>
                                        <p:tgtEl>
                                          <p:spTgt spid="42101"/>
                                        </p:tgtEl>
                                      </p:cBhvr>
                                    </p:animEffect>
                                    <p:anim calcmode="lin" valueType="num">
                                      <p:cBhvr>
                                        <p:cTn id="82" dur="1000" fill="hold"/>
                                        <p:tgtEl>
                                          <p:spTgt spid="42101"/>
                                        </p:tgtEl>
                                        <p:attrNameLst>
                                          <p:attrName>ppt_x</p:attrName>
                                        </p:attrNameLst>
                                      </p:cBhvr>
                                      <p:tavLst>
                                        <p:tav tm="0">
                                          <p:val>
                                            <p:strVal val="#ppt_x"/>
                                          </p:val>
                                        </p:tav>
                                        <p:tav tm="100000">
                                          <p:val>
                                            <p:strVal val="#ppt_x"/>
                                          </p:val>
                                        </p:tav>
                                      </p:tavLst>
                                    </p:anim>
                                    <p:anim calcmode="lin" valueType="num">
                                      <p:cBhvr>
                                        <p:cTn id="83" dur="900" decel="100000" fill="hold"/>
                                        <p:tgtEl>
                                          <p:spTgt spid="42101"/>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42101"/>
                                        </p:tgtEl>
                                        <p:attrNameLst>
                                          <p:attrName>ppt_y</p:attrName>
                                        </p:attrNameLst>
                                      </p:cBhvr>
                                      <p:tavLst>
                                        <p:tav tm="0">
                                          <p:val>
                                            <p:strVal val="#ppt_y-.03"/>
                                          </p:val>
                                        </p:tav>
                                        <p:tav tm="100000">
                                          <p:val>
                                            <p:strVal val="#ppt_y"/>
                                          </p:val>
                                        </p:tav>
                                      </p:tavLst>
                                    </p:anim>
                                  </p:childTnLst>
                                </p:cTn>
                              </p:par>
                            </p:childTnLst>
                          </p:cTn>
                        </p:par>
                        <p:par>
                          <p:cTn id="85" fill="hold">
                            <p:stCondLst>
                              <p:cond delay="1500"/>
                            </p:stCondLst>
                            <p:childTnLst>
                              <p:par>
                                <p:cTn id="86" presetID="37" presetClass="entr" presetSubtype="0" fill="hold" nodeType="afterEffect">
                                  <p:stCondLst>
                                    <p:cond delay="0"/>
                                  </p:stCondLst>
                                  <p:childTnLst>
                                    <p:set>
                                      <p:cBhvr>
                                        <p:cTn id="87" dur="1" fill="hold">
                                          <p:stCondLst>
                                            <p:cond delay="0"/>
                                          </p:stCondLst>
                                        </p:cTn>
                                        <p:tgtEl>
                                          <p:spTgt spid="99"/>
                                        </p:tgtEl>
                                        <p:attrNameLst>
                                          <p:attrName>style.visibility</p:attrName>
                                        </p:attrNameLst>
                                      </p:cBhvr>
                                      <p:to>
                                        <p:strVal val="visible"/>
                                      </p:to>
                                    </p:set>
                                    <p:animEffect transition="in" filter="fade">
                                      <p:cBhvr>
                                        <p:cTn id="88" dur="1000"/>
                                        <p:tgtEl>
                                          <p:spTgt spid="99"/>
                                        </p:tgtEl>
                                      </p:cBhvr>
                                    </p:animEffect>
                                    <p:anim calcmode="lin" valueType="num">
                                      <p:cBhvr>
                                        <p:cTn id="89" dur="1000" fill="hold"/>
                                        <p:tgtEl>
                                          <p:spTgt spid="99"/>
                                        </p:tgtEl>
                                        <p:attrNameLst>
                                          <p:attrName>ppt_x</p:attrName>
                                        </p:attrNameLst>
                                      </p:cBhvr>
                                      <p:tavLst>
                                        <p:tav tm="0">
                                          <p:val>
                                            <p:strVal val="#ppt_x"/>
                                          </p:val>
                                        </p:tav>
                                        <p:tav tm="100000">
                                          <p:val>
                                            <p:strVal val="#ppt_x"/>
                                          </p:val>
                                        </p:tav>
                                      </p:tavLst>
                                    </p:anim>
                                    <p:anim calcmode="lin" valueType="num">
                                      <p:cBhvr>
                                        <p:cTn id="90" dur="900" decel="100000" fill="hold"/>
                                        <p:tgtEl>
                                          <p:spTgt spid="99"/>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92" presetID="37" presetClass="entr" presetSubtype="0" fill="hold" nodeType="withEffect">
                                  <p:stCondLst>
                                    <p:cond delay="0"/>
                                  </p:stCondLst>
                                  <p:childTnLst>
                                    <p:set>
                                      <p:cBhvr>
                                        <p:cTn id="93" dur="1" fill="hold">
                                          <p:stCondLst>
                                            <p:cond delay="0"/>
                                          </p:stCondLst>
                                        </p:cTn>
                                        <p:tgtEl>
                                          <p:spTgt spid="42097"/>
                                        </p:tgtEl>
                                        <p:attrNameLst>
                                          <p:attrName>style.visibility</p:attrName>
                                        </p:attrNameLst>
                                      </p:cBhvr>
                                      <p:to>
                                        <p:strVal val="visible"/>
                                      </p:to>
                                    </p:set>
                                    <p:animEffect transition="in" filter="fade">
                                      <p:cBhvr>
                                        <p:cTn id="94" dur="1000"/>
                                        <p:tgtEl>
                                          <p:spTgt spid="42097"/>
                                        </p:tgtEl>
                                      </p:cBhvr>
                                    </p:animEffect>
                                    <p:anim calcmode="lin" valueType="num">
                                      <p:cBhvr>
                                        <p:cTn id="95" dur="1000" fill="hold"/>
                                        <p:tgtEl>
                                          <p:spTgt spid="42097"/>
                                        </p:tgtEl>
                                        <p:attrNameLst>
                                          <p:attrName>ppt_x</p:attrName>
                                        </p:attrNameLst>
                                      </p:cBhvr>
                                      <p:tavLst>
                                        <p:tav tm="0">
                                          <p:val>
                                            <p:strVal val="#ppt_x"/>
                                          </p:val>
                                        </p:tav>
                                        <p:tav tm="100000">
                                          <p:val>
                                            <p:strVal val="#ppt_x"/>
                                          </p:val>
                                        </p:tav>
                                      </p:tavLst>
                                    </p:anim>
                                    <p:anim calcmode="lin" valueType="num">
                                      <p:cBhvr>
                                        <p:cTn id="96" dur="900" decel="100000" fill="hold"/>
                                        <p:tgtEl>
                                          <p:spTgt spid="42097"/>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42097"/>
                                        </p:tgtEl>
                                        <p:attrNameLst>
                                          <p:attrName>ppt_y</p:attrName>
                                        </p:attrNameLst>
                                      </p:cBhvr>
                                      <p:tavLst>
                                        <p:tav tm="0">
                                          <p:val>
                                            <p:strVal val="#ppt_y-.03"/>
                                          </p:val>
                                        </p:tav>
                                        <p:tav tm="100000">
                                          <p:val>
                                            <p:strVal val="#ppt_y"/>
                                          </p:val>
                                        </p:tav>
                                      </p:tavLst>
                                    </p:anim>
                                  </p:childTnLst>
                                </p:cTn>
                              </p:par>
                              <p:par>
                                <p:cTn id="98" presetID="37" presetClass="entr" presetSubtype="0" fill="hold" nodeType="withEffect">
                                  <p:stCondLst>
                                    <p:cond delay="0"/>
                                  </p:stCondLst>
                                  <p:childTnLst>
                                    <p:set>
                                      <p:cBhvr>
                                        <p:cTn id="99" dur="1" fill="hold">
                                          <p:stCondLst>
                                            <p:cond delay="0"/>
                                          </p:stCondLst>
                                        </p:cTn>
                                        <p:tgtEl>
                                          <p:spTgt spid="42098"/>
                                        </p:tgtEl>
                                        <p:attrNameLst>
                                          <p:attrName>style.visibility</p:attrName>
                                        </p:attrNameLst>
                                      </p:cBhvr>
                                      <p:to>
                                        <p:strVal val="visible"/>
                                      </p:to>
                                    </p:set>
                                    <p:animEffect transition="in" filter="fade">
                                      <p:cBhvr>
                                        <p:cTn id="100" dur="1000"/>
                                        <p:tgtEl>
                                          <p:spTgt spid="42098"/>
                                        </p:tgtEl>
                                      </p:cBhvr>
                                    </p:animEffect>
                                    <p:anim calcmode="lin" valueType="num">
                                      <p:cBhvr>
                                        <p:cTn id="101" dur="1000" fill="hold"/>
                                        <p:tgtEl>
                                          <p:spTgt spid="42098"/>
                                        </p:tgtEl>
                                        <p:attrNameLst>
                                          <p:attrName>ppt_x</p:attrName>
                                        </p:attrNameLst>
                                      </p:cBhvr>
                                      <p:tavLst>
                                        <p:tav tm="0">
                                          <p:val>
                                            <p:strVal val="#ppt_x"/>
                                          </p:val>
                                        </p:tav>
                                        <p:tav tm="100000">
                                          <p:val>
                                            <p:strVal val="#ppt_x"/>
                                          </p:val>
                                        </p:tav>
                                      </p:tavLst>
                                    </p:anim>
                                    <p:anim calcmode="lin" valueType="num">
                                      <p:cBhvr>
                                        <p:cTn id="102" dur="900" decel="100000" fill="hold"/>
                                        <p:tgtEl>
                                          <p:spTgt spid="4209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20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19" grpId="0"/>
      <p:bldP spid="45123" grpId="0"/>
      <p:bldP spid="31" grpId="0" animBg="1"/>
      <p:bldP spid="32" grpId="0" animBg="1"/>
      <p:bldP spid="33" grpId="0" animBg="1"/>
      <p:bldP spid="45158" grpId="0" animBg="1"/>
      <p:bldP spid="45158" grpId="1" animBg="1"/>
      <p:bldP spid="45159" grpId="0" animBg="1"/>
      <p:bldP spid="45159" grpId="1" animBg="1"/>
      <p:bldP spid="45160" grpId="0" animBg="1"/>
      <p:bldP spid="4516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9052" y="3353306"/>
            <a:ext cx="6610546" cy="1523494"/>
          </a:xfrm>
        </p:spPr>
        <p:txBody>
          <a:bodyPr/>
          <a:lstStyle/>
          <a:p>
            <a:r>
              <a:rPr lang="en-US" sz="4400" dirty="0" smtClean="0"/>
              <a:t>CREATING RESOURCES </a:t>
            </a:r>
            <a:br>
              <a:rPr lang="en-US" sz="4400" dirty="0" smtClean="0"/>
            </a:br>
            <a:r>
              <a:rPr lang="en-US" sz="4400" dirty="0" smtClean="0"/>
              <a:t>FOR CLOUD CONSUMPTION</a:t>
            </a:r>
            <a:endParaRPr lang="en-US" sz="4400" dirty="0"/>
          </a:p>
        </p:txBody>
      </p:sp>
      <p:sp>
        <p:nvSpPr>
          <p:cNvPr id="3" name="Subtitle 2"/>
          <p:cNvSpPr>
            <a:spLocks noGrp="1"/>
          </p:cNvSpPr>
          <p:nvPr>
            <p:ph type="subTitle" idx="1"/>
          </p:nvPr>
        </p:nvSpPr>
        <p:spPr/>
        <p:txBody>
          <a:bodyPr/>
          <a:lstStyle/>
          <a:p>
            <a:pPr>
              <a:spcAft>
                <a:spcPts val="600"/>
              </a:spcAft>
            </a:pPr>
            <a:r>
              <a:rPr lang="en-US" dirty="0" smtClean="0"/>
              <a:t>Greg Cusanza</a:t>
            </a:r>
          </a:p>
          <a:p>
            <a:pPr>
              <a:spcAft>
                <a:spcPts val="600"/>
              </a:spcAft>
            </a:pPr>
            <a:r>
              <a:rPr lang="en-US" dirty="0" smtClean="0"/>
              <a:t>Senior Program Manager</a:t>
            </a:r>
          </a:p>
          <a:p>
            <a:r>
              <a:rPr lang="en-US" dirty="0" smtClean="0"/>
              <a:t>Microsoft Corporation</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352281656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 STEPS</a:t>
            </a:r>
            <a:endParaRPr lang="en-US" dirty="0"/>
          </a:p>
        </p:txBody>
      </p:sp>
      <p:sp>
        <p:nvSpPr>
          <p:cNvPr id="5" name="Text Placeholder 4"/>
          <p:cNvSpPr>
            <a:spLocks noGrp="1"/>
          </p:cNvSpPr>
          <p:nvPr>
            <p:ph type="body" sz="quarter" idx="10"/>
          </p:nvPr>
        </p:nvSpPr>
        <p:spPr>
          <a:xfrm>
            <a:off x="519112" y="1447799"/>
            <a:ext cx="11149013" cy="3693319"/>
          </a:xfrm>
        </p:spPr>
        <p:txBody>
          <a:bodyPr/>
          <a:lstStyle/>
          <a:p>
            <a:r>
              <a:rPr lang="en-US" dirty="0"/>
              <a:t>Create </a:t>
            </a:r>
            <a:r>
              <a:rPr lang="en-US" dirty="0" smtClean="0"/>
              <a:t>clouds</a:t>
            </a:r>
            <a:endParaRPr lang="en-US" dirty="0"/>
          </a:p>
          <a:p>
            <a:r>
              <a:rPr lang="en-US" dirty="0" smtClean="0"/>
              <a:t>Create user roles</a:t>
            </a:r>
          </a:p>
          <a:p>
            <a:r>
              <a:rPr lang="en-US" dirty="0" smtClean="0"/>
              <a:t>Attach virtual/logical networks</a:t>
            </a:r>
          </a:p>
          <a:p>
            <a:r>
              <a:rPr lang="en-US" dirty="0" smtClean="0"/>
              <a:t>Allocate capacity</a:t>
            </a:r>
          </a:p>
          <a:p>
            <a:r>
              <a:rPr lang="en-US" dirty="0" smtClean="0"/>
              <a:t>Assign service template</a:t>
            </a:r>
          </a:p>
          <a:p>
            <a:r>
              <a:rPr lang="en-US" dirty="0" smtClean="0"/>
              <a:t>Assign Self-Service User (SSU)</a:t>
            </a:r>
          </a:p>
          <a:p>
            <a:r>
              <a:rPr lang="en-US" dirty="0" smtClean="0"/>
              <a:t>Deploy Service</a:t>
            </a:r>
            <a:endParaRPr lang="en-US" dirty="0"/>
          </a:p>
        </p:txBody>
      </p:sp>
    </p:spTree>
    <p:extLst>
      <p:ext uri="{BB962C8B-B14F-4D97-AF65-F5344CB8AC3E}">
        <p14:creationId xmlns:p14="http://schemas.microsoft.com/office/powerpoint/2010/main" val="418633032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07868" y="1147074"/>
            <a:ext cx="11173090" cy="42976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a:t>Related Content</a:t>
            </a:r>
          </a:p>
        </p:txBody>
      </p:sp>
      <p:sp>
        <p:nvSpPr>
          <p:cNvPr id="4" name="Rectangle 3"/>
          <p:cNvSpPr/>
          <p:nvPr/>
        </p:nvSpPr>
        <p:spPr bwMode="auto">
          <a:xfrm>
            <a:off x="515815" y="5589204"/>
            <a:ext cx="11173090" cy="10972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143000"/>
            <a:ext cx="11013088" cy="3167021"/>
          </a:xfrm>
          <a:prstGeom prst="rect">
            <a:avLst/>
          </a:prstGeom>
        </p:spPr>
        <p:txBody>
          <a:bodyPr wrap="square">
            <a:spAutoFit/>
          </a:bodyPr>
          <a:lstStyle/>
          <a:p>
            <a:pPr lvl="0">
              <a:lnSpc>
                <a:spcPct val="90000"/>
              </a:lnSpc>
              <a:spcBef>
                <a:spcPct val="20000"/>
              </a:spcBef>
              <a:buSzPct val="105000"/>
            </a:pPr>
            <a:r>
              <a:rPr lang="en-US" sz="2400" dirty="0" smtClean="0">
                <a:solidFill>
                  <a:schemeClr val="tx1">
                    <a:alpha val="99000"/>
                  </a:schemeClr>
                </a:solidFill>
              </a:rPr>
              <a:t>Breakout Sessions</a:t>
            </a:r>
            <a:endParaRPr lang="en-US" dirty="0" smtClean="0">
              <a:solidFill>
                <a:schemeClr val="tx1">
                  <a:alpha val="99000"/>
                </a:schemeClr>
              </a:solidFill>
            </a:endParaRPr>
          </a:p>
          <a:p>
            <a:pPr marL="403225" lvl="0" indent="-403225">
              <a:lnSpc>
                <a:spcPct val="90000"/>
              </a:lnSpc>
              <a:spcBef>
                <a:spcPct val="20000"/>
              </a:spcBef>
              <a:buSzPct val="105000"/>
              <a:buBlip>
                <a:blip r:embed="rId3"/>
              </a:buBlip>
            </a:pPr>
            <a:r>
              <a:rPr lang="en-US" dirty="0" smtClean="0">
                <a:solidFill>
                  <a:schemeClr val="tx1">
                    <a:alpha val="99000"/>
                  </a:schemeClr>
                </a:solidFill>
              </a:rPr>
              <a:t>MGT314 </a:t>
            </a:r>
            <a:r>
              <a:rPr lang="en-US" dirty="0">
                <a:solidFill>
                  <a:schemeClr val="tx1">
                    <a:alpha val="99000"/>
                  </a:schemeClr>
                </a:solidFill>
              </a:rPr>
              <a:t>- What's New in System Center 2012 SP1 - Virtual Machine </a:t>
            </a:r>
            <a:r>
              <a:rPr lang="en-US" dirty="0" smtClean="0">
                <a:solidFill>
                  <a:schemeClr val="tx1">
                    <a:alpha val="99000"/>
                  </a:schemeClr>
                </a:solidFill>
              </a:rPr>
              <a:t>Manager</a:t>
            </a:r>
          </a:p>
          <a:p>
            <a:pPr marL="403225" indent="-403225">
              <a:lnSpc>
                <a:spcPct val="90000"/>
              </a:lnSpc>
              <a:spcBef>
                <a:spcPct val="20000"/>
              </a:spcBef>
              <a:buSzPct val="105000"/>
              <a:buBlip>
                <a:blip r:embed="rId3"/>
              </a:buBlip>
            </a:pPr>
            <a:r>
              <a:rPr lang="en-US" dirty="0" smtClean="0">
                <a:solidFill>
                  <a:schemeClr val="tx1">
                    <a:alpha val="99000"/>
                  </a:schemeClr>
                </a:solidFill>
              </a:rPr>
              <a:t>MGT315 - Network Management in Microsoft System Center 2012 SP1 – Virtual Machine Manager</a:t>
            </a:r>
            <a:endParaRPr lang="en-US" dirty="0">
              <a:solidFill>
                <a:schemeClr val="tx1">
                  <a:alpha val="99000"/>
                </a:schemeClr>
              </a:solidFill>
            </a:endParaRPr>
          </a:p>
          <a:p>
            <a:pPr marL="403225" lvl="0" indent="-403225">
              <a:lnSpc>
                <a:spcPct val="90000"/>
              </a:lnSpc>
              <a:spcBef>
                <a:spcPct val="20000"/>
              </a:spcBef>
              <a:buSzPct val="105000"/>
              <a:buBlip>
                <a:blip r:embed="rId3"/>
              </a:buBlip>
            </a:pPr>
            <a:r>
              <a:rPr lang="en-US" dirty="0" smtClean="0">
                <a:solidFill>
                  <a:schemeClr val="tx1">
                    <a:alpha val="99000"/>
                  </a:schemeClr>
                </a:solidFill>
              </a:rPr>
              <a:t>MGT316 </a:t>
            </a:r>
            <a:r>
              <a:rPr lang="en-US" dirty="0">
                <a:solidFill>
                  <a:schemeClr val="tx1">
                    <a:alpha val="99000"/>
                  </a:schemeClr>
                </a:solidFill>
              </a:rPr>
              <a:t>- Overview of Microsoft System Center 2012 SP1 - Storage </a:t>
            </a:r>
            <a:r>
              <a:rPr lang="en-US" dirty="0" smtClean="0">
                <a:solidFill>
                  <a:schemeClr val="tx1">
                    <a:alpha val="99000"/>
                  </a:schemeClr>
                </a:solidFill>
              </a:rPr>
              <a:t>Management</a:t>
            </a:r>
          </a:p>
          <a:p>
            <a:pPr marL="403225" lvl="0" indent="-403225">
              <a:lnSpc>
                <a:spcPct val="90000"/>
              </a:lnSpc>
              <a:spcBef>
                <a:spcPct val="20000"/>
              </a:spcBef>
              <a:buSzPct val="105000"/>
              <a:buBlip>
                <a:blip r:embed="rId3"/>
              </a:buBlip>
            </a:pPr>
            <a:r>
              <a:rPr lang="en-US" dirty="0">
                <a:solidFill>
                  <a:schemeClr val="tx1">
                    <a:alpha val="99000"/>
                  </a:schemeClr>
                </a:solidFill>
              </a:rPr>
              <a:t>MGT317 - Overview of Microsoft System Center 2012 SP1 - Virtual Machine Manager </a:t>
            </a:r>
            <a:r>
              <a:rPr lang="en-US" dirty="0" smtClean="0">
                <a:solidFill>
                  <a:schemeClr val="tx1">
                    <a:alpha val="99000"/>
                  </a:schemeClr>
                </a:solidFill>
              </a:rPr>
              <a:t>Services</a:t>
            </a:r>
          </a:p>
          <a:p>
            <a:pPr marL="403225" lvl="0" indent="-403225">
              <a:lnSpc>
                <a:spcPct val="90000"/>
              </a:lnSpc>
              <a:spcBef>
                <a:spcPct val="20000"/>
              </a:spcBef>
              <a:buSzPct val="105000"/>
              <a:buBlip>
                <a:blip r:embed="rId3"/>
              </a:buBlip>
            </a:pPr>
            <a:r>
              <a:rPr lang="en-US" dirty="0" smtClean="0">
                <a:solidFill>
                  <a:schemeClr val="tx1">
                    <a:alpha val="99000"/>
                  </a:schemeClr>
                </a:solidFill>
              </a:rPr>
              <a:t>MGT319 </a:t>
            </a:r>
            <a:r>
              <a:rPr lang="en-US" dirty="0">
                <a:solidFill>
                  <a:schemeClr val="tx1">
                    <a:alpha val="99000"/>
                  </a:schemeClr>
                </a:solidFill>
              </a:rPr>
              <a:t>- Infrastructure Management: Configure and Deploy</a:t>
            </a:r>
          </a:p>
          <a:p>
            <a:pPr marL="403225" indent="-403225">
              <a:lnSpc>
                <a:spcPct val="90000"/>
              </a:lnSpc>
              <a:spcBef>
                <a:spcPct val="20000"/>
              </a:spcBef>
              <a:buSzPct val="105000"/>
              <a:buBlip>
                <a:blip r:embed="rId3"/>
              </a:buBlip>
            </a:pPr>
            <a:r>
              <a:rPr lang="en-US" dirty="0">
                <a:solidFill>
                  <a:schemeClr val="tx1">
                    <a:alpha val="99000"/>
                  </a:schemeClr>
                </a:solidFill>
              </a:rPr>
              <a:t>MGT320 - Microsoft System Center Virtual Machine Manager 2012: Zero to Cluster to Cloud</a:t>
            </a:r>
          </a:p>
          <a:p>
            <a:pPr marL="403225" lvl="0" indent="-403225">
              <a:lnSpc>
                <a:spcPct val="90000"/>
              </a:lnSpc>
              <a:spcBef>
                <a:spcPct val="20000"/>
              </a:spcBef>
              <a:buSzPct val="105000"/>
              <a:buBlip>
                <a:blip r:embed="rId3"/>
              </a:buBlip>
            </a:pPr>
            <a:r>
              <a:rPr lang="en-US" dirty="0">
                <a:solidFill>
                  <a:schemeClr val="tx1">
                    <a:alpha val="99000"/>
                  </a:schemeClr>
                </a:solidFill>
              </a:rPr>
              <a:t>MGT321 - Service Template Creation from the Ground </a:t>
            </a:r>
            <a:r>
              <a:rPr lang="en-US" dirty="0" smtClean="0">
                <a:solidFill>
                  <a:schemeClr val="tx1">
                    <a:alpha val="99000"/>
                  </a:schemeClr>
                </a:solidFill>
              </a:rPr>
              <a:t>Up</a:t>
            </a:r>
          </a:p>
          <a:p>
            <a:pPr marL="403225" lvl="0" indent="-403225">
              <a:lnSpc>
                <a:spcPct val="90000"/>
              </a:lnSpc>
              <a:spcBef>
                <a:spcPct val="20000"/>
              </a:spcBef>
              <a:buSzPct val="105000"/>
              <a:buBlip>
                <a:blip r:embed="rId3"/>
              </a:buBlip>
            </a:pPr>
            <a:r>
              <a:rPr lang="en-US" dirty="0">
                <a:solidFill>
                  <a:schemeClr val="tx1">
                    <a:alpha val="99000"/>
                  </a:schemeClr>
                </a:solidFill>
              </a:rPr>
              <a:t>MGT326 - Building a Hosted Cloud Using Microsoft System Center 2012 and Windows Server </a:t>
            </a:r>
            <a:r>
              <a:rPr lang="en-US" dirty="0" smtClean="0">
                <a:solidFill>
                  <a:schemeClr val="tx1">
                    <a:alpha val="99000"/>
                  </a:schemeClr>
                </a:solidFill>
              </a:rPr>
              <a:t>2012</a:t>
            </a:r>
          </a:p>
          <a:p>
            <a:pPr marL="403225" lvl="0" indent="-403225">
              <a:lnSpc>
                <a:spcPct val="90000"/>
              </a:lnSpc>
              <a:spcBef>
                <a:spcPct val="20000"/>
              </a:spcBef>
              <a:buSzPct val="105000"/>
              <a:buBlip>
                <a:blip r:embed="rId3"/>
              </a:buBlip>
            </a:pPr>
            <a:r>
              <a:rPr lang="en-US" dirty="0" smtClean="0">
                <a:solidFill>
                  <a:schemeClr val="tx1">
                    <a:alpha val="99000"/>
                  </a:schemeClr>
                </a:solidFill>
              </a:rPr>
              <a:t>VIR312 </a:t>
            </a:r>
            <a:r>
              <a:rPr lang="en-US" dirty="0">
                <a:solidFill>
                  <a:schemeClr val="tx1">
                    <a:alpha val="99000"/>
                  </a:schemeClr>
                </a:solidFill>
              </a:rPr>
              <a:t>- Compete to Win, Part 2: Comparing Private Cloud </a:t>
            </a:r>
            <a:r>
              <a:rPr lang="en-US" dirty="0" smtClean="0">
                <a:solidFill>
                  <a:schemeClr val="tx1">
                    <a:alpha val="99000"/>
                  </a:schemeClr>
                </a:solidFill>
              </a:rPr>
              <a:t>Capabilities</a:t>
            </a:r>
            <a:endParaRPr lang="en-US" dirty="0">
              <a:solidFill>
                <a:schemeClr val="tx1">
                  <a:alpha val="99000"/>
                </a:schemeClr>
              </a:solidFill>
            </a:endParaRPr>
          </a:p>
        </p:txBody>
      </p:sp>
      <p:sp>
        <p:nvSpPr>
          <p:cNvPr id="9" name="Rectangle 8"/>
          <p:cNvSpPr/>
          <p:nvPr/>
        </p:nvSpPr>
        <p:spPr>
          <a:xfrm>
            <a:off x="667870" y="5562600"/>
            <a:ext cx="11013088" cy="1329595"/>
          </a:xfrm>
          <a:prstGeom prst="rect">
            <a:avLst/>
          </a:prstGeom>
        </p:spPr>
        <p:txBody>
          <a:bodyPr wrap="square">
            <a:spAutoFit/>
          </a:bodyPr>
          <a:lstStyle/>
          <a:p>
            <a:pPr>
              <a:lnSpc>
                <a:spcPct val="90000"/>
              </a:lnSpc>
              <a:spcBef>
                <a:spcPct val="20000"/>
              </a:spcBef>
              <a:buSzPct val="105000"/>
            </a:pPr>
            <a:r>
              <a:rPr lang="en-US" sz="1600" dirty="0" smtClean="0">
                <a:solidFill>
                  <a:schemeClr val="tx1">
                    <a:alpha val="99000"/>
                  </a:schemeClr>
                </a:solidFill>
              </a:rPr>
              <a:t>Other Sessions</a:t>
            </a:r>
          </a:p>
          <a:p>
            <a:pPr marL="403225" indent="-403225">
              <a:lnSpc>
                <a:spcPct val="90000"/>
              </a:lnSpc>
              <a:spcBef>
                <a:spcPct val="20000"/>
              </a:spcBef>
              <a:buSzPct val="105000"/>
              <a:buBlip>
                <a:blip r:embed="rId3"/>
              </a:buBlip>
            </a:pPr>
            <a:r>
              <a:rPr lang="en-US" sz="1200" dirty="0" smtClean="0">
                <a:solidFill>
                  <a:schemeClr val="tx1">
                    <a:alpha val="99000"/>
                  </a:schemeClr>
                </a:solidFill>
              </a:rPr>
              <a:t>MGT41-HOL- </a:t>
            </a:r>
            <a:r>
              <a:rPr lang="en-US" sz="1200" dirty="0">
                <a:solidFill>
                  <a:schemeClr val="tx1">
                    <a:alpha val="99000"/>
                  </a:schemeClr>
                </a:solidFill>
              </a:rPr>
              <a:t>Microsoft System Center 2012 Virtual Machine Manager Infrastructure Components Management</a:t>
            </a:r>
          </a:p>
          <a:p>
            <a:pPr marL="403225" indent="-403225">
              <a:lnSpc>
                <a:spcPct val="90000"/>
              </a:lnSpc>
              <a:spcBef>
                <a:spcPct val="20000"/>
              </a:spcBef>
              <a:buSzPct val="105000"/>
              <a:buBlip>
                <a:blip r:embed="rId3"/>
              </a:buBlip>
            </a:pPr>
            <a:r>
              <a:rPr lang="en-US" sz="1200" dirty="0">
                <a:solidFill>
                  <a:schemeClr val="tx1">
                    <a:alpha val="99000"/>
                  </a:schemeClr>
                </a:solidFill>
              </a:rPr>
              <a:t>MGT42-HOL - Microsoft System Center 2012 Virtual Machine Manager and App Controller Creating, Deploying, and Managing Service Templates</a:t>
            </a:r>
          </a:p>
          <a:p>
            <a:pPr marL="403225" indent="-403225">
              <a:lnSpc>
                <a:spcPct val="90000"/>
              </a:lnSpc>
              <a:spcBef>
                <a:spcPct val="20000"/>
              </a:spcBef>
              <a:buSzPct val="105000"/>
              <a:buBlip>
                <a:blip r:embed="rId3"/>
              </a:buBlip>
            </a:pPr>
            <a:r>
              <a:rPr lang="en-US" sz="1200" dirty="0">
                <a:solidFill>
                  <a:schemeClr val="tx1">
                    <a:alpha val="99000"/>
                  </a:schemeClr>
                </a:solidFill>
              </a:rPr>
              <a:t>MGT53-HOL - Microsoft System Center 2012 Application Self-Service and Managing Applications across Clouds</a:t>
            </a:r>
          </a:p>
          <a:p>
            <a:pPr marL="403225" indent="-403225">
              <a:lnSpc>
                <a:spcPct val="90000"/>
              </a:lnSpc>
              <a:spcBef>
                <a:spcPct val="20000"/>
              </a:spcBef>
              <a:buSzPct val="105000"/>
              <a:buBlip>
                <a:blip r:embed="rId3"/>
              </a:buBlip>
            </a:pPr>
            <a:r>
              <a:rPr lang="en-US" sz="1200" dirty="0">
                <a:solidFill>
                  <a:schemeClr val="tx1">
                    <a:alpha val="99000"/>
                  </a:schemeClr>
                </a:solidFill>
              </a:rPr>
              <a:t>PRC03 - Pre-Conference Seminar - Private Cloud </a:t>
            </a:r>
            <a:r>
              <a:rPr lang="en-US" sz="1200" dirty="0" smtClean="0">
                <a:solidFill>
                  <a:schemeClr val="tx1">
                    <a:alpha val="99000"/>
                  </a:schemeClr>
                </a:solidFill>
              </a:rPr>
              <a:t>Immersion</a:t>
            </a:r>
          </a:p>
          <a:p>
            <a:pPr>
              <a:lnSpc>
                <a:spcPct val="90000"/>
              </a:lnSpc>
              <a:spcBef>
                <a:spcPct val="20000"/>
              </a:spcBef>
              <a:buSzPct val="105000"/>
            </a:pPr>
            <a:endParaRPr lang="en-US" sz="12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444645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 presetClass="exit" presetSubtype="0" fill="hold" grpId="1" nodeType="after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 AND TAKEAWAYS</a:t>
            </a:r>
            <a:endParaRPr lang="en-US" dirty="0"/>
          </a:p>
        </p:txBody>
      </p:sp>
      <p:sp>
        <p:nvSpPr>
          <p:cNvPr id="3" name="Text Placeholder 2"/>
          <p:cNvSpPr>
            <a:spLocks noGrp="1"/>
          </p:cNvSpPr>
          <p:nvPr>
            <p:ph type="body" sz="quarter" idx="10"/>
          </p:nvPr>
        </p:nvSpPr>
        <p:spPr>
          <a:xfrm>
            <a:off x="519112" y="1447799"/>
            <a:ext cx="11149013" cy="3428631"/>
          </a:xfrm>
        </p:spPr>
        <p:txBody>
          <a:bodyPr/>
          <a:lstStyle/>
          <a:p>
            <a:r>
              <a:rPr lang="en-US" dirty="0" smtClean="0"/>
              <a:t>Demonstrate creating private clouds from raw resources</a:t>
            </a:r>
          </a:p>
          <a:p>
            <a:r>
              <a:rPr lang="en-US" dirty="0" smtClean="0"/>
              <a:t>Demonstrate resource abstraction, allocation and subsequent usage</a:t>
            </a:r>
          </a:p>
          <a:p>
            <a:r>
              <a:rPr lang="en-US" dirty="0" smtClean="0"/>
              <a:t>Understand how to configure resources that enable creating private clouds</a:t>
            </a:r>
          </a:p>
          <a:p>
            <a:r>
              <a:rPr lang="en-US" dirty="0" smtClean="0"/>
              <a:t>Share tips and tricks</a:t>
            </a:r>
          </a:p>
          <a:p>
            <a:pPr lvl="1"/>
            <a:endParaRPr lang="en-US" dirty="0" smtClean="0"/>
          </a:p>
        </p:txBody>
      </p:sp>
    </p:spTree>
    <p:extLst>
      <p:ext uri="{BB962C8B-B14F-4D97-AF65-F5344CB8AC3E}">
        <p14:creationId xmlns:p14="http://schemas.microsoft.com/office/powerpoint/2010/main" val="2908149035"/>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285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38153655"/>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451011"/>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29778634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APPENDIX</a:t>
            </a:r>
            <a:endParaRPr lang="en-US" dirty="0"/>
          </a:p>
        </p:txBody>
      </p:sp>
    </p:spTree>
    <p:extLst>
      <p:ext uri="{BB962C8B-B14F-4D97-AF65-F5344CB8AC3E}">
        <p14:creationId xmlns:p14="http://schemas.microsoft.com/office/powerpoint/2010/main" val="382316343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1" descr="Description: cid:image001.png@01CCF1AB.BEFB8CC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0458" y="609600"/>
            <a:ext cx="9657654"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92282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9112" y="1447799"/>
            <a:ext cx="11149013" cy="443198"/>
          </a:xfrm>
        </p:spPr>
        <p:txBody>
          <a:bodyPr/>
          <a:lstStyle/>
          <a:p>
            <a:endParaRPr lang="en-US" dirty="0"/>
          </a:p>
        </p:txBody>
      </p:sp>
      <p:pic>
        <p:nvPicPr>
          <p:cNvPr id="2050" name="Picture 2" descr="Description: cid:image002.png@01CCF1AB.BEFB8C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605" y="609601"/>
            <a:ext cx="9763757" cy="546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16211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9112" y="1447799"/>
            <a:ext cx="11149013" cy="443198"/>
          </a:xfrm>
        </p:spPr>
        <p:txBody>
          <a:bodyPr/>
          <a:lstStyle/>
          <a:p>
            <a:endParaRPr lang="en-US"/>
          </a:p>
        </p:txBody>
      </p:sp>
      <p:pic>
        <p:nvPicPr>
          <p:cNvPr id="3074" name="Picture 3" descr="Description: cid:image003.png@01CCF1AB.BEFB8C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032" y="457201"/>
            <a:ext cx="9712970" cy="546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26318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9112" y="1447799"/>
            <a:ext cx="11149013" cy="443198"/>
          </a:xfrm>
        </p:spPr>
        <p:txBody>
          <a:bodyPr/>
          <a:lstStyle/>
          <a:p>
            <a:endParaRPr lang="en-US"/>
          </a:p>
        </p:txBody>
      </p:sp>
      <p:pic>
        <p:nvPicPr>
          <p:cNvPr id="4098" name="Picture 4" descr="Description: cid:image004.png@01CCF1AB.BEFB8C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605" y="609600"/>
            <a:ext cx="976375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32419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9112" y="1447799"/>
            <a:ext cx="11149013" cy="443198"/>
          </a:xfrm>
        </p:spPr>
        <p:txBody>
          <a:bodyPr/>
          <a:lstStyle/>
          <a:p>
            <a:endParaRPr lang="en-US"/>
          </a:p>
        </p:txBody>
      </p:sp>
      <p:pic>
        <p:nvPicPr>
          <p:cNvPr id="5122" name="Picture 5" descr="Description: cid:image005.png@01CCF1AB.BEFB8C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179" y="609600"/>
            <a:ext cx="97891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16462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36" name="Picture 252"/>
          <p:cNvPicPr>
            <a:picLocks noChangeAspect="1" noChangeArrowheads="1"/>
          </p:cNvPicPr>
          <p:nvPr/>
        </p:nvPicPr>
        <p:blipFill>
          <a:blip r:embed="rId3" cstate="print"/>
          <a:srcRect/>
          <a:stretch>
            <a:fillRect/>
          </a:stretch>
        </p:blipFill>
        <p:spPr bwMode="auto">
          <a:xfrm>
            <a:off x="8696325" y="4052888"/>
            <a:ext cx="403226" cy="323851"/>
          </a:xfrm>
          <a:prstGeom prst="rect">
            <a:avLst/>
          </a:prstGeom>
          <a:noFill/>
          <a:ln w="9525">
            <a:noFill/>
            <a:miter lim="800000"/>
            <a:headEnd/>
            <a:tailEnd/>
          </a:ln>
        </p:spPr>
      </p:pic>
      <p:pic>
        <p:nvPicPr>
          <p:cNvPr id="42224" name="Picture 240"/>
          <p:cNvPicPr>
            <a:picLocks noChangeAspect="1" noChangeArrowheads="1"/>
          </p:cNvPicPr>
          <p:nvPr/>
        </p:nvPicPr>
        <p:blipFill>
          <a:blip r:embed="rId3" cstate="print"/>
          <a:srcRect/>
          <a:stretch>
            <a:fillRect/>
          </a:stretch>
        </p:blipFill>
        <p:spPr bwMode="auto">
          <a:xfrm>
            <a:off x="4689476" y="4057649"/>
            <a:ext cx="403226" cy="323851"/>
          </a:xfrm>
          <a:prstGeom prst="rect">
            <a:avLst/>
          </a:prstGeom>
          <a:noFill/>
          <a:ln w="9525">
            <a:noFill/>
            <a:miter lim="800000"/>
            <a:headEnd/>
            <a:tailEnd/>
          </a:ln>
        </p:spPr>
      </p:pic>
      <p:grpSp>
        <p:nvGrpSpPr>
          <p:cNvPr id="10" name="Group 6"/>
          <p:cNvGrpSpPr>
            <a:grpSpLocks/>
          </p:cNvGrpSpPr>
          <p:nvPr/>
        </p:nvGrpSpPr>
        <p:grpSpPr bwMode="auto">
          <a:xfrm>
            <a:off x="1217615" y="4067177"/>
            <a:ext cx="1214437" cy="320675"/>
            <a:chOff x="-1920064" y="2147152"/>
            <a:chExt cx="1215648" cy="320790"/>
          </a:xfrm>
        </p:grpSpPr>
        <p:pic>
          <p:nvPicPr>
            <p:cNvPr id="45149" name="Picture 102"/>
            <p:cNvPicPr>
              <a:picLocks noChangeAspect="1"/>
            </p:cNvPicPr>
            <p:nvPr/>
          </p:nvPicPr>
          <p:blipFill>
            <a:blip r:embed="rId4" cstate="print"/>
            <a:srcRect/>
            <a:stretch>
              <a:fillRect/>
            </a:stretch>
          </p:blipFill>
          <p:spPr bwMode="auto">
            <a:xfrm>
              <a:off x="-1920064" y="2147152"/>
              <a:ext cx="324744" cy="320790"/>
            </a:xfrm>
            <a:prstGeom prst="rect">
              <a:avLst/>
            </a:prstGeom>
            <a:noFill/>
            <a:ln w="9525">
              <a:noFill/>
              <a:miter lim="800000"/>
              <a:headEnd/>
              <a:tailEnd/>
            </a:ln>
          </p:spPr>
        </p:pic>
        <p:pic>
          <p:nvPicPr>
            <p:cNvPr id="45150" name="Picture 105"/>
            <p:cNvPicPr>
              <a:picLocks noChangeAspect="1"/>
            </p:cNvPicPr>
            <p:nvPr/>
          </p:nvPicPr>
          <p:blipFill>
            <a:blip r:embed="rId4" cstate="print"/>
            <a:srcRect/>
            <a:stretch>
              <a:fillRect/>
            </a:stretch>
          </p:blipFill>
          <p:spPr bwMode="auto">
            <a:xfrm>
              <a:off x="-1029160" y="2147152"/>
              <a:ext cx="324744" cy="320790"/>
            </a:xfrm>
            <a:prstGeom prst="rect">
              <a:avLst/>
            </a:prstGeom>
            <a:noFill/>
            <a:ln w="9525">
              <a:noFill/>
              <a:miter lim="800000"/>
              <a:headEnd/>
              <a:tailEnd/>
            </a:ln>
          </p:spPr>
        </p:pic>
      </p:grpSp>
      <p:grpSp>
        <p:nvGrpSpPr>
          <p:cNvPr id="11" name="Group 123"/>
          <p:cNvGrpSpPr>
            <a:grpSpLocks/>
          </p:cNvGrpSpPr>
          <p:nvPr/>
        </p:nvGrpSpPr>
        <p:grpSpPr bwMode="auto">
          <a:xfrm>
            <a:off x="4651375" y="4038602"/>
            <a:ext cx="1214438" cy="322263"/>
            <a:chOff x="-1920064" y="2147152"/>
            <a:chExt cx="1215648" cy="320790"/>
          </a:xfrm>
        </p:grpSpPr>
        <p:pic>
          <p:nvPicPr>
            <p:cNvPr id="45147" name="Picture 124"/>
            <p:cNvPicPr>
              <a:picLocks noChangeAspect="1"/>
            </p:cNvPicPr>
            <p:nvPr/>
          </p:nvPicPr>
          <p:blipFill>
            <a:blip r:embed="rId4" cstate="print"/>
            <a:srcRect/>
            <a:stretch>
              <a:fillRect/>
            </a:stretch>
          </p:blipFill>
          <p:spPr bwMode="auto">
            <a:xfrm>
              <a:off x="-1920064" y="2147152"/>
              <a:ext cx="324744" cy="320790"/>
            </a:xfrm>
            <a:prstGeom prst="rect">
              <a:avLst/>
            </a:prstGeom>
            <a:noFill/>
            <a:ln w="9525">
              <a:noFill/>
              <a:miter lim="800000"/>
              <a:headEnd/>
              <a:tailEnd/>
            </a:ln>
          </p:spPr>
        </p:pic>
        <p:pic>
          <p:nvPicPr>
            <p:cNvPr id="45148" name="Picture 125"/>
            <p:cNvPicPr>
              <a:picLocks noChangeAspect="1"/>
            </p:cNvPicPr>
            <p:nvPr/>
          </p:nvPicPr>
          <p:blipFill>
            <a:blip r:embed="rId4" cstate="print"/>
            <a:srcRect/>
            <a:stretch>
              <a:fillRect/>
            </a:stretch>
          </p:blipFill>
          <p:spPr bwMode="auto">
            <a:xfrm>
              <a:off x="-1029160" y="2147152"/>
              <a:ext cx="324744" cy="320790"/>
            </a:xfrm>
            <a:prstGeom prst="rect">
              <a:avLst/>
            </a:prstGeom>
            <a:noFill/>
            <a:ln w="9525">
              <a:noFill/>
              <a:miter lim="800000"/>
              <a:headEnd/>
              <a:tailEnd/>
            </a:ln>
          </p:spPr>
        </p:pic>
      </p:grpSp>
      <p:grpSp>
        <p:nvGrpSpPr>
          <p:cNvPr id="12" name="Group 126"/>
          <p:cNvGrpSpPr>
            <a:grpSpLocks/>
          </p:cNvGrpSpPr>
          <p:nvPr/>
        </p:nvGrpSpPr>
        <p:grpSpPr bwMode="auto">
          <a:xfrm>
            <a:off x="7770813" y="4054478"/>
            <a:ext cx="1216025" cy="322263"/>
            <a:chOff x="-1920064" y="2146184"/>
            <a:chExt cx="1215646" cy="322727"/>
          </a:xfrm>
        </p:grpSpPr>
        <p:pic>
          <p:nvPicPr>
            <p:cNvPr id="45145" name="Picture 127"/>
            <p:cNvPicPr>
              <a:picLocks noChangeAspect="1"/>
            </p:cNvPicPr>
            <p:nvPr/>
          </p:nvPicPr>
          <p:blipFill>
            <a:blip r:embed="rId4" cstate="print"/>
            <a:srcRect/>
            <a:stretch>
              <a:fillRect/>
            </a:stretch>
          </p:blipFill>
          <p:spPr bwMode="auto">
            <a:xfrm>
              <a:off x="-1920064" y="2146184"/>
              <a:ext cx="324742" cy="322727"/>
            </a:xfrm>
            <a:prstGeom prst="rect">
              <a:avLst/>
            </a:prstGeom>
            <a:noFill/>
            <a:ln w="9525">
              <a:noFill/>
              <a:miter lim="800000"/>
              <a:headEnd/>
              <a:tailEnd/>
            </a:ln>
          </p:spPr>
        </p:pic>
        <p:pic>
          <p:nvPicPr>
            <p:cNvPr id="45146" name="Picture 128"/>
            <p:cNvPicPr>
              <a:picLocks noChangeAspect="1"/>
            </p:cNvPicPr>
            <p:nvPr/>
          </p:nvPicPr>
          <p:blipFill>
            <a:blip r:embed="rId4" cstate="print"/>
            <a:srcRect/>
            <a:stretch>
              <a:fillRect/>
            </a:stretch>
          </p:blipFill>
          <p:spPr bwMode="auto">
            <a:xfrm>
              <a:off x="-1029160" y="2146184"/>
              <a:ext cx="324742" cy="322727"/>
            </a:xfrm>
            <a:prstGeom prst="rect">
              <a:avLst/>
            </a:prstGeom>
            <a:noFill/>
            <a:ln w="9525">
              <a:noFill/>
              <a:miter lim="800000"/>
              <a:headEnd/>
              <a:tailEnd/>
            </a:ln>
          </p:spPr>
        </p:pic>
      </p:grpSp>
      <p:pic>
        <p:nvPicPr>
          <p:cNvPr id="42223" name="Picture 239"/>
          <p:cNvPicPr>
            <a:picLocks noChangeAspect="1" noChangeArrowheads="1"/>
          </p:cNvPicPr>
          <p:nvPr/>
        </p:nvPicPr>
        <p:blipFill>
          <a:blip r:embed="rId3" cstate="print"/>
          <a:srcRect/>
          <a:stretch>
            <a:fillRect/>
          </a:stretch>
        </p:blipFill>
        <p:spPr bwMode="auto">
          <a:xfrm>
            <a:off x="7810500" y="4057649"/>
            <a:ext cx="403226" cy="323851"/>
          </a:xfrm>
          <a:prstGeom prst="rect">
            <a:avLst/>
          </a:prstGeom>
          <a:noFill/>
          <a:ln w="9525">
            <a:noFill/>
            <a:miter lim="800000"/>
            <a:headEnd/>
            <a:tailEnd/>
          </a:ln>
        </p:spPr>
      </p:pic>
      <p:pic>
        <p:nvPicPr>
          <p:cNvPr id="42237" name="Picture 253"/>
          <p:cNvPicPr>
            <a:picLocks noChangeAspect="1" noChangeArrowheads="1"/>
          </p:cNvPicPr>
          <p:nvPr/>
        </p:nvPicPr>
        <p:blipFill>
          <a:blip r:embed="rId3" cstate="print"/>
          <a:srcRect/>
          <a:stretch>
            <a:fillRect/>
          </a:stretch>
        </p:blipFill>
        <p:spPr bwMode="auto">
          <a:xfrm>
            <a:off x="5472113" y="4057649"/>
            <a:ext cx="403226" cy="323851"/>
          </a:xfrm>
          <a:prstGeom prst="rect">
            <a:avLst/>
          </a:prstGeom>
          <a:noFill/>
          <a:ln w="9525">
            <a:noFill/>
            <a:miter lim="800000"/>
            <a:headEnd/>
            <a:tailEnd/>
          </a:ln>
        </p:spPr>
      </p:pic>
      <p:sp>
        <p:nvSpPr>
          <p:cNvPr id="45065" name="AutoShape 128"/>
          <p:cNvSpPr>
            <a:spLocks noChangeArrowheads="1"/>
          </p:cNvSpPr>
          <p:nvPr/>
        </p:nvSpPr>
        <p:spPr bwMode="auto">
          <a:xfrm>
            <a:off x="7313612" y="3657600"/>
            <a:ext cx="2209800" cy="2514600"/>
          </a:xfrm>
          <a:prstGeom prst="roundRect">
            <a:avLst>
              <a:gd name="adj" fmla="val 11352"/>
            </a:avLst>
          </a:prstGeom>
          <a:noFill/>
          <a:ln w="38100">
            <a:solidFill>
              <a:schemeClr val="bg1"/>
            </a:solidFill>
            <a:round/>
            <a:headEnd/>
            <a:tailEnd/>
          </a:ln>
        </p:spPr>
        <p:txBody>
          <a:bodyPr wrap="none" lIns="121899" tIns="60949" rIns="121899" bIns="60949" anchor="ctr"/>
          <a:lstStyle/>
          <a:p>
            <a:endParaRPr lang="en-US">
              <a:solidFill>
                <a:srgbClr val="000000"/>
              </a:solidFill>
            </a:endParaRPr>
          </a:p>
        </p:txBody>
      </p:sp>
      <p:sp>
        <p:nvSpPr>
          <p:cNvPr id="45066" name="AutoShape 129"/>
          <p:cNvSpPr>
            <a:spLocks noChangeArrowheads="1"/>
          </p:cNvSpPr>
          <p:nvPr/>
        </p:nvSpPr>
        <p:spPr bwMode="auto">
          <a:xfrm>
            <a:off x="347665" y="3657600"/>
            <a:ext cx="6477000" cy="2514600"/>
          </a:xfrm>
          <a:prstGeom prst="roundRect">
            <a:avLst>
              <a:gd name="adj" fmla="val 9282"/>
            </a:avLst>
          </a:prstGeom>
          <a:noFill/>
          <a:ln w="38100">
            <a:solidFill>
              <a:schemeClr val="bg1"/>
            </a:solidFill>
            <a:round/>
            <a:headEnd/>
            <a:tailEnd/>
          </a:ln>
        </p:spPr>
        <p:txBody>
          <a:bodyPr wrap="none" lIns="121899" tIns="60949" rIns="121899" bIns="60949" anchor="ctr"/>
          <a:lstStyle/>
          <a:p>
            <a:endParaRPr lang="en-US">
              <a:solidFill>
                <a:srgbClr val="000000"/>
              </a:solidFill>
            </a:endParaRPr>
          </a:p>
        </p:txBody>
      </p:sp>
      <p:sp>
        <p:nvSpPr>
          <p:cNvPr id="42116" name="AutoShape 132"/>
          <p:cNvSpPr>
            <a:spLocks noChangeArrowheads="1"/>
          </p:cNvSpPr>
          <p:nvPr/>
        </p:nvSpPr>
        <p:spPr bwMode="auto">
          <a:xfrm>
            <a:off x="608012" y="3886200"/>
            <a:ext cx="2743200" cy="2133600"/>
          </a:xfrm>
          <a:prstGeom prst="roundRect">
            <a:avLst>
              <a:gd name="adj" fmla="val 7972"/>
            </a:avLst>
          </a:prstGeom>
          <a:noFill/>
          <a:ln w="38100">
            <a:solidFill>
              <a:srgbClr val="969696"/>
            </a:solidFill>
            <a:prstDash val="sysDot"/>
            <a:round/>
            <a:headEnd/>
            <a:tailEnd/>
          </a:ln>
        </p:spPr>
        <p:txBody>
          <a:bodyPr wrap="none" lIns="121899" tIns="60949" rIns="121899" bIns="60949" anchor="ctr"/>
          <a:lstStyle/>
          <a:p>
            <a:endParaRPr lang="en-US">
              <a:solidFill>
                <a:srgbClr val="000000"/>
              </a:solidFill>
            </a:endParaRPr>
          </a:p>
        </p:txBody>
      </p:sp>
      <p:sp>
        <p:nvSpPr>
          <p:cNvPr id="42117" name="AutoShape 133"/>
          <p:cNvSpPr>
            <a:spLocks noChangeArrowheads="1"/>
          </p:cNvSpPr>
          <p:nvPr/>
        </p:nvSpPr>
        <p:spPr bwMode="auto">
          <a:xfrm>
            <a:off x="3852863" y="3886200"/>
            <a:ext cx="2743200" cy="2133600"/>
          </a:xfrm>
          <a:prstGeom prst="roundRect">
            <a:avLst>
              <a:gd name="adj" fmla="val 7972"/>
            </a:avLst>
          </a:prstGeom>
          <a:noFill/>
          <a:ln w="38100">
            <a:solidFill>
              <a:schemeClr val="hlink"/>
            </a:solidFill>
            <a:prstDash val="sysDot"/>
            <a:round/>
            <a:headEnd/>
            <a:tailEnd/>
          </a:ln>
        </p:spPr>
        <p:txBody>
          <a:bodyPr wrap="none" lIns="121899" tIns="60949" rIns="121899" bIns="60949" anchor="ctr"/>
          <a:lstStyle/>
          <a:p>
            <a:endParaRPr lang="en-US">
              <a:solidFill>
                <a:srgbClr val="000000"/>
              </a:solidFill>
            </a:endParaRPr>
          </a:p>
        </p:txBody>
      </p:sp>
      <p:pic>
        <p:nvPicPr>
          <p:cNvPr id="4" name="Hyper-V logo"/>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8107865" y="5370378"/>
            <a:ext cx="621543" cy="430588"/>
          </a:xfrm>
          <a:prstGeom prst="rect">
            <a:avLst/>
          </a:prstGeom>
          <a:noFill/>
          <a:ln w="9525">
            <a:noFill/>
            <a:miter lim="800000"/>
            <a:headEnd/>
            <a:tailEnd/>
          </a:ln>
        </p:spPr>
      </p:pic>
      <p:pic>
        <p:nvPicPr>
          <p:cNvPr id="42" name="Hyper-V logo"/>
          <p:cNvPicPr>
            <a:picLocks noChangeAspect="1" noChangeArrowheads="1"/>
          </p:cNvPicPr>
          <p:nvPr/>
        </p:nvPicPr>
        <p:blipFill>
          <a:blip r:embed="rId5" cstate="print"/>
          <a:srcRect/>
          <a:stretch>
            <a:fillRect/>
          </a:stretch>
        </p:blipFill>
        <p:spPr bwMode="auto">
          <a:xfrm>
            <a:off x="3275014" y="5383214"/>
            <a:ext cx="622301" cy="430212"/>
          </a:xfrm>
          <a:prstGeom prst="rect">
            <a:avLst/>
          </a:prstGeom>
          <a:noFill/>
          <a:ln w="9525">
            <a:noFill/>
            <a:miter lim="800000"/>
            <a:headEnd/>
            <a:tailEnd/>
          </a:ln>
        </p:spPr>
      </p:pic>
      <p:pic>
        <p:nvPicPr>
          <p:cNvPr id="43" name="Hyper-V logo"/>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a:off x="1602665" y="5388354"/>
            <a:ext cx="621545" cy="430588"/>
          </a:xfrm>
          <a:prstGeom prst="rect">
            <a:avLst/>
          </a:prstGeom>
          <a:noFill/>
          <a:ln w="9525">
            <a:noFill/>
            <a:miter lim="800000"/>
            <a:headEnd/>
            <a:tailEnd/>
          </a:ln>
        </p:spPr>
      </p:pic>
      <p:grpSp>
        <p:nvGrpSpPr>
          <p:cNvPr id="13" name="Group 169"/>
          <p:cNvGrpSpPr>
            <a:grpSpLocks/>
          </p:cNvGrpSpPr>
          <p:nvPr/>
        </p:nvGrpSpPr>
        <p:grpSpPr bwMode="auto">
          <a:xfrm>
            <a:off x="1171578" y="4652963"/>
            <a:ext cx="1482724" cy="525463"/>
            <a:chOff x="4537" y="3019"/>
            <a:chExt cx="934" cy="331"/>
          </a:xfrm>
        </p:grpSpPr>
        <p:pic>
          <p:nvPicPr>
            <p:cNvPr id="45143" name="Picture 51"/>
            <p:cNvPicPr>
              <a:picLocks noChangeAspect="1"/>
            </p:cNvPicPr>
            <p:nvPr/>
          </p:nvPicPr>
          <p:blipFill>
            <a:blip r:embed="rId6" cstate="print"/>
            <a:srcRect/>
            <a:stretch>
              <a:fillRect/>
            </a:stretch>
          </p:blipFill>
          <p:spPr bwMode="auto">
            <a:xfrm>
              <a:off x="4537" y="3019"/>
              <a:ext cx="323" cy="331"/>
            </a:xfrm>
            <a:prstGeom prst="rect">
              <a:avLst/>
            </a:prstGeom>
            <a:noFill/>
            <a:ln w="9525">
              <a:noFill/>
              <a:miter lim="800000"/>
              <a:headEnd/>
              <a:tailEnd/>
            </a:ln>
          </p:spPr>
        </p:pic>
        <p:pic>
          <p:nvPicPr>
            <p:cNvPr id="45144" name="Picture 52"/>
            <p:cNvPicPr>
              <a:picLocks noChangeAspect="1"/>
            </p:cNvPicPr>
            <p:nvPr/>
          </p:nvPicPr>
          <p:blipFill>
            <a:blip r:embed="rId6" cstate="print"/>
            <a:srcRect/>
            <a:stretch>
              <a:fillRect/>
            </a:stretch>
          </p:blipFill>
          <p:spPr bwMode="auto">
            <a:xfrm>
              <a:off x="5148" y="3019"/>
              <a:ext cx="323" cy="331"/>
            </a:xfrm>
            <a:prstGeom prst="rect">
              <a:avLst/>
            </a:prstGeom>
            <a:noFill/>
            <a:ln w="9525">
              <a:noFill/>
              <a:miter lim="800000"/>
              <a:headEnd/>
              <a:tailEnd/>
            </a:ln>
          </p:spPr>
        </p:pic>
      </p:grpSp>
      <p:grpSp>
        <p:nvGrpSpPr>
          <p:cNvPr id="14" name="Group 167"/>
          <p:cNvGrpSpPr>
            <a:grpSpLocks/>
          </p:cNvGrpSpPr>
          <p:nvPr/>
        </p:nvGrpSpPr>
        <p:grpSpPr bwMode="auto">
          <a:xfrm>
            <a:off x="4376739" y="4572002"/>
            <a:ext cx="1936750" cy="525463"/>
            <a:chOff x="2207" y="2976"/>
            <a:chExt cx="1220" cy="331"/>
          </a:xfrm>
        </p:grpSpPr>
        <p:grpSp>
          <p:nvGrpSpPr>
            <p:cNvPr id="45137" name="Group 19"/>
            <p:cNvGrpSpPr>
              <a:grpSpLocks/>
            </p:cNvGrpSpPr>
            <p:nvPr/>
          </p:nvGrpSpPr>
          <p:grpSpPr bwMode="auto">
            <a:xfrm>
              <a:off x="2735" y="2976"/>
              <a:ext cx="692" cy="331"/>
              <a:chOff x="4611910" y="5123178"/>
              <a:chExt cx="1098996" cy="525975"/>
            </a:xfrm>
          </p:grpSpPr>
          <p:pic>
            <p:nvPicPr>
              <p:cNvPr id="48" name="Picture 47"/>
              <p:cNvPicPr>
                <a:picLocks noChangeAspect="1"/>
              </p:cNvPicPr>
              <p:nvPr/>
            </p:nvPicPr>
            <p:blipFill>
              <a:blip r:embed="rId6" cstate="print">
                <a:duotone>
                  <a:prstClr val="black"/>
                  <a:srgbClr val="D9C3A5">
                    <a:tint val="50000"/>
                    <a:satMod val="180000"/>
                  </a:srgbClr>
                </a:duotone>
                <a:extLst/>
              </a:blip>
              <a:stretch>
                <a:fillRect/>
              </a:stretch>
            </p:blipFill>
            <p:spPr>
              <a:xfrm>
                <a:off x="5199257" y="5123178"/>
                <a:ext cx="511649" cy="525975"/>
              </a:xfrm>
              <a:prstGeom prst="rect">
                <a:avLst/>
              </a:prstGeom>
            </p:spPr>
          </p:pic>
          <p:pic>
            <p:nvPicPr>
              <p:cNvPr id="49" name="Picture 48"/>
              <p:cNvPicPr>
                <a:picLocks noChangeAspect="1"/>
              </p:cNvPicPr>
              <p:nvPr/>
            </p:nvPicPr>
            <p:blipFill>
              <a:blip r:embed="rId6" cstate="print">
                <a:duotone>
                  <a:prstClr val="black"/>
                  <a:schemeClr val="accent1">
                    <a:tint val="45000"/>
                    <a:satMod val="400000"/>
                  </a:schemeClr>
                </a:duotone>
                <a:extLst/>
              </a:blip>
              <a:stretch>
                <a:fillRect/>
              </a:stretch>
            </p:blipFill>
            <p:spPr>
              <a:xfrm>
                <a:off x="4611910" y="5123178"/>
                <a:ext cx="511649" cy="525975"/>
              </a:xfrm>
              <a:prstGeom prst="rect">
                <a:avLst/>
              </a:prstGeom>
            </p:spPr>
          </p:pic>
        </p:grpSp>
        <p:grpSp>
          <p:nvGrpSpPr>
            <p:cNvPr id="45138" name="Group 18"/>
            <p:cNvGrpSpPr>
              <a:grpSpLocks/>
            </p:cNvGrpSpPr>
            <p:nvPr/>
          </p:nvGrpSpPr>
          <p:grpSpPr bwMode="auto">
            <a:xfrm>
              <a:off x="2207" y="2976"/>
              <a:ext cx="452" cy="331"/>
              <a:chOff x="3727921" y="5123179"/>
              <a:chExt cx="717471" cy="525975"/>
            </a:xfrm>
          </p:grpSpPr>
          <p:pic>
            <p:nvPicPr>
              <p:cNvPr id="45139" name="Picture 54"/>
              <p:cNvPicPr>
                <a:picLocks noChangeAspect="1"/>
              </p:cNvPicPr>
              <p:nvPr/>
            </p:nvPicPr>
            <p:blipFill>
              <a:blip r:embed="rId6" cstate="print"/>
              <a:srcRect/>
              <a:stretch>
                <a:fillRect/>
              </a:stretch>
            </p:blipFill>
            <p:spPr bwMode="auto">
              <a:xfrm>
                <a:off x="3933743" y="5123179"/>
                <a:ext cx="511649" cy="525975"/>
              </a:xfrm>
              <a:prstGeom prst="rect">
                <a:avLst/>
              </a:prstGeom>
              <a:noFill/>
              <a:ln w="9525">
                <a:noFill/>
                <a:miter lim="800000"/>
                <a:headEnd/>
                <a:tailEnd/>
              </a:ln>
            </p:spPr>
          </p:pic>
          <p:pic>
            <p:nvPicPr>
              <p:cNvPr id="45140" name="Picture 55"/>
              <p:cNvPicPr>
                <a:picLocks noChangeAspect="1"/>
              </p:cNvPicPr>
              <p:nvPr/>
            </p:nvPicPr>
            <p:blipFill>
              <a:blip r:embed="rId6" cstate="print"/>
              <a:srcRect/>
              <a:stretch>
                <a:fillRect/>
              </a:stretch>
            </p:blipFill>
            <p:spPr bwMode="auto">
              <a:xfrm>
                <a:off x="3727921" y="5123179"/>
                <a:ext cx="511649" cy="525975"/>
              </a:xfrm>
              <a:prstGeom prst="rect">
                <a:avLst/>
              </a:prstGeom>
              <a:noFill/>
              <a:ln w="9525">
                <a:noFill/>
                <a:miter lim="800000"/>
                <a:headEnd/>
                <a:tailEnd/>
              </a:ln>
            </p:spPr>
          </p:pic>
        </p:grpSp>
      </p:grpSp>
      <p:grpSp>
        <p:nvGrpSpPr>
          <p:cNvPr id="17" name="Group 171"/>
          <p:cNvGrpSpPr>
            <a:grpSpLocks/>
          </p:cNvGrpSpPr>
          <p:nvPr/>
        </p:nvGrpSpPr>
        <p:grpSpPr bwMode="auto">
          <a:xfrm>
            <a:off x="8059740" y="4652963"/>
            <a:ext cx="717550" cy="525463"/>
            <a:chOff x="789" y="3019"/>
            <a:chExt cx="452" cy="331"/>
          </a:xfrm>
        </p:grpSpPr>
        <p:pic>
          <p:nvPicPr>
            <p:cNvPr id="45135" name="Picture 58"/>
            <p:cNvPicPr>
              <a:picLocks noChangeAspect="1"/>
            </p:cNvPicPr>
            <p:nvPr/>
          </p:nvPicPr>
          <p:blipFill>
            <a:blip r:embed="rId6" cstate="print"/>
            <a:srcRect/>
            <a:stretch>
              <a:fillRect/>
            </a:stretch>
          </p:blipFill>
          <p:spPr bwMode="auto">
            <a:xfrm>
              <a:off x="919" y="3019"/>
              <a:ext cx="322" cy="331"/>
            </a:xfrm>
            <a:prstGeom prst="rect">
              <a:avLst/>
            </a:prstGeom>
            <a:noFill/>
            <a:ln w="9525">
              <a:noFill/>
              <a:miter lim="800000"/>
              <a:headEnd/>
              <a:tailEnd/>
            </a:ln>
          </p:spPr>
        </p:pic>
        <p:pic>
          <p:nvPicPr>
            <p:cNvPr id="45136" name="Picture 59"/>
            <p:cNvPicPr>
              <a:picLocks noChangeAspect="1"/>
            </p:cNvPicPr>
            <p:nvPr/>
          </p:nvPicPr>
          <p:blipFill>
            <a:blip r:embed="rId6" cstate="print"/>
            <a:srcRect/>
            <a:stretch>
              <a:fillRect/>
            </a:stretch>
          </p:blipFill>
          <p:spPr bwMode="auto">
            <a:xfrm>
              <a:off x="789" y="3019"/>
              <a:ext cx="322" cy="331"/>
            </a:xfrm>
            <a:prstGeom prst="rect">
              <a:avLst/>
            </a:prstGeom>
            <a:noFill/>
            <a:ln w="9525">
              <a:noFill/>
              <a:miter lim="800000"/>
              <a:headEnd/>
              <a:tailEnd/>
            </a:ln>
          </p:spPr>
        </p:pic>
      </p:grpSp>
      <p:grpSp>
        <p:nvGrpSpPr>
          <p:cNvPr id="18" name="Group 166"/>
          <p:cNvGrpSpPr>
            <a:grpSpLocks/>
          </p:cNvGrpSpPr>
          <p:nvPr/>
        </p:nvGrpSpPr>
        <p:grpSpPr bwMode="auto">
          <a:xfrm>
            <a:off x="4413252" y="5376863"/>
            <a:ext cx="1960563" cy="430212"/>
            <a:chOff x="2220" y="3483"/>
            <a:chExt cx="1235" cy="271"/>
          </a:xfrm>
        </p:grpSpPr>
        <p:pic>
          <p:nvPicPr>
            <p:cNvPr id="45132" name="Hyper-V logo"/>
            <p:cNvPicPr>
              <a:picLocks noChangeAspect="1" noChangeArrowheads="1"/>
            </p:cNvPicPr>
            <p:nvPr/>
          </p:nvPicPr>
          <p:blipFill>
            <a:blip r:embed="rId5" cstate="print"/>
            <a:srcRect/>
            <a:stretch>
              <a:fillRect/>
            </a:stretch>
          </p:blipFill>
          <p:spPr bwMode="auto">
            <a:xfrm>
              <a:off x="2220" y="3483"/>
              <a:ext cx="391" cy="271"/>
            </a:xfrm>
            <a:prstGeom prst="rect">
              <a:avLst/>
            </a:prstGeom>
            <a:noFill/>
            <a:ln w="9525">
              <a:noFill/>
              <a:miter lim="800000"/>
              <a:headEnd/>
              <a:tailEnd/>
            </a:ln>
          </p:spPr>
        </p:pic>
        <p:pic>
          <p:nvPicPr>
            <p:cNvPr id="45133" name="Hyper-V logo"/>
            <p:cNvPicPr>
              <a:picLocks noChangeAspect="1" noChangeArrowheads="1"/>
            </p:cNvPicPr>
            <p:nvPr/>
          </p:nvPicPr>
          <p:blipFill>
            <a:blip r:embed="rId5" cstate="print"/>
            <a:srcRect/>
            <a:stretch>
              <a:fillRect/>
            </a:stretch>
          </p:blipFill>
          <p:spPr bwMode="auto">
            <a:xfrm>
              <a:off x="3063" y="3483"/>
              <a:ext cx="392" cy="271"/>
            </a:xfrm>
            <a:prstGeom prst="rect">
              <a:avLst/>
            </a:prstGeom>
            <a:noFill/>
            <a:ln w="9525">
              <a:noFill/>
              <a:miter lim="800000"/>
              <a:headEnd/>
              <a:tailEnd/>
            </a:ln>
          </p:spPr>
        </p:pic>
        <p:pic>
          <p:nvPicPr>
            <p:cNvPr id="112" name="Hyper-V logo"/>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a:off x="2638" y="3483"/>
              <a:ext cx="391" cy="271"/>
            </a:xfrm>
            <a:prstGeom prst="rect">
              <a:avLst/>
            </a:prstGeom>
            <a:noFill/>
            <a:ln w="9525">
              <a:noFill/>
              <a:miter lim="800000"/>
              <a:headEnd/>
              <a:tailEnd/>
            </a:ln>
          </p:spPr>
        </p:pic>
      </p:grpSp>
      <p:pic>
        <p:nvPicPr>
          <p:cNvPr id="3" name="Picture 2"/>
          <p:cNvPicPr>
            <a:picLocks noChangeAspect="1"/>
          </p:cNvPicPr>
          <p:nvPr/>
        </p:nvPicPr>
        <p:blipFill>
          <a:blip r:embed="rId7" cstate="print"/>
          <a:srcRect/>
          <a:stretch>
            <a:fillRect/>
          </a:stretch>
        </p:blipFill>
        <p:spPr bwMode="auto">
          <a:xfrm>
            <a:off x="4367215" y="4495800"/>
            <a:ext cx="1787525" cy="660400"/>
          </a:xfrm>
          <a:prstGeom prst="rect">
            <a:avLst/>
          </a:prstGeom>
          <a:noFill/>
          <a:ln w="9525">
            <a:noFill/>
            <a:miter lim="800000"/>
            <a:headEnd/>
            <a:tailEnd/>
          </a:ln>
        </p:spPr>
      </p:pic>
      <p:pic>
        <p:nvPicPr>
          <p:cNvPr id="5" name="Picture 4"/>
          <p:cNvPicPr>
            <a:picLocks noChangeAspect="1"/>
          </p:cNvPicPr>
          <p:nvPr/>
        </p:nvPicPr>
        <p:blipFill>
          <a:blip r:embed="rId8" cstate="print">
            <a:duotone>
              <a:prstClr val="black"/>
              <a:schemeClr val="tx2">
                <a:tint val="45000"/>
                <a:satMod val="400000"/>
              </a:schemeClr>
            </a:duotone>
            <a:extLst/>
          </a:blip>
          <a:stretch>
            <a:fillRect/>
          </a:stretch>
        </p:blipFill>
        <p:spPr>
          <a:xfrm>
            <a:off x="1626716" y="5276713"/>
            <a:ext cx="654561" cy="665235"/>
          </a:xfrm>
          <a:prstGeom prst="rect">
            <a:avLst/>
          </a:prstGeom>
        </p:spPr>
      </p:pic>
      <p:pic>
        <p:nvPicPr>
          <p:cNvPr id="115" name="Picture 114"/>
          <p:cNvPicPr>
            <a:picLocks noChangeAspect="1"/>
          </p:cNvPicPr>
          <p:nvPr/>
        </p:nvPicPr>
        <p:blipFill>
          <a:blip r:embed="rId8" cstate="print">
            <a:duotone>
              <a:prstClr val="black"/>
              <a:srgbClr val="D9C3A5">
                <a:tint val="50000"/>
                <a:satMod val="180000"/>
              </a:srgbClr>
            </a:duotone>
            <a:extLst/>
          </a:blip>
          <a:stretch>
            <a:fillRect/>
          </a:stretch>
        </p:blipFill>
        <p:spPr>
          <a:xfrm>
            <a:off x="8088630" y="5188704"/>
            <a:ext cx="654561" cy="665235"/>
          </a:xfrm>
          <a:prstGeom prst="rect">
            <a:avLst/>
          </a:prstGeom>
        </p:spPr>
      </p:pic>
      <p:grpSp>
        <p:nvGrpSpPr>
          <p:cNvPr id="19" name="Group 224"/>
          <p:cNvGrpSpPr>
            <a:grpSpLocks/>
          </p:cNvGrpSpPr>
          <p:nvPr/>
        </p:nvGrpSpPr>
        <p:grpSpPr bwMode="auto">
          <a:xfrm>
            <a:off x="3211515" y="4579938"/>
            <a:ext cx="717550" cy="525463"/>
            <a:chOff x="3675" y="4512"/>
            <a:chExt cx="452" cy="331"/>
          </a:xfrm>
        </p:grpSpPr>
        <p:pic>
          <p:nvPicPr>
            <p:cNvPr id="45128" name="Picture 77"/>
            <p:cNvPicPr>
              <a:picLocks noChangeAspect="1"/>
            </p:cNvPicPr>
            <p:nvPr/>
          </p:nvPicPr>
          <p:blipFill>
            <a:blip r:embed="rId6" cstate="print"/>
            <a:srcRect/>
            <a:stretch>
              <a:fillRect/>
            </a:stretch>
          </p:blipFill>
          <p:spPr bwMode="auto">
            <a:xfrm>
              <a:off x="3805" y="4512"/>
              <a:ext cx="322" cy="331"/>
            </a:xfrm>
            <a:prstGeom prst="rect">
              <a:avLst/>
            </a:prstGeom>
            <a:noFill/>
            <a:ln w="9525">
              <a:noFill/>
              <a:miter lim="800000"/>
              <a:headEnd/>
              <a:tailEnd/>
            </a:ln>
          </p:spPr>
        </p:pic>
        <p:pic>
          <p:nvPicPr>
            <p:cNvPr id="45129" name="Picture 78"/>
            <p:cNvPicPr>
              <a:picLocks noChangeAspect="1"/>
            </p:cNvPicPr>
            <p:nvPr/>
          </p:nvPicPr>
          <p:blipFill>
            <a:blip r:embed="rId6" cstate="print"/>
            <a:srcRect/>
            <a:stretch>
              <a:fillRect/>
            </a:stretch>
          </p:blipFill>
          <p:spPr bwMode="auto">
            <a:xfrm>
              <a:off x="3675" y="4512"/>
              <a:ext cx="322" cy="331"/>
            </a:xfrm>
            <a:prstGeom prst="rect">
              <a:avLst/>
            </a:prstGeom>
            <a:noFill/>
            <a:ln w="9525">
              <a:noFill/>
              <a:miter lim="800000"/>
              <a:headEnd/>
              <a:tailEnd/>
            </a:ln>
          </p:spPr>
        </p:pic>
        <p:pic>
          <p:nvPicPr>
            <p:cNvPr id="45130" name="Picture 112"/>
            <p:cNvPicPr>
              <a:picLocks noChangeAspect="1"/>
            </p:cNvPicPr>
            <p:nvPr/>
          </p:nvPicPr>
          <p:blipFill>
            <a:blip r:embed="rId6" cstate="print"/>
            <a:srcRect/>
            <a:stretch>
              <a:fillRect/>
            </a:stretch>
          </p:blipFill>
          <p:spPr bwMode="auto">
            <a:xfrm>
              <a:off x="3805" y="4512"/>
              <a:ext cx="322" cy="331"/>
            </a:xfrm>
            <a:prstGeom prst="rect">
              <a:avLst/>
            </a:prstGeom>
            <a:noFill/>
            <a:ln w="9525">
              <a:noFill/>
              <a:miter lim="800000"/>
              <a:headEnd/>
              <a:tailEnd/>
            </a:ln>
          </p:spPr>
        </p:pic>
        <p:pic>
          <p:nvPicPr>
            <p:cNvPr id="45131" name="Picture 113"/>
            <p:cNvPicPr>
              <a:picLocks noChangeAspect="1"/>
            </p:cNvPicPr>
            <p:nvPr/>
          </p:nvPicPr>
          <p:blipFill>
            <a:blip r:embed="rId6" cstate="print"/>
            <a:srcRect/>
            <a:stretch>
              <a:fillRect/>
            </a:stretch>
          </p:blipFill>
          <p:spPr bwMode="auto">
            <a:xfrm>
              <a:off x="3675" y="4512"/>
              <a:ext cx="322" cy="331"/>
            </a:xfrm>
            <a:prstGeom prst="rect">
              <a:avLst/>
            </a:prstGeom>
            <a:noFill/>
            <a:ln w="9525">
              <a:noFill/>
              <a:miter lim="800000"/>
              <a:headEnd/>
              <a:tailEnd/>
            </a:ln>
          </p:spPr>
        </p:pic>
      </p:grpSp>
      <p:grpSp>
        <p:nvGrpSpPr>
          <p:cNvPr id="20" name="Group 225"/>
          <p:cNvGrpSpPr>
            <a:grpSpLocks/>
          </p:cNvGrpSpPr>
          <p:nvPr/>
        </p:nvGrpSpPr>
        <p:grpSpPr bwMode="auto">
          <a:xfrm>
            <a:off x="3211515" y="4572002"/>
            <a:ext cx="717550" cy="525463"/>
            <a:chOff x="3675" y="4512"/>
            <a:chExt cx="452" cy="331"/>
          </a:xfrm>
        </p:grpSpPr>
        <p:pic>
          <p:nvPicPr>
            <p:cNvPr id="45124" name="Picture 77"/>
            <p:cNvPicPr>
              <a:picLocks noChangeAspect="1"/>
            </p:cNvPicPr>
            <p:nvPr/>
          </p:nvPicPr>
          <p:blipFill>
            <a:blip r:embed="rId6" cstate="print"/>
            <a:srcRect/>
            <a:stretch>
              <a:fillRect/>
            </a:stretch>
          </p:blipFill>
          <p:spPr bwMode="auto">
            <a:xfrm>
              <a:off x="3805" y="4512"/>
              <a:ext cx="322" cy="331"/>
            </a:xfrm>
            <a:prstGeom prst="rect">
              <a:avLst/>
            </a:prstGeom>
            <a:noFill/>
            <a:ln w="9525">
              <a:noFill/>
              <a:miter lim="800000"/>
              <a:headEnd/>
              <a:tailEnd/>
            </a:ln>
          </p:spPr>
        </p:pic>
        <p:pic>
          <p:nvPicPr>
            <p:cNvPr id="45125" name="Picture 78"/>
            <p:cNvPicPr>
              <a:picLocks noChangeAspect="1"/>
            </p:cNvPicPr>
            <p:nvPr/>
          </p:nvPicPr>
          <p:blipFill>
            <a:blip r:embed="rId6" cstate="print"/>
            <a:srcRect/>
            <a:stretch>
              <a:fillRect/>
            </a:stretch>
          </p:blipFill>
          <p:spPr bwMode="auto">
            <a:xfrm>
              <a:off x="3675" y="4512"/>
              <a:ext cx="322" cy="331"/>
            </a:xfrm>
            <a:prstGeom prst="rect">
              <a:avLst/>
            </a:prstGeom>
            <a:noFill/>
            <a:ln w="9525">
              <a:noFill/>
              <a:miter lim="800000"/>
              <a:headEnd/>
              <a:tailEnd/>
            </a:ln>
          </p:spPr>
        </p:pic>
        <p:pic>
          <p:nvPicPr>
            <p:cNvPr id="45126" name="Picture 112"/>
            <p:cNvPicPr>
              <a:picLocks noChangeAspect="1"/>
            </p:cNvPicPr>
            <p:nvPr/>
          </p:nvPicPr>
          <p:blipFill>
            <a:blip r:embed="rId6" cstate="print"/>
            <a:srcRect/>
            <a:stretch>
              <a:fillRect/>
            </a:stretch>
          </p:blipFill>
          <p:spPr bwMode="auto">
            <a:xfrm>
              <a:off x="3805" y="4512"/>
              <a:ext cx="322" cy="331"/>
            </a:xfrm>
            <a:prstGeom prst="rect">
              <a:avLst/>
            </a:prstGeom>
            <a:noFill/>
            <a:ln w="9525">
              <a:noFill/>
              <a:miter lim="800000"/>
              <a:headEnd/>
              <a:tailEnd/>
            </a:ln>
          </p:spPr>
        </p:pic>
        <p:pic>
          <p:nvPicPr>
            <p:cNvPr id="45127" name="Picture 113"/>
            <p:cNvPicPr>
              <a:picLocks noChangeAspect="1"/>
            </p:cNvPicPr>
            <p:nvPr/>
          </p:nvPicPr>
          <p:blipFill>
            <a:blip r:embed="rId6" cstate="print"/>
            <a:srcRect/>
            <a:stretch>
              <a:fillRect/>
            </a:stretch>
          </p:blipFill>
          <p:spPr bwMode="auto">
            <a:xfrm>
              <a:off x="3675" y="4512"/>
              <a:ext cx="322" cy="331"/>
            </a:xfrm>
            <a:prstGeom prst="rect">
              <a:avLst/>
            </a:prstGeom>
            <a:noFill/>
            <a:ln w="9525">
              <a:noFill/>
              <a:miter lim="800000"/>
              <a:headEnd/>
              <a:tailEnd/>
            </a:ln>
          </p:spPr>
        </p:pic>
      </p:grpSp>
      <p:pic>
        <p:nvPicPr>
          <p:cNvPr id="45117" name="Picture 98" descr="Cloud"/>
          <p:cNvPicPr>
            <a:picLocks noChangeAspect="1" noChangeArrowheads="1"/>
          </p:cNvPicPr>
          <p:nvPr/>
        </p:nvPicPr>
        <p:blipFill>
          <a:blip r:embed="rId9" cstate="print"/>
          <a:srcRect/>
          <a:stretch>
            <a:fillRect/>
          </a:stretch>
        </p:blipFill>
        <p:spPr bwMode="auto">
          <a:xfrm>
            <a:off x="4418013" y="990601"/>
            <a:ext cx="5181600" cy="2124075"/>
          </a:xfrm>
          <a:prstGeom prst="rect">
            <a:avLst/>
          </a:prstGeom>
          <a:noFill/>
          <a:ln w="9525">
            <a:noFill/>
            <a:miter lim="800000"/>
            <a:headEnd/>
            <a:tailEnd/>
          </a:ln>
        </p:spPr>
      </p:pic>
      <p:pic>
        <p:nvPicPr>
          <p:cNvPr id="45118" name="Picture 99" descr="Cloud"/>
          <p:cNvPicPr>
            <a:picLocks noChangeAspect="1" noChangeArrowheads="1"/>
          </p:cNvPicPr>
          <p:nvPr/>
        </p:nvPicPr>
        <p:blipFill>
          <a:blip r:embed="rId10" cstate="print"/>
          <a:srcRect/>
          <a:stretch>
            <a:fillRect/>
          </a:stretch>
        </p:blipFill>
        <p:spPr bwMode="auto">
          <a:xfrm>
            <a:off x="150813" y="1371602"/>
            <a:ext cx="3581400" cy="1470025"/>
          </a:xfrm>
          <a:prstGeom prst="rect">
            <a:avLst/>
          </a:prstGeom>
          <a:noFill/>
          <a:ln w="9525">
            <a:noFill/>
            <a:miter lim="800000"/>
            <a:headEnd/>
            <a:tailEnd/>
          </a:ln>
        </p:spPr>
      </p:pic>
      <p:sp>
        <p:nvSpPr>
          <p:cNvPr id="45119" name="Text Box 122"/>
          <p:cNvSpPr txBox="1">
            <a:spLocks noChangeArrowheads="1"/>
          </p:cNvSpPr>
          <p:nvPr/>
        </p:nvSpPr>
        <p:spPr bwMode="auto">
          <a:xfrm>
            <a:off x="369400" y="2139395"/>
            <a:ext cx="1967890" cy="451405"/>
          </a:xfrm>
          <a:prstGeom prst="rect">
            <a:avLst/>
          </a:prstGeom>
          <a:noFill/>
          <a:ln w="9525">
            <a:noFill/>
            <a:miter lim="800000"/>
            <a:headEnd/>
            <a:tailEnd/>
          </a:ln>
        </p:spPr>
        <p:txBody>
          <a:bodyPr wrap="none" lIns="121899" tIns="60949" rIns="121899" bIns="60949" anchor="b">
            <a:spAutoFit/>
          </a:bodyPr>
          <a:lstStyle/>
          <a:p>
            <a:pPr algn="ctr"/>
            <a:r>
              <a:rPr lang="en-US" sz="2100" b="1">
                <a:solidFill>
                  <a:srgbClr val="FFFFFF"/>
                </a:solidFill>
              </a:rPr>
              <a:t>Development</a:t>
            </a:r>
          </a:p>
        </p:txBody>
      </p:sp>
      <p:sp>
        <p:nvSpPr>
          <p:cNvPr id="45123" name="Text Box 121"/>
          <p:cNvSpPr txBox="1">
            <a:spLocks noChangeArrowheads="1"/>
          </p:cNvSpPr>
          <p:nvPr/>
        </p:nvSpPr>
        <p:spPr bwMode="auto">
          <a:xfrm>
            <a:off x="7897182" y="2261634"/>
            <a:ext cx="1668143" cy="451405"/>
          </a:xfrm>
          <a:prstGeom prst="rect">
            <a:avLst/>
          </a:prstGeom>
          <a:noFill/>
          <a:ln w="9525">
            <a:noFill/>
            <a:miter lim="800000"/>
            <a:headEnd/>
            <a:tailEnd/>
          </a:ln>
        </p:spPr>
        <p:txBody>
          <a:bodyPr wrap="none" lIns="121899" tIns="60949" rIns="121899" bIns="60949" anchor="b">
            <a:spAutoFit/>
          </a:bodyPr>
          <a:lstStyle/>
          <a:p>
            <a:pPr algn="ctr"/>
            <a:r>
              <a:rPr lang="en-US" sz="2100" b="1">
                <a:solidFill>
                  <a:srgbClr val="FFFFFF"/>
                </a:solidFill>
              </a:rPr>
              <a:t>Production</a:t>
            </a:r>
          </a:p>
        </p:txBody>
      </p:sp>
      <p:grpSp>
        <p:nvGrpSpPr>
          <p:cNvPr id="22" name="Group 236"/>
          <p:cNvGrpSpPr>
            <a:grpSpLocks/>
          </p:cNvGrpSpPr>
          <p:nvPr/>
        </p:nvGrpSpPr>
        <p:grpSpPr bwMode="auto">
          <a:xfrm>
            <a:off x="4946650" y="1914527"/>
            <a:ext cx="1676401" cy="638175"/>
            <a:chOff x="335" y="1296"/>
            <a:chExt cx="1056" cy="402"/>
          </a:xfrm>
        </p:grpSpPr>
        <p:pic>
          <p:nvPicPr>
            <p:cNvPr id="45115" name="Picture 100" descr="Cloud"/>
            <p:cNvPicPr>
              <a:picLocks noChangeAspect="1" noChangeArrowheads="1"/>
            </p:cNvPicPr>
            <p:nvPr/>
          </p:nvPicPr>
          <p:blipFill>
            <a:blip r:embed="rId11" cstate="print"/>
            <a:srcRect/>
            <a:stretch>
              <a:fillRect/>
            </a:stretch>
          </p:blipFill>
          <p:spPr bwMode="auto">
            <a:xfrm>
              <a:off x="431" y="1296"/>
              <a:ext cx="960" cy="402"/>
            </a:xfrm>
            <a:prstGeom prst="rect">
              <a:avLst/>
            </a:prstGeom>
            <a:noFill/>
            <a:ln w="9525">
              <a:noFill/>
              <a:miter lim="800000"/>
              <a:headEnd/>
              <a:tailEnd/>
            </a:ln>
          </p:spPr>
        </p:pic>
        <p:pic>
          <p:nvPicPr>
            <p:cNvPr id="45116" name="Picture 64"/>
            <p:cNvPicPr>
              <a:picLocks noChangeAspect="1"/>
            </p:cNvPicPr>
            <p:nvPr/>
          </p:nvPicPr>
          <p:blipFill>
            <a:blip r:embed="rId12" cstate="print"/>
            <a:srcRect/>
            <a:stretch>
              <a:fillRect/>
            </a:stretch>
          </p:blipFill>
          <p:spPr bwMode="auto">
            <a:xfrm>
              <a:off x="335" y="1392"/>
              <a:ext cx="231" cy="281"/>
            </a:xfrm>
            <a:prstGeom prst="rect">
              <a:avLst/>
            </a:prstGeom>
            <a:noFill/>
            <a:ln w="9525">
              <a:noFill/>
              <a:miter lim="800000"/>
              <a:headEnd/>
              <a:tailEnd/>
            </a:ln>
          </p:spPr>
        </p:pic>
      </p:grpSp>
      <p:grpSp>
        <p:nvGrpSpPr>
          <p:cNvPr id="23" name="Group 242"/>
          <p:cNvGrpSpPr>
            <a:grpSpLocks/>
          </p:cNvGrpSpPr>
          <p:nvPr/>
        </p:nvGrpSpPr>
        <p:grpSpPr bwMode="auto">
          <a:xfrm>
            <a:off x="6318250" y="1381125"/>
            <a:ext cx="2043113" cy="979488"/>
            <a:chOff x="1199" y="960"/>
            <a:chExt cx="1287" cy="617"/>
          </a:xfrm>
        </p:grpSpPr>
        <p:pic>
          <p:nvPicPr>
            <p:cNvPr id="45111" name="Picture 101" descr="Cloud"/>
            <p:cNvPicPr>
              <a:picLocks noChangeAspect="1" noChangeArrowheads="1"/>
            </p:cNvPicPr>
            <p:nvPr/>
          </p:nvPicPr>
          <p:blipFill>
            <a:blip r:embed="rId13" cstate="print"/>
            <a:srcRect/>
            <a:stretch>
              <a:fillRect/>
            </a:stretch>
          </p:blipFill>
          <p:spPr bwMode="auto">
            <a:xfrm>
              <a:off x="1247" y="960"/>
              <a:ext cx="1152" cy="466"/>
            </a:xfrm>
            <a:prstGeom prst="rect">
              <a:avLst/>
            </a:prstGeom>
            <a:noFill/>
            <a:ln w="9525">
              <a:noFill/>
              <a:miter lim="800000"/>
              <a:headEnd/>
              <a:tailEnd/>
            </a:ln>
          </p:spPr>
        </p:pic>
        <p:pic>
          <p:nvPicPr>
            <p:cNvPr id="45112" name="Picture 64"/>
            <p:cNvPicPr>
              <a:picLocks noChangeAspect="1"/>
            </p:cNvPicPr>
            <p:nvPr/>
          </p:nvPicPr>
          <p:blipFill>
            <a:blip r:embed="rId12" cstate="print"/>
            <a:srcRect/>
            <a:stretch>
              <a:fillRect/>
            </a:stretch>
          </p:blipFill>
          <p:spPr bwMode="auto">
            <a:xfrm>
              <a:off x="1199" y="1248"/>
              <a:ext cx="231" cy="281"/>
            </a:xfrm>
            <a:prstGeom prst="rect">
              <a:avLst/>
            </a:prstGeom>
            <a:noFill/>
            <a:ln w="9525">
              <a:noFill/>
              <a:miter lim="800000"/>
              <a:headEnd/>
              <a:tailEnd/>
            </a:ln>
          </p:spPr>
        </p:pic>
        <p:pic>
          <p:nvPicPr>
            <p:cNvPr id="45113" name="Picture 64"/>
            <p:cNvPicPr>
              <a:picLocks noChangeAspect="1"/>
            </p:cNvPicPr>
            <p:nvPr/>
          </p:nvPicPr>
          <p:blipFill>
            <a:blip r:embed="rId12" cstate="print"/>
            <a:srcRect/>
            <a:stretch>
              <a:fillRect/>
            </a:stretch>
          </p:blipFill>
          <p:spPr bwMode="auto">
            <a:xfrm>
              <a:off x="2015" y="1296"/>
              <a:ext cx="231" cy="281"/>
            </a:xfrm>
            <a:prstGeom prst="rect">
              <a:avLst/>
            </a:prstGeom>
            <a:noFill/>
            <a:ln w="9525">
              <a:noFill/>
              <a:miter lim="800000"/>
              <a:headEnd/>
              <a:tailEnd/>
            </a:ln>
          </p:spPr>
        </p:pic>
        <p:pic>
          <p:nvPicPr>
            <p:cNvPr id="45114" name="Picture 64"/>
            <p:cNvPicPr>
              <a:picLocks noChangeAspect="1"/>
            </p:cNvPicPr>
            <p:nvPr/>
          </p:nvPicPr>
          <p:blipFill>
            <a:blip r:embed="rId12" cstate="print"/>
            <a:srcRect/>
            <a:stretch>
              <a:fillRect/>
            </a:stretch>
          </p:blipFill>
          <p:spPr bwMode="auto">
            <a:xfrm>
              <a:off x="2255" y="1200"/>
              <a:ext cx="231" cy="281"/>
            </a:xfrm>
            <a:prstGeom prst="rect">
              <a:avLst/>
            </a:prstGeom>
            <a:noFill/>
            <a:ln w="9525">
              <a:noFill/>
              <a:miter lim="800000"/>
              <a:headEnd/>
              <a:tailEnd/>
            </a:ln>
          </p:spPr>
        </p:pic>
      </p:grpSp>
      <p:grpSp>
        <p:nvGrpSpPr>
          <p:cNvPr id="24" name="Group 237"/>
          <p:cNvGrpSpPr>
            <a:grpSpLocks/>
          </p:cNvGrpSpPr>
          <p:nvPr/>
        </p:nvGrpSpPr>
        <p:grpSpPr bwMode="auto">
          <a:xfrm>
            <a:off x="1598615" y="1676400"/>
            <a:ext cx="1828800" cy="750888"/>
            <a:chOff x="4415" y="1104"/>
            <a:chExt cx="1152" cy="473"/>
          </a:xfrm>
        </p:grpSpPr>
        <p:pic>
          <p:nvPicPr>
            <p:cNvPr id="45109" name="Picture 104" descr="Cloud"/>
            <p:cNvPicPr>
              <a:picLocks noChangeAspect="1" noChangeArrowheads="1"/>
            </p:cNvPicPr>
            <p:nvPr/>
          </p:nvPicPr>
          <p:blipFill>
            <a:blip r:embed="rId13" cstate="print"/>
            <a:srcRect/>
            <a:stretch>
              <a:fillRect/>
            </a:stretch>
          </p:blipFill>
          <p:spPr bwMode="auto">
            <a:xfrm>
              <a:off x="4415" y="1104"/>
              <a:ext cx="1152" cy="466"/>
            </a:xfrm>
            <a:prstGeom prst="rect">
              <a:avLst/>
            </a:prstGeom>
            <a:noFill/>
            <a:ln w="9525">
              <a:noFill/>
              <a:miter lim="800000"/>
              <a:headEnd/>
              <a:tailEnd/>
            </a:ln>
          </p:spPr>
        </p:pic>
        <p:pic>
          <p:nvPicPr>
            <p:cNvPr id="45110" name="Picture 64"/>
            <p:cNvPicPr>
              <a:picLocks noChangeAspect="1"/>
            </p:cNvPicPr>
            <p:nvPr/>
          </p:nvPicPr>
          <p:blipFill>
            <a:blip r:embed="rId12" cstate="print"/>
            <a:srcRect/>
            <a:stretch>
              <a:fillRect/>
            </a:stretch>
          </p:blipFill>
          <p:spPr bwMode="auto">
            <a:xfrm>
              <a:off x="5327" y="1296"/>
              <a:ext cx="231" cy="281"/>
            </a:xfrm>
            <a:prstGeom prst="rect">
              <a:avLst/>
            </a:prstGeom>
            <a:noFill/>
            <a:ln w="9525">
              <a:noFill/>
              <a:miter lim="800000"/>
              <a:headEnd/>
              <a:tailEnd/>
            </a:ln>
          </p:spPr>
        </p:pic>
      </p:grpSp>
      <p:pic>
        <p:nvPicPr>
          <p:cNvPr id="42097" name="Picture 91"/>
          <p:cNvPicPr>
            <a:picLocks noChangeAspect="1"/>
          </p:cNvPicPr>
          <p:nvPr/>
        </p:nvPicPr>
        <p:blipFill>
          <a:blip r:embed="rId14" cstate="print"/>
          <a:srcRect/>
          <a:stretch>
            <a:fillRect/>
          </a:stretch>
        </p:blipFill>
        <p:spPr bwMode="auto">
          <a:xfrm>
            <a:off x="7156450" y="1679576"/>
            <a:ext cx="387350" cy="339725"/>
          </a:xfrm>
          <a:prstGeom prst="rect">
            <a:avLst/>
          </a:prstGeom>
          <a:noFill/>
          <a:ln w="9525">
            <a:noFill/>
            <a:miter lim="800000"/>
            <a:headEnd/>
            <a:tailEnd/>
          </a:ln>
        </p:spPr>
      </p:pic>
      <p:pic>
        <p:nvPicPr>
          <p:cNvPr id="42098" name="Picture 93"/>
          <p:cNvPicPr>
            <a:picLocks noChangeAspect="1"/>
          </p:cNvPicPr>
          <p:nvPr/>
        </p:nvPicPr>
        <p:blipFill>
          <a:blip r:embed="rId15" cstate="print">
            <a:grayscl/>
          </a:blip>
          <a:srcRect/>
          <a:stretch>
            <a:fillRect/>
          </a:stretch>
        </p:blipFill>
        <p:spPr bwMode="auto">
          <a:xfrm>
            <a:off x="5438775" y="2101852"/>
            <a:ext cx="385764" cy="339725"/>
          </a:xfrm>
          <a:prstGeom prst="rect">
            <a:avLst/>
          </a:prstGeom>
          <a:noFill/>
          <a:ln w="9525">
            <a:noFill/>
            <a:miter lim="800000"/>
            <a:headEnd/>
            <a:tailEnd/>
          </a:ln>
        </p:spPr>
      </p:pic>
      <p:pic>
        <p:nvPicPr>
          <p:cNvPr id="99" name="Picture 98"/>
          <p:cNvPicPr>
            <a:picLocks noChangeAspect="1"/>
          </p:cNvPicPr>
          <p:nvPr/>
        </p:nvPicPr>
        <p:blipFill>
          <a:blip r:embed="rId15" cstate="print">
            <a:duotone>
              <a:schemeClr val="accent1">
                <a:shade val="45000"/>
                <a:satMod val="135000"/>
              </a:schemeClr>
              <a:prstClr val="white"/>
            </a:duotone>
            <a:extLst/>
          </a:blip>
          <a:stretch>
            <a:fillRect/>
          </a:stretch>
        </p:blipFill>
        <p:spPr>
          <a:xfrm>
            <a:off x="2062755" y="1912552"/>
            <a:ext cx="386051" cy="339667"/>
          </a:xfrm>
          <a:prstGeom prst="rect">
            <a:avLst/>
          </a:prstGeom>
        </p:spPr>
      </p:pic>
      <p:pic>
        <p:nvPicPr>
          <p:cNvPr id="42101" name="Picture 56"/>
          <p:cNvPicPr>
            <a:picLocks noChangeAspect="1"/>
          </p:cNvPicPr>
          <p:nvPr/>
        </p:nvPicPr>
        <p:blipFill>
          <a:blip r:embed="rId15" cstate="print"/>
          <a:srcRect/>
          <a:stretch>
            <a:fillRect/>
          </a:stretch>
        </p:blipFill>
        <p:spPr bwMode="auto">
          <a:xfrm>
            <a:off x="2513015" y="1828802"/>
            <a:ext cx="385762" cy="339725"/>
          </a:xfrm>
          <a:prstGeom prst="rect">
            <a:avLst/>
          </a:prstGeom>
          <a:noFill/>
          <a:ln w="9525">
            <a:noFill/>
            <a:miter lim="800000"/>
            <a:headEnd/>
            <a:tailEnd/>
          </a:ln>
        </p:spPr>
      </p:pic>
      <p:pic>
        <p:nvPicPr>
          <p:cNvPr id="42102" name="Picture 90"/>
          <p:cNvPicPr>
            <a:picLocks noChangeAspect="1"/>
          </p:cNvPicPr>
          <p:nvPr/>
        </p:nvPicPr>
        <p:blipFill>
          <a:blip r:embed="rId15" cstate="print"/>
          <a:srcRect/>
          <a:stretch>
            <a:fillRect/>
          </a:stretch>
        </p:blipFill>
        <p:spPr bwMode="auto">
          <a:xfrm>
            <a:off x="7461250" y="1450976"/>
            <a:ext cx="385764" cy="339725"/>
          </a:xfrm>
          <a:prstGeom prst="rect">
            <a:avLst/>
          </a:prstGeom>
          <a:noFill/>
          <a:ln w="9525">
            <a:noFill/>
            <a:miter lim="800000"/>
            <a:headEnd/>
            <a:tailEnd/>
          </a:ln>
        </p:spPr>
      </p:pic>
      <p:pic>
        <p:nvPicPr>
          <p:cNvPr id="42103" name="Picture 92"/>
          <p:cNvPicPr>
            <a:picLocks noChangeAspect="1"/>
          </p:cNvPicPr>
          <p:nvPr/>
        </p:nvPicPr>
        <p:blipFill>
          <a:blip r:embed="rId15" cstate="print"/>
          <a:srcRect/>
          <a:stretch>
            <a:fillRect/>
          </a:stretch>
        </p:blipFill>
        <p:spPr bwMode="auto">
          <a:xfrm>
            <a:off x="6775450" y="1527176"/>
            <a:ext cx="387350" cy="339725"/>
          </a:xfrm>
          <a:prstGeom prst="rect">
            <a:avLst/>
          </a:prstGeom>
          <a:noFill/>
          <a:ln w="9525">
            <a:noFill/>
            <a:miter lim="800000"/>
            <a:headEnd/>
            <a:tailEnd/>
          </a:ln>
        </p:spPr>
      </p:pic>
      <p:pic>
        <p:nvPicPr>
          <p:cNvPr id="42104" name="Picture 66"/>
          <p:cNvPicPr>
            <a:picLocks noChangeAspect="1"/>
          </p:cNvPicPr>
          <p:nvPr/>
        </p:nvPicPr>
        <p:blipFill>
          <a:blip r:embed="rId15" cstate="print"/>
          <a:srcRect/>
          <a:stretch>
            <a:fillRect/>
          </a:stretch>
        </p:blipFill>
        <p:spPr bwMode="auto">
          <a:xfrm>
            <a:off x="5861050" y="1990727"/>
            <a:ext cx="385764" cy="339725"/>
          </a:xfrm>
          <a:prstGeom prst="rect">
            <a:avLst/>
          </a:prstGeom>
          <a:noFill/>
          <a:ln w="9525">
            <a:noFill/>
            <a:miter lim="800000"/>
            <a:headEnd/>
            <a:tailEnd/>
          </a:ln>
        </p:spPr>
      </p:pic>
      <p:sp>
        <p:nvSpPr>
          <p:cNvPr id="29" name="STANDARDIZATION / LOGICALIZATION"/>
          <p:cNvSpPr>
            <a:spLocks noChangeArrowheads="1"/>
          </p:cNvSpPr>
          <p:nvPr/>
        </p:nvSpPr>
        <p:spPr bwMode="auto">
          <a:xfrm>
            <a:off x="9752013" y="4114800"/>
            <a:ext cx="2209800" cy="1023939"/>
          </a:xfrm>
          <a:prstGeom prst="rect">
            <a:avLst/>
          </a:prstGeom>
          <a:solidFill>
            <a:schemeClr val="bg1">
              <a:alpha val="20000"/>
            </a:schemeClr>
          </a:solidFill>
          <a:ln w="9525" algn="ctr">
            <a:noFill/>
            <a:miter lim="800000"/>
            <a:headEnd/>
            <a:tailEnd/>
          </a:ln>
        </p:spPr>
        <p:txBody>
          <a:bodyPr lIns="121899" tIns="0" rIns="121899" bIns="0" anchor="ctr"/>
          <a:lstStyle/>
          <a:p>
            <a:pPr algn="ctr" defTabSz="1216871">
              <a:lnSpc>
                <a:spcPct val="80000"/>
              </a:lnSpc>
            </a:pPr>
            <a:r>
              <a:rPr lang="en-US" sz="2400" dirty="0">
                <a:solidFill>
                  <a:srgbClr val="FFFFFF"/>
                </a:solidFill>
              </a:rPr>
              <a:t>Logical &amp; Standardized</a:t>
            </a:r>
          </a:p>
        </p:txBody>
      </p:sp>
      <p:sp>
        <p:nvSpPr>
          <p:cNvPr id="45096" name="DIVERSE INFRASTRUCTURE"/>
          <p:cNvSpPr>
            <a:spLocks noChangeArrowheads="1"/>
          </p:cNvSpPr>
          <p:nvPr/>
        </p:nvSpPr>
        <p:spPr bwMode="auto">
          <a:xfrm>
            <a:off x="9752013" y="5334000"/>
            <a:ext cx="2209800" cy="1023939"/>
          </a:xfrm>
          <a:prstGeom prst="rect">
            <a:avLst/>
          </a:prstGeom>
          <a:solidFill>
            <a:schemeClr val="bg1">
              <a:alpha val="20000"/>
            </a:schemeClr>
          </a:solidFill>
          <a:ln w="9525" algn="ctr">
            <a:noFill/>
            <a:miter lim="800000"/>
            <a:headEnd/>
            <a:tailEnd/>
          </a:ln>
        </p:spPr>
        <p:txBody>
          <a:bodyPr lIns="121899" tIns="0" rIns="121899" bIns="0" anchor="ctr"/>
          <a:lstStyle/>
          <a:p>
            <a:pPr algn="ctr" defTabSz="1216871">
              <a:lnSpc>
                <a:spcPct val="90000"/>
              </a:lnSpc>
            </a:pPr>
            <a:r>
              <a:rPr lang="en-US" sz="2400" dirty="0">
                <a:solidFill>
                  <a:srgbClr val="FFFFFF"/>
                </a:solidFill>
              </a:rPr>
              <a:t>Diverse Infrastructure</a:t>
            </a:r>
          </a:p>
        </p:txBody>
      </p:sp>
      <p:sp>
        <p:nvSpPr>
          <p:cNvPr id="31" name="Rectangle 30"/>
          <p:cNvSpPr>
            <a:spLocks noChangeArrowheads="1"/>
          </p:cNvSpPr>
          <p:nvPr/>
        </p:nvSpPr>
        <p:spPr bwMode="auto">
          <a:xfrm>
            <a:off x="9752013" y="2895600"/>
            <a:ext cx="2209800" cy="1023939"/>
          </a:xfrm>
          <a:prstGeom prst="rect">
            <a:avLst/>
          </a:prstGeom>
          <a:solidFill>
            <a:schemeClr val="bg1">
              <a:alpha val="20000"/>
            </a:schemeClr>
          </a:solidFill>
          <a:ln w="9525" algn="ctr">
            <a:noFill/>
            <a:miter lim="800000"/>
            <a:headEnd/>
            <a:tailEnd/>
          </a:ln>
        </p:spPr>
        <p:txBody>
          <a:bodyPr lIns="121899" tIns="0" rIns="121899" bIns="0" anchor="ctr"/>
          <a:lstStyle/>
          <a:p>
            <a:pPr algn="ctr" defTabSz="1216871"/>
            <a:r>
              <a:rPr lang="en-US" sz="2400" dirty="0">
                <a:solidFill>
                  <a:srgbClr val="FFFFFF"/>
                </a:solidFill>
              </a:rPr>
              <a:t>Cloud Abstraction</a:t>
            </a:r>
          </a:p>
        </p:txBody>
      </p:sp>
      <p:sp>
        <p:nvSpPr>
          <p:cNvPr id="32" name="Rectangle 31"/>
          <p:cNvSpPr>
            <a:spLocks noChangeArrowheads="1"/>
          </p:cNvSpPr>
          <p:nvPr/>
        </p:nvSpPr>
        <p:spPr bwMode="auto">
          <a:xfrm>
            <a:off x="9752013" y="1676400"/>
            <a:ext cx="2209800" cy="1023939"/>
          </a:xfrm>
          <a:prstGeom prst="rect">
            <a:avLst/>
          </a:prstGeom>
          <a:solidFill>
            <a:schemeClr val="bg1">
              <a:alpha val="20000"/>
            </a:schemeClr>
          </a:solidFill>
          <a:ln w="9525" algn="ctr">
            <a:noFill/>
            <a:miter lim="800000"/>
            <a:headEnd/>
            <a:tailEnd/>
          </a:ln>
        </p:spPr>
        <p:txBody>
          <a:bodyPr lIns="121899" tIns="0" rIns="121899" bIns="0" anchor="ctr"/>
          <a:lstStyle/>
          <a:p>
            <a:pPr algn="ctr" defTabSz="1216871"/>
            <a:r>
              <a:rPr lang="en-US" sz="2400" dirty="0">
                <a:solidFill>
                  <a:srgbClr val="FFFFFF"/>
                </a:solidFill>
              </a:rPr>
              <a:t>Delegated Capacity</a:t>
            </a:r>
          </a:p>
        </p:txBody>
      </p:sp>
      <p:sp>
        <p:nvSpPr>
          <p:cNvPr id="33" name="Rectangle 32"/>
          <p:cNvSpPr>
            <a:spLocks noChangeArrowheads="1"/>
          </p:cNvSpPr>
          <p:nvPr/>
        </p:nvSpPr>
        <p:spPr bwMode="auto">
          <a:xfrm>
            <a:off x="9752013" y="457201"/>
            <a:ext cx="2209800" cy="1025525"/>
          </a:xfrm>
          <a:prstGeom prst="rect">
            <a:avLst/>
          </a:prstGeom>
          <a:solidFill>
            <a:schemeClr val="bg1">
              <a:alpha val="20000"/>
            </a:schemeClr>
          </a:solidFill>
          <a:ln w="9525" algn="ctr">
            <a:noFill/>
            <a:miter lim="800000"/>
            <a:headEnd/>
            <a:tailEnd/>
          </a:ln>
        </p:spPr>
        <p:txBody>
          <a:bodyPr lIns="121899" tIns="0" rIns="121899" bIns="0" anchor="ctr"/>
          <a:lstStyle/>
          <a:p>
            <a:pPr algn="ctr" defTabSz="1216871"/>
            <a:r>
              <a:rPr lang="en-US" sz="2400">
                <a:solidFill>
                  <a:srgbClr val="FFFFFF"/>
                </a:solidFill>
              </a:rPr>
              <a:t>Standardized Services</a:t>
            </a:r>
          </a:p>
        </p:txBody>
      </p:sp>
      <p:pic>
        <p:nvPicPr>
          <p:cNvPr id="42225" name="Picture 241"/>
          <p:cNvPicPr>
            <a:picLocks noChangeAspect="1" noChangeArrowheads="1"/>
          </p:cNvPicPr>
          <p:nvPr/>
        </p:nvPicPr>
        <p:blipFill>
          <a:blip r:embed="rId3" cstate="print"/>
          <a:srcRect/>
          <a:stretch>
            <a:fillRect/>
          </a:stretch>
        </p:blipFill>
        <p:spPr bwMode="auto">
          <a:xfrm>
            <a:off x="1728788" y="4070349"/>
            <a:ext cx="403226" cy="323851"/>
          </a:xfrm>
          <a:prstGeom prst="rect">
            <a:avLst/>
          </a:prstGeom>
          <a:noFill/>
          <a:ln w="9525">
            <a:noFill/>
            <a:miter lim="800000"/>
            <a:headEnd/>
            <a:tailEnd/>
          </a:ln>
        </p:spPr>
      </p:pic>
      <p:pic>
        <p:nvPicPr>
          <p:cNvPr id="2" name="Picture 2"/>
          <p:cNvPicPr>
            <a:picLocks noChangeAspect="1"/>
          </p:cNvPicPr>
          <p:nvPr/>
        </p:nvPicPr>
        <p:blipFill>
          <a:blip r:embed="rId7" cstate="print"/>
          <a:srcRect l="1421" r="34015"/>
          <a:stretch>
            <a:fillRect/>
          </a:stretch>
        </p:blipFill>
        <p:spPr bwMode="auto">
          <a:xfrm>
            <a:off x="1308100" y="4508500"/>
            <a:ext cx="1154113" cy="660400"/>
          </a:xfrm>
          <a:prstGeom prst="rect">
            <a:avLst/>
          </a:prstGeom>
          <a:noFill/>
          <a:ln w="9525">
            <a:noFill/>
            <a:miter lim="800000"/>
            <a:headEnd/>
            <a:tailEnd/>
          </a:ln>
        </p:spPr>
      </p:pic>
      <p:pic>
        <p:nvPicPr>
          <p:cNvPr id="6" name="Picture 2"/>
          <p:cNvPicPr>
            <a:picLocks noChangeAspect="1"/>
          </p:cNvPicPr>
          <p:nvPr/>
        </p:nvPicPr>
        <p:blipFill>
          <a:blip r:embed="rId7" cstate="print"/>
          <a:srcRect l="34103" r="34013"/>
          <a:stretch>
            <a:fillRect/>
          </a:stretch>
        </p:blipFill>
        <p:spPr bwMode="auto">
          <a:xfrm>
            <a:off x="8132765" y="4495800"/>
            <a:ext cx="569912" cy="660400"/>
          </a:xfrm>
          <a:prstGeom prst="rect">
            <a:avLst/>
          </a:prstGeom>
          <a:noFill/>
          <a:ln w="9525">
            <a:noFill/>
            <a:miter lim="800000"/>
            <a:headEnd/>
            <a:tailEnd/>
          </a:ln>
        </p:spPr>
      </p:pic>
      <p:grpSp>
        <p:nvGrpSpPr>
          <p:cNvPr id="25" name="Group 248"/>
          <p:cNvGrpSpPr>
            <a:grpSpLocks/>
          </p:cNvGrpSpPr>
          <p:nvPr/>
        </p:nvGrpSpPr>
        <p:grpSpPr bwMode="auto">
          <a:xfrm>
            <a:off x="4570414" y="5245102"/>
            <a:ext cx="1274763" cy="682625"/>
            <a:chOff x="2495" y="4105"/>
            <a:chExt cx="803" cy="430"/>
          </a:xfrm>
        </p:grpSpPr>
        <p:pic>
          <p:nvPicPr>
            <p:cNvPr id="7" name="Picture 114"/>
            <p:cNvPicPr>
              <a:picLocks noChangeAspect="1"/>
            </p:cNvPicPr>
            <p:nvPr/>
          </p:nvPicPr>
          <p:blipFill>
            <a:blip r:embed="rId8" cstate="print">
              <a:duotone>
                <a:prstClr val="black"/>
                <a:srgbClr val="D9C3A5">
                  <a:tint val="50000"/>
                  <a:satMod val="180000"/>
                </a:srgbClr>
              </a:duotone>
              <a:extLst/>
            </a:blip>
            <a:stretch>
              <a:fillRect/>
            </a:stretch>
          </p:blipFill>
          <p:spPr>
            <a:xfrm>
              <a:off x="2883" y="4110"/>
              <a:ext cx="412" cy="419"/>
            </a:xfrm>
            <a:prstGeom prst="rect">
              <a:avLst/>
            </a:prstGeom>
          </p:spPr>
        </p:pic>
        <p:pic>
          <p:nvPicPr>
            <p:cNvPr id="8" name="Picture 4"/>
            <p:cNvPicPr>
              <a:picLocks noChangeAspect="1"/>
            </p:cNvPicPr>
            <p:nvPr/>
          </p:nvPicPr>
          <p:blipFill>
            <a:blip r:embed="rId8" cstate="print">
              <a:duotone>
                <a:prstClr val="black"/>
                <a:schemeClr val="tx2">
                  <a:tint val="45000"/>
                  <a:satMod val="400000"/>
                </a:schemeClr>
              </a:duotone>
              <a:extLst/>
            </a:blip>
            <a:stretch>
              <a:fillRect/>
            </a:stretch>
          </p:blipFill>
          <p:spPr>
            <a:xfrm>
              <a:off x="2501" y="4113"/>
              <a:ext cx="412" cy="419"/>
            </a:xfrm>
            <a:prstGeom prst="rect">
              <a:avLst/>
            </a:prstGeom>
          </p:spPr>
        </p:pic>
      </p:grpSp>
      <p:sp>
        <p:nvSpPr>
          <p:cNvPr id="42234" name="AutoShape 250"/>
          <p:cNvSpPr>
            <a:spLocks noChangeArrowheads="1"/>
          </p:cNvSpPr>
          <p:nvPr/>
        </p:nvSpPr>
        <p:spPr bwMode="auto">
          <a:xfrm>
            <a:off x="3090865" y="3886200"/>
            <a:ext cx="3505200" cy="2133600"/>
          </a:xfrm>
          <a:prstGeom prst="roundRect">
            <a:avLst>
              <a:gd name="adj" fmla="val 7972"/>
            </a:avLst>
          </a:prstGeom>
          <a:noFill/>
          <a:ln w="38100">
            <a:solidFill>
              <a:schemeClr val="hlink"/>
            </a:solidFill>
            <a:prstDash val="sysDot"/>
            <a:round/>
            <a:headEnd/>
            <a:tailEnd/>
          </a:ln>
        </p:spPr>
        <p:txBody>
          <a:bodyPr wrap="none" lIns="121899" tIns="60949" rIns="121899" bIns="60949" anchor="ctr"/>
          <a:lstStyle/>
          <a:p>
            <a:endParaRPr lang="en-US">
              <a:solidFill>
                <a:srgbClr val="000000"/>
              </a:solidFill>
            </a:endParaRPr>
          </a:p>
        </p:txBody>
      </p:sp>
      <p:sp>
        <p:nvSpPr>
          <p:cNvPr id="42235" name="AutoShape 251"/>
          <p:cNvSpPr>
            <a:spLocks noChangeArrowheads="1"/>
          </p:cNvSpPr>
          <p:nvPr/>
        </p:nvSpPr>
        <p:spPr bwMode="auto">
          <a:xfrm>
            <a:off x="608014" y="3886200"/>
            <a:ext cx="3505200" cy="2133600"/>
          </a:xfrm>
          <a:prstGeom prst="roundRect">
            <a:avLst>
              <a:gd name="adj" fmla="val 7972"/>
            </a:avLst>
          </a:prstGeom>
          <a:noFill/>
          <a:ln w="38100">
            <a:solidFill>
              <a:srgbClr val="969696"/>
            </a:solidFill>
            <a:prstDash val="sysDot"/>
            <a:round/>
            <a:headEnd/>
            <a:tailEnd/>
          </a:ln>
        </p:spPr>
        <p:txBody>
          <a:bodyPr wrap="none" lIns="121899" tIns="60949" rIns="121899" bIns="60949" anchor="ctr"/>
          <a:lstStyle/>
          <a:p>
            <a:endParaRPr lang="en-US">
              <a:solidFill>
                <a:srgbClr val="000000"/>
              </a:solidFill>
            </a:endParaRPr>
          </a:p>
        </p:txBody>
      </p:sp>
      <p:sp>
        <p:nvSpPr>
          <p:cNvPr id="9" name="TextBox 8"/>
          <p:cNvSpPr txBox="1">
            <a:spLocks noChangeArrowheads="1"/>
          </p:cNvSpPr>
          <p:nvPr/>
        </p:nvSpPr>
        <p:spPr bwMode="auto">
          <a:xfrm>
            <a:off x="3273425" y="3228976"/>
            <a:ext cx="4193157" cy="400087"/>
          </a:xfrm>
          <a:prstGeom prst="rect">
            <a:avLst/>
          </a:prstGeom>
          <a:noFill/>
          <a:ln w="9525">
            <a:noFill/>
            <a:miter lim="800000"/>
            <a:headEnd/>
            <a:tailEnd/>
          </a:ln>
        </p:spPr>
        <p:txBody>
          <a:bodyPr wrap="none" lIns="121899" tIns="60949" rIns="121899" bIns="60949">
            <a:spAutoFit/>
          </a:bodyPr>
          <a:lstStyle/>
          <a:p>
            <a:r>
              <a:rPr lang="en-US" dirty="0">
                <a:solidFill>
                  <a:srgbClr val="FFFFFF"/>
                </a:solidFill>
              </a:rPr>
              <a:t>Assign dedicated and shared resources</a:t>
            </a:r>
          </a:p>
        </p:txBody>
      </p:sp>
      <p:sp>
        <p:nvSpPr>
          <p:cNvPr id="45158" name="Rectangle 102"/>
          <p:cNvSpPr>
            <a:spLocks noChangeArrowheads="1"/>
          </p:cNvSpPr>
          <p:nvPr/>
        </p:nvSpPr>
        <p:spPr bwMode="auto">
          <a:xfrm>
            <a:off x="608012" y="2819400"/>
            <a:ext cx="2743200" cy="838200"/>
          </a:xfrm>
          <a:prstGeom prst="rect">
            <a:avLst/>
          </a:prstGeom>
          <a:gradFill rotWithShape="1">
            <a:gsLst>
              <a:gs pos="0">
                <a:schemeClr val="bg1">
                  <a:gamma/>
                  <a:tint val="0"/>
                  <a:invGamma/>
                  <a:alpha val="0"/>
                </a:schemeClr>
              </a:gs>
              <a:gs pos="100000">
                <a:schemeClr val="bg1">
                  <a:alpha val="25000"/>
                </a:schemeClr>
              </a:gs>
            </a:gsLst>
            <a:lin ang="5400000" scaled="1"/>
          </a:gradFill>
          <a:ln w="9525">
            <a:noFill/>
            <a:miter lim="800000"/>
            <a:headEnd/>
            <a:tailEnd/>
          </a:ln>
          <a:effectLst/>
        </p:spPr>
        <p:txBody>
          <a:bodyPr wrap="none" lIns="121899" tIns="60949" rIns="121899" bIns="60949" anchor="ctr"/>
          <a:lstStyle/>
          <a:p>
            <a:endParaRPr lang="en-US">
              <a:solidFill>
                <a:srgbClr val="000000"/>
              </a:solidFill>
            </a:endParaRPr>
          </a:p>
        </p:txBody>
      </p:sp>
      <p:sp>
        <p:nvSpPr>
          <p:cNvPr id="45159" name="Rectangle 103"/>
          <p:cNvSpPr>
            <a:spLocks noChangeArrowheads="1"/>
          </p:cNvSpPr>
          <p:nvPr/>
        </p:nvSpPr>
        <p:spPr bwMode="auto">
          <a:xfrm>
            <a:off x="4722812" y="2819400"/>
            <a:ext cx="1905000" cy="838200"/>
          </a:xfrm>
          <a:prstGeom prst="rect">
            <a:avLst/>
          </a:prstGeom>
          <a:gradFill rotWithShape="1">
            <a:gsLst>
              <a:gs pos="0">
                <a:schemeClr val="bg1">
                  <a:gamma/>
                  <a:tint val="0"/>
                  <a:invGamma/>
                  <a:alpha val="0"/>
                </a:schemeClr>
              </a:gs>
              <a:gs pos="100000">
                <a:schemeClr val="bg1">
                  <a:alpha val="25000"/>
                </a:schemeClr>
              </a:gs>
            </a:gsLst>
            <a:lin ang="5400000" scaled="1"/>
          </a:gradFill>
          <a:ln w="9525">
            <a:noFill/>
            <a:miter lim="800000"/>
            <a:headEnd/>
            <a:tailEnd/>
          </a:ln>
          <a:effectLst/>
        </p:spPr>
        <p:txBody>
          <a:bodyPr wrap="none" lIns="121899" tIns="60949" rIns="121899" bIns="60949" anchor="ctr"/>
          <a:lstStyle/>
          <a:p>
            <a:endParaRPr lang="en-US">
              <a:solidFill>
                <a:srgbClr val="000000"/>
              </a:solidFill>
            </a:endParaRPr>
          </a:p>
        </p:txBody>
      </p:sp>
      <p:sp>
        <p:nvSpPr>
          <p:cNvPr id="45160" name="Rectangle 104"/>
          <p:cNvSpPr>
            <a:spLocks noChangeArrowheads="1"/>
          </p:cNvSpPr>
          <p:nvPr/>
        </p:nvSpPr>
        <p:spPr bwMode="auto">
          <a:xfrm>
            <a:off x="7466012" y="2819400"/>
            <a:ext cx="1905000" cy="838200"/>
          </a:xfrm>
          <a:prstGeom prst="rect">
            <a:avLst/>
          </a:prstGeom>
          <a:gradFill rotWithShape="1">
            <a:gsLst>
              <a:gs pos="0">
                <a:schemeClr val="bg1">
                  <a:gamma/>
                  <a:tint val="0"/>
                  <a:invGamma/>
                  <a:alpha val="0"/>
                </a:schemeClr>
              </a:gs>
              <a:gs pos="100000">
                <a:schemeClr val="bg1">
                  <a:alpha val="25000"/>
                </a:schemeClr>
              </a:gs>
            </a:gsLst>
            <a:lin ang="5400000" scaled="1"/>
          </a:gradFill>
          <a:ln w="9525">
            <a:noFill/>
            <a:miter lim="800000"/>
            <a:headEnd/>
            <a:tailEnd/>
          </a:ln>
          <a:effectLst/>
        </p:spPr>
        <p:txBody>
          <a:bodyPr wrap="none" lIns="121899" tIns="60949" rIns="121899" bIns="60949" anchor="ctr"/>
          <a:lstStyle/>
          <a:p>
            <a:endParaRPr lang="en-US">
              <a:solidFill>
                <a:srgbClr val="000000"/>
              </a:solidFill>
            </a:endParaRPr>
          </a:p>
        </p:txBody>
      </p:sp>
      <p:sp>
        <p:nvSpPr>
          <p:cNvPr id="45161" name="Rectangle 105"/>
          <p:cNvSpPr>
            <a:spLocks noChangeArrowheads="1"/>
          </p:cNvSpPr>
          <p:nvPr/>
        </p:nvSpPr>
        <p:spPr bwMode="auto">
          <a:xfrm>
            <a:off x="379413" y="6324600"/>
            <a:ext cx="152400" cy="152400"/>
          </a:xfrm>
          <a:prstGeom prst="rect">
            <a:avLst/>
          </a:prstGeom>
          <a:solidFill>
            <a:schemeClr val="hlink"/>
          </a:solidFill>
          <a:ln w="9525">
            <a:noFill/>
            <a:miter lim="800000"/>
            <a:headEnd/>
            <a:tailEnd/>
          </a:ln>
          <a:effectLst/>
        </p:spPr>
        <p:txBody>
          <a:bodyPr wrap="none" lIns="121899" tIns="60949" rIns="121899" bIns="60949" anchor="ctr"/>
          <a:lstStyle/>
          <a:p>
            <a:endParaRPr lang="en-US">
              <a:solidFill>
                <a:srgbClr val="000000"/>
              </a:solidFill>
            </a:endParaRPr>
          </a:p>
        </p:txBody>
      </p:sp>
      <p:sp>
        <p:nvSpPr>
          <p:cNvPr id="45162" name="Rectangle 106"/>
          <p:cNvSpPr>
            <a:spLocks noChangeArrowheads="1"/>
          </p:cNvSpPr>
          <p:nvPr/>
        </p:nvSpPr>
        <p:spPr bwMode="auto">
          <a:xfrm>
            <a:off x="379413" y="6553200"/>
            <a:ext cx="152400" cy="152400"/>
          </a:xfrm>
          <a:prstGeom prst="rect">
            <a:avLst/>
          </a:prstGeom>
          <a:solidFill>
            <a:srgbClr val="969696"/>
          </a:solidFill>
          <a:ln w="9525">
            <a:noFill/>
            <a:miter lim="800000"/>
            <a:headEnd/>
            <a:tailEnd/>
          </a:ln>
          <a:effectLst/>
        </p:spPr>
        <p:txBody>
          <a:bodyPr wrap="none" lIns="121899" tIns="60949" rIns="121899" bIns="60949" anchor="ctr"/>
          <a:lstStyle/>
          <a:p>
            <a:endParaRPr lang="en-US">
              <a:solidFill>
                <a:srgbClr val="000000"/>
              </a:solidFill>
            </a:endParaRPr>
          </a:p>
        </p:txBody>
      </p:sp>
      <p:sp>
        <p:nvSpPr>
          <p:cNvPr id="45163" name="Rectangle 107"/>
          <p:cNvSpPr>
            <a:spLocks noChangeArrowheads="1"/>
          </p:cNvSpPr>
          <p:nvPr/>
        </p:nvSpPr>
        <p:spPr bwMode="auto">
          <a:xfrm>
            <a:off x="531814" y="6324600"/>
            <a:ext cx="152400" cy="152400"/>
          </a:xfrm>
          <a:prstGeom prst="rect">
            <a:avLst/>
          </a:prstGeom>
          <a:noFill/>
          <a:ln w="9525">
            <a:noFill/>
            <a:miter lim="800000"/>
            <a:headEnd/>
            <a:tailEnd/>
          </a:ln>
          <a:effectLst/>
        </p:spPr>
        <p:txBody>
          <a:bodyPr wrap="none" lIns="121899" tIns="60949" rIns="121899" bIns="60949" anchor="ctr"/>
          <a:lstStyle/>
          <a:p>
            <a:r>
              <a:rPr lang="en-US" sz="1300">
                <a:solidFill>
                  <a:srgbClr val="FFFFFF"/>
                </a:solidFill>
              </a:rPr>
              <a:t>Production</a:t>
            </a:r>
          </a:p>
        </p:txBody>
      </p:sp>
      <p:sp>
        <p:nvSpPr>
          <p:cNvPr id="45164" name="Rectangle 108"/>
          <p:cNvSpPr>
            <a:spLocks noChangeArrowheads="1"/>
          </p:cNvSpPr>
          <p:nvPr/>
        </p:nvSpPr>
        <p:spPr bwMode="auto">
          <a:xfrm>
            <a:off x="531814" y="6553200"/>
            <a:ext cx="152400" cy="152400"/>
          </a:xfrm>
          <a:prstGeom prst="rect">
            <a:avLst/>
          </a:prstGeom>
          <a:noFill/>
          <a:ln w="9525">
            <a:noFill/>
            <a:miter lim="800000"/>
            <a:headEnd/>
            <a:tailEnd/>
          </a:ln>
          <a:effectLst/>
        </p:spPr>
        <p:txBody>
          <a:bodyPr wrap="none" lIns="121899" tIns="60949" rIns="121899" bIns="60949" anchor="ctr"/>
          <a:lstStyle/>
          <a:p>
            <a:r>
              <a:rPr lang="en-US" sz="1300">
                <a:solidFill>
                  <a:srgbClr val="FFFFFF"/>
                </a:solidFill>
              </a:rPr>
              <a:t>Development</a:t>
            </a:r>
          </a:p>
        </p:txBody>
      </p:sp>
      <p:sp>
        <p:nvSpPr>
          <p:cNvPr id="98" name="AutoShape 133"/>
          <p:cNvSpPr>
            <a:spLocks noChangeArrowheads="1"/>
          </p:cNvSpPr>
          <p:nvPr/>
        </p:nvSpPr>
        <p:spPr bwMode="auto">
          <a:xfrm>
            <a:off x="7478715" y="3886201"/>
            <a:ext cx="1873249" cy="2095500"/>
          </a:xfrm>
          <a:prstGeom prst="roundRect">
            <a:avLst>
              <a:gd name="adj" fmla="val 7972"/>
            </a:avLst>
          </a:prstGeom>
          <a:noFill/>
          <a:ln w="38100">
            <a:solidFill>
              <a:schemeClr val="hlink"/>
            </a:solidFill>
            <a:prstDash val="sysDot"/>
            <a:round/>
            <a:headEnd/>
            <a:tailEnd/>
          </a:ln>
        </p:spPr>
        <p:txBody>
          <a:bodyPr wrap="none" lIns="121899" tIns="60949" rIns="121899" bIns="60949" anchor="ctr"/>
          <a:lstStyle/>
          <a:p>
            <a:endParaRPr lang="en-US">
              <a:solidFill>
                <a:srgbClr val="000000"/>
              </a:solidFill>
            </a:endParaRPr>
          </a:p>
        </p:txBody>
      </p:sp>
      <p:sp>
        <p:nvSpPr>
          <p:cNvPr id="15" name="Title 14"/>
          <p:cNvSpPr>
            <a:spLocks noGrp="1"/>
          </p:cNvSpPr>
          <p:nvPr>
            <p:ph type="title"/>
          </p:nvPr>
        </p:nvSpPr>
        <p:spPr/>
        <p:txBody>
          <a:bodyPr/>
          <a:lstStyle/>
          <a:p>
            <a:r>
              <a:rPr lang="en-US" dirty="0" smtClean="0"/>
              <a:t>ZERO TO CLOUD WORKFLOW	</a:t>
            </a:r>
            <a:endParaRPr lang="en-US" dirty="0"/>
          </a:p>
        </p:txBody>
      </p:sp>
    </p:spTree>
    <p:extLst>
      <p:ext uri="{BB962C8B-B14F-4D97-AF65-F5344CB8AC3E}">
        <p14:creationId xmlns:p14="http://schemas.microsoft.com/office/powerpoint/2010/main" val="297751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235"/>
                                        </p:tgtEl>
                                        <p:attrNameLst>
                                          <p:attrName>style.visibility</p:attrName>
                                        </p:attrNameLst>
                                      </p:cBhvr>
                                      <p:to>
                                        <p:strVal val="visible"/>
                                      </p:to>
                                    </p:set>
                                    <p:animEffect transition="in" filter="fade">
                                      <p:cBhvr>
                                        <p:cTn id="11" dur="500"/>
                                        <p:tgtEl>
                                          <p:spTgt spid="422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234"/>
                                        </p:tgtEl>
                                        <p:attrNameLst>
                                          <p:attrName>style.visibility</p:attrName>
                                        </p:attrNameLst>
                                      </p:cBhvr>
                                      <p:to>
                                        <p:strVal val="visible"/>
                                      </p:to>
                                    </p:set>
                                    <p:animEffect transition="in" filter="fade">
                                      <p:cBhvr>
                                        <p:cTn id="15" dur="500"/>
                                        <p:tgtEl>
                                          <p:spTgt spid="422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500"/>
                            </p:stCondLst>
                            <p:childTnLst>
                              <p:par>
                                <p:cTn id="25" presetID="63" presetClass="path" presetSubtype="0" accel="50000" decel="50000" fill="hold" nodeType="afterEffect">
                                  <p:stCondLst>
                                    <p:cond delay="0"/>
                                  </p:stCondLst>
                                  <p:childTnLst>
                                    <p:animMotion origin="layout" path="M 2.60031E-6 -3.33333E-6 L 0.14825 -3.33333E-6 " pathEditMode="relative" rAng="0" ptsTypes="AA">
                                      <p:cBhvr>
                                        <p:cTn id="26" dur="2000" fill="hold"/>
                                        <p:tgtEl>
                                          <p:spTgt spid="20"/>
                                        </p:tgtEl>
                                        <p:attrNameLst>
                                          <p:attrName>ppt_x</p:attrName>
                                          <p:attrName>ppt_y</p:attrName>
                                        </p:attrNameLst>
                                      </p:cBhvr>
                                      <p:rCtr x="74" y="0"/>
                                    </p:animMotion>
                                  </p:childTnLst>
                                </p:cTn>
                              </p:par>
                              <p:par>
                                <p:cTn id="27" presetID="35" presetClass="path" presetSubtype="0" accel="50000" decel="50000" fill="hold" nodeType="withEffect">
                                  <p:stCondLst>
                                    <p:cond delay="0"/>
                                  </p:stCondLst>
                                  <p:childTnLst>
                                    <p:animMotion origin="layout" path="M 2.60031E-6 -7.40741E-7 L -0.1394 -7.40741E-7 " pathEditMode="relative" rAng="0" ptsTypes="AA">
                                      <p:cBhvr>
                                        <p:cTn id="28" dur="2000" fill="hold"/>
                                        <p:tgtEl>
                                          <p:spTgt spid="19"/>
                                        </p:tgtEl>
                                        <p:attrNameLst>
                                          <p:attrName>ppt_x</p:attrName>
                                          <p:attrName>ppt_y</p:attrName>
                                        </p:attrNameLst>
                                      </p:cBhvr>
                                      <p:rCtr x="-70" y="0"/>
                                    </p:animMotion>
                                  </p:childTnLst>
                                </p:cTn>
                              </p:par>
                              <p:par>
                                <p:cTn id="29" presetID="53" presetClass="exit" presetSubtype="0" fill="hold" nodeType="withEffect">
                                  <p:stCondLst>
                                    <p:cond delay="0"/>
                                  </p:stCondLst>
                                  <p:childTnLst>
                                    <p:anim calcmode="lin" valueType="num">
                                      <p:cBhvr>
                                        <p:cTn id="30" dur="1000"/>
                                        <p:tgtEl>
                                          <p:spTgt spid="4"/>
                                        </p:tgtEl>
                                        <p:attrNameLst>
                                          <p:attrName>ppt_w</p:attrName>
                                        </p:attrNameLst>
                                      </p:cBhvr>
                                      <p:tavLst>
                                        <p:tav tm="0">
                                          <p:val>
                                            <p:strVal val="ppt_w"/>
                                          </p:val>
                                        </p:tav>
                                        <p:tav tm="100000">
                                          <p:val>
                                            <p:fltVal val="0"/>
                                          </p:val>
                                        </p:tav>
                                      </p:tavLst>
                                    </p:anim>
                                    <p:anim calcmode="lin" valueType="num">
                                      <p:cBhvr>
                                        <p:cTn id="31" dur="1000"/>
                                        <p:tgtEl>
                                          <p:spTgt spid="4"/>
                                        </p:tgtEl>
                                        <p:attrNameLst>
                                          <p:attrName>ppt_h</p:attrName>
                                        </p:attrNameLst>
                                      </p:cBhvr>
                                      <p:tavLst>
                                        <p:tav tm="0">
                                          <p:val>
                                            <p:strVal val="ppt_h"/>
                                          </p:val>
                                        </p:tav>
                                        <p:tav tm="100000">
                                          <p:val>
                                            <p:fltVal val="0"/>
                                          </p:val>
                                        </p:tav>
                                      </p:tavLst>
                                    </p:anim>
                                    <p:animEffect transition="out" filter="fade">
                                      <p:cBhvr>
                                        <p:cTn id="32" dur="1000"/>
                                        <p:tgtEl>
                                          <p:spTgt spid="4"/>
                                        </p:tgtEl>
                                      </p:cBhvr>
                                    </p:animEffect>
                                    <p:set>
                                      <p:cBhvr>
                                        <p:cTn id="33" dur="1" fill="hold">
                                          <p:stCondLst>
                                            <p:cond delay="999"/>
                                          </p:stCondLst>
                                        </p:cTn>
                                        <p:tgtEl>
                                          <p:spTgt spid="4"/>
                                        </p:tgtEl>
                                        <p:attrNameLst>
                                          <p:attrName>style.visibility</p:attrName>
                                        </p:attrNameLst>
                                      </p:cBhvr>
                                      <p:to>
                                        <p:strVal val="hidden"/>
                                      </p:to>
                                    </p:set>
                                  </p:childTnLst>
                                </p:cTn>
                              </p:par>
                              <p:par>
                                <p:cTn id="34" presetID="53" presetClass="exit" presetSubtype="0" fill="hold" nodeType="withEffect">
                                  <p:stCondLst>
                                    <p:cond delay="0"/>
                                  </p:stCondLst>
                                  <p:childTnLst>
                                    <p:anim calcmode="lin" valueType="num">
                                      <p:cBhvr>
                                        <p:cTn id="35" dur="1000"/>
                                        <p:tgtEl>
                                          <p:spTgt spid="42"/>
                                        </p:tgtEl>
                                        <p:attrNameLst>
                                          <p:attrName>ppt_w</p:attrName>
                                        </p:attrNameLst>
                                      </p:cBhvr>
                                      <p:tavLst>
                                        <p:tav tm="0">
                                          <p:val>
                                            <p:strVal val="ppt_w"/>
                                          </p:val>
                                        </p:tav>
                                        <p:tav tm="100000">
                                          <p:val>
                                            <p:fltVal val="0"/>
                                          </p:val>
                                        </p:tav>
                                      </p:tavLst>
                                    </p:anim>
                                    <p:anim calcmode="lin" valueType="num">
                                      <p:cBhvr>
                                        <p:cTn id="36" dur="1000"/>
                                        <p:tgtEl>
                                          <p:spTgt spid="42"/>
                                        </p:tgtEl>
                                        <p:attrNameLst>
                                          <p:attrName>ppt_h</p:attrName>
                                        </p:attrNameLst>
                                      </p:cBhvr>
                                      <p:tavLst>
                                        <p:tav tm="0">
                                          <p:val>
                                            <p:strVal val="ppt_h"/>
                                          </p:val>
                                        </p:tav>
                                        <p:tav tm="100000">
                                          <p:val>
                                            <p:fltVal val="0"/>
                                          </p:val>
                                        </p:tav>
                                      </p:tavLst>
                                    </p:anim>
                                    <p:animEffect transition="out" filter="fade">
                                      <p:cBhvr>
                                        <p:cTn id="37" dur="1000"/>
                                        <p:tgtEl>
                                          <p:spTgt spid="42"/>
                                        </p:tgtEl>
                                      </p:cBhvr>
                                    </p:animEffect>
                                    <p:set>
                                      <p:cBhvr>
                                        <p:cTn id="38" dur="1" fill="hold">
                                          <p:stCondLst>
                                            <p:cond delay="999"/>
                                          </p:stCondLst>
                                        </p:cTn>
                                        <p:tgtEl>
                                          <p:spTgt spid="42"/>
                                        </p:tgtEl>
                                        <p:attrNameLst>
                                          <p:attrName>style.visibility</p:attrName>
                                        </p:attrNameLst>
                                      </p:cBhvr>
                                      <p:to>
                                        <p:strVal val="hidden"/>
                                      </p:to>
                                    </p:set>
                                  </p:childTnLst>
                                </p:cTn>
                              </p:par>
                              <p:par>
                                <p:cTn id="39" presetID="53" presetClass="exit" presetSubtype="0" fill="hold" nodeType="withEffect">
                                  <p:stCondLst>
                                    <p:cond delay="0"/>
                                  </p:stCondLst>
                                  <p:childTnLst>
                                    <p:anim calcmode="lin" valueType="num">
                                      <p:cBhvr>
                                        <p:cTn id="40" dur="1000"/>
                                        <p:tgtEl>
                                          <p:spTgt spid="43"/>
                                        </p:tgtEl>
                                        <p:attrNameLst>
                                          <p:attrName>ppt_w</p:attrName>
                                        </p:attrNameLst>
                                      </p:cBhvr>
                                      <p:tavLst>
                                        <p:tav tm="0">
                                          <p:val>
                                            <p:strVal val="ppt_w"/>
                                          </p:val>
                                        </p:tav>
                                        <p:tav tm="100000">
                                          <p:val>
                                            <p:fltVal val="0"/>
                                          </p:val>
                                        </p:tav>
                                      </p:tavLst>
                                    </p:anim>
                                    <p:anim calcmode="lin" valueType="num">
                                      <p:cBhvr>
                                        <p:cTn id="41" dur="1000"/>
                                        <p:tgtEl>
                                          <p:spTgt spid="43"/>
                                        </p:tgtEl>
                                        <p:attrNameLst>
                                          <p:attrName>ppt_h</p:attrName>
                                        </p:attrNameLst>
                                      </p:cBhvr>
                                      <p:tavLst>
                                        <p:tav tm="0">
                                          <p:val>
                                            <p:strVal val="ppt_h"/>
                                          </p:val>
                                        </p:tav>
                                        <p:tav tm="100000">
                                          <p:val>
                                            <p:fltVal val="0"/>
                                          </p:val>
                                        </p:tav>
                                      </p:tavLst>
                                    </p:anim>
                                    <p:animEffect transition="out" filter="fade">
                                      <p:cBhvr>
                                        <p:cTn id="42" dur="1000"/>
                                        <p:tgtEl>
                                          <p:spTgt spid="43"/>
                                        </p:tgtEl>
                                      </p:cBhvr>
                                    </p:animEffect>
                                    <p:set>
                                      <p:cBhvr>
                                        <p:cTn id="43" dur="1" fill="hold">
                                          <p:stCondLst>
                                            <p:cond delay="999"/>
                                          </p:stCondLst>
                                        </p:cTn>
                                        <p:tgtEl>
                                          <p:spTgt spid="43"/>
                                        </p:tgtEl>
                                        <p:attrNameLst>
                                          <p:attrName>style.visibility</p:attrName>
                                        </p:attrNameLst>
                                      </p:cBhvr>
                                      <p:to>
                                        <p:strVal val="hidden"/>
                                      </p:to>
                                    </p:set>
                                  </p:childTnLst>
                                </p:cTn>
                              </p:par>
                              <p:par>
                                <p:cTn id="44" presetID="53" presetClass="exit" presetSubtype="0" fill="hold" nodeType="withEffect">
                                  <p:stCondLst>
                                    <p:cond delay="0"/>
                                  </p:stCondLst>
                                  <p:childTnLst>
                                    <p:anim calcmode="lin" valueType="num">
                                      <p:cBhvr>
                                        <p:cTn id="45" dur="1000"/>
                                        <p:tgtEl>
                                          <p:spTgt spid="13"/>
                                        </p:tgtEl>
                                        <p:attrNameLst>
                                          <p:attrName>ppt_w</p:attrName>
                                        </p:attrNameLst>
                                      </p:cBhvr>
                                      <p:tavLst>
                                        <p:tav tm="0">
                                          <p:val>
                                            <p:strVal val="ppt_w"/>
                                          </p:val>
                                        </p:tav>
                                        <p:tav tm="100000">
                                          <p:val>
                                            <p:fltVal val="0"/>
                                          </p:val>
                                        </p:tav>
                                      </p:tavLst>
                                    </p:anim>
                                    <p:anim calcmode="lin" valueType="num">
                                      <p:cBhvr>
                                        <p:cTn id="46" dur="1000"/>
                                        <p:tgtEl>
                                          <p:spTgt spid="13"/>
                                        </p:tgtEl>
                                        <p:attrNameLst>
                                          <p:attrName>ppt_h</p:attrName>
                                        </p:attrNameLst>
                                      </p:cBhvr>
                                      <p:tavLst>
                                        <p:tav tm="0">
                                          <p:val>
                                            <p:strVal val="ppt_h"/>
                                          </p:val>
                                        </p:tav>
                                        <p:tav tm="100000">
                                          <p:val>
                                            <p:fltVal val="0"/>
                                          </p:val>
                                        </p:tav>
                                      </p:tavLst>
                                    </p:anim>
                                    <p:animEffect transition="out" filter="fade">
                                      <p:cBhvr>
                                        <p:cTn id="47" dur="1000"/>
                                        <p:tgtEl>
                                          <p:spTgt spid="13"/>
                                        </p:tgtEl>
                                      </p:cBhvr>
                                    </p:animEffect>
                                    <p:set>
                                      <p:cBhvr>
                                        <p:cTn id="48" dur="1" fill="hold">
                                          <p:stCondLst>
                                            <p:cond delay="999"/>
                                          </p:stCondLst>
                                        </p:cTn>
                                        <p:tgtEl>
                                          <p:spTgt spid="13"/>
                                        </p:tgtEl>
                                        <p:attrNameLst>
                                          <p:attrName>style.visibility</p:attrName>
                                        </p:attrNameLst>
                                      </p:cBhvr>
                                      <p:to>
                                        <p:strVal val="hidden"/>
                                      </p:to>
                                    </p:set>
                                  </p:childTnLst>
                                </p:cTn>
                              </p:par>
                              <p:par>
                                <p:cTn id="49" presetID="53" presetClass="exit" presetSubtype="0" fill="hold" nodeType="withEffect">
                                  <p:stCondLst>
                                    <p:cond delay="0"/>
                                  </p:stCondLst>
                                  <p:childTnLst>
                                    <p:anim calcmode="lin" valueType="num">
                                      <p:cBhvr>
                                        <p:cTn id="50" dur="1000"/>
                                        <p:tgtEl>
                                          <p:spTgt spid="14"/>
                                        </p:tgtEl>
                                        <p:attrNameLst>
                                          <p:attrName>ppt_w</p:attrName>
                                        </p:attrNameLst>
                                      </p:cBhvr>
                                      <p:tavLst>
                                        <p:tav tm="0">
                                          <p:val>
                                            <p:strVal val="ppt_w"/>
                                          </p:val>
                                        </p:tav>
                                        <p:tav tm="100000">
                                          <p:val>
                                            <p:fltVal val="0"/>
                                          </p:val>
                                        </p:tav>
                                      </p:tavLst>
                                    </p:anim>
                                    <p:anim calcmode="lin" valueType="num">
                                      <p:cBhvr>
                                        <p:cTn id="51" dur="1000"/>
                                        <p:tgtEl>
                                          <p:spTgt spid="14"/>
                                        </p:tgtEl>
                                        <p:attrNameLst>
                                          <p:attrName>ppt_h</p:attrName>
                                        </p:attrNameLst>
                                      </p:cBhvr>
                                      <p:tavLst>
                                        <p:tav tm="0">
                                          <p:val>
                                            <p:strVal val="ppt_h"/>
                                          </p:val>
                                        </p:tav>
                                        <p:tav tm="100000">
                                          <p:val>
                                            <p:fltVal val="0"/>
                                          </p:val>
                                        </p:tav>
                                      </p:tavLst>
                                    </p:anim>
                                    <p:animEffect transition="out" filter="fade">
                                      <p:cBhvr>
                                        <p:cTn id="52" dur="1000"/>
                                        <p:tgtEl>
                                          <p:spTgt spid="14"/>
                                        </p:tgtEl>
                                      </p:cBhvr>
                                    </p:animEffect>
                                    <p:set>
                                      <p:cBhvr>
                                        <p:cTn id="53" dur="1" fill="hold">
                                          <p:stCondLst>
                                            <p:cond delay="999"/>
                                          </p:stCondLst>
                                        </p:cTn>
                                        <p:tgtEl>
                                          <p:spTgt spid="14"/>
                                        </p:tgtEl>
                                        <p:attrNameLst>
                                          <p:attrName>style.visibility</p:attrName>
                                        </p:attrNameLst>
                                      </p:cBhvr>
                                      <p:to>
                                        <p:strVal val="hidden"/>
                                      </p:to>
                                    </p:set>
                                  </p:childTnLst>
                                </p:cTn>
                              </p:par>
                              <p:par>
                                <p:cTn id="54" presetID="53" presetClass="exit" presetSubtype="0" fill="hold" nodeType="withEffect">
                                  <p:stCondLst>
                                    <p:cond delay="0"/>
                                  </p:stCondLst>
                                  <p:childTnLst>
                                    <p:anim calcmode="lin" valueType="num">
                                      <p:cBhvr>
                                        <p:cTn id="55" dur="1000"/>
                                        <p:tgtEl>
                                          <p:spTgt spid="17"/>
                                        </p:tgtEl>
                                        <p:attrNameLst>
                                          <p:attrName>ppt_w</p:attrName>
                                        </p:attrNameLst>
                                      </p:cBhvr>
                                      <p:tavLst>
                                        <p:tav tm="0">
                                          <p:val>
                                            <p:strVal val="ppt_w"/>
                                          </p:val>
                                        </p:tav>
                                        <p:tav tm="100000">
                                          <p:val>
                                            <p:fltVal val="0"/>
                                          </p:val>
                                        </p:tav>
                                      </p:tavLst>
                                    </p:anim>
                                    <p:anim calcmode="lin" valueType="num">
                                      <p:cBhvr>
                                        <p:cTn id="56" dur="1000"/>
                                        <p:tgtEl>
                                          <p:spTgt spid="17"/>
                                        </p:tgtEl>
                                        <p:attrNameLst>
                                          <p:attrName>ppt_h</p:attrName>
                                        </p:attrNameLst>
                                      </p:cBhvr>
                                      <p:tavLst>
                                        <p:tav tm="0">
                                          <p:val>
                                            <p:strVal val="ppt_h"/>
                                          </p:val>
                                        </p:tav>
                                        <p:tav tm="100000">
                                          <p:val>
                                            <p:fltVal val="0"/>
                                          </p:val>
                                        </p:tav>
                                      </p:tavLst>
                                    </p:anim>
                                    <p:animEffect transition="out" filter="fade">
                                      <p:cBhvr>
                                        <p:cTn id="57" dur="1000"/>
                                        <p:tgtEl>
                                          <p:spTgt spid="17"/>
                                        </p:tgtEl>
                                      </p:cBhvr>
                                    </p:animEffect>
                                    <p:set>
                                      <p:cBhvr>
                                        <p:cTn id="58" dur="1" fill="hold">
                                          <p:stCondLst>
                                            <p:cond delay="999"/>
                                          </p:stCondLst>
                                        </p:cTn>
                                        <p:tgtEl>
                                          <p:spTgt spid="17"/>
                                        </p:tgtEl>
                                        <p:attrNameLst>
                                          <p:attrName>style.visibility</p:attrName>
                                        </p:attrNameLst>
                                      </p:cBhvr>
                                      <p:to>
                                        <p:strVal val="hidden"/>
                                      </p:to>
                                    </p:set>
                                  </p:childTnLst>
                                </p:cTn>
                              </p:par>
                              <p:par>
                                <p:cTn id="59" presetID="53" presetClass="exit" presetSubtype="0" fill="hold" nodeType="withEffect">
                                  <p:stCondLst>
                                    <p:cond delay="0"/>
                                  </p:stCondLst>
                                  <p:childTnLst>
                                    <p:anim calcmode="lin" valueType="num">
                                      <p:cBhvr>
                                        <p:cTn id="60" dur="1000"/>
                                        <p:tgtEl>
                                          <p:spTgt spid="18"/>
                                        </p:tgtEl>
                                        <p:attrNameLst>
                                          <p:attrName>ppt_w</p:attrName>
                                        </p:attrNameLst>
                                      </p:cBhvr>
                                      <p:tavLst>
                                        <p:tav tm="0">
                                          <p:val>
                                            <p:strVal val="ppt_w"/>
                                          </p:val>
                                        </p:tav>
                                        <p:tav tm="100000">
                                          <p:val>
                                            <p:fltVal val="0"/>
                                          </p:val>
                                        </p:tav>
                                      </p:tavLst>
                                    </p:anim>
                                    <p:anim calcmode="lin" valueType="num">
                                      <p:cBhvr>
                                        <p:cTn id="61" dur="1000"/>
                                        <p:tgtEl>
                                          <p:spTgt spid="18"/>
                                        </p:tgtEl>
                                        <p:attrNameLst>
                                          <p:attrName>ppt_h</p:attrName>
                                        </p:attrNameLst>
                                      </p:cBhvr>
                                      <p:tavLst>
                                        <p:tav tm="0">
                                          <p:val>
                                            <p:strVal val="ppt_h"/>
                                          </p:val>
                                        </p:tav>
                                        <p:tav tm="100000">
                                          <p:val>
                                            <p:fltVal val="0"/>
                                          </p:val>
                                        </p:tav>
                                      </p:tavLst>
                                    </p:anim>
                                    <p:animEffect transition="out" filter="fade">
                                      <p:cBhvr>
                                        <p:cTn id="62" dur="1000"/>
                                        <p:tgtEl>
                                          <p:spTgt spid="18"/>
                                        </p:tgtEl>
                                      </p:cBhvr>
                                    </p:animEffect>
                                    <p:set>
                                      <p:cBhvr>
                                        <p:cTn id="63" dur="1" fill="hold">
                                          <p:stCondLst>
                                            <p:cond delay="999"/>
                                          </p:stCondLst>
                                        </p:cTn>
                                        <p:tgtEl>
                                          <p:spTgt spid="18"/>
                                        </p:tgtEl>
                                        <p:attrNameLst>
                                          <p:attrName>style.visibility</p:attrName>
                                        </p:attrNameLst>
                                      </p:cBhvr>
                                      <p:to>
                                        <p:strVal val="hidden"/>
                                      </p:to>
                                    </p:set>
                                  </p:childTnLst>
                                </p:cTn>
                              </p:par>
                              <p:par>
                                <p:cTn id="64" presetID="53" presetClass="exit" presetSubtype="0" fill="hold" nodeType="withEffect">
                                  <p:stCondLst>
                                    <p:cond delay="0"/>
                                  </p:stCondLst>
                                  <p:childTnLst>
                                    <p:anim calcmode="lin" valueType="num">
                                      <p:cBhvr>
                                        <p:cTn id="65" dur="1000"/>
                                        <p:tgtEl>
                                          <p:spTgt spid="19"/>
                                        </p:tgtEl>
                                        <p:attrNameLst>
                                          <p:attrName>ppt_w</p:attrName>
                                        </p:attrNameLst>
                                      </p:cBhvr>
                                      <p:tavLst>
                                        <p:tav tm="0">
                                          <p:val>
                                            <p:strVal val="ppt_w"/>
                                          </p:val>
                                        </p:tav>
                                        <p:tav tm="100000">
                                          <p:val>
                                            <p:fltVal val="0"/>
                                          </p:val>
                                        </p:tav>
                                      </p:tavLst>
                                    </p:anim>
                                    <p:anim calcmode="lin" valueType="num">
                                      <p:cBhvr>
                                        <p:cTn id="66" dur="1000"/>
                                        <p:tgtEl>
                                          <p:spTgt spid="19"/>
                                        </p:tgtEl>
                                        <p:attrNameLst>
                                          <p:attrName>ppt_h</p:attrName>
                                        </p:attrNameLst>
                                      </p:cBhvr>
                                      <p:tavLst>
                                        <p:tav tm="0">
                                          <p:val>
                                            <p:strVal val="ppt_h"/>
                                          </p:val>
                                        </p:tav>
                                        <p:tav tm="100000">
                                          <p:val>
                                            <p:fltVal val="0"/>
                                          </p:val>
                                        </p:tav>
                                      </p:tavLst>
                                    </p:anim>
                                    <p:animEffect transition="out" filter="fade">
                                      <p:cBhvr>
                                        <p:cTn id="67" dur="1000"/>
                                        <p:tgtEl>
                                          <p:spTgt spid="19"/>
                                        </p:tgtEl>
                                      </p:cBhvr>
                                    </p:animEffect>
                                    <p:set>
                                      <p:cBhvr>
                                        <p:cTn id="68" dur="1" fill="hold">
                                          <p:stCondLst>
                                            <p:cond delay="999"/>
                                          </p:stCondLst>
                                        </p:cTn>
                                        <p:tgtEl>
                                          <p:spTgt spid="19"/>
                                        </p:tgtEl>
                                        <p:attrNameLst>
                                          <p:attrName>style.visibility</p:attrName>
                                        </p:attrNameLst>
                                      </p:cBhvr>
                                      <p:to>
                                        <p:strVal val="hidden"/>
                                      </p:to>
                                    </p:set>
                                  </p:childTnLst>
                                </p:cTn>
                              </p:par>
                              <p:par>
                                <p:cTn id="69" presetID="53" presetClass="exit" presetSubtype="0" fill="hold" nodeType="withEffect">
                                  <p:stCondLst>
                                    <p:cond delay="0"/>
                                  </p:stCondLst>
                                  <p:childTnLst>
                                    <p:anim calcmode="lin" valueType="num">
                                      <p:cBhvr>
                                        <p:cTn id="70" dur="1000"/>
                                        <p:tgtEl>
                                          <p:spTgt spid="20"/>
                                        </p:tgtEl>
                                        <p:attrNameLst>
                                          <p:attrName>ppt_w</p:attrName>
                                        </p:attrNameLst>
                                      </p:cBhvr>
                                      <p:tavLst>
                                        <p:tav tm="0">
                                          <p:val>
                                            <p:strVal val="ppt_w"/>
                                          </p:val>
                                        </p:tav>
                                        <p:tav tm="100000">
                                          <p:val>
                                            <p:fltVal val="0"/>
                                          </p:val>
                                        </p:tav>
                                      </p:tavLst>
                                    </p:anim>
                                    <p:anim calcmode="lin" valueType="num">
                                      <p:cBhvr>
                                        <p:cTn id="71" dur="1000"/>
                                        <p:tgtEl>
                                          <p:spTgt spid="20"/>
                                        </p:tgtEl>
                                        <p:attrNameLst>
                                          <p:attrName>ppt_h</p:attrName>
                                        </p:attrNameLst>
                                      </p:cBhvr>
                                      <p:tavLst>
                                        <p:tav tm="0">
                                          <p:val>
                                            <p:strVal val="ppt_h"/>
                                          </p:val>
                                        </p:tav>
                                        <p:tav tm="100000">
                                          <p:val>
                                            <p:fltVal val="0"/>
                                          </p:val>
                                        </p:tav>
                                      </p:tavLst>
                                    </p:anim>
                                    <p:animEffect transition="out" filter="fade">
                                      <p:cBhvr>
                                        <p:cTn id="72" dur="1000"/>
                                        <p:tgtEl>
                                          <p:spTgt spid="20"/>
                                        </p:tgtEl>
                                      </p:cBhvr>
                                    </p:animEffect>
                                    <p:set>
                                      <p:cBhvr>
                                        <p:cTn id="73" dur="1" fill="hold">
                                          <p:stCondLst>
                                            <p:cond delay="999"/>
                                          </p:stCondLst>
                                        </p:cTn>
                                        <p:tgtEl>
                                          <p:spTgt spid="20"/>
                                        </p:tgtEl>
                                        <p:attrNameLst>
                                          <p:attrName>style.visibility</p:attrName>
                                        </p:attrNameLst>
                                      </p:cBhvr>
                                      <p:to>
                                        <p:strVal val="hidden"/>
                                      </p:to>
                                    </p:set>
                                  </p:childTnLst>
                                </p:cTn>
                              </p:par>
                              <p:par>
                                <p:cTn id="74" presetID="53" presetClass="exit" presetSubtype="0" fill="hold" nodeType="withEffect">
                                  <p:stCondLst>
                                    <p:cond delay="0"/>
                                  </p:stCondLst>
                                  <p:childTnLst>
                                    <p:anim calcmode="lin" valueType="num">
                                      <p:cBhvr>
                                        <p:cTn id="75" dur="1000"/>
                                        <p:tgtEl>
                                          <p:spTgt spid="42224"/>
                                        </p:tgtEl>
                                        <p:attrNameLst>
                                          <p:attrName>ppt_w</p:attrName>
                                        </p:attrNameLst>
                                      </p:cBhvr>
                                      <p:tavLst>
                                        <p:tav tm="0">
                                          <p:val>
                                            <p:strVal val="ppt_w"/>
                                          </p:val>
                                        </p:tav>
                                        <p:tav tm="100000">
                                          <p:val>
                                            <p:fltVal val="0"/>
                                          </p:val>
                                        </p:tav>
                                      </p:tavLst>
                                    </p:anim>
                                    <p:anim calcmode="lin" valueType="num">
                                      <p:cBhvr>
                                        <p:cTn id="76" dur="1000"/>
                                        <p:tgtEl>
                                          <p:spTgt spid="42224"/>
                                        </p:tgtEl>
                                        <p:attrNameLst>
                                          <p:attrName>ppt_h</p:attrName>
                                        </p:attrNameLst>
                                      </p:cBhvr>
                                      <p:tavLst>
                                        <p:tav tm="0">
                                          <p:val>
                                            <p:strVal val="ppt_h"/>
                                          </p:val>
                                        </p:tav>
                                        <p:tav tm="100000">
                                          <p:val>
                                            <p:fltVal val="0"/>
                                          </p:val>
                                        </p:tav>
                                      </p:tavLst>
                                    </p:anim>
                                    <p:animEffect transition="out" filter="fade">
                                      <p:cBhvr>
                                        <p:cTn id="77" dur="1000"/>
                                        <p:tgtEl>
                                          <p:spTgt spid="42224"/>
                                        </p:tgtEl>
                                      </p:cBhvr>
                                    </p:animEffect>
                                    <p:set>
                                      <p:cBhvr>
                                        <p:cTn id="78" dur="1" fill="hold">
                                          <p:stCondLst>
                                            <p:cond delay="999"/>
                                          </p:stCondLst>
                                        </p:cTn>
                                        <p:tgtEl>
                                          <p:spTgt spid="42224"/>
                                        </p:tgtEl>
                                        <p:attrNameLst>
                                          <p:attrName>style.visibility</p:attrName>
                                        </p:attrNameLst>
                                      </p:cBhvr>
                                      <p:to>
                                        <p:strVal val="hidden"/>
                                      </p:to>
                                    </p:set>
                                  </p:childTnLst>
                                </p:cTn>
                              </p:par>
                              <p:par>
                                <p:cTn id="79" presetID="53" presetClass="exit" presetSubtype="0" fill="hold" nodeType="withEffect">
                                  <p:stCondLst>
                                    <p:cond delay="0"/>
                                  </p:stCondLst>
                                  <p:childTnLst>
                                    <p:anim calcmode="lin" valueType="num">
                                      <p:cBhvr>
                                        <p:cTn id="80" dur="1000"/>
                                        <p:tgtEl>
                                          <p:spTgt spid="42223"/>
                                        </p:tgtEl>
                                        <p:attrNameLst>
                                          <p:attrName>ppt_w</p:attrName>
                                        </p:attrNameLst>
                                      </p:cBhvr>
                                      <p:tavLst>
                                        <p:tav tm="0">
                                          <p:val>
                                            <p:strVal val="ppt_w"/>
                                          </p:val>
                                        </p:tav>
                                        <p:tav tm="100000">
                                          <p:val>
                                            <p:fltVal val="0"/>
                                          </p:val>
                                        </p:tav>
                                      </p:tavLst>
                                    </p:anim>
                                    <p:anim calcmode="lin" valueType="num">
                                      <p:cBhvr>
                                        <p:cTn id="81" dur="1000"/>
                                        <p:tgtEl>
                                          <p:spTgt spid="42223"/>
                                        </p:tgtEl>
                                        <p:attrNameLst>
                                          <p:attrName>ppt_h</p:attrName>
                                        </p:attrNameLst>
                                      </p:cBhvr>
                                      <p:tavLst>
                                        <p:tav tm="0">
                                          <p:val>
                                            <p:strVal val="ppt_h"/>
                                          </p:val>
                                        </p:tav>
                                        <p:tav tm="100000">
                                          <p:val>
                                            <p:fltVal val="0"/>
                                          </p:val>
                                        </p:tav>
                                      </p:tavLst>
                                    </p:anim>
                                    <p:animEffect transition="out" filter="fade">
                                      <p:cBhvr>
                                        <p:cTn id="82" dur="1000"/>
                                        <p:tgtEl>
                                          <p:spTgt spid="42223"/>
                                        </p:tgtEl>
                                      </p:cBhvr>
                                    </p:animEffect>
                                    <p:set>
                                      <p:cBhvr>
                                        <p:cTn id="83" dur="1" fill="hold">
                                          <p:stCondLst>
                                            <p:cond delay="999"/>
                                          </p:stCondLst>
                                        </p:cTn>
                                        <p:tgtEl>
                                          <p:spTgt spid="42223"/>
                                        </p:tgtEl>
                                        <p:attrNameLst>
                                          <p:attrName>style.visibility</p:attrName>
                                        </p:attrNameLst>
                                      </p:cBhvr>
                                      <p:to>
                                        <p:strVal val="hidden"/>
                                      </p:to>
                                    </p:set>
                                  </p:childTnLst>
                                </p:cTn>
                              </p:par>
                              <p:par>
                                <p:cTn id="84" presetID="53" presetClass="exit" presetSubtype="0" fill="hold" nodeType="withEffect">
                                  <p:stCondLst>
                                    <p:cond delay="0"/>
                                  </p:stCondLst>
                                  <p:childTnLst>
                                    <p:anim calcmode="lin" valueType="num">
                                      <p:cBhvr>
                                        <p:cTn id="85" dur="1000"/>
                                        <p:tgtEl>
                                          <p:spTgt spid="42225"/>
                                        </p:tgtEl>
                                        <p:attrNameLst>
                                          <p:attrName>ppt_w</p:attrName>
                                        </p:attrNameLst>
                                      </p:cBhvr>
                                      <p:tavLst>
                                        <p:tav tm="0">
                                          <p:val>
                                            <p:strVal val="ppt_w"/>
                                          </p:val>
                                        </p:tav>
                                        <p:tav tm="100000">
                                          <p:val>
                                            <p:fltVal val="0"/>
                                          </p:val>
                                        </p:tav>
                                      </p:tavLst>
                                    </p:anim>
                                    <p:anim calcmode="lin" valueType="num">
                                      <p:cBhvr>
                                        <p:cTn id="86" dur="1000"/>
                                        <p:tgtEl>
                                          <p:spTgt spid="42225"/>
                                        </p:tgtEl>
                                        <p:attrNameLst>
                                          <p:attrName>ppt_h</p:attrName>
                                        </p:attrNameLst>
                                      </p:cBhvr>
                                      <p:tavLst>
                                        <p:tav tm="0">
                                          <p:val>
                                            <p:strVal val="ppt_h"/>
                                          </p:val>
                                        </p:tav>
                                        <p:tav tm="100000">
                                          <p:val>
                                            <p:fltVal val="0"/>
                                          </p:val>
                                        </p:tav>
                                      </p:tavLst>
                                    </p:anim>
                                    <p:animEffect transition="out" filter="fade">
                                      <p:cBhvr>
                                        <p:cTn id="87" dur="1000"/>
                                        <p:tgtEl>
                                          <p:spTgt spid="42225"/>
                                        </p:tgtEl>
                                      </p:cBhvr>
                                    </p:animEffect>
                                    <p:set>
                                      <p:cBhvr>
                                        <p:cTn id="88" dur="1" fill="hold">
                                          <p:stCondLst>
                                            <p:cond delay="999"/>
                                          </p:stCondLst>
                                        </p:cTn>
                                        <p:tgtEl>
                                          <p:spTgt spid="42225"/>
                                        </p:tgtEl>
                                        <p:attrNameLst>
                                          <p:attrName>style.visibility</p:attrName>
                                        </p:attrNameLst>
                                      </p:cBhvr>
                                      <p:to>
                                        <p:strVal val="hidden"/>
                                      </p:to>
                                    </p:set>
                                  </p:childTnLst>
                                </p:cTn>
                              </p:par>
                              <p:par>
                                <p:cTn id="89" presetID="53" presetClass="exit" presetSubtype="0" fill="hold" nodeType="withEffect">
                                  <p:stCondLst>
                                    <p:cond delay="0"/>
                                  </p:stCondLst>
                                  <p:childTnLst>
                                    <p:anim calcmode="lin" valueType="num">
                                      <p:cBhvr>
                                        <p:cTn id="90" dur="1000"/>
                                        <p:tgtEl>
                                          <p:spTgt spid="42236"/>
                                        </p:tgtEl>
                                        <p:attrNameLst>
                                          <p:attrName>ppt_w</p:attrName>
                                        </p:attrNameLst>
                                      </p:cBhvr>
                                      <p:tavLst>
                                        <p:tav tm="0">
                                          <p:val>
                                            <p:strVal val="ppt_w"/>
                                          </p:val>
                                        </p:tav>
                                        <p:tav tm="100000">
                                          <p:val>
                                            <p:fltVal val="0"/>
                                          </p:val>
                                        </p:tav>
                                      </p:tavLst>
                                    </p:anim>
                                    <p:anim calcmode="lin" valueType="num">
                                      <p:cBhvr>
                                        <p:cTn id="91" dur="1000"/>
                                        <p:tgtEl>
                                          <p:spTgt spid="42236"/>
                                        </p:tgtEl>
                                        <p:attrNameLst>
                                          <p:attrName>ppt_h</p:attrName>
                                        </p:attrNameLst>
                                      </p:cBhvr>
                                      <p:tavLst>
                                        <p:tav tm="0">
                                          <p:val>
                                            <p:strVal val="ppt_h"/>
                                          </p:val>
                                        </p:tav>
                                        <p:tav tm="100000">
                                          <p:val>
                                            <p:fltVal val="0"/>
                                          </p:val>
                                        </p:tav>
                                      </p:tavLst>
                                    </p:anim>
                                    <p:animEffect transition="out" filter="fade">
                                      <p:cBhvr>
                                        <p:cTn id="92" dur="1000"/>
                                        <p:tgtEl>
                                          <p:spTgt spid="42236"/>
                                        </p:tgtEl>
                                      </p:cBhvr>
                                    </p:animEffect>
                                    <p:set>
                                      <p:cBhvr>
                                        <p:cTn id="93" dur="1" fill="hold">
                                          <p:stCondLst>
                                            <p:cond delay="999"/>
                                          </p:stCondLst>
                                        </p:cTn>
                                        <p:tgtEl>
                                          <p:spTgt spid="42236"/>
                                        </p:tgtEl>
                                        <p:attrNameLst>
                                          <p:attrName>style.visibility</p:attrName>
                                        </p:attrNameLst>
                                      </p:cBhvr>
                                      <p:to>
                                        <p:strVal val="hidden"/>
                                      </p:to>
                                    </p:set>
                                  </p:childTnLst>
                                </p:cTn>
                              </p:par>
                              <p:par>
                                <p:cTn id="94" presetID="53" presetClass="exit" presetSubtype="0" fill="hold" nodeType="withEffect">
                                  <p:stCondLst>
                                    <p:cond delay="0"/>
                                  </p:stCondLst>
                                  <p:childTnLst>
                                    <p:anim calcmode="lin" valueType="num">
                                      <p:cBhvr>
                                        <p:cTn id="95" dur="1000"/>
                                        <p:tgtEl>
                                          <p:spTgt spid="42237"/>
                                        </p:tgtEl>
                                        <p:attrNameLst>
                                          <p:attrName>ppt_w</p:attrName>
                                        </p:attrNameLst>
                                      </p:cBhvr>
                                      <p:tavLst>
                                        <p:tav tm="0">
                                          <p:val>
                                            <p:strVal val="ppt_w"/>
                                          </p:val>
                                        </p:tav>
                                        <p:tav tm="100000">
                                          <p:val>
                                            <p:fltVal val="0"/>
                                          </p:val>
                                        </p:tav>
                                      </p:tavLst>
                                    </p:anim>
                                    <p:anim calcmode="lin" valueType="num">
                                      <p:cBhvr>
                                        <p:cTn id="96" dur="1000"/>
                                        <p:tgtEl>
                                          <p:spTgt spid="42237"/>
                                        </p:tgtEl>
                                        <p:attrNameLst>
                                          <p:attrName>ppt_h</p:attrName>
                                        </p:attrNameLst>
                                      </p:cBhvr>
                                      <p:tavLst>
                                        <p:tav tm="0">
                                          <p:val>
                                            <p:strVal val="ppt_h"/>
                                          </p:val>
                                        </p:tav>
                                        <p:tav tm="100000">
                                          <p:val>
                                            <p:fltVal val="0"/>
                                          </p:val>
                                        </p:tav>
                                      </p:tavLst>
                                    </p:anim>
                                    <p:animEffect transition="out" filter="fade">
                                      <p:cBhvr>
                                        <p:cTn id="97" dur="1000"/>
                                        <p:tgtEl>
                                          <p:spTgt spid="42237"/>
                                        </p:tgtEl>
                                      </p:cBhvr>
                                    </p:animEffect>
                                    <p:set>
                                      <p:cBhvr>
                                        <p:cTn id="98" dur="1" fill="hold">
                                          <p:stCondLst>
                                            <p:cond delay="999"/>
                                          </p:stCondLst>
                                        </p:cTn>
                                        <p:tgtEl>
                                          <p:spTgt spid="42237"/>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42234"/>
                                        </p:tgtEl>
                                      </p:cBhvr>
                                    </p:animEffect>
                                    <p:set>
                                      <p:cBhvr>
                                        <p:cTn id="101" dur="1" fill="hold">
                                          <p:stCondLst>
                                            <p:cond delay="499"/>
                                          </p:stCondLst>
                                        </p:cTn>
                                        <p:tgtEl>
                                          <p:spTgt spid="42234"/>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42235"/>
                                        </p:tgtEl>
                                      </p:cBhvr>
                                    </p:animEffect>
                                    <p:set>
                                      <p:cBhvr>
                                        <p:cTn id="104" dur="1" fill="hold">
                                          <p:stCondLst>
                                            <p:cond delay="499"/>
                                          </p:stCondLst>
                                        </p:cTn>
                                        <p:tgtEl>
                                          <p:spTgt spid="42235"/>
                                        </p:tgtEl>
                                        <p:attrNameLst>
                                          <p:attrName>style.visibility</p:attrName>
                                        </p:attrNameLst>
                                      </p:cBhvr>
                                      <p:to>
                                        <p:strVal val="hidden"/>
                                      </p:to>
                                    </p:set>
                                  </p:childTnLst>
                                </p:cTn>
                              </p:par>
                              <p:par>
                                <p:cTn id="105" presetID="53" presetClass="entr" presetSubtype="0" fill="hold" nodeType="withEffect">
                                  <p:stCondLst>
                                    <p:cond delay="0"/>
                                  </p:stCondLst>
                                  <p:childTnLst>
                                    <p:set>
                                      <p:cBhvr>
                                        <p:cTn id="106" dur="1" fill="hold">
                                          <p:stCondLst>
                                            <p:cond delay="0"/>
                                          </p:stCondLst>
                                        </p:cTn>
                                        <p:tgtEl>
                                          <p:spTgt spid="115"/>
                                        </p:tgtEl>
                                        <p:attrNameLst>
                                          <p:attrName>style.visibility</p:attrName>
                                        </p:attrNameLst>
                                      </p:cBhvr>
                                      <p:to>
                                        <p:strVal val="visible"/>
                                      </p:to>
                                    </p:set>
                                    <p:anim calcmode="lin" valueType="num">
                                      <p:cBhvr>
                                        <p:cTn id="107" dur="2000" fill="hold"/>
                                        <p:tgtEl>
                                          <p:spTgt spid="115"/>
                                        </p:tgtEl>
                                        <p:attrNameLst>
                                          <p:attrName>ppt_w</p:attrName>
                                        </p:attrNameLst>
                                      </p:cBhvr>
                                      <p:tavLst>
                                        <p:tav tm="0">
                                          <p:val>
                                            <p:fltVal val="0"/>
                                          </p:val>
                                        </p:tav>
                                        <p:tav tm="100000">
                                          <p:val>
                                            <p:strVal val="#ppt_w"/>
                                          </p:val>
                                        </p:tav>
                                      </p:tavLst>
                                    </p:anim>
                                    <p:anim calcmode="lin" valueType="num">
                                      <p:cBhvr>
                                        <p:cTn id="108" dur="2000" fill="hold"/>
                                        <p:tgtEl>
                                          <p:spTgt spid="115"/>
                                        </p:tgtEl>
                                        <p:attrNameLst>
                                          <p:attrName>ppt_h</p:attrName>
                                        </p:attrNameLst>
                                      </p:cBhvr>
                                      <p:tavLst>
                                        <p:tav tm="0">
                                          <p:val>
                                            <p:fltVal val="0"/>
                                          </p:val>
                                        </p:tav>
                                        <p:tav tm="100000">
                                          <p:val>
                                            <p:strVal val="#ppt_h"/>
                                          </p:val>
                                        </p:tav>
                                      </p:tavLst>
                                    </p:anim>
                                    <p:animEffect transition="in" filter="fade">
                                      <p:cBhvr>
                                        <p:cTn id="109" dur="2000"/>
                                        <p:tgtEl>
                                          <p:spTgt spid="11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2117"/>
                                        </p:tgtEl>
                                        <p:attrNameLst>
                                          <p:attrName>style.visibility</p:attrName>
                                        </p:attrNameLst>
                                      </p:cBhvr>
                                      <p:to>
                                        <p:strVal val="visible"/>
                                      </p:to>
                                    </p:set>
                                    <p:animEffect transition="in" filter="fade">
                                      <p:cBhvr>
                                        <p:cTn id="112" dur="2000"/>
                                        <p:tgtEl>
                                          <p:spTgt spid="4211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2116"/>
                                        </p:tgtEl>
                                        <p:attrNameLst>
                                          <p:attrName>style.visibility</p:attrName>
                                        </p:attrNameLst>
                                      </p:cBhvr>
                                      <p:to>
                                        <p:strVal val="visible"/>
                                      </p:to>
                                    </p:set>
                                    <p:animEffect transition="in" filter="fade">
                                      <p:cBhvr>
                                        <p:cTn id="115" dur="2000"/>
                                        <p:tgtEl>
                                          <p:spTgt spid="4211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98"/>
                                        </p:tgtEl>
                                        <p:attrNameLst>
                                          <p:attrName>style.visibility</p:attrName>
                                        </p:attrNameLst>
                                      </p:cBhvr>
                                      <p:to>
                                        <p:strVal val="visible"/>
                                      </p:to>
                                    </p:set>
                                    <p:animEffect transition="in" filter="fade">
                                      <p:cBhvr>
                                        <p:cTn id="118" dur="2000"/>
                                        <p:tgtEl>
                                          <p:spTgt spid="98"/>
                                        </p:tgtEl>
                                      </p:cBhvr>
                                    </p:animEffect>
                                  </p:childTnLst>
                                </p:cTn>
                              </p:par>
                              <p:par>
                                <p:cTn id="119" presetID="53" presetClass="entr" presetSubtype="0" fill="hold" nodeType="with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2000" fill="hold"/>
                                        <p:tgtEl>
                                          <p:spTgt spid="12"/>
                                        </p:tgtEl>
                                        <p:attrNameLst>
                                          <p:attrName>ppt_w</p:attrName>
                                        </p:attrNameLst>
                                      </p:cBhvr>
                                      <p:tavLst>
                                        <p:tav tm="0">
                                          <p:val>
                                            <p:fltVal val="0"/>
                                          </p:val>
                                        </p:tav>
                                        <p:tav tm="100000">
                                          <p:val>
                                            <p:strVal val="#ppt_w"/>
                                          </p:val>
                                        </p:tav>
                                      </p:tavLst>
                                    </p:anim>
                                    <p:anim calcmode="lin" valueType="num">
                                      <p:cBhvr>
                                        <p:cTn id="122" dur="2000" fill="hold"/>
                                        <p:tgtEl>
                                          <p:spTgt spid="12"/>
                                        </p:tgtEl>
                                        <p:attrNameLst>
                                          <p:attrName>ppt_h</p:attrName>
                                        </p:attrNameLst>
                                      </p:cBhvr>
                                      <p:tavLst>
                                        <p:tav tm="0">
                                          <p:val>
                                            <p:fltVal val="0"/>
                                          </p:val>
                                        </p:tav>
                                        <p:tav tm="100000">
                                          <p:val>
                                            <p:strVal val="#ppt_h"/>
                                          </p:val>
                                        </p:tav>
                                      </p:tavLst>
                                    </p:anim>
                                    <p:animEffect transition="in" filter="fade">
                                      <p:cBhvr>
                                        <p:cTn id="123" dur="2000"/>
                                        <p:tgtEl>
                                          <p:spTgt spid="12"/>
                                        </p:tgtEl>
                                      </p:cBhvr>
                                    </p:animEffect>
                                  </p:childTnLst>
                                </p:cTn>
                              </p:par>
                              <p:par>
                                <p:cTn id="124" presetID="53" presetClass="entr" presetSubtype="0" fill="hold"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2000" fill="hold"/>
                                        <p:tgtEl>
                                          <p:spTgt spid="3"/>
                                        </p:tgtEl>
                                        <p:attrNameLst>
                                          <p:attrName>ppt_w</p:attrName>
                                        </p:attrNameLst>
                                      </p:cBhvr>
                                      <p:tavLst>
                                        <p:tav tm="0">
                                          <p:val>
                                            <p:fltVal val="0"/>
                                          </p:val>
                                        </p:tav>
                                        <p:tav tm="100000">
                                          <p:val>
                                            <p:strVal val="#ppt_w"/>
                                          </p:val>
                                        </p:tav>
                                      </p:tavLst>
                                    </p:anim>
                                    <p:anim calcmode="lin" valueType="num">
                                      <p:cBhvr>
                                        <p:cTn id="127" dur="2000" fill="hold"/>
                                        <p:tgtEl>
                                          <p:spTgt spid="3"/>
                                        </p:tgtEl>
                                        <p:attrNameLst>
                                          <p:attrName>ppt_h</p:attrName>
                                        </p:attrNameLst>
                                      </p:cBhvr>
                                      <p:tavLst>
                                        <p:tav tm="0">
                                          <p:val>
                                            <p:fltVal val="0"/>
                                          </p:val>
                                        </p:tav>
                                        <p:tav tm="100000">
                                          <p:val>
                                            <p:strVal val="#ppt_h"/>
                                          </p:val>
                                        </p:tav>
                                      </p:tavLst>
                                    </p:anim>
                                    <p:animEffect transition="in" filter="fade">
                                      <p:cBhvr>
                                        <p:cTn id="128" dur="2000"/>
                                        <p:tgtEl>
                                          <p:spTgt spid="3"/>
                                        </p:tgtEl>
                                      </p:cBhvr>
                                    </p:animEffect>
                                  </p:childTnLst>
                                </p:cTn>
                              </p:par>
                              <p:par>
                                <p:cTn id="129" presetID="53" presetClass="entr" presetSubtype="0" fill="hold" nodeType="withEffect">
                                  <p:stCondLst>
                                    <p:cond delay="0"/>
                                  </p:stCondLst>
                                  <p:childTnLst>
                                    <p:set>
                                      <p:cBhvr>
                                        <p:cTn id="130" dur="1" fill="hold">
                                          <p:stCondLst>
                                            <p:cond delay="0"/>
                                          </p:stCondLst>
                                        </p:cTn>
                                        <p:tgtEl>
                                          <p:spTgt spid="11"/>
                                        </p:tgtEl>
                                        <p:attrNameLst>
                                          <p:attrName>style.visibility</p:attrName>
                                        </p:attrNameLst>
                                      </p:cBhvr>
                                      <p:to>
                                        <p:strVal val="visible"/>
                                      </p:to>
                                    </p:set>
                                    <p:anim calcmode="lin" valueType="num">
                                      <p:cBhvr>
                                        <p:cTn id="131" dur="2000" fill="hold"/>
                                        <p:tgtEl>
                                          <p:spTgt spid="11"/>
                                        </p:tgtEl>
                                        <p:attrNameLst>
                                          <p:attrName>ppt_w</p:attrName>
                                        </p:attrNameLst>
                                      </p:cBhvr>
                                      <p:tavLst>
                                        <p:tav tm="0">
                                          <p:val>
                                            <p:fltVal val="0"/>
                                          </p:val>
                                        </p:tav>
                                        <p:tav tm="100000">
                                          <p:val>
                                            <p:strVal val="#ppt_w"/>
                                          </p:val>
                                        </p:tav>
                                      </p:tavLst>
                                    </p:anim>
                                    <p:anim calcmode="lin" valueType="num">
                                      <p:cBhvr>
                                        <p:cTn id="132" dur="2000" fill="hold"/>
                                        <p:tgtEl>
                                          <p:spTgt spid="11"/>
                                        </p:tgtEl>
                                        <p:attrNameLst>
                                          <p:attrName>ppt_h</p:attrName>
                                        </p:attrNameLst>
                                      </p:cBhvr>
                                      <p:tavLst>
                                        <p:tav tm="0">
                                          <p:val>
                                            <p:fltVal val="0"/>
                                          </p:val>
                                        </p:tav>
                                        <p:tav tm="100000">
                                          <p:val>
                                            <p:strVal val="#ppt_h"/>
                                          </p:val>
                                        </p:tav>
                                      </p:tavLst>
                                    </p:anim>
                                    <p:animEffect transition="in" filter="fade">
                                      <p:cBhvr>
                                        <p:cTn id="133" dur="2000"/>
                                        <p:tgtEl>
                                          <p:spTgt spid="11"/>
                                        </p:tgtEl>
                                      </p:cBhvr>
                                    </p:animEffect>
                                  </p:childTnLst>
                                </p:cTn>
                              </p:par>
                              <p:par>
                                <p:cTn id="134" presetID="53" presetClass="entr" presetSubtype="0" fill="hold" nodeType="withEffect">
                                  <p:stCondLst>
                                    <p:cond delay="0"/>
                                  </p:stCondLst>
                                  <p:childTnLst>
                                    <p:set>
                                      <p:cBhvr>
                                        <p:cTn id="135" dur="1" fill="hold">
                                          <p:stCondLst>
                                            <p:cond delay="0"/>
                                          </p:stCondLst>
                                        </p:cTn>
                                        <p:tgtEl>
                                          <p:spTgt spid="2"/>
                                        </p:tgtEl>
                                        <p:attrNameLst>
                                          <p:attrName>style.visibility</p:attrName>
                                        </p:attrNameLst>
                                      </p:cBhvr>
                                      <p:to>
                                        <p:strVal val="visible"/>
                                      </p:to>
                                    </p:set>
                                    <p:anim calcmode="lin" valueType="num">
                                      <p:cBhvr>
                                        <p:cTn id="136" dur="2000" fill="hold"/>
                                        <p:tgtEl>
                                          <p:spTgt spid="2"/>
                                        </p:tgtEl>
                                        <p:attrNameLst>
                                          <p:attrName>ppt_w</p:attrName>
                                        </p:attrNameLst>
                                      </p:cBhvr>
                                      <p:tavLst>
                                        <p:tav tm="0">
                                          <p:val>
                                            <p:fltVal val="0"/>
                                          </p:val>
                                        </p:tav>
                                        <p:tav tm="100000">
                                          <p:val>
                                            <p:strVal val="#ppt_w"/>
                                          </p:val>
                                        </p:tav>
                                      </p:tavLst>
                                    </p:anim>
                                    <p:anim calcmode="lin" valueType="num">
                                      <p:cBhvr>
                                        <p:cTn id="137" dur="2000" fill="hold"/>
                                        <p:tgtEl>
                                          <p:spTgt spid="2"/>
                                        </p:tgtEl>
                                        <p:attrNameLst>
                                          <p:attrName>ppt_h</p:attrName>
                                        </p:attrNameLst>
                                      </p:cBhvr>
                                      <p:tavLst>
                                        <p:tav tm="0">
                                          <p:val>
                                            <p:fltVal val="0"/>
                                          </p:val>
                                        </p:tav>
                                        <p:tav tm="100000">
                                          <p:val>
                                            <p:strVal val="#ppt_h"/>
                                          </p:val>
                                        </p:tav>
                                      </p:tavLst>
                                    </p:anim>
                                    <p:animEffect transition="in" filter="fade">
                                      <p:cBhvr>
                                        <p:cTn id="138" dur="2000"/>
                                        <p:tgtEl>
                                          <p:spTgt spid="2"/>
                                        </p:tgtEl>
                                      </p:cBhvr>
                                    </p:animEffect>
                                  </p:childTnLst>
                                </p:cTn>
                              </p:par>
                              <p:par>
                                <p:cTn id="139" presetID="53" presetClass="entr" presetSubtype="0" fill="hold" nodeType="withEffect">
                                  <p:stCondLst>
                                    <p:cond delay="0"/>
                                  </p:stCondLst>
                                  <p:childTnLst>
                                    <p:set>
                                      <p:cBhvr>
                                        <p:cTn id="140" dur="1" fill="hold">
                                          <p:stCondLst>
                                            <p:cond delay="0"/>
                                          </p:stCondLst>
                                        </p:cTn>
                                        <p:tgtEl>
                                          <p:spTgt spid="6"/>
                                        </p:tgtEl>
                                        <p:attrNameLst>
                                          <p:attrName>style.visibility</p:attrName>
                                        </p:attrNameLst>
                                      </p:cBhvr>
                                      <p:to>
                                        <p:strVal val="visible"/>
                                      </p:to>
                                    </p:set>
                                    <p:anim calcmode="lin" valueType="num">
                                      <p:cBhvr>
                                        <p:cTn id="141" dur="2000" fill="hold"/>
                                        <p:tgtEl>
                                          <p:spTgt spid="6"/>
                                        </p:tgtEl>
                                        <p:attrNameLst>
                                          <p:attrName>ppt_w</p:attrName>
                                        </p:attrNameLst>
                                      </p:cBhvr>
                                      <p:tavLst>
                                        <p:tav tm="0">
                                          <p:val>
                                            <p:fltVal val="0"/>
                                          </p:val>
                                        </p:tav>
                                        <p:tav tm="100000">
                                          <p:val>
                                            <p:strVal val="#ppt_w"/>
                                          </p:val>
                                        </p:tav>
                                      </p:tavLst>
                                    </p:anim>
                                    <p:anim calcmode="lin" valueType="num">
                                      <p:cBhvr>
                                        <p:cTn id="142" dur="2000" fill="hold"/>
                                        <p:tgtEl>
                                          <p:spTgt spid="6"/>
                                        </p:tgtEl>
                                        <p:attrNameLst>
                                          <p:attrName>ppt_h</p:attrName>
                                        </p:attrNameLst>
                                      </p:cBhvr>
                                      <p:tavLst>
                                        <p:tav tm="0">
                                          <p:val>
                                            <p:fltVal val="0"/>
                                          </p:val>
                                        </p:tav>
                                        <p:tav tm="100000">
                                          <p:val>
                                            <p:strVal val="#ppt_h"/>
                                          </p:val>
                                        </p:tav>
                                      </p:tavLst>
                                    </p:anim>
                                    <p:animEffect transition="in" filter="fade">
                                      <p:cBhvr>
                                        <p:cTn id="143" dur="2000"/>
                                        <p:tgtEl>
                                          <p:spTgt spid="6"/>
                                        </p:tgtEl>
                                      </p:cBhvr>
                                    </p:animEffect>
                                  </p:childTnLst>
                                </p:cTn>
                              </p:par>
                              <p:par>
                                <p:cTn id="144" presetID="53" presetClass="entr" presetSubtype="0" fill="hold" nodeType="withEffect">
                                  <p:stCondLst>
                                    <p:cond delay="0"/>
                                  </p:stCondLst>
                                  <p:childTnLst>
                                    <p:set>
                                      <p:cBhvr>
                                        <p:cTn id="145" dur="1" fill="hold">
                                          <p:stCondLst>
                                            <p:cond delay="0"/>
                                          </p:stCondLst>
                                        </p:cTn>
                                        <p:tgtEl>
                                          <p:spTgt spid="10"/>
                                        </p:tgtEl>
                                        <p:attrNameLst>
                                          <p:attrName>style.visibility</p:attrName>
                                        </p:attrNameLst>
                                      </p:cBhvr>
                                      <p:to>
                                        <p:strVal val="visible"/>
                                      </p:to>
                                    </p:set>
                                    <p:anim calcmode="lin" valueType="num">
                                      <p:cBhvr>
                                        <p:cTn id="146" dur="2000" fill="hold"/>
                                        <p:tgtEl>
                                          <p:spTgt spid="10"/>
                                        </p:tgtEl>
                                        <p:attrNameLst>
                                          <p:attrName>ppt_w</p:attrName>
                                        </p:attrNameLst>
                                      </p:cBhvr>
                                      <p:tavLst>
                                        <p:tav tm="0">
                                          <p:val>
                                            <p:fltVal val="0"/>
                                          </p:val>
                                        </p:tav>
                                        <p:tav tm="100000">
                                          <p:val>
                                            <p:strVal val="#ppt_w"/>
                                          </p:val>
                                        </p:tav>
                                      </p:tavLst>
                                    </p:anim>
                                    <p:anim calcmode="lin" valueType="num">
                                      <p:cBhvr>
                                        <p:cTn id="147" dur="2000" fill="hold"/>
                                        <p:tgtEl>
                                          <p:spTgt spid="10"/>
                                        </p:tgtEl>
                                        <p:attrNameLst>
                                          <p:attrName>ppt_h</p:attrName>
                                        </p:attrNameLst>
                                      </p:cBhvr>
                                      <p:tavLst>
                                        <p:tav tm="0">
                                          <p:val>
                                            <p:fltVal val="0"/>
                                          </p:val>
                                        </p:tav>
                                        <p:tav tm="100000">
                                          <p:val>
                                            <p:strVal val="#ppt_h"/>
                                          </p:val>
                                        </p:tav>
                                      </p:tavLst>
                                    </p:anim>
                                    <p:animEffect transition="in" filter="fade">
                                      <p:cBhvr>
                                        <p:cTn id="148" dur="2000"/>
                                        <p:tgtEl>
                                          <p:spTgt spid="10"/>
                                        </p:tgtEl>
                                      </p:cBhvr>
                                    </p:animEffect>
                                  </p:childTnLst>
                                </p:cTn>
                              </p:par>
                              <p:par>
                                <p:cTn id="149" presetID="53" presetClass="entr" presetSubtype="0" fill="hold" nodeType="withEffect">
                                  <p:stCondLst>
                                    <p:cond delay="0"/>
                                  </p:stCondLst>
                                  <p:childTnLst>
                                    <p:set>
                                      <p:cBhvr>
                                        <p:cTn id="150" dur="1" fill="hold">
                                          <p:stCondLst>
                                            <p:cond delay="0"/>
                                          </p:stCondLst>
                                        </p:cTn>
                                        <p:tgtEl>
                                          <p:spTgt spid="25"/>
                                        </p:tgtEl>
                                        <p:attrNameLst>
                                          <p:attrName>style.visibility</p:attrName>
                                        </p:attrNameLst>
                                      </p:cBhvr>
                                      <p:to>
                                        <p:strVal val="visible"/>
                                      </p:to>
                                    </p:set>
                                    <p:anim calcmode="lin" valueType="num">
                                      <p:cBhvr>
                                        <p:cTn id="151" dur="2000" fill="hold"/>
                                        <p:tgtEl>
                                          <p:spTgt spid="25"/>
                                        </p:tgtEl>
                                        <p:attrNameLst>
                                          <p:attrName>ppt_w</p:attrName>
                                        </p:attrNameLst>
                                      </p:cBhvr>
                                      <p:tavLst>
                                        <p:tav tm="0">
                                          <p:val>
                                            <p:fltVal val="0"/>
                                          </p:val>
                                        </p:tav>
                                        <p:tav tm="100000">
                                          <p:val>
                                            <p:strVal val="#ppt_w"/>
                                          </p:val>
                                        </p:tav>
                                      </p:tavLst>
                                    </p:anim>
                                    <p:anim calcmode="lin" valueType="num">
                                      <p:cBhvr>
                                        <p:cTn id="152" dur="2000" fill="hold"/>
                                        <p:tgtEl>
                                          <p:spTgt spid="25"/>
                                        </p:tgtEl>
                                        <p:attrNameLst>
                                          <p:attrName>ppt_h</p:attrName>
                                        </p:attrNameLst>
                                      </p:cBhvr>
                                      <p:tavLst>
                                        <p:tav tm="0">
                                          <p:val>
                                            <p:fltVal val="0"/>
                                          </p:val>
                                        </p:tav>
                                        <p:tav tm="100000">
                                          <p:val>
                                            <p:strVal val="#ppt_h"/>
                                          </p:val>
                                        </p:tav>
                                      </p:tavLst>
                                    </p:anim>
                                    <p:animEffect transition="in" filter="fade">
                                      <p:cBhvr>
                                        <p:cTn id="153" dur="2000"/>
                                        <p:tgtEl>
                                          <p:spTgt spid="25"/>
                                        </p:tgtEl>
                                      </p:cBhvr>
                                    </p:animEffect>
                                  </p:childTnLst>
                                </p:cTn>
                              </p:par>
                              <p:par>
                                <p:cTn id="154" presetID="53" presetClass="entr" presetSubtype="0" fill="hold" nodeType="withEffect">
                                  <p:stCondLst>
                                    <p:cond delay="0"/>
                                  </p:stCondLst>
                                  <p:childTnLst>
                                    <p:set>
                                      <p:cBhvr>
                                        <p:cTn id="155" dur="1" fill="hold">
                                          <p:stCondLst>
                                            <p:cond delay="0"/>
                                          </p:stCondLst>
                                        </p:cTn>
                                        <p:tgtEl>
                                          <p:spTgt spid="5"/>
                                        </p:tgtEl>
                                        <p:attrNameLst>
                                          <p:attrName>style.visibility</p:attrName>
                                        </p:attrNameLst>
                                      </p:cBhvr>
                                      <p:to>
                                        <p:strVal val="visible"/>
                                      </p:to>
                                    </p:set>
                                    <p:anim calcmode="lin" valueType="num">
                                      <p:cBhvr>
                                        <p:cTn id="156" dur="2000" fill="hold"/>
                                        <p:tgtEl>
                                          <p:spTgt spid="5"/>
                                        </p:tgtEl>
                                        <p:attrNameLst>
                                          <p:attrName>ppt_w</p:attrName>
                                        </p:attrNameLst>
                                      </p:cBhvr>
                                      <p:tavLst>
                                        <p:tav tm="0">
                                          <p:val>
                                            <p:fltVal val="0"/>
                                          </p:val>
                                        </p:tav>
                                        <p:tav tm="100000">
                                          <p:val>
                                            <p:strVal val="#ppt_w"/>
                                          </p:val>
                                        </p:tav>
                                      </p:tavLst>
                                    </p:anim>
                                    <p:anim calcmode="lin" valueType="num">
                                      <p:cBhvr>
                                        <p:cTn id="157" dur="2000" fill="hold"/>
                                        <p:tgtEl>
                                          <p:spTgt spid="5"/>
                                        </p:tgtEl>
                                        <p:attrNameLst>
                                          <p:attrName>ppt_h</p:attrName>
                                        </p:attrNameLst>
                                      </p:cBhvr>
                                      <p:tavLst>
                                        <p:tav tm="0">
                                          <p:val>
                                            <p:fltVal val="0"/>
                                          </p:val>
                                        </p:tav>
                                        <p:tav tm="100000">
                                          <p:val>
                                            <p:strVal val="#ppt_h"/>
                                          </p:val>
                                        </p:tav>
                                      </p:tavLst>
                                    </p:anim>
                                    <p:animEffect transition="in" filter="fade">
                                      <p:cBhvr>
                                        <p:cTn id="158" dur="2000"/>
                                        <p:tgtEl>
                                          <p:spTgt spid="5"/>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31"/>
                                        </p:tgtEl>
                                        <p:attrNameLst>
                                          <p:attrName>style.visibility</p:attrName>
                                        </p:attrNameLst>
                                      </p:cBhvr>
                                      <p:to>
                                        <p:strVal val="visible"/>
                                      </p:to>
                                    </p:set>
                                    <p:animEffect transition="in" filter="fade">
                                      <p:cBhvr>
                                        <p:cTn id="163" dur="500"/>
                                        <p:tgtEl>
                                          <p:spTgt spid="31"/>
                                        </p:tgtEl>
                                      </p:cBhvr>
                                    </p:animEffect>
                                  </p:childTnLst>
                                </p:cTn>
                              </p:par>
                            </p:childTnLst>
                          </p:cTn>
                        </p:par>
                        <p:par>
                          <p:cTn id="164" fill="hold">
                            <p:stCondLst>
                              <p:cond delay="500"/>
                            </p:stCondLst>
                            <p:childTnLst>
                              <p:par>
                                <p:cTn id="165" presetID="22" presetClass="entr" presetSubtype="4" fill="hold" grpId="0" nodeType="afterEffect">
                                  <p:stCondLst>
                                    <p:cond delay="0"/>
                                  </p:stCondLst>
                                  <p:childTnLst>
                                    <p:set>
                                      <p:cBhvr>
                                        <p:cTn id="166" dur="1" fill="hold">
                                          <p:stCondLst>
                                            <p:cond delay="0"/>
                                          </p:stCondLst>
                                        </p:cTn>
                                        <p:tgtEl>
                                          <p:spTgt spid="45159"/>
                                        </p:tgtEl>
                                        <p:attrNameLst>
                                          <p:attrName>style.visibility</p:attrName>
                                        </p:attrNameLst>
                                      </p:cBhvr>
                                      <p:to>
                                        <p:strVal val="visible"/>
                                      </p:to>
                                    </p:set>
                                    <p:animEffect transition="in" filter="wipe(down)">
                                      <p:cBhvr>
                                        <p:cTn id="167" dur="500"/>
                                        <p:tgtEl>
                                          <p:spTgt spid="45159"/>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45158"/>
                                        </p:tgtEl>
                                        <p:attrNameLst>
                                          <p:attrName>style.visibility</p:attrName>
                                        </p:attrNameLst>
                                      </p:cBhvr>
                                      <p:to>
                                        <p:strVal val="visible"/>
                                      </p:to>
                                    </p:set>
                                    <p:animEffect transition="in" filter="wipe(down)">
                                      <p:cBhvr>
                                        <p:cTn id="170" dur="500"/>
                                        <p:tgtEl>
                                          <p:spTgt spid="45158"/>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45160"/>
                                        </p:tgtEl>
                                        <p:attrNameLst>
                                          <p:attrName>style.visibility</p:attrName>
                                        </p:attrNameLst>
                                      </p:cBhvr>
                                      <p:to>
                                        <p:strVal val="visible"/>
                                      </p:to>
                                    </p:set>
                                    <p:animEffect transition="in" filter="wipe(down)">
                                      <p:cBhvr>
                                        <p:cTn id="173" dur="500"/>
                                        <p:tgtEl>
                                          <p:spTgt spid="45160"/>
                                        </p:tgtEl>
                                      </p:cBhvr>
                                    </p:animEffect>
                                  </p:childTnLst>
                                </p:cTn>
                              </p:par>
                            </p:childTnLst>
                          </p:cTn>
                        </p:par>
                        <p:par>
                          <p:cTn id="174" fill="hold">
                            <p:stCondLst>
                              <p:cond delay="1000"/>
                            </p:stCondLst>
                            <p:childTnLst>
                              <p:par>
                                <p:cTn id="175" presetID="10" presetClass="entr" presetSubtype="0" fill="hold" grpId="0" nodeType="afterEffect">
                                  <p:stCondLst>
                                    <p:cond delay="0"/>
                                  </p:stCondLst>
                                  <p:childTnLst>
                                    <p:set>
                                      <p:cBhvr>
                                        <p:cTn id="176" dur="1" fill="hold">
                                          <p:stCondLst>
                                            <p:cond delay="0"/>
                                          </p:stCondLst>
                                        </p:cTn>
                                        <p:tgtEl>
                                          <p:spTgt spid="45119"/>
                                        </p:tgtEl>
                                        <p:attrNameLst>
                                          <p:attrName>style.visibility</p:attrName>
                                        </p:attrNameLst>
                                      </p:cBhvr>
                                      <p:to>
                                        <p:strVal val="visible"/>
                                      </p:to>
                                    </p:set>
                                    <p:animEffect transition="in" filter="fade">
                                      <p:cBhvr>
                                        <p:cTn id="177" dur="500"/>
                                        <p:tgtEl>
                                          <p:spTgt spid="45119"/>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45123"/>
                                        </p:tgtEl>
                                        <p:attrNameLst>
                                          <p:attrName>style.visibility</p:attrName>
                                        </p:attrNameLst>
                                      </p:cBhvr>
                                      <p:to>
                                        <p:strVal val="visible"/>
                                      </p:to>
                                    </p:set>
                                    <p:animEffect transition="in" filter="fade">
                                      <p:cBhvr>
                                        <p:cTn id="180" dur="500"/>
                                        <p:tgtEl>
                                          <p:spTgt spid="45123"/>
                                        </p:tgtEl>
                                      </p:cBhvr>
                                    </p:animEffect>
                                  </p:childTnLst>
                                </p:cTn>
                              </p:par>
                              <p:par>
                                <p:cTn id="181" presetID="10" presetClass="entr" presetSubtype="0" fill="hold" nodeType="withEffect">
                                  <p:stCondLst>
                                    <p:cond delay="0"/>
                                  </p:stCondLst>
                                  <p:childTnLst>
                                    <p:set>
                                      <p:cBhvr>
                                        <p:cTn id="182" dur="1" fill="hold">
                                          <p:stCondLst>
                                            <p:cond delay="0"/>
                                          </p:stCondLst>
                                        </p:cTn>
                                        <p:tgtEl>
                                          <p:spTgt spid="45117"/>
                                        </p:tgtEl>
                                        <p:attrNameLst>
                                          <p:attrName>style.visibility</p:attrName>
                                        </p:attrNameLst>
                                      </p:cBhvr>
                                      <p:to>
                                        <p:strVal val="visible"/>
                                      </p:to>
                                    </p:set>
                                    <p:animEffect transition="in" filter="fade">
                                      <p:cBhvr>
                                        <p:cTn id="183" dur="500"/>
                                        <p:tgtEl>
                                          <p:spTgt spid="45117"/>
                                        </p:tgtEl>
                                      </p:cBhvr>
                                    </p:animEffect>
                                  </p:childTnLst>
                                </p:cTn>
                              </p:par>
                              <p:par>
                                <p:cTn id="184" presetID="10" presetClass="entr" presetSubtype="0" fill="hold" nodeType="withEffect">
                                  <p:stCondLst>
                                    <p:cond delay="0"/>
                                  </p:stCondLst>
                                  <p:childTnLst>
                                    <p:set>
                                      <p:cBhvr>
                                        <p:cTn id="185" dur="1" fill="hold">
                                          <p:stCondLst>
                                            <p:cond delay="0"/>
                                          </p:stCondLst>
                                        </p:cTn>
                                        <p:tgtEl>
                                          <p:spTgt spid="45118"/>
                                        </p:tgtEl>
                                        <p:attrNameLst>
                                          <p:attrName>style.visibility</p:attrName>
                                        </p:attrNameLst>
                                      </p:cBhvr>
                                      <p:to>
                                        <p:strVal val="visible"/>
                                      </p:to>
                                    </p:set>
                                    <p:animEffect transition="in" filter="fade">
                                      <p:cBhvr>
                                        <p:cTn id="186" dur="500"/>
                                        <p:tgtEl>
                                          <p:spTgt spid="45118"/>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grpId="1" nodeType="clickEffect">
                                  <p:stCondLst>
                                    <p:cond delay="0"/>
                                  </p:stCondLst>
                                  <p:childTnLst>
                                    <p:animEffect transition="out" filter="fade">
                                      <p:cBhvr>
                                        <p:cTn id="190" dur="500"/>
                                        <p:tgtEl>
                                          <p:spTgt spid="45159"/>
                                        </p:tgtEl>
                                      </p:cBhvr>
                                    </p:animEffect>
                                    <p:set>
                                      <p:cBhvr>
                                        <p:cTn id="191" dur="1" fill="hold">
                                          <p:stCondLst>
                                            <p:cond delay="499"/>
                                          </p:stCondLst>
                                        </p:cTn>
                                        <p:tgtEl>
                                          <p:spTgt spid="45159"/>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45158"/>
                                        </p:tgtEl>
                                      </p:cBhvr>
                                    </p:animEffect>
                                    <p:set>
                                      <p:cBhvr>
                                        <p:cTn id="194" dur="1" fill="hold">
                                          <p:stCondLst>
                                            <p:cond delay="499"/>
                                          </p:stCondLst>
                                        </p:cTn>
                                        <p:tgtEl>
                                          <p:spTgt spid="45158"/>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500"/>
                                        <p:tgtEl>
                                          <p:spTgt spid="45160"/>
                                        </p:tgtEl>
                                      </p:cBhvr>
                                    </p:animEffect>
                                    <p:set>
                                      <p:cBhvr>
                                        <p:cTn id="197" dur="1" fill="hold">
                                          <p:stCondLst>
                                            <p:cond delay="499"/>
                                          </p:stCondLst>
                                        </p:cTn>
                                        <p:tgtEl>
                                          <p:spTgt spid="45160"/>
                                        </p:tgtEl>
                                        <p:attrNameLst>
                                          <p:attrName>style.visibility</p:attrName>
                                        </p:attrNameLst>
                                      </p:cBhvr>
                                      <p:to>
                                        <p:strVal val="hidden"/>
                                      </p:to>
                                    </p:set>
                                  </p:childTnLst>
                                </p:cTn>
                              </p:par>
                              <p:par>
                                <p:cTn id="198" presetID="10" presetClass="entr" presetSubtype="0" fill="hold" grpId="0" nodeType="withEffect">
                                  <p:stCondLst>
                                    <p:cond delay="0"/>
                                  </p:stCondLst>
                                  <p:childTnLst>
                                    <p:set>
                                      <p:cBhvr>
                                        <p:cTn id="199" dur="1" fill="hold">
                                          <p:stCondLst>
                                            <p:cond delay="0"/>
                                          </p:stCondLst>
                                        </p:cTn>
                                        <p:tgtEl>
                                          <p:spTgt spid="32"/>
                                        </p:tgtEl>
                                        <p:attrNameLst>
                                          <p:attrName>style.visibility</p:attrName>
                                        </p:attrNameLst>
                                      </p:cBhvr>
                                      <p:to>
                                        <p:strVal val="visible"/>
                                      </p:to>
                                    </p:set>
                                    <p:animEffect transition="in" filter="fade">
                                      <p:cBhvr>
                                        <p:cTn id="200" dur="500"/>
                                        <p:tgtEl>
                                          <p:spTgt spid="32"/>
                                        </p:tgtEl>
                                      </p:cBhvr>
                                    </p:animEffect>
                                  </p:childTnLst>
                                </p:cTn>
                              </p:par>
                            </p:childTnLst>
                          </p:cTn>
                        </p:par>
                        <p:par>
                          <p:cTn id="201" fill="hold">
                            <p:stCondLst>
                              <p:cond delay="500"/>
                            </p:stCondLst>
                            <p:childTnLst>
                              <p:par>
                                <p:cTn id="202" presetID="10" presetClass="entr" presetSubtype="0" fill="hold" nodeType="afterEffect">
                                  <p:stCondLst>
                                    <p:cond delay="0"/>
                                  </p:stCondLst>
                                  <p:childTnLst>
                                    <p:set>
                                      <p:cBhvr>
                                        <p:cTn id="203" dur="1" fill="hold">
                                          <p:stCondLst>
                                            <p:cond delay="0"/>
                                          </p:stCondLst>
                                        </p:cTn>
                                        <p:tgtEl>
                                          <p:spTgt spid="24"/>
                                        </p:tgtEl>
                                        <p:attrNameLst>
                                          <p:attrName>style.visibility</p:attrName>
                                        </p:attrNameLst>
                                      </p:cBhvr>
                                      <p:to>
                                        <p:strVal val="visible"/>
                                      </p:to>
                                    </p:set>
                                    <p:animEffect transition="in" filter="fade">
                                      <p:cBhvr>
                                        <p:cTn id="204" dur="500"/>
                                        <p:tgtEl>
                                          <p:spTgt spid="24"/>
                                        </p:tgtEl>
                                      </p:cBhvr>
                                    </p:animEffect>
                                  </p:childTnLst>
                                </p:cTn>
                              </p:par>
                              <p:par>
                                <p:cTn id="205" presetID="10" presetClass="entr" presetSubtype="0" fill="hold" nodeType="withEffect">
                                  <p:stCondLst>
                                    <p:cond delay="0"/>
                                  </p:stCondLst>
                                  <p:childTnLst>
                                    <p:set>
                                      <p:cBhvr>
                                        <p:cTn id="206" dur="1" fill="hold">
                                          <p:stCondLst>
                                            <p:cond delay="0"/>
                                          </p:stCondLst>
                                        </p:cTn>
                                        <p:tgtEl>
                                          <p:spTgt spid="23"/>
                                        </p:tgtEl>
                                        <p:attrNameLst>
                                          <p:attrName>style.visibility</p:attrName>
                                        </p:attrNameLst>
                                      </p:cBhvr>
                                      <p:to>
                                        <p:strVal val="visible"/>
                                      </p:to>
                                    </p:set>
                                    <p:animEffect transition="in" filter="fade">
                                      <p:cBhvr>
                                        <p:cTn id="207" dur="500"/>
                                        <p:tgtEl>
                                          <p:spTgt spid="23"/>
                                        </p:tgtEl>
                                      </p:cBhvr>
                                    </p:animEffect>
                                  </p:childTnLst>
                                </p:cTn>
                              </p:par>
                              <p:par>
                                <p:cTn id="208" presetID="10" presetClass="entr" presetSubtype="0" fill="hold" nodeType="withEffect">
                                  <p:stCondLst>
                                    <p:cond delay="0"/>
                                  </p:stCondLst>
                                  <p:childTnLst>
                                    <p:set>
                                      <p:cBhvr>
                                        <p:cTn id="209" dur="1" fill="hold">
                                          <p:stCondLst>
                                            <p:cond delay="0"/>
                                          </p:stCondLst>
                                        </p:cTn>
                                        <p:tgtEl>
                                          <p:spTgt spid="22"/>
                                        </p:tgtEl>
                                        <p:attrNameLst>
                                          <p:attrName>style.visibility</p:attrName>
                                        </p:attrNameLst>
                                      </p:cBhvr>
                                      <p:to>
                                        <p:strVal val="visible"/>
                                      </p:to>
                                    </p:set>
                                    <p:animEffect transition="in" filter="fade">
                                      <p:cBhvr>
                                        <p:cTn id="210" dur="500"/>
                                        <p:tgtEl>
                                          <p:spTgt spid="22"/>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33"/>
                                        </p:tgtEl>
                                        <p:attrNameLst>
                                          <p:attrName>style.visibility</p:attrName>
                                        </p:attrNameLst>
                                      </p:cBhvr>
                                      <p:to>
                                        <p:strVal val="visible"/>
                                      </p:to>
                                    </p:set>
                                    <p:animEffect transition="in" filter="fade">
                                      <p:cBhvr>
                                        <p:cTn id="215" dur="500"/>
                                        <p:tgtEl>
                                          <p:spTgt spid="33"/>
                                        </p:tgtEl>
                                      </p:cBhvr>
                                    </p:animEffect>
                                  </p:childTnLst>
                                </p:cTn>
                              </p:par>
                            </p:childTnLst>
                          </p:cTn>
                        </p:par>
                        <p:par>
                          <p:cTn id="216" fill="hold">
                            <p:stCondLst>
                              <p:cond delay="500"/>
                            </p:stCondLst>
                            <p:childTnLst>
                              <p:par>
                                <p:cTn id="217" presetID="37" presetClass="entr" presetSubtype="0" fill="hold" nodeType="afterEffect">
                                  <p:stCondLst>
                                    <p:cond delay="0"/>
                                  </p:stCondLst>
                                  <p:childTnLst>
                                    <p:set>
                                      <p:cBhvr>
                                        <p:cTn id="218" dur="1" fill="hold">
                                          <p:stCondLst>
                                            <p:cond delay="0"/>
                                          </p:stCondLst>
                                        </p:cTn>
                                        <p:tgtEl>
                                          <p:spTgt spid="42104"/>
                                        </p:tgtEl>
                                        <p:attrNameLst>
                                          <p:attrName>style.visibility</p:attrName>
                                        </p:attrNameLst>
                                      </p:cBhvr>
                                      <p:to>
                                        <p:strVal val="visible"/>
                                      </p:to>
                                    </p:set>
                                    <p:animEffect transition="in" filter="fade">
                                      <p:cBhvr>
                                        <p:cTn id="219" dur="1000"/>
                                        <p:tgtEl>
                                          <p:spTgt spid="42104"/>
                                        </p:tgtEl>
                                      </p:cBhvr>
                                    </p:animEffect>
                                    <p:anim calcmode="lin" valueType="num">
                                      <p:cBhvr>
                                        <p:cTn id="220" dur="1000" fill="hold"/>
                                        <p:tgtEl>
                                          <p:spTgt spid="42104"/>
                                        </p:tgtEl>
                                        <p:attrNameLst>
                                          <p:attrName>ppt_x</p:attrName>
                                        </p:attrNameLst>
                                      </p:cBhvr>
                                      <p:tavLst>
                                        <p:tav tm="0">
                                          <p:val>
                                            <p:strVal val="#ppt_x"/>
                                          </p:val>
                                        </p:tav>
                                        <p:tav tm="100000">
                                          <p:val>
                                            <p:strVal val="#ppt_x"/>
                                          </p:val>
                                        </p:tav>
                                      </p:tavLst>
                                    </p:anim>
                                    <p:anim calcmode="lin" valueType="num">
                                      <p:cBhvr>
                                        <p:cTn id="221" dur="900" decel="100000" fill="hold"/>
                                        <p:tgtEl>
                                          <p:spTgt spid="42104"/>
                                        </p:tgtEl>
                                        <p:attrNameLst>
                                          <p:attrName>ppt_y</p:attrName>
                                        </p:attrNameLst>
                                      </p:cBhvr>
                                      <p:tavLst>
                                        <p:tav tm="0">
                                          <p:val>
                                            <p:strVal val="#ppt_y+1"/>
                                          </p:val>
                                        </p:tav>
                                        <p:tav tm="100000">
                                          <p:val>
                                            <p:strVal val="#ppt_y-.03"/>
                                          </p:val>
                                        </p:tav>
                                      </p:tavLst>
                                    </p:anim>
                                    <p:anim calcmode="lin" valueType="num">
                                      <p:cBhvr>
                                        <p:cTn id="222" dur="100" accel="100000" fill="hold">
                                          <p:stCondLst>
                                            <p:cond delay="900"/>
                                          </p:stCondLst>
                                        </p:cTn>
                                        <p:tgtEl>
                                          <p:spTgt spid="42104"/>
                                        </p:tgtEl>
                                        <p:attrNameLst>
                                          <p:attrName>ppt_y</p:attrName>
                                        </p:attrNameLst>
                                      </p:cBhvr>
                                      <p:tavLst>
                                        <p:tav tm="0">
                                          <p:val>
                                            <p:strVal val="#ppt_y-.03"/>
                                          </p:val>
                                        </p:tav>
                                        <p:tav tm="100000">
                                          <p:val>
                                            <p:strVal val="#ppt_y"/>
                                          </p:val>
                                        </p:tav>
                                      </p:tavLst>
                                    </p:anim>
                                  </p:childTnLst>
                                </p:cTn>
                              </p:par>
                              <p:par>
                                <p:cTn id="223" presetID="37" presetClass="entr" presetSubtype="0" fill="hold" nodeType="withEffect">
                                  <p:stCondLst>
                                    <p:cond delay="0"/>
                                  </p:stCondLst>
                                  <p:childTnLst>
                                    <p:set>
                                      <p:cBhvr>
                                        <p:cTn id="224" dur="1" fill="hold">
                                          <p:stCondLst>
                                            <p:cond delay="0"/>
                                          </p:stCondLst>
                                        </p:cTn>
                                        <p:tgtEl>
                                          <p:spTgt spid="42103"/>
                                        </p:tgtEl>
                                        <p:attrNameLst>
                                          <p:attrName>style.visibility</p:attrName>
                                        </p:attrNameLst>
                                      </p:cBhvr>
                                      <p:to>
                                        <p:strVal val="visible"/>
                                      </p:to>
                                    </p:set>
                                    <p:animEffect transition="in" filter="fade">
                                      <p:cBhvr>
                                        <p:cTn id="225" dur="1000"/>
                                        <p:tgtEl>
                                          <p:spTgt spid="42103"/>
                                        </p:tgtEl>
                                      </p:cBhvr>
                                    </p:animEffect>
                                    <p:anim calcmode="lin" valueType="num">
                                      <p:cBhvr>
                                        <p:cTn id="226" dur="1000" fill="hold"/>
                                        <p:tgtEl>
                                          <p:spTgt spid="42103"/>
                                        </p:tgtEl>
                                        <p:attrNameLst>
                                          <p:attrName>ppt_x</p:attrName>
                                        </p:attrNameLst>
                                      </p:cBhvr>
                                      <p:tavLst>
                                        <p:tav tm="0">
                                          <p:val>
                                            <p:strVal val="#ppt_x"/>
                                          </p:val>
                                        </p:tav>
                                        <p:tav tm="100000">
                                          <p:val>
                                            <p:strVal val="#ppt_x"/>
                                          </p:val>
                                        </p:tav>
                                      </p:tavLst>
                                    </p:anim>
                                    <p:anim calcmode="lin" valueType="num">
                                      <p:cBhvr>
                                        <p:cTn id="227" dur="900" decel="100000" fill="hold"/>
                                        <p:tgtEl>
                                          <p:spTgt spid="42103"/>
                                        </p:tgtEl>
                                        <p:attrNameLst>
                                          <p:attrName>ppt_y</p:attrName>
                                        </p:attrNameLst>
                                      </p:cBhvr>
                                      <p:tavLst>
                                        <p:tav tm="0">
                                          <p:val>
                                            <p:strVal val="#ppt_y+1"/>
                                          </p:val>
                                        </p:tav>
                                        <p:tav tm="100000">
                                          <p:val>
                                            <p:strVal val="#ppt_y-.03"/>
                                          </p:val>
                                        </p:tav>
                                      </p:tavLst>
                                    </p:anim>
                                    <p:anim calcmode="lin" valueType="num">
                                      <p:cBhvr>
                                        <p:cTn id="228" dur="100" accel="100000" fill="hold">
                                          <p:stCondLst>
                                            <p:cond delay="900"/>
                                          </p:stCondLst>
                                        </p:cTn>
                                        <p:tgtEl>
                                          <p:spTgt spid="42103"/>
                                        </p:tgtEl>
                                        <p:attrNameLst>
                                          <p:attrName>ppt_y</p:attrName>
                                        </p:attrNameLst>
                                      </p:cBhvr>
                                      <p:tavLst>
                                        <p:tav tm="0">
                                          <p:val>
                                            <p:strVal val="#ppt_y-.03"/>
                                          </p:val>
                                        </p:tav>
                                        <p:tav tm="100000">
                                          <p:val>
                                            <p:strVal val="#ppt_y"/>
                                          </p:val>
                                        </p:tav>
                                      </p:tavLst>
                                    </p:anim>
                                  </p:childTnLst>
                                </p:cTn>
                              </p:par>
                              <p:par>
                                <p:cTn id="229" presetID="37" presetClass="entr" presetSubtype="0" fill="hold" nodeType="withEffect">
                                  <p:stCondLst>
                                    <p:cond delay="0"/>
                                  </p:stCondLst>
                                  <p:childTnLst>
                                    <p:set>
                                      <p:cBhvr>
                                        <p:cTn id="230" dur="1" fill="hold">
                                          <p:stCondLst>
                                            <p:cond delay="0"/>
                                          </p:stCondLst>
                                        </p:cTn>
                                        <p:tgtEl>
                                          <p:spTgt spid="42102"/>
                                        </p:tgtEl>
                                        <p:attrNameLst>
                                          <p:attrName>style.visibility</p:attrName>
                                        </p:attrNameLst>
                                      </p:cBhvr>
                                      <p:to>
                                        <p:strVal val="visible"/>
                                      </p:to>
                                    </p:set>
                                    <p:animEffect transition="in" filter="fade">
                                      <p:cBhvr>
                                        <p:cTn id="231" dur="1000"/>
                                        <p:tgtEl>
                                          <p:spTgt spid="42102"/>
                                        </p:tgtEl>
                                      </p:cBhvr>
                                    </p:animEffect>
                                    <p:anim calcmode="lin" valueType="num">
                                      <p:cBhvr>
                                        <p:cTn id="232" dur="1000" fill="hold"/>
                                        <p:tgtEl>
                                          <p:spTgt spid="42102"/>
                                        </p:tgtEl>
                                        <p:attrNameLst>
                                          <p:attrName>ppt_x</p:attrName>
                                        </p:attrNameLst>
                                      </p:cBhvr>
                                      <p:tavLst>
                                        <p:tav tm="0">
                                          <p:val>
                                            <p:strVal val="#ppt_x"/>
                                          </p:val>
                                        </p:tav>
                                        <p:tav tm="100000">
                                          <p:val>
                                            <p:strVal val="#ppt_x"/>
                                          </p:val>
                                        </p:tav>
                                      </p:tavLst>
                                    </p:anim>
                                    <p:anim calcmode="lin" valueType="num">
                                      <p:cBhvr>
                                        <p:cTn id="233" dur="900" decel="100000" fill="hold"/>
                                        <p:tgtEl>
                                          <p:spTgt spid="42102"/>
                                        </p:tgtEl>
                                        <p:attrNameLst>
                                          <p:attrName>ppt_y</p:attrName>
                                        </p:attrNameLst>
                                      </p:cBhvr>
                                      <p:tavLst>
                                        <p:tav tm="0">
                                          <p:val>
                                            <p:strVal val="#ppt_y+1"/>
                                          </p:val>
                                        </p:tav>
                                        <p:tav tm="100000">
                                          <p:val>
                                            <p:strVal val="#ppt_y-.03"/>
                                          </p:val>
                                        </p:tav>
                                      </p:tavLst>
                                    </p:anim>
                                    <p:anim calcmode="lin" valueType="num">
                                      <p:cBhvr>
                                        <p:cTn id="234" dur="100" accel="100000" fill="hold">
                                          <p:stCondLst>
                                            <p:cond delay="900"/>
                                          </p:stCondLst>
                                        </p:cTn>
                                        <p:tgtEl>
                                          <p:spTgt spid="42102"/>
                                        </p:tgtEl>
                                        <p:attrNameLst>
                                          <p:attrName>ppt_y</p:attrName>
                                        </p:attrNameLst>
                                      </p:cBhvr>
                                      <p:tavLst>
                                        <p:tav tm="0">
                                          <p:val>
                                            <p:strVal val="#ppt_y-.03"/>
                                          </p:val>
                                        </p:tav>
                                        <p:tav tm="100000">
                                          <p:val>
                                            <p:strVal val="#ppt_y"/>
                                          </p:val>
                                        </p:tav>
                                      </p:tavLst>
                                    </p:anim>
                                  </p:childTnLst>
                                </p:cTn>
                              </p:par>
                              <p:par>
                                <p:cTn id="235" presetID="37" presetClass="entr" presetSubtype="0" fill="hold" nodeType="withEffect">
                                  <p:stCondLst>
                                    <p:cond delay="0"/>
                                  </p:stCondLst>
                                  <p:childTnLst>
                                    <p:set>
                                      <p:cBhvr>
                                        <p:cTn id="236" dur="1" fill="hold">
                                          <p:stCondLst>
                                            <p:cond delay="0"/>
                                          </p:stCondLst>
                                        </p:cTn>
                                        <p:tgtEl>
                                          <p:spTgt spid="42101"/>
                                        </p:tgtEl>
                                        <p:attrNameLst>
                                          <p:attrName>style.visibility</p:attrName>
                                        </p:attrNameLst>
                                      </p:cBhvr>
                                      <p:to>
                                        <p:strVal val="visible"/>
                                      </p:to>
                                    </p:set>
                                    <p:animEffect transition="in" filter="fade">
                                      <p:cBhvr>
                                        <p:cTn id="237" dur="1000"/>
                                        <p:tgtEl>
                                          <p:spTgt spid="42101"/>
                                        </p:tgtEl>
                                      </p:cBhvr>
                                    </p:animEffect>
                                    <p:anim calcmode="lin" valueType="num">
                                      <p:cBhvr>
                                        <p:cTn id="238" dur="1000" fill="hold"/>
                                        <p:tgtEl>
                                          <p:spTgt spid="42101"/>
                                        </p:tgtEl>
                                        <p:attrNameLst>
                                          <p:attrName>ppt_x</p:attrName>
                                        </p:attrNameLst>
                                      </p:cBhvr>
                                      <p:tavLst>
                                        <p:tav tm="0">
                                          <p:val>
                                            <p:strVal val="#ppt_x"/>
                                          </p:val>
                                        </p:tav>
                                        <p:tav tm="100000">
                                          <p:val>
                                            <p:strVal val="#ppt_x"/>
                                          </p:val>
                                        </p:tav>
                                      </p:tavLst>
                                    </p:anim>
                                    <p:anim calcmode="lin" valueType="num">
                                      <p:cBhvr>
                                        <p:cTn id="239" dur="900" decel="100000" fill="hold"/>
                                        <p:tgtEl>
                                          <p:spTgt spid="42101"/>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42101"/>
                                        </p:tgtEl>
                                        <p:attrNameLst>
                                          <p:attrName>ppt_y</p:attrName>
                                        </p:attrNameLst>
                                      </p:cBhvr>
                                      <p:tavLst>
                                        <p:tav tm="0">
                                          <p:val>
                                            <p:strVal val="#ppt_y-.03"/>
                                          </p:val>
                                        </p:tav>
                                        <p:tav tm="100000">
                                          <p:val>
                                            <p:strVal val="#ppt_y"/>
                                          </p:val>
                                        </p:tav>
                                      </p:tavLst>
                                    </p:anim>
                                  </p:childTnLst>
                                </p:cTn>
                              </p:par>
                            </p:childTnLst>
                          </p:cTn>
                        </p:par>
                        <p:par>
                          <p:cTn id="241" fill="hold">
                            <p:stCondLst>
                              <p:cond delay="1500"/>
                            </p:stCondLst>
                            <p:childTnLst>
                              <p:par>
                                <p:cTn id="242" presetID="37" presetClass="entr" presetSubtype="0" fill="hold" nodeType="afterEffect">
                                  <p:stCondLst>
                                    <p:cond delay="0"/>
                                  </p:stCondLst>
                                  <p:childTnLst>
                                    <p:set>
                                      <p:cBhvr>
                                        <p:cTn id="243" dur="1" fill="hold">
                                          <p:stCondLst>
                                            <p:cond delay="0"/>
                                          </p:stCondLst>
                                        </p:cTn>
                                        <p:tgtEl>
                                          <p:spTgt spid="99"/>
                                        </p:tgtEl>
                                        <p:attrNameLst>
                                          <p:attrName>style.visibility</p:attrName>
                                        </p:attrNameLst>
                                      </p:cBhvr>
                                      <p:to>
                                        <p:strVal val="visible"/>
                                      </p:to>
                                    </p:set>
                                    <p:animEffect transition="in" filter="fade">
                                      <p:cBhvr>
                                        <p:cTn id="244" dur="1000"/>
                                        <p:tgtEl>
                                          <p:spTgt spid="99"/>
                                        </p:tgtEl>
                                      </p:cBhvr>
                                    </p:animEffect>
                                    <p:anim calcmode="lin" valueType="num">
                                      <p:cBhvr>
                                        <p:cTn id="245" dur="1000" fill="hold"/>
                                        <p:tgtEl>
                                          <p:spTgt spid="99"/>
                                        </p:tgtEl>
                                        <p:attrNameLst>
                                          <p:attrName>ppt_x</p:attrName>
                                        </p:attrNameLst>
                                      </p:cBhvr>
                                      <p:tavLst>
                                        <p:tav tm="0">
                                          <p:val>
                                            <p:strVal val="#ppt_x"/>
                                          </p:val>
                                        </p:tav>
                                        <p:tav tm="100000">
                                          <p:val>
                                            <p:strVal val="#ppt_x"/>
                                          </p:val>
                                        </p:tav>
                                      </p:tavLst>
                                    </p:anim>
                                    <p:anim calcmode="lin" valueType="num">
                                      <p:cBhvr>
                                        <p:cTn id="246" dur="900" decel="100000" fill="hold"/>
                                        <p:tgtEl>
                                          <p:spTgt spid="99"/>
                                        </p:tgtEl>
                                        <p:attrNameLst>
                                          <p:attrName>ppt_y</p:attrName>
                                        </p:attrNameLst>
                                      </p:cBhvr>
                                      <p:tavLst>
                                        <p:tav tm="0">
                                          <p:val>
                                            <p:strVal val="#ppt_y+1"/>
                                          </p:val>
                                        </p:tav>
                                        <p:tav tm="100000">
                                          <p:val>
                                            <p:strVal val="#ppt_y-.03"/>
                                          </p:val>
                                        </p:tav>
                                      </p:tavLst>
                                    </p:anim>
                                    <p:anim calcmode="lin" valueType="num">
                                      <p:cBhvr>
                                        <p:cTn id="247"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248" presetID="37" presetClass="entr" presetSubtype="0" fill="hold" nodeType="withEffect">
                                  <p:stCondLst>
                                    <p:cond delay="0"/>
                                  </p:stCondLst>
                                  <p:childTnLst>
                                    <p:set>
                                      <p:cBhvr>
                                        <p:cTn id="249" dur="1" fill="hold">
                                          <p:stCondLst>
                                            <p:cond delay="0"/>
                                          </p:stCondLst>
                                        </p:cTn>
                                        <p:tgtEl>
                                          <p:spTgt spid="42097"/>
                                        </p:tgtEl>
                                        <p:attrNameLst>
                                          <p:attrName>style.visibility</p:attrName>
                                        </p:attrNameLst>
                                      </p:cBhvr>
                                      <p:to>
                                        <p:strVal val="visible"/>
                                      </p:to>
                                    </p:set>
                                    <p:animEffect transition="in" filter="fade">
                                      <p:cBhvr>
                                        <p:cTn id="250" dur="1000"/>
                                        <p:tgtEl>
                                          <p:spTgt spid="42097"/>
                                        </p:tgtEl>
                                      </p:cBhvr>
                                    </p:animEffect>
                                    <p:anim calcmode="lin" valueType="num">
                                      <p:cBhvr>
                                        <p:cTn id="251" dur="1000" fill="hold"/>
                                        <p:tgtEl>
                                          <p:spTgt spid="42097"/>
                                        </p:tgtEl>
                                        <p:attrNameLst>
                                          <p:attrName>ppt_x</p:attrName>
                                        </p:attrNameLst>
                                      </p:cBhvr>
                                      <p:tavLst>
                                        <p:tav tm="0">
                                          <p:val>
                                            <p:strVal val="#ppt_x"/>
                                          </p:val>
                                        </p:tav>
                                        <p:tav tm="100000">
                                          <p:val>
                                            <p:strVal val="#ppt_x"/>
                                          </p:val>
                                        </p:tav>
                                      </p:tavLst>
                                    </p:anim>
                                    <p:anim calcmode="lin" valueType="num">
                                      <p:cBhvr>
                                        <p:cTn id="252" dur="900" decel="100000" fill="hold"/>
                                        <p:tgtEl>
                                          <p:spTgt spid="42097"/>
                                        </p:tgtEl>
                                        <p:attrNameLst>
                                          <p:attrName>ppt_y</p:attrName>
                                        </p:attrNameLst>
                                      </p:cBhvr>
                                      <p:tavLst>
                                        <p:tav tm="0">
                                          <p:val>
                                            <p:strVal val="#ppt_y+1"/>
                                          </p:val>
                                        </p:tav>
                                        <p:tav tm="100000">
                                          <p:val>
                                            <p:strVal val="#ppt_y-.03"/>
                                          </p:val>
                                        </p:tav>
                                      </p:tavLst>
                                    </p:anim>
                                    <p:anim calcmode="lin" valueType="num">
                                      <p:cBhvr>
                                        <p:cTn id="253" dur="100" accel="100000" fill="hold">
                                          <p:stCondLst>
                                            <p:cond delay="900"/>
                                          </p:stCondLst>
                                        </p:cTn>
                                        <p:tgtEl>
                                          <p:spTgt spid="42097"/>
                                        </p:tgtEl>
                                        <p:attrNameLst>
                                          <p:attrName>ppt_y</p:attrName>
                                        </p:attrNameLst>
                                      </p:cBhvr>
                                      <p:tavLst>
                                        <p:tav tm="0">
                                          <p:val>
                                            <p:strVal val="#ppt_y-.03"/>
                                          </p:val>
                                        </p:tav>
                                        <p:tav tm="100000">
                                          <p:val>
                                            <p:strVal val="#ppt_y"/>
                                          </p:val>
                                        </p:tav>
                                      </p:tavLst>
                                    </p:anim>
                                  </p:childTnLst>
                                </p:cTn>
                              </p:par>
                              <p:par>
                                <p:cTn id="254" presetID="37" presetClass="entr" presetSubtype="0" fill="hold" nodeType="withEffect">
                                  <p:stCondLst>
                                    <p:cond delay="0"/>
                                  </p:stCondLst>
                                  <p:childTnLst>
                                    <p:set>
                                      <p:cBhvr>
                                        <p:cTn id="255" dur="1" fill="hold">
                                          <p:stCondLst>
                                            <p:cond delay="0"/>
                                          </p:stCondLst>
                                        </p:cTn>
                                        <p:tgtEl>
                                          <p:spTgt spid="42098"/>
                                        </p:tgtEl>
                                        <p:attrNameLst>
                                          <p:attrName>style.visibility</p:attrName>
                                        </p:attrNameLst>
                                      </p:cBhvr>
                                      <p:to>
                                        <p:strVal val="visible"/>
                                      </p:to>
                                    </p:set>
                                    <p:animEffect transition="in" filter="fade">
                                      <p:cBhvr>
                                        <p:cTn id="256" dur="1000"/>
                                        <p:tgtEl>
                                          <p:spTgt spid="42098"/>
                                        </p:tgtEl>
                                      </p:cBhvr>
                                    </p:animEffect>
                                    <p:anim calcmode="lin" valueType="num">
                                      <p:cBhvr>
                                        <p:cTn id="257" dur="1000" fill="hold"/>
                                        <p:tgtEl>
                                          <p:spTgt spid="42098"/>
                                        </p:tgtEl>
                                        <p:attrNameLst>
                                          <p:attrName>ppt_x</p:attrName>
                                        </p:attrNameLst>
                                      </p:cBhvr>
                                      <p:tavLst>
                                        <p:tav tm="0">
                                          <p:val>
                                            <p:strVal val="#ppt_x"/>
                                          </p:val>
                                        </p:tav>
                                        <p:tav tm="100000">
                                          <p:val>
                                            <p:strVal val="#ppt_x"/>
                                          </p:val>
                                        </p:tav>
                                      </p:tavLst>
                                    </p:anim>
                                    <p:anim calcmode="lin" valueType="num">
                                      <p:cBhvr>
                                        <p:cTn id="258" dur="900" decel="100000" fill="hold"/>
                                        <p:tgtEl>
                                          <p:spTgt spid="42098"/>
                                        </p:tgtEl>
                                        <p:attrNameLst>
                                          <p:attrName>ppt_y</p:attrName>
                                        </p:attrNameLst>
                                      </p:cBhvr>
                                      <p:tavLst>
                                        <p:tav tm="0">
                                          <p:val>
                                            <p:strVal val="#ppt_y+1"/>
                                          </p:val>
                                        </p:tav>
                                        <p:tav tm="100000">
                                          <p:val>
                                            <p:strVal val="#ppt_y-.03"/>
                                          </p:val>
                                        </p:tav>
                                      </p:tavLst>
                                    </p:anim>
                                    <p:anim calcmode="lin" valueType="num">
                                      <p:cBhvr>
                                        <p:cTn id="259" dur="100" accel="100000" fill="hold">
                                          <p:stCondLst>
                                            <p:cond delay="900"/>
                                          </p:stCondLst>
                                        </p:cTn>
                                        <p:tgtEl>
                                          <p:spTgt spid="420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16" grpId="0" animBg="1"/>
      <p:bldP spid="42117" grpId="0" animBg="1"/>
      <p:bldP spid="45119" grpId="0"/>
      <p:bldP spid="45123" grpId="0"/>
      <p:bldP spid="29" grpId="0" animBg="1"/>
      <p:bldP spid="31" grpId="0" animBg="1"/>
      <p:bldP spid="32" grpId="0" animBg="1"/>
      <p:bldP spid="33" grpId="0" animBg="1"/>
      <p:bldP spid="42234" grpId="0" animBg="1"/>
      <p:bldP spid="42234" grpId="1" animBg="1"/>
      <p:bldP spid="42235" grpId="0" animBg="1"/>
      <p:bldP spid="42235" grpId="1" animBg="1"/>
      <p:bldP spid="9" grpId="0"/>
      <p:bldP spid="9" grpId="1"/>
      <p:bldP spid="45158" grpId="0" animBg="1"/>
      <p:bldP spid="45158" grpId="1" animBg="1"/>
      <p:bldP spid="45159" grpId="0" animBg="1"/>
      <p:bldP spid="45159" grpId="1" animBg="1"/>
      <p:bldP spid="45160" grpId="0" animBg="1"/>
      <p:bldP spid="45160" grpId="1" animBg="1"/>
      <p:bldP spid="9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84051" y="274638"/>
            <a:ext cx="10836275" cy="609399"/>
          </a:xfrm>
        </p:spPr>
        <p:txBody>
          <a:bodyPr>
            <a:normAutofit/>
          </a:bodyPr>
          <a:lstStyle/>
          <a:p>
            <a:pPr eaLnBrk="1" hangingPunct="1"/>
            <a:r>
              <a:rPr lang="en-US" dirty="0" smtClean="0">
                <a:cs typeface="Arial" pitchFamily="34" charset="0"/>
              </a:rPr>
              <a:t>Network Management</a:t>
            </a:r>
          </a:p>
        </p:txBody>
      </p:sp>
      <p:sp>
        <p:nvSpPr>
          <p:cNvPr id="63491" name="Text Placeholder 2"/>
          <p:cNvSpPr>
            <a:spLocks noGrp="1"/>
          </p:cNvSpPr>
          <p:nvPr>
            <p:ph type="body" sz="quarter" idx="17"/>
          </p:nvPr>
        </p:nvSpPr>
        <p:spPr/>
        <p:txBody>
          <a:bodyPr/>
          <a:lstStyle/>
          <a:p>
            <a:r>
              <a:rPr lang="en-US" dirty="0">
                <a:solidFill>
                  <a:schemeClr val="tx1"/>
                </a:solidFill>
                <a:cs typeface="Arial" pitchFamily="34" charset="0"/>
              </a:rPr>
              <a:t>LOGICAL </a:t>
            </a:r>
            <a:r>
              <a:rPr lang="en-US" sz="2400" dirty="0">
                <a:solidFill>
                  <a:schemeClr val="tx1"/>
                </a:solidFill>
                <a:cs typeface="Arial" pitchFamily="34" charset="0"/>
              </a:rPr>
              <a:t>NETWORKS</a:t>
            </a:r>
            <a:endParaRPr lang="en-US" dirty="0">
              <a:solidFill>
                <a:schemeClr val="tx1"/>
              </a:solidFill>
              <a:cs typeface="Arial" pitchFamily="34" charset="0"/>
            </a:endParaRPr>
          </a:p>
          <a:p>
            <a:endParaRPr lang="en-US" dirty="0">
              <a:solidFill>
                <a:schemeClr val="tx1"/>
              </a:solidFill>
              <a:cs typeface="Arial" pitchFamily="34" charset="0"/>
            </a:endParaRPr>
          </a:p>
        </p:txBody>
      </p:sp>
      <p:sp>
        <p:nvSpPr>
          <p:cNvPr id="63492" name="Text Placeholder 3"/>
          <p:cNvSpPr>
            <a:spLocks noGrp="1"/>
          </p:cNvSpPr>
          <p:nvPr>
            <p:ph type="body" sz="quarter" idx="21"/>
          </p:nvPr>
        </p:nvSpPr>
        <p:spPr/>
        <p:txBody>
          <a:bodyPr/>
          <a:lstStyle/>
          <a:p>
            <a:pPr marL="313212" indent="-313212">
              <a:spcBef>
                <a:spcPct val="75000"/>
              </a:spcBef>
              <a:buClr>
                <a:srgbClr val="3DB5F1"/>
              </a:buClr>
              <a:buFontTx/>
              <a:buChar char="•"/>
            </a:pPr>
            <a:r>
              <a:rPr lang="en-US" sz="2300" dirty="0">
                <a:solidFill>
                  <a:schemeClr val="tx1"/>
                </a:solidFill>
              </a:rPr>
              <a:t>Classify network for VMs to access</a:t>
            </a:r>
          </a:p>
          <a:p>
            <a:pPr marL="313212" indent="-313212">
              <a:spcBef>
                <a:spcPct val="75000"/>
              </a:spcBef>
              <a:buClr>
                <a:srgbClr val="3DB5F1"/>
              </a:buClr>
              <a:buFontTx/>
              <a:buChar char="•"/>
            </a:pPr>
            <a:r>
              <a:rPr lang="en-US" sz="2300" dirty="0">
                <a:solidFill>
                  <a:schemeClr val="tx1"/>
                </a:solidFill>
              </a:rPr>
              <a:t>Map to network topology</a:t>
            </a:r>
          </a:p>
          <a:p>
            <a:pPr marL="313212" indent="-313212">
              <a:spcBef>
                <a:spcPct val="75000"/>
              </a:spcBef>
              <a:buClr>
                <a:srgbClr val="3DB5F1"/>
              </a:buClr>
              <a:buFontTx/>
              <a:buChar char="•"/>
            </a:pPr>
            <a:r>
              <a:rPr lang="en-US" sz="2300" dirty="0">
                <a:solidFill>
                  <a:schemeClr val="tx1"/>
                </a:solidFill>
              </a:rPr>
              <a:t>Allocate to hosts and clouds</a:t>
            </a:r>
          </a:p>
        </p:txBody>
      </p:sp>
      <p:sp>
        <p:nvSpPr>
          <p:cNvPr id="63493" name="Text Placeholder 4"/>
          <p:cNvSpPr>
            <a:spLocks noGrp="1"/>
          </p:cNvSpPr>
          <p:nvPr>
            <p:ph type="body" sz="quarter" idx="22"/>
          </p:nvPr>
        </p:nvSpPr>
        <p:spPr/>
        <p:txBody>
          <a:bodyPr/>
          <a:lstStyle/>
          <a:p>
            <a:r>
              <a:rPr lang="en-US">
                <a:solidFill>
                  <a:schemeClr val="tx1"/>
                </a:solidFill>
                <a:cs typeface="Arial" pitchFamily="34" charset="0"/>
              </a:rPr>
              <a:t>ADDRESS POOLS</a:t>
            </a:r>
          </a:p>
          <a:p>
            <a:endParaRPr lang="en-US">
              <a:solidFill>
                <a:schemeClr val="tx1"/>
              </a:solidFill>
              <a:cs typeface="Arial" pitchFamily="34" charset="0"/>
            </a:endParaRPr>
          </a:p>
        </p:txBody>
      </p:sp>
      <p:sp>
        <p:nvSpPr>
          <p:cNvPr id="63494" name="Text Placeholder 5"/>
          <p:cNvSpPr>
            <a:spLocks noGrp="1"/>
          </p:cNvSpPr>
          <p:nvPr>
            <p:ph type="body" sz="quarter" idx="23"/>
          </p:nvPr>
        </p:nvSpPr>
        <p:spPr/>
        <p:txBody>
          <a:bodyPr/>
          <a:lstStyle/>
          <a:p>
            <a:r>
              <a:rPr lang="en-US">
                <a:solidFill>
                  <a:schemeClr val="tx1"/>
                </a:solidFill>
                <a:cs typeface="Arial" pitchFamily="34" charset="0"/>
              </a:rPr>
              <a:t>LOAD BALANCERS</a:t>
            </a:r>
          </a:p>
          <a:p>
            <a:endParaRPr lang="en-US">
              <a:solidFill>
                <a:schemeClr val="tx1"/>
              </a:solidFill>
              <a:cs typeface="Arial" pitchFamily="34" charset="0"/>
            </a:endParaRPr>
          </a:p>
        </p:txBody>
      </p:sp>
      <p:sp>
        <p:nvSpPr>
          <p:cNvPr id="63495" name="Text Placeholder 6"/>
          <p:cNvSpPr>
            <a:spLocks noGrp="1"/>
          </p:cNvSpPr>
          <p:nvPr>
            <p:ph type="body" sz="quarter" idx="24"/>
          </p:nvPr>
        </p:nvSpPr>
        <p:spPr/>
        <p:txBody>
          <a:bodyPr/>
          <a:lstStyle/>
          <a:p>
            <a:pPr marL="313212" indent="-313212">
              <a:spcBef>
                <a:spcPct val="75000"/>
              </a:spcBef>
              <a:buClr>
                <a:srgbClr val="3DB5F1"/>
              </a:buClr>
              <a:buFontTx/>
              <a:buChar char="•"/>
            </a:pPr>
            <a:r>
              <a:rPr lang="en-US" sz="1900" dirty="0">
                <a:solidFill>
                  <a:schemeClr val="tx1"/>
                </a:solidFill>
              </a:rPr>
              <a:t>Allocate a static IP address to VMs from a preconfigured pool</a:t>
            </a:r>
          </a:p>
          <a:p>
            <a:pPr marL="313212" indent="-313212">
              <a:spcBef>
                <a:spcPct val="75000"/>
              </a:spcBef>
              <a:buClr>
                <a:srgbClr val="3DB5F1"/>
              </a:buClr>
              <a:buFontTx/>
              <a:buChar char="•"/>
            </a:pPr>
            <a:r>
              <a:rPr lang="en-US" sz="1900" dirty="0">
                <a:solidFill>
                  <a:schemeClr val="tx1"/>
                </a:solidFill>
              </a:rPr>
              <a:t>Create IP pool as a managed range of IP address assignments</a:t>
            </a:r>
          </a:p>
          <a:p>
            <a:pPr marL="313212" indent="-313212">
              <a:spcBef>
                <a:spcPct val="75000"/>
              </a:spcBef>
              <a:buClr>
                <a:srgbClr val="3DB5F1"/>
              </a:buClr>
              <a:buFontTx/>
              <a:buChar char="•"/>
            </a:pPr>
            <a:r>
              <a:rPr lang="en-US" sz="1900" dirty="0">
                <a:solidFill>
                  <a:schemeClr val="tx1"/>
                </a:solidFill>
              </a:rPr>
              <a:t>Create MAC address pool as a managed range of MAC address assignments</a:t>
            </a:r>
          </a:p>
        </p:txBody>
      </p:sp>
      <p:sp>
        <p:nvSpPr>
          <p:cNvPr id="63496" name="Text Placeholder 7"/>
          <p:cNvSpPr>
            <a:spLocks noGrp="1"/>
          </p:cNvSpPr>
          <p:nvPr>
            <p:ph type="body" sz="quarter" idx="25"/>
          </p:nvPr>
        </p:nvSpPr>
        <p:spPr/>
        <p:txBody>
          <a:bodyPr/>
          <a:lstStyle/>
          <a:p>
            <a:pPr marL="313212" indent="-313212">
              <a:spcBef>
                <a:spcPct val="75000"/>
              </a:spcBef>
              <a:buClr>
                <a:srgbClr val="3DB5F1"/>
              </a:buClr>
              <a:buFontTx/>
              <a:buChar char="•"/>
            </a:pPr>
            <a:r>
              <a:rPr lang="en-US" sz="1600" dirty="0">
                <a:solidFill>
                  <a:schemeClr val="tx1"/>
                </a:solidFill>
              </a:rPr>
              <a:t>Apply settings for load balancer capability in service deployment</a:t>
            </a:r>
          </a:p>
          <a:p>
            <a:pPr marL="313212" indent="-313212">
              <a:spcBef>
                <a:spcPct val="75000"/>
              </a:spcBef>
              <a:buClr>
                <a:srgbClr val="3DB5F1"/>
              </a:buClr>
              <a:buFontTx/>
              <a:buChar char="•"/>
            </a:pPr>
            <a:r>
              <a:rPr lang="en-US" sz="1600" dirty="0">
                <a:solidFill>
                  <a:schemeClr val="tx1"/>
                </a:solidFill>
              </a:rPr>
              <a:t>Control load balancer through vendor provider based on PowerShell</a:t>
            </a:r>
          </a:p>
          <a:p>
            <a:pPr marL="313212" indent="-313212">
              <a:spcBef>
                <a:spcPct val="75000"/>
              </a:spcBef>
              <a:buClr>
                <a:srgbClr val="3DB5F1"/>
              </a:buClr>
              <a:buFontTx/>
              <a:buChar char="•"/>
            </a:pPr>
            <a:r>
              <a:rPr lang="en-US" sz="1600" dirty="0">
                <a:solidFill>
                  <a:schemeClr val="tx1"/>
                </a:solidFill>
              </a:rPr>
              <a:t>Create virtual IP templates consisting of load balancer configuration settings</a:t>
            </a:r>
          </a:p>
        </p:txBody>
      </p:sp>
    </p:spTree>
    <p:extLst>
      <p:ext uri="{BB962C8B-B14F-4D97-AF65-F5344CB8AC3E}">
        <p14:creationId xmlns:p14="http://schemas.microsoft.com/office/powerpoint/2010/main" val="416045129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88727" y="519605"/>
            <a:ext cx="5763285" cy="6019800"/>
            <a:chOff x="1143715" y="381000"/>
            <a:chExt cx="5763286" cy="6019800"/>
          </a:xfrm>
        </p:grpSpPr>
        <p:sp>
          <p:nvSpPr>
            <p:cNvPr id="12" name="Rectangle 11"/>
            <p:cNvSpPr/>
            <p:nvPr/>
          </p:nvSpPr>
          <p:spPr>
            <a:xfrm>
              <a:off x="1143715" y="819150"/>
              <a:ext cx="711015" cy="5581650"/>
            </a:xfrm>
            <a:prstGeom prst="rect">
              <a:avLst/>
            </a:prstGeom>
          </p:spPr>
          <p:style>
            <a:lnRef idx="1">
              <a:schemeClr val="accent5"/>
            </a:lnRef>
            <a:fillRef idx="3">
              <a:schemeClr val="accent5"/>
            </a:fillRef>
            <a:effectRef idx="2">
              <a:schemeClr val="accent5"/>
            </a:effectRef>
            <a:fontRef idx="minor">
              <a:schemeClr val="lt1"/>
            </a:fontRef>
          </p:style>
          <p:txBody>
            <a:bodyPr vert="vert270" rtlCol="0" anchor="ctr"/>
            <a:lstStyle/>
            <a:p>
              <a:pPr algn="ctr"/>
              <a:r>
                <a:rPr lang="en-US" sz="3700" b="1" dirty="0"/>
                <a:t>New York</a:t>
              </a:r>
            </a:p>
          </p:txBody>
        </p:sp>
        <p:sp>
          <p:nvSpPr>
            <p:cNvPr id="14" name="Rounded Rectangle 13"/>
            <p:cNvSpPr/>
            <p:nvPr/>
          </p:nvSpPr>
          <p:spPr>
            <a:xfrm>
              <a:off x="2133044" y="914400"/>
              <a:ext cx="132045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Host1</a:t>
              </a:r>
            </a:p>
          </p:txBody>
        </p:sp>
        <p:sp>
          <p:nvSpPr>
            <p:cNvPr id="16" name="Flowchart: Terminator 15"/>
            <p:cNvSpPr/>
            <p:nvPr/>
          </p:nvSpPr>
          <p:spPr>
            <a:xfrm>
              <a:off x="3453500" y="10668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dirty="0"/>
            </a:p>
          </p:txBody>
        </p:sp>
        <p:cxnSp>
          <p:nvCxnSpPr>
            <p:cNvPr id="17" name="Curved Connector 16"/>
            <p:cNvCxnSpPr>
              <a:stCxn id="16" idx="3"/>
              <a:endCxn id="18" idx="2"/>
            </p:cNvCxnSpPr>
            <p:nvPr/>
          </p:nvCxnSpPr>
          <p:spPr>
            <a:xfrm flipV="1">
              <a:off x="3961368" y="495300"/>
              <a:ext cx="1320456" cy="6477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 Same Side Corner Rectangle 17"/>
            <p:cNvSpPr/>
            <p:nvPr/>
          </p:nvSpPr>
          <p:spPr>
            <a:xfrm>
              <a:off x="5281824" y="381000"/>
              <a:ext cx="1625177" cy="228600"/>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FRONTEND</a:t>
              </a:r>
            </a:p>
          </p:txBody>
        </p:sp>
        <p:sp>
          <p:nvSpPr>
            <p:cNvPr id="19" name="Round Same Side Corner Rectangle 18"/>
            <p:cNvSpPr/>
            <p:nvPr/>
          </p:nvSpPr>
          <p:spPr>
            <a:xfrm>
              <a:off x="5281824" y="762000"/>
              <a:ext cx="1625177" cy="228600"/>
            </a:xfrm>
            <a:prstGeom prst="round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BACKEND</a:t>
              </a:r>
            </a:p>
          </p:txBody>
        </p:sp>
        <p:cxnSp>
          <p:nvCxnSpPr>
            <p:cNvPr id="20" name="Curved Connector 19"/>
            <p:cNvCxnSpPr>
              <a:endCxn id="19" idx="2"/>
            </p:cNvCxnSpPr>
            <p:nvPr/>
          </p:nvCxnSpPr>
          <p:spPr>
            <a:xfrm flipV="1">
              <a:off x="3961368" y="876300"/>
              <a:ext cx="1320456" cy="5715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133044" y="1828800"/>
              <a:ext cx="132045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Host2</a:t>
              </a:r>
            </a:p>
          </p:txBody>
        </p:sp>
        <p:sp>
          <p:nvSpPr>
            <p:cNvPr id="24" name="Flowchart: Terminator 23"/>
            <p:cNvSpPr/>
            <p:nvPr/>
          </p:nvSpPr>
          <p:spPr>
            <a:xfrm>
              <a:off x="3453500" y="19812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dirty="0"/>
            </a:p>
          </p:txBody>
        </p:sp>
        <p:cxnSp>
          <p:nvCxnSpPr>
            <p:cNvPr id="25" name="Curved Connector 24"/>
            <p:cNvCxnSpPr>
              <a:stCxn id="24" idx="3"/>
              <a:endCxn id="26" idx="2"/>
            </p:cNvCxnSpPr>
            <p:nvPr/>
          </p:nvCxnSpPr>
          <p:spPr>
            <a:xfrm flipV="1">
              <a:off x="3961368" y="1409700"/>
              <a:ext cx="1320456" cy="6477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 Same Side Corner Rectangle 25"/>
            <p:cNvSpPr/>
            <p:nvPr/>
          </p:nvSpPr>
          <p:spPr>
            <a:xfrm>
              <a:off x="5281824" y="1295400"/>
              <a:ext cx="1625177" cy="228600"/>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FRONTEND</a:t>
              </a:r>
            </a:p>
          </p:txBody>
        </p:sp>
        <p:sp>
          <p:nvSpPr>
            <p:cNvPr id="27" name="Round Same Side Corner Rectangle 26"/>
            <p:cNvSpPr/>
            <p:nvPr/>
          </p:nvSpPr>
          <p:spPr>
            <a:xfrm>
              <a:off x="5281824" y="1676400"/>
              <a:ext cx="1625177" cy="228600"/>
            </a:xfrm>
            <a:prstGeom prst="round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BACKEND</a:t>
              </a:r>
            </a:p>
          </p:txBody>
        </p:sp>
        <p:cxnSp>
          <p:nvCxnSpPr>
            <p:cNvPr id="28" name="Curved Connector 27"/>
            <p:cNvCxnSpPr>
              <a:stCxn id="60" idx="3"/>
            </p:cNvCxnSpPr>
            <p:nvPr/>
          </p:nvCxnSpPr>
          <p:spPr>
            <a:xfrm flipV="1">
              <a:off x="3979837" y="1943100"/>
              <a:ext cx="1301988" cy="3429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2133044" y="2743200"/>
              <a:ext cx="132045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Host3</a:t>
              </a:r>
            </a:p>
          </p:txBody>
        </p:sp>
        <p:sp>
          <p:nvSpPr>
            <p:cNvPr id="30" name="Flowchart: Terminator 29"/>
            <p:cNvSpPr/>
            <p:nvPr/>
          </p:nvSpPr>
          <p:spPr>
            <a:xfrm>
              <a:off x="3453500" y="32004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100"/>
            </a:p>
          </p:txBody>
        </p:sp>
        <p:sp>
          <p:nvSpPr>
            <p:cNvPr id="31" name="Flowchart: Terminator 30"/>
            <p:cNvSpPr/>
            <p:nvPr/>
          </p:nvSpPr>
          <p:spPr>
            <a:xfrm>
              <a:off x="3453500" y="28956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dirty="0"/>
            </a:p>
          </p:txBody>
        </p:sp>
        <p:cxnSp>
          <p:nvCxnSpPr>
            <p:cNvPr id="32" name="Curved Connector 31"/>
            <p:cNvCxnSpPr>
              <a:stCxn id="31" idx="3"/>
              <a:endCxn id="33" idx="2"/>
            </p:cNvCxnSpPr>
            <p:nvPr/>
          </p:nvCxnSpPr>
          <p:spPr>
            <a:xfrm flipV="1">
              <a:off x="3961368" y="2324100"/>
              <a:ext cx="1320456" cy="6477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ound Same Side Corner Rectangle 32"/>
            <p:cNvSpPr/>
            <p:nvPr/>
          </p:nvSpPr>
          <p:spPr>
            <a:xfrm>
              <a:off x="5281824" y="2209800"/>
              <a:ext cx="1625177" cy="228600"/>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FRONTEND</a:t>
              </a:r>
            </a:p>
          </p:txBody>
        </p:sp>
        <p:sp>
          <p:nvSpPr>
            <p:cNvPr id="34" name="Round Same Side Corner Rectangle 33"/>
            <p:cNvSpPr/>
            <p:nvPr/>
          </p:nvSpPr>
          <p:spPr>
            <a:xfrm>
              <a:off x="5281824" y="2590800"/>
              <a:ext cx="1625177" cy="228600"/>
            </a:xfrm>
            <a:prstGeom prst="round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BACKEND</a:t>
              </a:r>
            </a:p>
          </p:txBody>
        </p:sp>
        <p:cxnSp>
          <p:nvCxnSpPr>
            <p:cNvPr id="35" name="Curved Connector 34"/>
            <p:cNvCxnSpPr>
              <a:endCxn id="34" idx="2"/>
            </p:cNvCxnSpPr>
            <p:nvPr/>
          </p:nvCxnSpPr>
          <p:spPr>
            <a:xfrm flipV="1">
              <a:off x="3961368" y="2705100"/>
              <a:ext cx="1320456" cy="4953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2132012" y="3657600"/>
              <a:ext cx="132045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Host4</a:t>
              </a:r>
            </a:p>
          </p:txBody>
        </p:sp>
        <p:sp>
          <p:nvSpPr>
            <p:cNvPr id="38" name="Flowchart: Terminator 37"/>
            <p:cNvSpPr/>
            <p:nvPr/>
          </p:nvSpPr>
          <p:spPr>
            <a:xfrm>
              <a:off x="3452944" y="38100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dirty="0"/>
            </a:p>
          </p:txBody>
        </p:sp>
        <p:cxnSp>
          <p:nvCxnSpPr>
            <p:cNvPr id="39" name="Curved Connector 38"/>
            <p:cNvCxnSpPr>
              <a:stCxn id="38" idx="3"/>
              <a:endCxn id="40" idx="2"/>
            </p:cNvCxnSpPr>
            <p:nvPr/>
          </p:nvCxnSpPr>
          <p:spPr>
            <a:xfrm flipV="1">
              <a:off x="3960812" y="3238500"/>
              <a:ext cx="1295400" cy="6477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ound Same Side Corner Rectangle 39"/>
            <p:cNvSpPr/>
            <p:nvPr/>
          </p:nvSpPr>
          <p:spPr>
            <a:xfrm>
              <a:off x="5256212" y="3124200"/>
              <a:ext cx="1625177" cy="228600"/>
            </a:xfrm>
            <a:prstGeom prst="round2Same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CORP</a:t>
              </a:r>
            </a:p>
          </p:txBody>
        </p:sp>
        <p:sp>
          <p:nvSpPr>
            <p:cNvPr id="43" name="Rounded Rectangle 42"/>
            <p:cNvSpPr/>
            <p:nvPr/>
          </p:nvSpPr>
          <p:spPr>
            <a:xfrm>
              <a:off x="2106956" y="4572000"/>
              <a:ext cx="132045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Host5</a:t>
              </a:r>
            </a:p>
          </p:txBody>
        </p:sp>
        <p:sp>
          <p:nvSpPr>
            <p:cNvPr id="44" name="Flowchart: Terminator 43"/>
            <p:cNvSpPr/>
            <p:nvPr/>
          </p:nvSpPr>
          <p:spPr>
            <a:xfrm>
              <a:off x="3427412" y="50292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100"/>
            </a:p>
          </p:txBody>
        </p:sp>
        <p:sp>
          <p:nvSpPr>
            <p:cNvPr id="45" name="Flowchart: Terminator 44"/>
            <p:cNvSpPr/>
            <p:nvPr/>
          </p:nvSpPr>
          <p:spPr>
            <a:xfrm>
              <a:off x="3427412" y="47244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dirty="0"/>
            </a:p>
          </p:txBody>
        </p:sp>
        <p:cxnSp>
          <p:nvCxnSpPr>
            <p:cNvPr id="46" name="Curved Connector 45"/>
            <p:cNvCxnSpPr>
              <a:stCxn id="45" idx="3"/>
              <a:endCxn id="47" idx="2"/>
            </p:cNvCxnSpPr>
            <p:nvPr/>
          </p:nvCxnSpPr>
          <p:spPr>
            <a:xfrm flipV="1">
              <a:off x="3935280" y="4152900"/>
              <a:ext cx="1320932" cy="6477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ound Same Side Corner Rectangle 46"/>
            <p:cNvSpPr/>
            <p:nvPr/>
          </p:nvSpPr>
          <p:spPr>
            <a:xfrm>
              <a:off x="5256212" y="4038600"/>
              <a:ext cx="1625177" cy="228600"/>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t>CORP</a:t>
              </a:r>
            </a:p>
          </p:txBody>
        </p:sp>
        <p:sp>
          <p:nvSpPr>
            <p:cNvPr id="48" name="Round Same Side Corner Rectangle 47"/>
            <p:cNvSpPr/>
            <p:nvPr/>
          </p:nvSpPr>
          <p:spPr>
            <a:xfrm>
              <a:off x="5256212" y="4419600"/>
              <a:ext cx="1625177" cy="228600"/>
            </a:xfrm>
            <a:prstGeom prst="round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BACKEND</a:t>
              </a:r>
            </a:p>
          </p:txBody>
        </p:sp>
        <p:cxnSp>
          <p:nvCxnSpPr>
            <p:cNvPr id="49" name="Curved Connector 48"/>
            <p:cNvCxnSpPr>
              <a:endCxn id="48" idx="2"/>
            </p:cNvCxnSpPr>
            <p:nvPr/>
          </p:nvCxnSpPr>
          <p:spPr>
            <a:xfrm flipV="1">
              <a:off x="3935756" y="4533900"/>
              <a:ext cx="1320456" cy="5715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2106956" y="5486400"/>
              <a:ext cx="132045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Host6</a:t>
              </a:r>
            </a:p>
          </p:txBody>
        </p:sp>
        <p:sp>
          <p:nvSpPr>
            <p:cNvPr id="51" name="Flowchart: Terminator 50"/>
            <p:cNvSpPr/>
            <p:nvPr/>
          </p:nvSpPr>
          <p:spPr>
            <a:xfrm>
              <a:off x="3427412" y="59436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100"/>
            </a:p>
          </p:txBody>
        </p:sp>
        <p:sp>
          <p:nvSpPr>
            <p:cNvPr id="52" name="Flowchart: Terminator 51"/>
            <p:cNvSpPr/>
            <p:nvPr/>
          </p:nvSpPr>
          <p:spPr>
            <a:xfrm>
              <a:off x="3427412" y="56388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dirty="0"/>
            </a:p>
          </p:txBody>
        </p:sp>
        <p:cxnSp>
          <p:nvCxnSpPr>
            <p:cNvPr id="53" name="Curved Connector 52"/>
            <p:cNvCxnSpPr>
              <a:stCxn id="52" idx="3"/>
              <a:endCxn id="54" idx="2"/>
            </p:cNvCxnSpPr>
            <p:nvPr/>
          </p:nvCxnSpPr>
          <p:spPr>
            <a:xfrm flipV="1">
              <a:off x="3935280" y="5067300"/>
              <a:ext cx="1320932" cy="6477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ound Same Side Corner Rectangle 53"/>
            <p:cNvSpPr/>
            <p:nvPr/>
          </p:nvSpPr>
          <p:spPr>
            <a:xfrm>
              <a:off x="5256212" y="4953000"/>
              <a:ext cx="1625177" cy="228600"/>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t>CORP</a:t>
              </a:r>
            </a:p>
          </p:txBody>
        </p:sp>
        <p:sp>
          <p:nvSpPr>
            <p:cNvPr id="55" name="Round Same Side Corner Rectangle 54"/>
            <p:cNvSpPr/>
            <p:nvPr/>
          </p:nvSpPr>
          <p:spPr>
            <a:xfrm>
              <a:off x="5256212" y="5334000"/>
              <a:ext cx="1625177" cy="228600"/>
            </a:xfrm>
            <a:prstGeom prst="round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BACKEND</a:t>
              </a:r>
            </a:p>
          </p:txBody>
        </p:sp>
        <p:cxnSp>
          <p:nvCxnSpPr>
            <p:cNvPr id="56" name="Curved Connector 55"/>
            <p:cNvCxnSpPr>
              <a:stCxn id="51" idx="3"/>
              <a:endCxn id="55" idx="2"/>
            </p:cNvCxnSpPr>
            <p:nvPr/>
          </p:nvCxnSpPr>
          <p:spPr>
            <a:xfrm flipV="1">
              <a:off x="3935280" y="5448300"/>
              <a:ext cx="1320932" cy="5715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Flowchart: Terminator 58"/>
            <p:cNvSpPr/>
            <p:nvPr/>
          </p:nvSpPr>
          <p:spPr>
            <a:xfrm>
              <a:off x="3453500" y="13716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dirty="0"/>
            </a:p>
          </p:txBody>
        </p:sp>
        <p:sp>
          <p:nvSpPr>
            <p:cNvPr id="60" name="Flowchart: Terminator 59"/>
            <p:cNvSpPr/>
            <p:nvPr/>
          </p:nvSpPr>
          <p:spPr>
            <a:xfrm>
              <a:off x="3471969" y="22098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dirty="0"/>
            </a:p>
          </p:txBody>
        </p:sp>
      </p:grpSp>
      <p:sp>
        <p:nvSpPr>
          <p:cNvPr id="78" name="Title 1"/>
          <p:cNvSpPr>
            <a:spLocks noGrp="1"/>
          </p:cNvSpPr>
          <p:nvPr>
            <p:ph type="title"/>
          </p:nvPr>
        </p:nvSpPr>
        <p:spPr>
          <a:xfrm>
            <a:off x="507867" y="228600"/>
            <a:ext cx="10969943" cy="415499"/>
          </a:xfrm>
        </p:spPr>
        <p:txBody>
          <a:bodyPr>
            <a:normAutofit fontScale="90000"/>
          </a:bodyPr>
          <a:lstStyle/>
          <a:p>
            <a:r>
              <a:rPr lang="en-US" sz="3200" dirty="0">
                <a:solidFill>
                  <a:schemeClr val="tx1"/>
                </a:solidFill>
              </a:rPr>
              <a:t>Service Placement </a:t>
            </a:r>
          </a:p>
        </p:txBody>
      </p:sp>
      <p:pic>
        <p:nvPicPr>
          <p:cNvPr id="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162" y="5986955"/>
            <a:ext cx="13144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93922" y="1548306"/>
            <a:ext cx="3421189" cy="3543300"/>
            <a:chOff x="7719589" y="38100"/>
            <a:chExt cx="3421189" cy="3543300"/>
          </a:xfrm>
        </p:grpSpPr>
        <p:sp>
          <p:nvSpPr>
            <p:cNvPr id="67" name="Rounded Rectangle 66"/>
            <p:cNvSpPr/>
            <p:nvPr/>
          </p:nvSpPr>
          <p:spPr>
            <a:xfrm>
              <a:off x="7719589" y="152400"/>
              <a:ext cx="2031471" cy="1066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Frontend Tier</a:t>
              </a:r>
            </a:p>
            <a:p>
              <a:pPr algn="ctr"/>
              <a:r>
                <a:rPr lang="en-US" sz="2100" dirty="0"/>
                <a:t>VMs</a:t>
              </a:r>
            </a:p>
          </p:txBody>
        </p:sp>
        <p:sp>
          <p:nvSpPr>
            <p:cNvPr id="68" name="Rounded Rectangle 67"/>
            <p:cNvSpPr/>
            <p:nvPr/>
          </p:nvSpPr>
          <p:spPr>
            <a:xfrm>
              <a:off x="7719589" y="1295400"/>
              <a:ext cx="2031471" cy="1066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Middle Tier</a:t>
              </a:r>
            </a:p>
            <a:p>
              <a:pPr algn="ctr"/>
              <a:r>
                <a:rPr lang="en-US" sz="2100" dirty="0"/>
                <a:t>VMs</a:t>
              </a:r>
            </a:p>
          </p:txBody>
        </p:sp>
        <p:sp>
          <p:nvSpPr>
            <p:cNvPr id="69" name="Rounded Rectangle 68"/>
            <p:cNvSpPr/>
            <p:nvPr/>
          </p:nvSpPr>
          <p:spPr>
            <a:xfrm>
              <a:off x="7719589" y="2514600"/>
              <a:ext cx="2031471" cy="1066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DB Tier</a:t>
              </a:r>
            </a:p>
            <a:p>
              <a:pPr algn="ctr"/>
              <a:r>
                <a:rPr lang="en-US" sz="2100" dirty="0"/>
                <a:t>VMs</a:t>
              </a:r>
            </a:p>
          </p:txBody>
        </p:sp>
        <p:cxnSp>
          <p:nvCxnSpPr>
            <p:cNvPr id="73" name="Straight Connector 72"/>
            <p:cNvCxnSpPr>
              <a:stCxn id="67" idx="3"/>
            </p:cNvCxnSpPr>
            <p:nvPr/>
          </p:nvCxnSpPr>
          <p:spPr>
            <a:xfrm>
              <a:off x="9751060" y="685800"/>
              <a:ext cx="91416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9751060" y="1447800"/>
              <a:ext cx="91416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9751060" y="2168240"/>
              <a:ext cx="91416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9751060" y="2971800"/>
              <a:ext cx="91416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Flowchart: Terminator 57"/>
            <p:cNvSpPr/>
            <p:nvPr/>
          </p:nvSpPr>
          <p:spPr>
            <a:xfrm>
              <a:off x="9700273" y="6223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dirty="0"/>
            </a:p>
          </p:txBody>
        </p:sp>
        <p:sp>
          <p:nvSpPr>
            <p:cNvPr id="61" name="Flowchart: Terminator 60"/>
            <p:cNvSpPr/>
            <p:nvPr/>
          </p:nvSpPr>
          <p:spPr>
            <a:xfrm>
              <a:off x="9700273" y="13970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dirty="0"/>
            </a:p>
          </p:txBody>
        </p:sp>
        <p:sp>
          <p:nvSpPr>
            <p:cNvPr id="62" name="Flowchart: Terminator 61"/>
            <p:cNvSpPr/>
            <p:nvPr/>
          </p:nvSpPr>
          <p:spPr>
            <a:xfrm>
              <a:off x="9699241" y="2093628"/>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dirty="0"/>
            </a:p>
          </p:txBody>
        </p:sp>
        <p:sp>
          <p:nvSpPr>
            <p:cNvPr id="63" name="Flowchart: Terminator 62"/>
            <p:cNvSpPr/>
            <p:nvPr/>
          </p:nvSpPr>
          <p:spPr>
            <a:xfrm>
              <a:off x="9699241" y="29337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900" dirty="0"/>
            </a:p>
          </p:txBody>
        </p:sp>
        <p:sp>
          <p:nvSpPr>
            <p:cNvPr id="70" name="Rounded Rectangle 69"/>
            <p:cNvSpPr/>
            <p:nvPr/>
          </p:nvSpPr>
          <p:spPr>
            <a:xfrm rot="5400000">
              <a:off x="10029594" y="641416"/>
              <a:ext cx="1714500" cy="5078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100" dirty="0"/>
                <a:t>FRONTEND</a:t>
              </a:r>
            </a:p>
          </p:txBody>
        </p:sp>
        <p:sp>
          <p:nvSpPr>
            <p:cNvPr id="71" name="Rounded Rectangle 70"/>
            <p:cNvSpPr/>
            <p:nvPr/>
          </p:nvSpPr>
          <p:spPr>
            <a:xfrm rot="5400000">
              <a:off x="10116411" y="2489269"/>
              <a:ext cx="1524005" cy="5078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100" dirty="0"/>
                <a:t>BACKEND</a:t>
              </a:r>
            </a:p>
          </p:txBody>
        </p:sp>
      </p:grpSp>
    </p:spTree>
    <p:extLst>
      <p:ext uri="{BB962C8B-B14F-4D97-AF65-F5344CB8AC3E}">
        <p14:creationId xmlns:p14="http://schemas.microsoft.com/office/powerpoint/2010/main" val="149608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3"/>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3147" y="914400"/>
            <a:ext cx="711015" cy="5486400"/>
          </a:xfrm>
          <a:prstGeom prst="rect">
            <a:avLst/>
          </a:prstGeom>
        </p:spPr>
        <p:style>
          <a:lnRef idx="1">
            <a:schemeClr val="accent5"/>
          </a:lnRef>
          <a:fillRef idx="3">
            <a:schemeClr val="accent5"/>
          </a:fillRef>
          <a:effectRef idx="2">
            <a:schemeClr val="accent5"/>
          </a:effectRef>
          <a:fontRef idx="minor">
            <a:schemeClr val="lt1"/>
          </a:fontRef>
        </p:style>
        <p:txBody>
          <a:bodyPr vert="vert270" lIns="121899" tIns="60949" rIns="121899" bIns="60949" rtlCol="0" anchor="ctr"/>
          <a:lstStyle/>
          <a:p>
            <a:pPr algn="ctr"/>
            <a:r>
              <a:rPr lang="en-US" sz="3700" b="1" dirty="0"/>
              <a:t>New York</a:t>
            </a:r>
          </a:p>
        </p:txBody>
      </p:sp>
      <p:sp>
        <p:nvSpPr>
          <p:cNvPr id="14" name="Rounded Rectangle 13"/>
          <p:cNvSpPr/>
          <p:nvPr/>
        </p:nvSpPr>
        <p:spPr>
          <a:xfrm>
            <a:off x="1218883" y="914400"/>
            <a:ext cx="132045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100" dirty="0"/>
              <a:t>Host1</a:t>
            </a:r>
          </a:p>
        </p:txBody>
      </p:sp>
      <p:sp>
        <p:nvSpPr>
          <p:cNvPr id="16" name="Flowchart: Terminator 15"/>
          <p:cNvSpPr/>
          <p:nvPr/>
        </p:nvSpPr>
        <p:spPr>
          <a:xfrm>
            <a:off x="2539338" y="10668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900" dirty="0"/>
          </a:p>
        </p:txBody>
      </p:sp>
      <p:cxnSp>
        <p:nvCxnSpPr>
          <p:cNvPr id="17" name="Curved Connector 16"/>
          <p:cNvCxnSpPr>
            <a:stCxn id="16" idx="3"/>
            <a:endCxn id="18" idx="2"/>
          </p:cNvCxnSpPr>
          <p:nvPr/>
        </p:nvCxnSpPr>
        <p:spPr>
          <a:xfrm flipV="1">
            <a:off x="3047206" y="495301"/>
            <a:ext cx="1320456" cy="6477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 Same Side Corner Rectangle 17"/>
          <p:cNvSpPr/>
          <p:nvPr/>
        </p:nvSpPr>
        <p:spPr>
          <a:xfrm>
            <a:off x="4367662" y="381000"/>
            <a:ext cx="1625177" cy="228600"/>
          </a:xfrm>
          <a:prstGeom prst="round2Same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r>
              <a:rPr lang="en-US" sz="1600" dirty="0"/>
              <a:t>FRONTEND</a:t>
            </a:r>
          </a:p>
        </p:txBody>
      </p:sp>
      <p:sp>
        <p:nvSpPr>
          <p:cNvPr id="19" name="Round Same Side Corner Rectangle 18"/>
          <p:cNvSpPr/>
          <p:nvPr/>
        </p:nvSpPr>
        <p:spPr>
          <a:xfrm>
            <a:off x="4367662" y="762000"/>
            <a:ext cx="1625177" cy="228600"/>
          </a:xfrm>
          <a:prstGeom prst="round2SameRect">
            <a:avLst/>
          </a:prstGeom>
        </p:spPr>
        <p:style>
          <a:lnRef idx="1">
            <a:schemeClr val="accent3"/>
          </a:lnRef>
          <a:fillRef idx="2">
            <a:schemeClr val="accent3"/>
          </a:fillRef>
          <a:effectRef idx="1">
            <a:schemeClr val="accent3"/>
          </a:effectRef>
          <a:fontRef idx="minor">
            <a:schemeClr val="dk1"/>
          </a:fontRef>
        </p:style>
        <p:txBody>
          <a:bodyPr lIns="121899" tIns="60949" rIns="121899" bIns="60949" rtlCol="0" anchor="ctr"/>
          <a:lstStyle/>
          <a:p>
            <a:pPr algn="ctr"/>
            <a:r>
              <a:rPr lang="en-US" sz="1600" dirty="0"/>
              <a:t>BACKEND</a:t>
            </a:r>
          </a:p>
        </p:txBody>
      </p:sp>
      <p:cxnSp>
        <p:nvCxnSpPr>
          <p:cNvPr id="20" name="Curved Connector 19"/>
          <p:cNvCxnSpPr>
            <a:endCxn id="19" idx="2"/>
          </p:cNvCxnSpPr>
          <p:nvPr/>
        </p:nvCxnSpPr>
        <p:spPr>
          <a:xfrm flipV="1">
            <a:off x="3047206" y="876301"/>
            <a:ext cx="1320456" cy="5715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1218883" y="1828800"/>
            <a:ext cx="132045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100" dirty="0"/>
              <a:t>Host2</a:t>
            </a:r>
          </a:p>
        </p:txBody>
      </p:sp>
      <p:sp>
        <p:nvSpPr>
          <p:cNvPr id="24" name="Flowchart: Terminator 23"/>
          <p:cNvSpPr/>
          <p:nvPr/>
        </p:nvSpPr>
        <p:spPr>
          <a:xfrm>
            <a:off x="2539338" y="19812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900" dirty="0"/>
          </a:p>
        </p:txBody>
      </p:sp>
      <p:cxnSp>
        <p:nvCxnSpPr>
          <p:cNvPr id="25" name="Curved Connector 24"/>
          <p:cNvCxnSpPr>
            <a:stCxn id="24" idx="3"/>
            <a:endCxn id="26" idx="2"/>
          </p:cNvCxnSpPr>
          <p:nvPr/>
        </p:nvCxnSpPr>
        <p:spPr>
          <a:xfrm flipV="1">
            <a:off x="3047206" y="1409701"/>
            <a:ext cx="1320456" cy="6477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 Same Side Corner Rectangle 25"/>
          <p:cNvSpPr/>
          <p:nvPr/>
        </p:nvSpPr>
        <p:spPr>
          <a:xfrm>
            <a:off x="4367662" y="1295400"/>
            <a:ext cx="1625177" cy="228600"/>
          </a:xfrm>
          <a:prstGeom prst="round2Same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r>
              <a:rPr lang="en-US" sz="1600" dirty="0"/>
              <a:t>FRONTEND</a:t>
            </a:r>
          </a:p>
        </p:txBody>
      </p:sp>
      <p:sp>
        <p:nvSpPr>
          <p:cNvPr id="27" name="Round Same Side Corner Rectangle 26"/>
          <p:cNvSpPr/>
          <p:nvPr/>
        </p:nvSpPr>
        <p:spPr>
          <a:xfrm>
            <a:off x="4367662" y="1676400"/>
            <a:ext cx="1625177" cy="228600"/>
          </a:xfrm>
          <a:prstGeom prst="round2SameRect">
            <a:avLst/>
          </a:prstGeom>
        </p:spPr>
        <p:style>
          <a:lnRef idx="1">
            <a:schemeClr val="accent3"/>
          </a:lnRef>
          <a:fillRef idx="2">
            <a:schemeClr val="accent3"/>
          </a:fillRef>
          <a:effectRef idx="1">
            <a:schemeClr val="accent3"/>
          </a:effectRef>
          <a:fontRef idx="minor">
            <a:schemeClr val="dk1"/>
          </a:fontRef>
        </p:style>
        <p:txBody>
          <a:bodyPr lIns="121899" tIns="60949" rIns="121899" bIns="60949" rtlCol="0" anchor="ctr"/>
          <a:lstStyle/>
          <a:p>
            <a:pPr algn="ctr"/>
            <a:r>
              <a:rPr lang="en-US" sz="1600" dirty="0"/>
              <a:t>BACKEND</a:t>
            </a:r>
          </a:p>
        </p:txBody>
      </p:sp>
      <p:cxnSp>
        <p:nvCxnSpPr>
          <p:cNvPr id="28" name="Curved Connector 27"/>
          <p:cNvCxnSpPr>
            <a:stCxn id="60" idx="3"/>
          </p:cNvCxnSpPr>
          <p:nvPr/>
        </p:nvCxnSpPr>
        <p:spPr>
          <a:xfrm flipV="1">
            <a:off x="3065677" y="1943101"/>
            <a:ext cx="1301988" cy="3429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218883" y="2743200"/>
            <a:ext cx="132045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100" dirty="0"/>
              <a:t>Host3</a:t>
            </a:r>
          </a:p>
        </p:txBody>
      </p:sp>
      <p:sp>
        <p:nvSpPr>
          <p:cNvPr id="30" name="Flowchart: Terminator 29"/>
          <p:cNvSpPr/>
          <p:nvPr/>
        </p:nvSpPr>
        <p:spPr>
          <a:xfrm>
            <a:off x="2539338" y="32004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2100"/>
          </a:p>
        </p:txBody>
      </p:sp>
      <p:sp>
        <p:nvSpPr>
          <p:cNvPr id="31" name="Flowchart: Terminator 30"/>
          <p:cNvSpPr/>
          <p:nvPr/>
        </p:nvSpPr>
        <p:spPr>
          <a:xfrm>
            <a:off x="2539338" y="28956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900" dirty="0"/>
          </a:p>
        </p:txBody>
      </p:sp>
      <p:cxnSp>
        <p:nvCxnSpPr>
          <p:cNvPr id="32" name="Curved Connector 31"/>
          <p:cNvCxnSpPr>
            <a:stCxn id="31" idx="3"/>
            <a:endCxn id="33" idx="2"/>
          </p:cNvCxnSpPr>
          <p:nvPr/>
        </p:nvCxnSpPr>
        <p:spPr>
          <a:xfrm flipV="1">
            <a:off x="3047206" y="2324101"/>
            <a:ext cx="1320456" cy="6477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ound Same Side Corner Rectangle 32"/>
          <p:cNvSpPr/>
          <p:nvPr/>
        </p:nvSpPr>
        <p:spPr>
          <a:xfrm>
            <a:off x="4367662" y="2209800"/>
            <a:ext cx="1625177" cy="228600"/>
          </a:xfrm>
          <a:prstGeom prst="round2Same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r>
              <a:rPr lang="en-US" sz="1600" dirty="0"/>
              <a:t>FRONTEND</a:t>
            </a:r>
          </a:p>
        </p:txBody>
      </p:sp>
      <p:sp>
        <p:nvSpPr>
          <p:cNvPr id="34" name="Round Same Side Corner Rectangle 33"/>
          <p:cNvSpPr/>
          <p:nvPr/>
        </p:nvSpPr>
        <p:spPr>
          <a:xfrm>
            <a:off x="4367662" y="2590800"/>
            <a:ext cx="1625177" cy="228600"/>
          </a:xfrm>
          <a:prstGeom prst="round2SameRect">
            <a:avLst/>
          </a:prstGeom>
        </p:spPr>
        <p:style>
          <a:lnRef idx="1">
            <a:schemeClr val="accent3"/>
          </a:lnRef>
          <a:fillRef idx="2">
            <a:schemeClr val="accent3"/>
          </a:fillRef>
          <a:effectRef idx="1">
            <a:schemeClr val="accent3"/>
          </a:effectRef>
          <a:fontRef idx="minor">
            <a:schemeClr val="dk1"/>
          </a:fontRef>
        </p:style>
        <p:txBody>
          <a:bodyPr lIns="121899" tIns="60949" rIns="121899" bIns="60949" rtlCol="0" anchor="ctr"/>
          <a:lstStyle/>
          <a:p>
            <a:pPr algn="ctr"/>
            <a:r>
              <a:rPr lang="en-US" sz="1600" dirty="0"/>
              <a:t>BACKEND</a:t>
            </a:r>
          </a:p>
        </p:txBody>
      </p:sp>
      <p:cxnSp>
        <p:nvCxnSpPr>
          <p:cNvPr id="35" name="Curved Connector 34"/>
          <p:cNvCxnSpPr>
            <a:endCxn id="34" idx="2"/>
          </p:cNvCxnSpPr>
          <p:nvPr/>
        </p:nvCxnSpPr>
        <p:spPr>
          <a:xfrm flipV="1">
            <a:off x="3047206" y="2705101"/>
            <a:ext cx="1320456" cy="4953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1217612" y="4572000"/>
            <a:ext cx="132045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100" dirty="0"/>
              <a:t>Host5</a:t>
            </a:r>
          </a:p>
        </p:txBody>
      </p:sp>
      <p:sp>
        <p:nvSpPr>
          <p:cNvPr id="44" name="Flowchart: Terminator 43"/>
          <p:cNvSpPr/>
          <p:nvPr/>
        </p:nvSpPr>
        <p:spPr>
          <a:xfrm>
            <a:off x="2513012" y="50292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2100"/>
          </a:p>
        </p:txBody>
      </p:sp>
      <p:sp>
        <p:nvSpPr>
          <p:cNvPr id="45" name="Flowchart: Terminator 44"/>
          <p:cNvSpPr/>
          <p:nvPr/>
        </p:nvSpPr>
        <p:spPr>
          <a:xfrm>
            <a:off x="2513012" y="47244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900" dirty="0"/>
          </a:p>
        </p:txBody>
      </p:sp>
      <p:cxnSp>
        <p:nvCxnSpPr>
          <p:cNvPr id="46" name="Curved Connector 45"/>
          <p:cNvCxnSpPr>
            <a:stCxn id="45" idx="3"/>
            <a:endCxn id="47" idx="2"/>
          </p:cNvCxnSpPr>
          <p:nvPr/>
        </p:nvCxnSpPr>
        <p:spPr>
          <a:xfrm flipV="1">
            <a:off x="3020882" y="4152901"/>
            <a:ext cx="1320932" cy="6477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ound Same Side Corner Rectangle 46"/>
          <p:cNvSpPr/>
          <p:nvPr/>
        </p:nvSpPr>
        <p:spPr>
          <a:xfrm>
            <a:off x="4341813" y="4038600"/>
            <a:ext cx="1625177" cy="228600"/>
          </a:xfrm>
          <a:prstGeom prst="round2SameRect">
            <a:avLst/>
          </a:prstGeom>
        </p:spPr>
        <p:style>
          <a:lnRef idx="2">
            <a:schemeClr val="accent2">
              <a:shade val="50000"/>
            </a:schemeClr>
          </a:lnRef>
          <a:fillRef idx="1">
            <a:schemeClr val="accent2"/>
          </a:fillRef>
          <a:effectRef idx="0">
            <a:schemeClr val="accent2"/>
          </a:effectRef>
          <a:fontRef idx="minor">
            <a:schemeClr val="lt1"/>
          </a:fontRef>
        </p:style>
        <p:txBody>
          <a:bodyPr lIns="121899" tIns="60949" rIns="121899" bIns="60949" rtlCol="0" anchor="ctr"/>
          <a:lstStyle/>
          <a:p>
            <a:pPr algn="ctr"/>
            <a:r>
              <a:rPr lang="en-US" sz="1600" dirty="0"/>
              <a:t>CORP</a:t>
            </a:r>
          </a:p>
        </p:txBody>
      </p:sp>
      <p:sp>
        <p:nvSpPr>
          <p:cNvPr id="48" name="Round Same Side Corner Rectangle 47"/>
          <p:cNvSpPr/>
          <p:nvPr/>
        </p:nvSpPr>
        <p:spPr>
          <a:xfrm>
            <a:off x="4341813" y="4419600"/>
            <a:ext cx="1625177" cy="228600"/>
          </a:xfrm>
          <a:prstGeom prst="round2SameRect">
            <a:avLst/>
          </a:prstGeom>
        </p:spPr>
        <p:style>
          <a:lnRef idx="1">
            <a:schemeClr val="accent3"/>
          </a:lnRef>
          <a:fillRef idx="2">
            <a:schemeClr val="accent3"/>
          </a:fillRef>
          <a:effectRef idx="1">
            <a:schemeClr val="accent3"/>
          </a:effectRef>
          <a:fontRef idx="minor">
            <a:schemeClr val="dk1"/>
          </a:fontRef>
        </p:style>
        <p:txBody>
          <a:bodyPr lIns="121899" tIns="60949" rIns="121899" bIns="60949" rtlCol="0" anchor="ctr"/>
          <a:lstStyle/>
          <a:p>
            <a:pPr algn="ctr"/>
            <a:r>
              <a:rPr lang="en-US" sz="1600" dirty="0"/>
              <a:t>BACKEND</a:t>
            </a:r>
          </a:p>
        </p:txBody>
      </p:sp>
      <p:cxnSp>
        <p:nvCxnSpPr>
          <p:cNvPr id="49" name="Curved Connector 48"/>
          <p:cNvCxnSpPr>
            <a:endCxn id="48" idx="2"/>
          </p:cNvCxnSpPr>
          <p:nvPr/>
        </p:nvCxnSpPr>
        <p:spPr>
          <a:xfrm flipV="1">
            <a:off x="3021356" y="4533901"/>
            <a:ext cx="1320456" cy="5715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1217612" y="5486400"/>
            <a:ext cx="1320456"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100" dirty="0"/>
              <a:t>Host6</a:t>
            </a:r>
          </a:p>
        </p:txBody>
      </p:sp>
      <p:sp>
        <p:nvSpPr>
          <p:cNvPr id="51" name="Flowchart: Terminator 50"/>
          <p:cNvSpPr/>
          <p:nvPr/>
        </p:nvSpPr>
        <p:spPr>
          <a:xfrm>
            <a:off x="2513012" y="59436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2100"/>
          </a:p>
        </p:txBody>
      </p:sp>
      <p:sp>
        <p:nvSpPr>
          <p:cNvPr id="52" name="Flowchart: Terminator 51"/>
          <p:cNvSpPr/>
          <p:nvPr/>
        </p:nvSpPr>
        <p:spPr>
          <a:xfrm>
            <a:off x="2513012" y="56388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900" dirty="0"/>
          </a:p>
        </p:txBody>
      </p:sp>
      <p:cxnSp>
        <p:nvCxnSpPr>
          <p:cNvPr id="53" name="Curved Connector 52"/>
          <p:cNvCxnSpPr>
            <a:stCxn id="52" idx="3"/>
            <a:endCxn id="54" idx="2"/>
          </p:cNvCxnSpPr>
          <p:nvPr/>
        </p:nvCxnSpPr>
        <p:spPr>
          <a:xfrm flipV="1">
            <a:off x="3020882" y="5067301"/>
            <a:ext cx="1320932" cy="6477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ound Same Side Corner Rectangle 53"/>
          <p:cNvSpPr/>
          <p:nvPr/>
        </p:nvSpPr>
        <p:spPr>
          <a:xfrm>
            <a:off x="4341813" y="4953000"/>
            <a:ext cx="1625177" cy="228600"/>
          </a:xfrm>
          <a:prstGeom prst="round2SameRect">
            <a:avLst/>
          </a:prstGeom>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r>
              <a:rPr lang="en-US" sz="1600" dirty="0"/>
              <a:t>CORP</a:t>
            </a:r>
          </a:p>
        </p:txBody>
      </p:sp>
      <p:sp>
        <p:nvSpPr>
          <p:cNvPr id="55" name="Round Same Side Corner Rectangle 54"/>
          <p:cNvSpPr/>
          <p:nvPr/>
        </p:nvSpPr>
        <p:spPr>
          <a:xfrm>
            <a:off x="4341813" y="5334000"/>
            <a:ext cx="1625177" cy="228600"/>
          </a:xfrm>
          <a:prstGeom prst="round2SameRect">
            <a:avLst/>
          </a:prstGeom>
        </p:spPr>
        <p:style>
          <a:lnRef idx="1">
            <a:schemeClr val="accent3"/>
          </a:lnRef>
          <a:fillRef idx="2">
            <a:schemeClr val="accent3"/>
          </a:fillRef>
          <a:effectRef idx="1">
            <a:schemeClr val="accent3"/>
          </a:effectRef>
          <a:fontRef idx="minor">
            <a:schemeClr val="dk1"/>
          </a:fontRef>
        </p:style>
        <p:txBody>
          <a:bodyPr lIns="121899" tIns="60949" rIns="121899" bIns="60949" rtlCol="0" anchor="ctr"/>
          <a:lstStyle/>
          <a:p>
            <a:pPr algn="ctr"/>
            <a:r>
              <a:rPr lang="en-US" sz="1600" dirty="0"/>
              <a:t>BACKEND</a:t>
            </a:r>
          </a:p>
        </p:txBody>
      </p:sp>
      <p:cxnSp>
        <p:nvCxnSpPr>
          <p:cNvPr id="56" name="Curved Connector 55"/>
          <p:cNvCxnSpPr>
            <a:stCxn id="51" idx="3"/>
            <a:endCxn id="55" idx="2"/>
          </p:cNvCxnSpPr>
          <p:nvPr/>
        </p:nvCxnSpPr>
        <p:spPr>
          <a:xfrm flipV="1">
            <a:off x="3020882" y="5448301"/>
            <a:ext cx="1320932" cy="5715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Flowchart: Terminator 58"/>
          <p:cNvSpPr/>
          <p:nvPr/>
        </p:nvSpPr>
        <p:spPr>
          <a:xfrm>
            <a:off x="2539338" y="13716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900" dirty="0"/>
          </a:p>
        </p:txBody>
      </p:sp>
      <p:sp>
        <p:nvSpPr>
          <p:cNvPr id="60" name="Flowchart: Terminator 59"/>
          <p:cNvSpPr/>
          <p:nvPr/>
        </p:nvSpPr>
        <p:spPr>
          <a:xfrm>
            <a:off x="2557807" y="22098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900" dirty="0"/>
          </a:p>
        </p:txBody>
      </p:sp>
      <p:sp>
        <p:nvSpPr>
          <p:cNvPr id="57" name="Rounded Rectangle 56"/>
          <p:cNvSpPr/>
          <p:nvPr/>
        </p:nvSpPr>
        <p:spPr>
          <a:xfrm>
            <a:off x="6475413" y="228600"/>
            <a:ext cx="2361486" cy="228600"/>
          </a:xfrm>
          <a:prstGeom prst="roundRect">
            <a:avLst/>
          </a:prstGeom>
          <a:ln/>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r>
              <a:rPr lang="en-US" sz="1600" dirty="0"/>
              <a:t>10.1.1.0/24 VLAN5</a:t>
            </a:r>
          </a:p>
        </p:txBody>
      </p:sp>
      <p:sp>
        <p:nvSpPr>
          <p:cNvPr id="61" name="Rounded Rectangle 60"/>
          <p:cNvSpPr/>
          <p:nvPr/>
        </p:nvSpPr>
        <p:spPr>
          <a:xfrm>
            <a:off x="6475414" y="533401"/>
            <a:ext cx="2361485" cy="190500"/>
          </a:xfrm>
          <a:prstGeom prst="roundRect">
            <a:avLst/>
          </a:prstGeom>
          <a:ln/>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r>
              <a:rPr lang="en-US" sz="1600" dirty="0"/>
              <a:t>12.1.1.0/24 VLAN7</a:t>
            </a:r>
          </a:p>
        </p:txBody>
      </p:sp>
      <p:sp>
        <p:nvSpPr>
          <p:cNvPr id="63" name="Rounded Rectangle 62"/>
          <p:cNvSpPr/>
          <p:nvPr/>
        </p:nvSpPr>
        <p:spPr>
          <a:xfrm>
            <a:off x="6475414" y="2209800"/>
            <a:ext cx="2361485" cy="228600"/>
          </a:xfrm>
          <a:prstGeom prst="round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r>
              <a:rPr lang="en-US" sz="1600" dirty="0"/>
              <a:t>10.1.1.0/24 VLAN5</a:t>
            </a:r>
          </a:p>
        </p:txBody>
      </p:sp>
      <p:sp>
        <p:nvSpPr>
          <p:cNvPr id="65" name="Rounded Rectangle 64"/>
          <p:cNvSpPr/>
          <p:nvPr/>
        </p:nvSpPr>
        <p:spPr>
          <a:xfrm>
            <a:off x="9141617" y="228601"/>
            <a:ext cx="1067594" cy="256311"/>
          </a:xfrm>
          <a:prstGeom prst="round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r>
              <a:rPr lang="en-US" sz="1600" dirty="0"/>
              <a:t>5 VMs</a:t>
            </a:r>
          </a:p>
        </p:txBody>
      </p:sp>
      <p:sp>
        <p:nvSpPr>
          <p:cNvPr id="79" name="Rounded Rectangle 78"/>
          <p:cNvSpPr/>
          <p:nvPr/>
        </p:nvSpPr>
        <p:spPr>
          <a:xfrm>
            <a:off x="6475413" y="1295400"/>
            <a:ext cx="2343016" cy="228600"/>
          </a:xfrm>
          <a:prstGeom prst="roundRect">
            <a:avLst/>
          </a:prstGeom>
          <a:ln/>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r>
              <a:rPr lang="en-US" sz="1600" dirty="0"/>
              <a:t>12.1.1.0/24 VLAN7</a:t>
            </a:r>
          </a:p>
        </p:txBody>
      </p:sp>
      <p:sp>
        <p:nvSpPr>
          <p:cNvPr id="81" name="Rectangular Callout 80"/>
          <p:cNvSpPr/>
          <p:nvPr/>
        </p:nvSpPr>
        <p:spPr>
          <a:xfrm>
            <a:off x="10353658" y="0"/>
            <a:ext cx="1835167" cy="1676400"/>
          </a:xfrm>
          <a:prstGeom prst="wedgeRectCallout">
            <a:avLst>
              <a:gd name="adj1" fmla="val -56162"/>
              <a:gd name="adj2" fmla="val -23052"/>
            </a:avLst>
          </a:prstGeom>
        </p:spPr>
        <p:style>
          <a:lnRef idx="1">
            <a:schemeClr val="dk1"/>
          </a:lnRef>
          <a:fillRef idx="2">
            <a:schemeClr val="dk1"/>
          </a:fillRef>
          <a:effectRef idx="1">
            <a:schemeClr val="dk1"/>
          </a:effectRef>
          <a:fontRef idx="minor">
            <a:schemeClr val="dk1"/>
          </a:fontRef>
        </p:style>
        <p:txBody>
          <a:bodyPr lIns="121899" tIns="60949" rIns="121899" bIns="60949" rtlCol="0" anchor="ctr"/>
          <a:lstStyle/>
          <a:p>
            <a:r>
              <a:rPr lang="en-US" sz="1500" dirty="0"/>
              <a:t>Pick VLAN that has least number of VMs on it for load balancing traffic</a:t>
            </a:r>
          </a:p>
        </p:txBody>
      </p:sp>
      <p:sp>
        <p:nvSpPr>
          <p:cNvPr id="82" name="Rectangular Callout 81"/>
          <p:cNvSpPr/>
          <p:nvPr/>
        </p:nvSpPr>
        <p:spPr>
          <a:xfrm>
            <a:off x="10353658" y="1905000"/>
            <a:ext cx="1828324" cy="1295400"/>
          </a:xfrm>
          <a:prstGeom prst="wedgeRectCallout">
            <a:avLst>
              <a:gd name="adj1" fmla="val -135119"/>
              <a:gd name="adj2" fmla="val -151856"/>
            </a:avLst>
          </a:prstGeom>
        </p:spPr>
        <p:style>
          <a:lnRef idx="1">
            <a:schemeClr val="dk1"/>
          </a:lnRef>
          <a:fillRef idx="2">
            <a:schemeClr val="dk1"/>
          </a:fillRef>
          <a:effectRef idx="1">
            <a:schemeClr val="dk1"/>
          </a:effectRef>
          <a:fontRef idx="minor">
            <a:schemeClr val="dk1"/>
          </a:fontRef>
        </p:style>
        <p:txBody>
          <a:bodyPr lIns="121899" tIns="60949" rIns="121899" bIns="60949" rtlCol="0" anchor="ctr"/>
          <a:lstStyle/>
          <a:p>
            <a:r>
              <a:rPr lang="en-US" sz="1500" dirty="0"/>
              <a:t>Checks IP pools associated with subnet has available IPs</a:t>
            </a:r>
          </a:p>
        </p:txBody>
      </p:sp>
      <p:sp>
        <p:nvSpPr>
          <p:cNvPr id="83" name="Rectangular Callout 82"/>
          <p:cNvSpPr/>
          <p:nvPr/>
        </p:nvSpPr>
        <p:spPr>
          <a:xfrm>
            <a:off x="10353658" y="3581400"/>
            <a:ext cx="1828324" cy="2438400"/>
          </a:xfrm>
          <a:prstGeom prst="wedgeRectCallout">
            <a:avLst>
              <a:gd name="adj1" fmla="val -127999"/>
              <a:gd name="adj2" fmla="val -101344"/>
            </a:avLst>
          </a:prstGeom>
        </p:spPr>
        <p:style>
          <a:lnRef idx="1">
            <a:schemeClr val="dk1"/>
          </a:lnRef>
          <a:fillRef idx="2">
            <a:schemeClr val="dk1"/>
          </a:fillRef>
          <a:effectRef idx="1">
            <a:schemeClr val="dk1"/>
          </a:effectRef>
          <a:fontRef idx="minor">
            <a:schemeClr val="dk1"/>
          </a:fontRef>
        </p:style>
        <p:txBody>
          <a:bodyPr lIns="121899" tIns="60949" rIns="121899" bIns="60949" rtlCol="0" anchor="ctr"/>
          <a:lstStyle/>
          <a:p>
            <a:r>
              <a:rPr lang="en-US" sz="1500" dirty="0"/>
              <a:t>Place VMs within a service that connect to same logical network on same subnet to avoid layer 3 traversal </a:t>
            </a:r>
          </a:p>
        </p:txBody>
      </p:sp>
      <p:sp>
        <p:nvSpPr>
          <p:cNvPr id="84" name="Title 1"/>
          <p:cNvSpPr>
            <a:spLocks noGrp="1"/>
          </p:cNvSpPr>
          <p:nvPr>
            <p:ph type="title"/>
          </p:nvPr>
        </p:nvSpPr>
        <p:spPr>
          <a:xfrm>
            <a:off x="301298" y="213819"/>
            <a:ext cx="10969943" cy="415499"/>
          </a:xfrm>
        </p:spPr>
        <p:txBody>
          <a:bodyPr>
            <a:normAutofit fontScale="90000"/>
          </a:bodyPr>
          <a:lstStyle/>
          <a:p>
            <a:r>
              <a:rPr lang="en-US" sz="3200" dirty="0">
                <a:solidFill>
                  <a:schemeClr val="tx1"/>
                </a:solidFill>
              </a:rPr>
              <a:t>Placement</a:t>
            </a:r>
          </a:p>
        </p:txBody>
      </p:sp>
      <p:pic>
        <p:nvPicPr>
          <p:cNvPr id="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4962" y="6134101"/>
            <a:ext cx="13144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Rounded Rectangle 61"/>
          <p:cNvSpPr/>
          <p:nvPr/>
        </p:nvSpPr>
        <p:spPr>
          <a:xfrm>
            <a:off x="9141617" y="533401"/>
            <a:ext cx="1067594" cy="256311"/>
          </a:xfrm>
          <a:prstGeom prst="round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r>
              <a:rPr lang="en-US" sz="1600" dirty="0"/>
              <a:t>6 VMs</a:t>
            </a:r>
          </a:p>
        </p:txBody>
      </p:sp>
      <p:sp>
        <p:nvSpPr>
          <p:cNvPr id="64" name="Rounded Rectangle 63"/>
          <p:cNvSpPr/>
          <p:nvPr/>
        </p:nvSpPr>
        <p:spPr>
          <a:xfrm>
            <a:off x="9141617" y="1319646"/>
            <a:ext cx="1067594" cy="256311"/>
          </a:xfrm>
          <a:prstGeom prst="round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r>
              <a:rPr lang="en-US" sz="1600" dirty="0"/>
              <a:t>6 VMs</a:t>
            </a:r>
          </a:p>
        </p:txBody>
      </p:sp>
      <p:sp>
        <p:nvSpPr>
          <p:cNvPr id="66" name="Rounded Rectangle 65"/>
          <p:cNvSpPr/>
          <p:nvPr/>
        </p:nvSpPr>
        <p:spPr>
          <a:xfrm>
            <a:off x="9158422" y="2182090"/>
            <a:ext cx="1067594" cy="256311"/>
          </a:xfrm>
          <a:prstGeom prst="round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r>
              <a:rPr lang="en-US" sz="1600" dirty="0"/>
              <a:t>5 VMs</a:t>
            </a:r>
          </a:p>
        </p:txBody>
      </p:sp>
    </p:spTree>
    <p:extLst>
      <p:ext uri="{BB962C8B-B14F-4D97-AF65-F5344CB8AC3E}">
        <p14:creationId xmlns:p14="http://schemas.microsoft.com/office/powerpoint/2010/main" val="187444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1" grpId="0" animBg="1"/>
      <p:bldP spid="82" grpId="0" animBg="1"/>
      <p:bldP spid="83" grpId="0" animBg="1"/>
      <p:bldP spid="62" grpId="0" animBg="1"/>
      <p:bldP spid="64" grpId="0" animBg="1"/>
      <p:bldP spid="6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17309" y="914400"/>
            <a:ext cx="711015" cy="5334000"/>
          </a:xfrm>
          <a:prstGeom prst="rect">
            <a:avLst/>
          </a:prstGeom>
        </p:spPr>
        <p:style>
          <a:lnRef idx="1">
            <a:schemeClr val="accent5"/>
          </a:lnRef>
          <a:fillRef idx="3">
            <a:schemeClr val="accent5"/>
          </a:fillRef>
          <a:effectRef idx="2">
            <a:schemeClr val="accent5"/>
          </a:effectRef>
          <a:fontRef idx="minor">
            <a:schemeClr val="lt1"/>
          </a:fontRef>
        </p:style>
        <p:txBody>
          <a:bodyPr vert="vert270" lIns="121899" tIns="60949" rIns="121899" bIns="60949" rtlCol="0" anchor="ctr"/>
          <a:lstStyle/>
          <a:p>
            <a:pPr algn="ctr"/>
            <a:r>
              <a:rPr lang="en-US" sz="3200" b="1" dirty="0"/>
              <a:t>New York</a:t>
            </a:r>
          </a:p>
        </p:txBody>
      </p:sp>
      <p:sp>
        <p:nvSpPr>
          <p:cNvPr id="14" name="Rounded Rectangle 13"/>
          <p:cNvSpPr/>
          <p:nvPr/>
        </p:nvSpPr>
        <p:spPr>
          <a:xfrm>
            <a:off x="2234619" y="914400"/>
            <a:ext cx="5180251"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t"/>
          <a:lstStyle/>
          <a:p>
            <a:pPr algn="ctr"/>
            <a:r>
              <a:rPr lang="en-US" sz="1900" dirty="0"/>
              <a:t>Host1</a:t>
            </a:r>
          </a:p>
        </p:txBody>
      </p:sp>
      <p:cxnSp>
        <p:nvCxnSpPr>
          <p:cNvPr id="17" name="Curved Connector 16"/>
          <p:cNvCxnSpPr>
            <a:stCxn id="16" idx="3"/>
            <a:endCxn id="18" idx="2"/>
          </p:cNvCxnSpPr>
          <p:nvPr/>
        </p:nvCxnSpPr>
        <p:spPr>
          <a:xfrm flipV="1">
            <a:off x="7922738" y="723901"/>
            <a:ext cx="1499499" cy="6477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 Same Side Corner Rectangle 17"/>
          <p:cNvSpPr/>
          <p:nvPr/>
        </p:nvSpPr>
        <p:spPr>
          <a:xfrm>
            <a:off x="9422236" y="609600"/>
            <a:ext cx="1625177" cy="228600"/>
          </a:xfrm>
          <a:prstGeom prst="round2Same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r>
              <a:rPr lang="en-US" sz="1500" dirty="0"/>
              <a:t>FRONTEND</a:t>
            </a:r>
          </a:p>
        </p:txBody>
      </p:sp>
      <p:sp>
        <p:nvSpPr>
          <p:cNvPr id="19" name="Round Same Side Corner Rectangle 18"/>
          <p:cNvSpPr/>
          <p:nvPr/>
        </p:nvSpPr>
        <p:spPr>
          <a:xfrm>
            <a:off x="9371012" y="1447800"/>
            <a:ext cx="1625177" cy="228600"/>
          </a:xfrm>
          <a:prstGeom prst="round2SameRect">
            <a:avLst/>
          </a:prstGeom>
        </p:spPr>
        <p:style>
          <a:lnRef idx="1">
            <a:schemeClr val="accent3"/>
          </a:lnRef>
          <a:fillRef idx="2">
            <a:schemeClr val="accent3"/>
          </a:fillRef>
          <a:effectRef idx="1">
            <a:schemeClr val="accent3"/>
          </a:effectRef>
          <a:fontRef idx="minor">
            <a:schemeClr val="dk1"/>
          </a:fontRef>
        </p:style>
        <p:txBody>
          <a:bodyPr lIns="121899" tIns="60949" rIns="121899" bIns="60949" rtlCol="0" anchor="ctr"/>
          <a:lstStyle/>
          <a:p>
            <a:pPr algn="ctr"/>
            <a:r>
              <a:rPr lang="en-US" sz="1500" dirty="0"/>
              <a:t>BACKEND</a:t>
            </a:r>
          </a:p>
        </p:txBody>
      </p:sp>
      <p:cxnSp>
        <p:nvCxnSpPr>
          <p:cNvPr id="20" name="Curved Connector 19"/>
          <p:cNvCxnSpPr>
            <a:stCxn id="57" idx="3"/>
            <a:endCxn id="19" idx="2"/>
          </p:cNvCxnSpPr>
          <p:nvPr/>
        </p:nvCxnSpPr>
        <p:spPr>
          <a:xfrm flipV="1">
            <a:off x="7922736" y="1562101"/>
            <a:ext cx="1448276" cy="5715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31" idx="3"/>
            <a:endCxn id="33" idx="2"/>
          </p:cNvCxnSpPr>
          <p:nvPr/>
        </p:nvCxnSpPr>
        <p:spPr>
          <a:xfrm flipV="1">
            <a:off x="7897680" y="2376061"/>
            <a:ext cx="1484016" cy="6477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ound Same Side Corner Rectangle 32"/>
          <p:cNvSpPr/>
          <p:nvPr/>
        </p:nvSpPr>
        <p:spPr>
          <a:xfrm>
            <a:off x="9381696" y="2261760"/>
            <a:ext cx="1625177" cy="228600"/>
          </a:xfrm>
          <a:prstGeom prst="round2Same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r>
              <a:rPr lang="en-US" sz="1500" dirty="0"/>
              <a:t>FRONTEND</a:t>
            </a:r>
          </a:p>
        </p:txBody>
      </p:sp>
      <p:sp>
        <p:nvSpPr>
          <p:cNvPr id="34" name="Round Same Side Corner Rectangle 33"/>
          <p:cNvSpPr/>
          <p:nvPr/>
        </p:nvSpPr>
        <p:spPr>
          <a:xfrm>
            <a:off x="9344767" y="3345875"/>
            <a:ext cx="1625177" cy="228600"/>
          </a:xfrm>
          <a:prstGeom prst="round2SameRect">
            <a:avLst/>
          </a:prstGeom>
        </p:spPr>
        <p:style>
          <a:lnRef idx="1">
            <a:schemeClr val="accent3"/>
          </a:lnRef>
          <a:fillRef idx="2">
            <a:schemeClr val="accent3"/>
          </a:fillRef>
          <a:effectRef idx="1">
            <a:schemeClr val="accent3"/>
          </a:effectRef>
          <a:fontRef idx="minor">
            <a:schemeClr val="dk1"/>
          </a:fontRef>
        </p:style>
        <p:txBody>
          <a:bodyPr lIns="121899" tIns="60949" rIns="121899" bIns="60949" rtlCol="0" anchor="ctr"/>
          <a:lstStyle/>
          <a:p>
            <a:pPr algn="ctr"/>
            <a:r>
              <a:rPr lang="en-US" sz="1500" dirty="0"/>
              <a:t>BACKEND</a:t>
            </a:r>
          </a:p>
        </p:txBody>
      </p:sp>
      <p:cxnSp>
        <p:nvCxnSpPr>
          <p:cNvPr id="35" name="Curved Connector 34"/>
          <p:cNvCxnSpPr>
            <a:stCxn id="30" idx="3"/>
            <a:endCxn id="34" idx="2"/>
          </p:cNvCxnSpPr>
          <p:nvPr/>
        </p:nvCxnSpPr>
        <p:spPr>
          <a:xfrm flipV="1">
            <a:off x="7897682" y="3460175"/>
            <a:ext cx="1447086" cy="502225"/>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52" idx="3"/>
            <a:endCxn id="54" idx="2"/>
          </p:cNvCxnSpPr>
          <p:nvPr/>
        </p:nvCxnSpPr>
        <p:spPr>
          <a:xfrm flipV="1">
            <a:off x="7923451" y="4301815"/>
            <a:ext cx="1447562" cy="6477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ound Same Side Corner Rectangle 53"/>
          <p:cNvSpPr/>
          <p:nvPr/>
        </p:nvSpPr>
        <p:spPr>
          <a:xfrm>
            <a:off x="9371012" y="4187515"/>
            <a:ext cx="1625177" cy="228600"/>
          </a:xfrm>
          <a:prstGeom prst="round2SameRect">
            <a:avLst/>
          </a:prstGeom>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r>
              <a:rPr lang="en-US" sz="1500" dirty="0"/>
              <a:t>CORP</a:t>
            </a:r>
          </a:p>
        </p:txBody>
      </p:sp>
      <p:sp>
        <p:nvSpPr>
          <p:cNvPr id="55" name="Round Same Side Corner Rectangle 54"/>
          <p:cNvSpPr/>
          <p:nvPr/>
        </p:nvSpPr>
        <p:spPr>
          <a:xfrm>
            <a:off x="9371012" y="5275120"/>
            <a:ext cx="1625177" cy="228600"/>
          </a:xfrm>
          <a:prstGeom prst="round2SameRect">
            <a:avLst/>
          </a:prstGeom>
        </p:spPr>
        <p:style>
          <a:lnRef idx="1">
            <a:schemeClr val="accent3"/>
          </a:lnRef>
          <a:fillRef idx="2">
            <a:schemeClr val="accent3"/>
          </a:fillRef>
          <a:effectRef idx="1">
            <a:schemeClr val="accent3"/>
          </a:effectRef>
          <a:fontRef idx="minor">
            <a:schemeClr val="dk1"/>
          </a:fontRef>
        </p:style>
        <p:txBody>
          <a:bodyPr lIns="121899" tIns="60949" rIns="121899" bIns="60949" rtlCol="0" anchor="ctr"/>
          <a:lstStyle/>
          <a:p>
            <a:pPr algn="ctr"/>
            <a:r>
              <a:rPr lang="en-US" sz="1500" dirty="0"/>
              <a:t>BACKEND</a:t>
            </a:r>
          </a:p>
        </p:txBody>
      </p:sp>
      <p:cxnSp>
        <p:nvCxnSpPr>
          <p:cNvPr id="56" name="Curved Connector 55"/>
          <p:cNvCxnSpPr>
            <a:stCxn id="51" idx="3"/>
            <a:endCxn id="55" idx="2"/>
          </p:cNvCxnSpPr>
          <p:nvPr/>
        </p:nvCxnSpPr>
        <p:spPr>
          <a:xfrm flipV="1">
            <a:off x="7923451" y="5389421"/>
            <a:ext cx="1447562" cy="5715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2640912" y="1295400"/>
            <a:ext cx="2031471" cy="1066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900" dirty="0"/>
              <a:t>Frontend Tier</a:t>
            </a:r>
          </a:p>
          <a:p>
            <a:pPr algn="ctr"/>
            <a:r>
              <a:rPr lang="en-US" sz="1900" dirty="0"/>
              <a:t>VMs</a:t>
            </a:r>
          </a:p>
        </p:txBody>
      </p:sp>
      <p:sp>
        <p:nvSpPr>
          <p:cNvPr id="37" name="Rounded Rectangle 36"/>
          <p:cNvSpPr/>
          <p:nvPr/>
        </p:nvSpPr>
        <p:spPr>
          <a:xfrm>
            <a:off x="2234619" y="2743200"/>
            <a:ext cx="5180251"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t"/>
          <a:lstStyle/>
          <a:p>
            <a:pPr algn="ctr"/>
            <a:r>
              <a:rPr lang="en-US" sz="1900" dirty="0"/>
              <a:t>Host3</a:t>
            </a:r>
          </a:p>
        </p:txBody>
      </p:sp>
      <p:sp>
        <p:nvSpPr>
          <p:cNvPr id="38" name="Rounded Rectangle 37"/>
          <p:cNvSpPr/>
          <p:nvPr/>
        </p:nvSpPr>
        <p:spPr>
          <a:xfrm>
            <a:off x="2640912" y="3124200"/>
            <a:ext cx="2031471" cy="1066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900" dirty="0"/>
              <a:t>Middle Tier</a:t>
            </a:r>
          </a:p>
          <a:p>
            <a:pPr algn="ctr"/>
            <a:r>
              <a:rPr lang="en-US" sz="1900" dirty="0"/>
              <a:t>VMs</a:t>
            </a:r>
          </a:p>
        </p:txBody>
      </p:sp>
      <p:sp>
        <p:nvSpPr>
          <p:cNvPr id="39" name="Rounded Rectangle 38"/>
          <p:cNvSpPr/>
          <p:nvPr/>
        </p:nvSpPr>
        <p:spPr>
          <a:xfrm>
            <a:off x="2234618" y="4724400"/>
            <a:ext cx="5180251"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t"/>
          <a:lstStyle/>
          <a:p>
            <a:pPr algn="ctr"/>
            <a:r>
              <a:rPr lang="en-US" sz="1900" dirty="0"/>
              <a:t>Host6</a:t>
            </a:r>
          </a:p>
        </p:txBody>
      </p:sp>
      <p:sp>
        <p:nvSpPr>
          <p:cNvPr id="40" name="Rounded Rectangle 39"/>
          <p:cNvSpPr/>
          <p:nvPr/>
        </p:nvSpPr>
        <p:spPr>
          <a:xfrm>
            <a:off x="2640912" y="5105400"/>
            <a:ext cx="2031471" cy="1066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900" dirty="0"/>
              <a:t>DB Tier</a:t>
            </a:r>
          </a:p>
          <a:p>
            <a:pPr algn="ctr"/>
            <a:r>
              <a:rPr lang="en-US" sz="1900" dirty="0"/>
              <a:t>VMs</a:t>
            </a:r>
          </a:p>
        </p:txBody>
      </p:sp>
      <p:sp>
        <p:nvSpPr>
          <p:cNvPr id="41" name="Rounded Rectangle 40"/>
          <p:cNvSpPr/>
          <p:nvPr/>
        </p:nvSpPr>
        <p:spPr>
          <a:xfrm>
            <a:off x="5789693" y="1295400"/>
            <a:ext cx="711015" cy="990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vert="vert270" lIns="121899" tIns="60949" rIns="121899" bIns="60949" rtlCol="0" anchor="ctr"/>
          <a:lstStyle/>
          <a:p>
            <a:pPr algn="ctr"/>
            <a:r>
              <a:rPr lang="en-US" sz="1600" dirty="0">
                <a:solidFill>
                  <a:schemeClr val="tx1"/>
                </a:solidFill>
              </a:rPr>
              <a:t>v-switch</a:t>
            </a:r>
          </a:p>
        </p:txBody>
      </p:sp>
      <p:sp>
        <p:nvSpPr>
          <p:cNvPr id="46" name="Rectangular Callout 45"/>
          <p:cNvSpPr/>
          <p:nvPr/>
        </p:nvSpPr>
        <p:spPr>
          <a:xfrm>
            <a:off x="0" y="-5255"/>
            <a:ext cx="3047206" cy="762000"/>
          </a:xfrm>
          <a:prstGeom prst="wedgeRectCallout">
            <a:avLst>
              <a:gd name="adj1" fmla="val 41794"/>
              <a:gd name="adj2" fmla="val 106136"/>
            </a:avLst>
          </a:prstGeom>
        </p:spPr>
        <p:style>
          <a:lnRef idx="1">
            <a:schemeClr val="dk1"/>
          </a:lnRef>
          <a:fillRef idx="2">
            <a:schemeClr val="dk1"/>
          </a:fillRef>
          <a:effectRef idx="1">
            <a:schemeClr val="dk1"/>
          </a:effectRef>
          <a:fontRef idx="minor">
            <a:schemeClr val="dk1"/>
          </a:fontRef>
        </p:style>
        <p:txBody>
          <a:bodyPr lIns="121899" tIns="60949" rIns="121899" bIns="60949" rtlCol="0" anchor="ctr"/>
          <a:lstStyle/>
          <a:p>
            <a:r>
              <a:rPr lang="en-US" sz="1600" dirty="0"/>
              <a:t>OS </a:t>
            </a:r>
            <a:r>
              <a:rPr lang="en-US" sz="1600" dirty="0" err="1"/>
              <a:t>unattend</a:t>
            </a:r>
            <a:r>
              <a:rPr lang="en-US" sz="1600" dirty="0"/>
              <a:t> file to configure static IP allocated from IP Pool</a:t>
            </a:r>
          </a:p>
        </p:txBody>
      </p:sp>
      <p:cxnSp>
        <p:nvCxnSpPr>
          <p:cNvPr id="49" name="Straight Arrow Connector 48"/>
          <p:cNvCxnSpPr>
            <a:stCxn id="43" idx="3"/>
            <a:endCxn id="41" idx="1"/>
          </p:cNvCxnSpPr>
          <p:nvPr/>
        </p:nvCxnSpPr>
        <p:spPr>
          <a:xfrm>
            <a:off x="5078677" y="1562100"/>
            <a:ext cx="711015" cy="2286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9" name="Rectangular Callout 58"/>
          <p:cNvSpPr/>
          <p:nvPr/>
        </p:nvSpPr>
        <p:spPr>
          <a:xfrm>
            <a:off x="3504287" y="-5255"/>
            <a:ext cx="3453500" cy="838200"/>
          </a:xfrm>
          <a:prstGeom prst="wedgeRectCallout">
            <a:avLst>
              <a:gd name="adj1" fmla="val 26761"/>
              <a:gd name="adj2" fmla="val 85640"/>
            </a:avLst>
          </a:prstGeom>
        </p:spPr>
        <p:style>
          <a:lnRef idx="1">
            <a:schemeClr val="dk1"/>
          </a:lnRef>
          <a:fillRef idx="2">
            <a:schemeClr val="dk1"/>
          </a:fillRef>
          <a:effectRef idx="1">
            <a:schemeClr val="dk1"/>
          </a:effectRef>
          <a:fontRef idx="minor">
            <a:schemeClr val="dk1"/>
          </a:fontRef>
        </p:style>
        <p:txBody>
          <a:bodyPr lIns="121899" tIns="60949" rIns="121899" bIns="60949" rtlCol="0" anchor="ctr"/>
          <a:lstStyle/>
          <a:p>
            <a:r>
              <a:rPr lang="en-US" sz="1600" dirty="0"/>
              <a:t>Find v-switch that’s connected to the required NIC</a:t>
            </a:r>
          </a:p>
        </p:txBody>
      </p:sp>
      <p:cxnSp>
        <p:nvCxnSpPr>
          <p:cNvPr id="62" name="Curved Connector 61"/>
          <p:cNvCxnSpPr>
            <a:stCxn id="41" idx="3"/>
            <a:endCxn id="16" idx="1"/>
          </p:cNvCxnSpPr>
          <p:nvPr/>
        </p:nvCxnSpPr>
        <p:spPr>
          <a:xfrm flipV="1">
            <a:off x="6500710" y="1371601"/>
            <a:ext cx="914161" cy="419100"/>
          </a:xfrm>
          <a:prstGeom prst="curvedConnector3">
            <a:avLst>
              <a:gd name="adj1" fmla="val 5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4962" y="5981701"/>
            <a:ext cx="13144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Flowchart: Terminator 42"/>
          <p:cNvSpPr/>
          <p:nvPr/>
        </p:nvSpPr>
        <p:spPr>
          <a:xfrm>
            <a:off x="4570809" y="14859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800" dirty="0"/>
          </a:p>
        </p:txBody>
      </p:sp>
      <p:sp>
        <p:nvSpPr>
          <p:cNvPr id="16" name="Flowchart: Terminator 15"/>
          <p:cNvSpPr/>
          <p:nvPr/>
        </p:nvSpPr>
        <p:spPr>
          <a:xfrm>
            <a:off x="7414868" y="12954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800" dirty="0"/>
          </a:p>
        </p:txBody>
      </p:sp>
      <p:sp>
        <p:nvSpPr>
          <p:cNvPr id="30" name="Flowchart: Terminator 29"/>
          <p:cNvSpPr/>
          <p:nvPr/>
        </p:nvSpPr>
        <p:spPr>
          <a:xfrm>
            <a:off x="7389812" y="38862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1900"/>
          </a:p>
        </p:txBody>
      </p:sp>
      <p:sp>
        <p:nvSpPr>
          <p:cNvPr id="31" name="Flowchart: Terminator 30"/>
          <p:cNvSpPr/>
          <p:nvPr/>
        </p:nvSpPr>
        <p:spPr>
          <a:xfrm>
            <a:off x="7389812" y="294756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800" dirty="0"/>
          </a:p>
        </p:txBody>
      </p:sp>
      <p:sp>
        <p:nvSpPr>
          <p:cNvPr id="51" name="Flowchart: Terminator 50"/>
          <p:cNvSpPr/>
          <p:nvPr/>
        </p:nvSpPr>
        <p:spPr>
          <a:xfrm>
            <a:off x="7415582" y="588472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1900"/>
          </a:p>
        </p:txBody>
      </p:sp>
      <p:sp>
        <p:nvSpPr>
          <p:cNvPr id="52" name="Flowchart: Terminator 51"/>
          <p:cNvSpPr/>
          <p:nvPr/>
        </p:nvSpPr>
        <p:spPr>
          <a:xfrm>
            <a:off x="7415582" y="4873315"/>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800" dirty="0"/>
          </a:p>
        </p:txBody>
      </p:sp>
      <p:sp>
        <p:nvSpPr>
          <p:cNvPr id="57" name="Flowchart: Terminator 56"/>
          <p:cNvSpPr/>
          <p:nvPr/>
        </p:nvSpPr>
        <p:spPr>
          <a:xfrm>
            <a:off x="7414868" y="20574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800" dirty="0"/>
          </a:p>
        </p:txBody>
      </p:sp>
      <p:sp>
        <p:nvSpPr>
          <p:cNvPr id="48" name="Flowchart: Terminator 47"/>
          <p:cNvSpPr/>
          <p:nvPr/>
        </p:nvSpPr>
        <p:spPr>
          <a:xfrm>
            <a:off x="4570809" y="3368567"/>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800" dirty="0"/>
          </a:p>
        </p:txBody>
      </p:sp>
      <p:sp>
        <p:nvSpPr>
          <p:cNvPr id="50" name="Flowchart: Terminator 49"/>
          <p:cNvSpPr/>
          <p:nvPr/>
        </p:nvSpPr>
        <p:spPr>
          <a:xfrm>
            <a:off x="4570809" y="5791200"/>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800" dirty="0"/>
          </a:p>
        </p:txBody>
      </p:sp>
      <p:sp>
        <p:nvSpPr>
          <p:cNvPr id="65" name="Flowchart: Terminator 64"/>
          <p:cNvSpPr/>
          <p:nvPr/>
        </p:nvSpPr>
        <p:spPr>
          <a:xfrm>
            <a:off x="4570412" y="3825765"/>
            <a:ext cx="507868" cy="152400"/>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lIns="121899" tIns="60949" rIns="121899" bIns="60949" rtlCol="0" anchor="ctr"/>
          <a:lstStyle/>
          <a:p>
            <a:pPr algn="ctr"/>
            <a:endParaRPr lang="en-US" sz="800" dirty="0"/>
          </a:p>
        </p:txBody>
      </p:sp>
      <p:grpSp>
        <p:nvGrpSpPr>
          <p:cNvPr id="82" name="Group 81"/>
          <p:cNvGrpSpPr/>
          <p:nvPr/>
        </p:nvGrpSpPr>
        <p:grpSpPr>
          <a:xfrm>
            <a:off x="5078282" y="3005546"/>
            <a:ext cx="2337302" cy="3090455"/>
            <a:chOff x="5078280" y="3005546"/>
            <a:chExt cx="2337302" cy="3090454"/>
          </a:xfrm>
        </p:grpSpPr>
        <p:sp>
          <p:nvSpPr>
            <p:cNvPr id="44" name="Rounded Rectangle 43"/>
            <p:cNvSpPr/>
            <p:nvPr/>
          </p:nvSpPr>
          <p:spPr>
            <a:xfrm>
              <a:off x="5662824" y="3005546"/>
              <a:ext cx="1295320" cy="5154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en-US" sz="1600" dirty="0">
                  <a:solidFill>
                    <a:schemeClr val="tx1"/>
                  </a:solidFill>
                </a:rPr>
                <a:t>v-switch</a:t>
              </a:r>
            </a:p>
          </p:txBody>
        </p:sp>
        <p:sp>
          <p:nvSpPr>
            <p:cNvPr id="45" name="Rounded Rectangle 44"/>
            <p:cNvSpPr/>
            <p:nvPr/>
          </p:nvSpPr>
          <p:spPr>
            <a:xfrm>
              <a:off x="5789692" y="5105400"/>
              <a:ext cx="711015" cy="990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600" dirty="0">
                  <a:solidFill>
                    <a:schemeClr val="tx1"/>
                  </a:solidFill>
                </a:rPr>
                <a:t>v-switch</a:t>
              </a:r>
            </a:p>
          </p:txBody>
        </p:sp>
        <p:cxnSp>
          <p:nvCxnSpPr>
            <p:cNvPr id="58" name="Straight Arrow Connector 57"/>
            <p:cNvCxnSpPr>
              <a:stCxn id="48" idx="3"/>
              <a:endCxn id="44" idx="1"/>
            </p:cNvCxnSpPr>
            <p:nvPr/>
          </p:nvCxnSpPr>
          <p:spPr>
            <a:xfrm flipV="1">
              <a:off x="5078677" y="3263256"/>
              <a:ext cx="584147" cy="18151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44" idx="3"/>
              <a:endCxn id="31" idx="1"/>
            </p:cNvCxnSpPr>
            <p:nvPr/>
          </p:nvCxnSpPr>
          <p:spPr>
            <a:xfrm flipV="1">
              <a:off x="6958144" y="3023760"/>
              <a:ext cx="431668" cy="239496"/>
            </a:xfrm>
            <a:prstGeom prst="curvedConnector3">
              <a:avLst>
                <a:gd name="adj1" fmla="val 5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0" idx="3"/>
              <a:endCxn id="45" idx="1"/>
            </p:cNvCxnSpPr>
            <p:nvPr/>
          </p:nvCxnSpPr>
          <p:spPr>
            <a:xfrm flipV="1">
              <a:off x="5078677" y="5600700"/>
              <a:ext cx="711015" cy="2667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45" idx="3"/>
              <a:endCxn id="51" idx="1"/>
            </p:cNvCxnSpPr>
            <p:nvPr/>
          </p:nvCxnSpPr>
          <p:spPr>
            <a:xfrm>
              <a:off x="6500707" y="5600700"/>
              <a:ext cx="914875" cy="360220"/>
            </a:xfrm>
            <a:prstGeom prst="curvedConnector3">
              <a:avLst>
                <a:gd name="adj1" fmla="val 5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2" name="Rounded Rectangle 71"/>
            <p:cNvSpPr/>
            <p:nvPr/>
          </p:nvSpPr>
          <p:spPr>
            <a:xfrm>
              <a:off x="5637212" y="3644256"/>
              <a:ext cx="1295320" cy="5154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en-US" sz="1600" dirty="0">
                  <a:solidFill>
                    <a:schemeClr val="tx1"/>
                  </a:solidFill>
                </a:rPr>
                <a:t>v-switch</a:t>
              </a:r>
            </a:p>
          </p:txBody>
        </p:sp>
        <p:cxnSp>
          <p:nvCxnSpPr>
            <p:cNvPr id="75" name="Straight Arrow Connector 74"/>
            <p:cNvCxnSpPr>
              <a:stCxn id="65" idx="3"/>
              <a:endCxn id="72" idx="1"/>
            </p:cNvCxnSpPr>
            <p:nvPr/>
          </p:nvCxnSpPr>
          <p:spPr>
            <a:xfrm>
              <a:off x="5078280" y="3901966"/>
              <a:ext cx="55893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72" idx="3"/>
              <a:endCxn id="30" idx="1"/>
            </p:cNvCxnSpPr>
            <p:nvPr/>
          </p:nvCxnSpPr>
          <p:spPr>
            <a:xfrm>
              <a:off x="6932532" y="3901966"/>
              <a:ext cx="457280" cy="60434"/>
            </a:xfrm>
            <a:prstGeom prst="curvedConnector3">
              <a:avLst>
                <a:gd name="adj1" fmla="val 5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271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left)">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Configure and Deploy </a:t>
            </a:r>
            <a:r>
              <a:rPr lang="en-US" dirty="0" smtClean="0"/>
              <a:t>Fabric</a:t>
            </a:r>
            <a:br>
              <a:rPr lang="en-US" dirty="0" smtClean="0"/>
            </a:br>
            <a:r>
              <a:rPr lang="en-US" dirty="0" smtClean="0"/>
              <a:t>	</a:t>
            </a:r>
            <a:r>
              <a:rPr lang="en-US" sz="5300" dirty="0">
                <a:solidFill>
                  <a:schemeClr val="accent2"/>
                </a:solidFill>
              </a:rPr>
              <a:t>Storage</a:t>
            </a:r>
            <a:endParaRPr lang="en-US" sz="5300" b="1" dirty="0">
              <a:solidFill>
                <a:schemeClr val="accent2"/>
              </a:solidFill>
            </a:endParaRPr>
          </a:p>
        </p:txBody>
      </p:sp>
    </p:spTree>
    <p:extLst>
      <p:ext uri="{BB962C8B-B14F-4D97-AF65-F5344CB8AC3E}">
        <p14:creationId xmlns:p14="http://schemas.microsoft.com/office/powerpoint/2010/main" val="29591189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84051" y="274638"/>
            <a:ext cx="10836275" cy="609399"/>
          </a:xfrm>
        </p:spPr>
        <p:txBody>
          <a:bodyPr>
            <a:normAutofit/>
          </a:bodyPr>
          <a:lstStyle/>
          <a:p>
            <a:pPr eaLnBrk="1" hangingPunct="1"/>
            <a:r>
              <a:rPr lang="en-US" dirty="0" smtClean="0">
                <a:solidFill>
                  <a:schemeClr val="tx1"/>
                </a:solidFill>
                <a:cs typeface="Arial" pitchFamily="34" charset="0"/>
              </a:rPr>
              <a:t>Storage Management</a:t>
            </a:r>
          </a:p>
        </p:txBody>
      </p:sp>
      <p:sp>
        <p:nvSpPr>
          <p:cNvPr id="59395" name="Text Placeholder 2"/>
          <p:cNvSpPr>
            <a:spLocks noGrp="1"/>
          </p:cNvSpPr>
          <p:nvPr>
            <p:ph type="body" sz="quarter" idx="17"/>
          </p:nvPr>
        </p:nvSpPr>
        <p:spPr>
          <a:xfrm>
            <a:off x="4418012" y="1566863"/>
            <a:ext cx="3411538" cy="476251"/>
          </a:xfrm>
        </p:spPr>
        <p:txBody>
          <a:bodyPr/>
          <a:lstStyle/>
          <a:p>
            <a:r>
              <a:rPr lang="en-US" sz="2100" dirty="0">
                <a:solidFill>
                  <a:schemeClr val="tx1"/>
                </a:solidFill>
                <a:cs typeface="Arial" pitchFamily="34" charset="0"/>
              </a:rPr>
              <a:t>END-TO-END MAPPING</a:t>
            </a:r>
          </a:p>
        </p:txBody>
      </p:sp>
      <p:sp>
        <p:nvSpPr>
          <p:cNvPr id="59396" name="Text Placeholder 3"/>
          <p:cNvSpPr>
            <a:spLocks noGrp="1"/>
          </p:cNvSpPr>
          <p:nvPr>
            <p:ph type="body" sz="quarter" idx="21"/>
          </p:nvPr>
        </p:nvSpPr>
        <p:spPr>
          <a:xfrm>
            <a:off x="4646614" y="2195516"/>
            <a:ext cx="2957514" cy="3349625"/>
          </a:xfrm>
        </p:spPr>
        <p:txBody>
          <a:bodyPr/>
          <a:lstStyle/>
          <a:p>
            <a:pPr marL="380933" indent="-380933">
              <a:spcBef>
                <a:spcPct val="75000"/>
              </a:spcBef>
              <a:buClr>
                <a:srgbClr val="3DB5F1"/>
              </a:buClr>
              <a:buFont typeface="Arial" pitchFamily="34" charset="0"/>
              <a:buChar char="•"/>
            </a:pPr>
            <a:r>
              <a:rPr lang="en-US" sz="1900" dirty="0">
                <a:solidFill>
                  <a:schemeClr val="tx1"/>
                </a:solidFill>
              </a:rPr>
              <a:t>Create associations between storage and VM through reconciling data from Hyper-V and storage arrays</a:t>
            </a:r>
          </a:p>
          <a:p>
            <a:pPr marL="380933" indent="-380933">
              <a:spcBef>
                <a:spcPct val="75000"/>
              </a:spcBef>
              <a:buClr>
                <a:srgbClr val="3DB5F1"/>
              </a:buClr>
              <a:buFont typeface="Arial" pitchFamily="34" charset="0"/>
              <a:buChar char="•"/>
            </a:pPr>
            <a:r>
              <a:rPr lang="en-US" sz="1900" dirty="0">
                <a:solidFill>
                  <a:schemeClr val="tx1"/>
                </a:solidFill>
              </a:rPr>
              <a:t>Identify storage consumed by VM, host, and cluster</a:t>
            </a:r>
          </a:p>
        </p:txBody>
      </p:sp>
      <p:sp>
        <p:nvSpPr>
          <p:cNvPr id="59397" name="Text Placeholder 4"/>
          <p:cNvSpPr>
            <a:spLocks noGrp="1"/>
          </p:cNvSpPr>
          <p:nvPr>
            <p:ph type="body" sz="quarter" idx="22"/>
          </p:nvPr>
        </p:nvSpPr>
        <p:spPr>
          <a:xfrm>
            <a:off x="812590" y="1600200"/>
            <a:ext cx="3411537" cy="476251"/>
          </a:xfrm>
        </p:spPr>
        <p:txBody>
          <a:bodyPr/>
          <a:lstStyle/>
          <a:p>
            <a:r>
              <a:rPr lang="en-US" sz="1900" dirty="0">
                <a:solidFill>
                  <a:schemeClr val="tx1"/>
                </a:solidFill>
                <a:cs typeface="Arial" pitchFamily="34" charset="0"/>
              </a:rPr>
              <a:t>CAPACITY MANAGEMENT</a:t>
            </a:r>
          </a:p>
        </p:txBody>
      </p:sp>
      <p:sp>
        <p:nvSpPr>
          <p:cNvPr id="59398" name="Text Placeholder 5"/>
          <p:cNvSpPr>
            <a:spLocks noGrp="1"/>
          </p:cNvSpPr>
          <p:nvPr>
            <p:ph type="body" sz="quarter" idx="23"/>
          </p:nvPr>
        </p:nvSpPr>
        <p:spPr/>
        <p:txBody>
          <a:bodyPr/>
          <a:lstStyle/>
          <a:p>
            <a:r>
              <a:rPr lang="en-US" sz="2400" dirty="0">
                <a:solidFill>
                  <a:schemeClr val="tx1"/>
                </a:solidFill>
                <a:cs typeface="Arial" pitchFamily="34" charset="0"/>
              </a:rPr>
              <a:t>RAPID PROVISIONING</a:t>
            </a:r>
          </a:p>
        </p:txBody>
      </p:sp>
      <p:sp>
        <p:nvSpPr>
          <p:cNvPr id="59399" name="Text Placeholder 6"/>
          <p:cNvSpPr>
            <a:spLocks noGrp="1"/>
          </p:cNvSpPr>
          <p:nvPr>
            <p:ph type="body" sz="quarter" idx="24"/>
          </p:nvPr>
        </p:nvSpPr>
        <p:spPr>
          <a:xfrm>
            <a:off x="989014" y="2133602"/>
            <a:ext cx="2957514" cy="3505199"/>
          </a:xfrm>
        </p:spPr>
        <p:txBody>
          <a:bodyPr/>
          <a:lstStyle/>
          <a:p>
            <a:pPr marL="380933" indent="-380933">
              <a:spcBef>
                <a:spcPct val="75000"/>
              </a:spcBef>
              <a:buClr>
                <a:srgbClr val="3DB5F1"/>
              </a:buClr>
              <a:buFont typeface="Arial" pitchFamily="34" charset="0"/>
              <a:buChar char="•"/>
            </a:pPr>
            <a:r>
              <a:rPr lang="en-US" sz="1600" dirty="0">
                <a:solidFill>
                  <a:schemeClr val="tx1"/>
                </a:solidFill>
              </a:rPr>
              <a:t>Add storage to a host or cluster through masking operations, initialization, partitioning, formatting, and CSV cluster resource creation</a:t>
            </a:r>
          </a:p>
          <a:p>
            <a:pPr marL="380933" indent="-380933">
              <a:spcBef>
                <a:spcPct val="75000"/>
              </a:spcBef>
              <a:buClr>
                <a:srgbClr val="3DB5F1"/>
              </a:buClr>
              <a:buFont typeface="Arial" pitchFamily="34" charset="0"/>
              <a:buChar char="•"/>
            </a:pPr>
            <a:r>
              <a:rPr lang="en-US" sz="1600" dirty="0">
                <a:solidFill>
                  <a:schemeClr val="tx1"/>
                </a:solidFill>
              </a:rPr>
              <a:t>Add storage capacity during new cluster creation</a:t>
            </a:r>
          </a:p>
        </p:txBody>
      </p:sp>
      <p:sp>
        <p:nvSpPr>
          <p:cNvPr id="59400" name="Text Placeholder 7"/>
          <p:cNvSpPr>
            <a:spLocks noGrp="1"/>
          </p:cNvSpPr>
          <p:nvPr>
            <p:ph type="body" sz="quarter" idx="25"/>
          </p:nvPr>
        </p:nvSpPr>
        <p:spPr/>
        <p:txBody>
          <a:bodyPr/>
          <a:lstStyle/>
          <a:p>
            <a:pPr marL="380933" indent="-380933">
              <a:spcBef>
                <a:spcPct val="75000"/>
              </a:spcBef>
              <a:buClr>
                <a:srgbClr val="3DB5F1"/>
              </a:buClr>
              <a:buFont typeface="Arial" pitchFamily="34" charset="0"/>
              <a:buChar char="•"/>
            </a:pPr>
            <a:r>
              <a:rPr lang="en-US" sz="1900" dirty="0">
                <a:solidFill>
                  <a:schemeClr val="tx1"/>
                </a:solidFill>
              </a:rPr>
              <a:t>Create new VMs leveraging the SAN to copy the VHD</a:t>
            </a:r>
          </a:p>
          <a:p>
            <a:pPr marL="380933" indent="-380933">
              <a:spcBef>
                <a:spcPct val="75000"/>
              </a:spcBef>
              <a:buClr>
                <a:srgbClr val="3DB5F1"/>
              </a:buClr>
              <a:buFont typeface="Arial" pitchFamily="34" charset="0"/>
              <a:buChar char="•"/>
            </a:pPr>
            <a:r>
              <a:rPr lang="en-US" sz="1900" dirty="0">
                <a:solidFill>
                  <a:schemeClr val="tx1"/>
                </a:solidFill>
              </a:rPr>
              <a:t>Utilize SMI-S copy services and replication profiles</a:t>
            </a:r>
          </a:p>
          <a:p>
            <a:pPr marL="380933" indent="-380933">
              <a:spcBef>
                <a:spcPct val="75000"/>
              </a:spcBef>
              <a:buClr>
                <a:srgbClr val="3DB5F1"/>
              </a:buClr>
              <a:buFont typeface="Arial" pitchFamily="34" charset="0"/>
              <a:buChar char="•"/>
            </a:pPr>
            <a:r>
              <a:rPr lang="en-US" sz="1900" dirty="0">
                <a:solidFill>
                  <a:schemeClr val="tx1"/>
                </a:solidFill>
              </a:rPr>
              <a:t>Deploy to host or cluster at scale</a:t>
            </a:r>
          </a:p>
        </p:txBody>
      </p:sp>
    </p:spTree>
    <p:extLst>
      <p:ext uri="{BB962C8B-B14F-4D97-AF65-F5344CB8AC3E}">
        <p14:creationId xmlns:p14="http://schemas.microsoft.com/office/powerpoint/2010/main" val="91732669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4"/>
          <p:cNvSpPr>
            <a:spLocks noGrp="1"/>
          </p:cNvSpPr>
          <p:nvPr>
            <p:ph type="title"/>
          </p:nvPr>
        </p:nvSpPr>
        <p:spPr>
          <a:xfrm>
            <a:off x="384048" y="274638"/>
            <a:ext cx="11199813" cy="609399"/>
          </a:xfrm>
        </p:spPr>
        <p:txBody>
          <a:bodyPr>
            <a:normAutofit/>
          </a:bodyPr>
          <a:lstStyle/>
          <a:p>
            <a:r>
              <a:rPr lang="en-US" sz="4300" dirty="0"/>
              <a:t>Storage Allocation Process</a:t>
            </a:r>
          </a:p>
        </p:txBody>
      </p:sp>
      <p:grpSp>
        <p:nvGrpSpPr>
          <p:cNvPr id="44035" name="Group 19"/>
          <p:cNvGrpSpPr>
            <a:grpSpLocks/>
          </p:cNvGrpSpPr>
          <p:nvPr/>
        </p:nvGrpSpPr>
        <p:grpSpPr bwMode="auto">
          <a:xfrm>
            <a:off x="6935790" y="2544765"/>
            <a:ext cx="1597025" cy="1169987"/>
            <a:chOff x="4611910" y="5123178"/>
            <a:chExt cx="717471" cy="525975"/>
          </a:xfrm>
        </p:grpSpPr>
        <p:pic>
          <p:nvPicPr>
            <p:cNvPr id="26" name="Picture 25"/>
            <p:cNvPicPr>
              <a:picLocks noChangeAspect="1"/>
            </p:cNvPicPr>
            <p:nvPr/>
          </p:nvPicPr>
          <p:blipFill>
            <a:blip r:embed="rId3" cstate="print">
              <a:duotone>
                <a:prstClr val="black"/>
                <a:schemeClr val="accent1">
                  <a:tint val="45000"/>
                  <a:satMod val="400000"/>
                </a:schemeClr>
              </a:duotone>
              <a:extLst/>
            </a:blip>
            <a:stretch>
              <a:fillRect/>
            </a:stretch>
          </p:blipFill>
          <p:spPr>
            <a:xfrm>
              <a:off x="4817732" y="5123178"/>
              <a:ext cx="511649" cy="525975"/>
            </a:xfrm>
            <a:prstGeom prst="rect">
              <a:avLst/>
            </a:prstGeom>
          </p:spPr>
        </p:pic>
        <p:pic>
          <p:nvPicPr>
            <p:cNvPr id="2" name="Picture 32"/>
            <p:cNvPicPr>
              <a:picLocks noChangeAspect="1"/>
            </p:cNvPicPr>
            <p:nvPr/>
          </p:nvPicPr>
          <p:blipFill>
            <a:blip r:embed="rId3" cstate="print">
              <a:duotone>
                <a:prstClr val="black"/>
                <a:schemeClr val="accent1">
                  <a:tint val="45000"/>
                  <a:satMod val="400000"/>
                </a:schemeClr>
              </a:duotone>
              <a:extLst/>
            </a:blip>
            <a:stretch>
              <a:fillRect/>
            </a:stretch>
          </p:blipFill>
          <p:spPr>
            <a:xfrm>
              <a:off x="4611910" y="5123178"/>
              <a:ext cx="511649" cy="525975"/>
            </a:xfrm>
            <a:prstGeom prst="rect">
              <a:avLst/>
            </a:prstGeom>
          </p:spPr>
        </p:pic>
      </p:grpSp>
      <p:grpSp>
        <p:nvGrpSpPr>
          <p:cNvPr id="44036" name="Group 20"/>
          <p:cNvGrpSpPr>
            <a:grpSpLocks/>
          </p:cNvGrpSpPr>
          <p:nvPr/>
        </p:nvGrpSpPr>
        <p:grpSpPr bwMode="auto">
          <a:xfrm>
            <a:off x="4735515" y="2544765"/>
            <a:ext cx="1598612" cy="1169987"/>
            <a:chOff x="3727921" y="5123179"/>
            <a:chExt cx="717471" cy="525975"/>
          </a:xfrm>
        </p:grpSpPr>
        <p:pic>
          <p:nvPicPr>
            <p:cNvPr id="44070" name="Picture 23"/>
            <p:cNvPicPr>
              <a:picLocks noChangeAspect="1"/>
            </p:cNvPicPr>
            <p:nvPr/>
          </p:nvPicPr>
          <p:blipFill>
            <a:blip r:embed="rId3" cstate="print"/>
            <a:srcRect/>
            <a:stretch>
              <a:fillRect/>
            </a:stretch>
          </p:blipFill>
          <p:spPr bwMode="auto">
            <a:xfrm>
              <a:off x="3933743" y="5123179"/>
              <a:ext cx="511649" cy="525975"/>
            </a:xfrm>
            <a:prstGeom prst="rect">
              <a:avLst/>
            </a:prstGeom>
            <a:noFill/>
            <a:ln w="9525">
              <a:noFill/>
              <a:miter lim="800000"/>
              <a:headEnd/>
              <a:tailEnd/>
            </a:ln>
          </p:spPr>
        </p:pic>
        <p:pic>
          <p:nvPicPr>
            <p:cNvPr id="44071" name="Picture 24"/>
            <p:cNvPicPr>
              <a:picLocks noChangeAspect="1"/>
            </p:cNvPicPr>
            <p:nvPr/>
          </p:nvPicPr>
          <p:blipFill>
            <a:blip r:embed="rId3" cstate="print"/>
            <a:srcRect/>
            <a:stretch>
              <a:fillRect/>
            </a:stretch>
          </p:blipFill>
          <p:spPr bwMode="auto">
            <a:xfrm>
              <a:off x="3727921" y="5123179"/>
              <a:ext cx="511649" cy="525975"/>
            </a:xfrm>
            <a:prstGeom prst="rect">
              <a:avLst/>
            </a:prstGeom>
            <a:noFill/>
            <a:ln w="9525">
              <a:noFill/>
              <a:miter lim="800000"/>
              <a:headEnd/>
              <a:tailEnd/>
            </a:ln>
          </p:spPr>
        </p:pic>
      </p:grpSp>
      <p:pic>
        <p:nvPicPr>
          <p:cNvPr id="35" name="Hyper-V logo"/>
          <p:cNvPicPr>
            <a:picLocks noChangeAspect="1" noChangeArrowheads="1"/>
          </p:cNvPicPr>
          <p:nvPr/>
        </p:nvPicPr>
        <p:blipFill>
          <a:blip r:embed="rId4" cstate="print"/>
          <a:srcRect/>
          <a:stretch>
            <a:fillRect/>
          </a:stretch>
        </p:blipFill>
        <p:spPr bwMode="auto">
          <a:xfrm>
            <a:off x="3198815" y="4724402"/>
            <a:ext cx="1951037" cy="1349375"/>
          </a:xfrm>
          <a:prstGeom prst="rect">
            <a:avLst/>
          </a:prstGeom>
          <a:noFill/>
          <a:ln w="9525">
            <a:noFill/>
            <a:miter lim="800000"/>
            <a:headEnd/>
            <a:tailEnd/>
          </a:ln>
        </p:spPr>
      </p:pic>
      <p:pic>
        <p:nvPicPr>
          <p:cNvPr id="36" name="Hyper-V logo"/>
          <p:cNvPicPr>
            <a:picLocks noChangeAspect="1" noChangeArrowheads="1"/>
          </p:cNvPicPr>
          <p:nvPr/>
        </p:nvPicPr>
        <p:blipFill>
          <a:blip r:embed="rId4" cstate="print"/>
          <a:srcRect/>
          <a:stretch>
            <a:fillRect/>
          </a:stretch>
        </p:blipFill>
        <p:spPr bwMode="auto">
          <a:xfrm>
            <a:off x="5713415" y="4724402"/>
            <a:ext cx="1947862" cy="1349375"/>
          </a:xfrm>
          <a:prstGeom prst="rect">
            <a:avLst/>
          </a:prstGeom>
          <a:noFill/>
          <a:ln w="9525">
            <a:noFill/>
            <a:miter lim="800000"/>
            <a:headEnd/>
            <a:tailEnd/>
          </a:ln>
        </p:spPr>
      </p:pic>
      <p:pic>
        <p:nvPicPr>
          <p:cNvPr id="37" name="Hyper-V logo"/>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1148615" y="4730559"/>
            <a:ext cx="1947851" cy="1350416"/>
          </a:xfrm>
          <a:prstGeom prst="rect">
            <a:avLst/>
          </a:prstGeom>
          <a:noFill/>
          <a:ln w="9525">
            <a:noFill/>
            <a:miter lim="800000"/>
            <a:headEnd/>
            <a:tailEnd/>
          </a:ln>
        </p:spPr>
      </p:pic>
      <p:sp>
        <p:nvSpPr>
          <p:cNvPr id="5" name="Rectangle 4"/>
          <p:cNvSpPr>
            <a:spLocks noChangeArrowheads="1"/>
          </p:cNvSpPr>
          <p:nvPr/>
        </p:nvSpPr>
        <p:spPr bwMode="auto">
          <a:xfrm>
            <a:off x="1462090" y="2895602"/>
            <a:ext cx="1584325" cy="550863"/>
          </a:xfrm>
          <a:prstGeom prst="rect">
            <a:avLst/>
          </a:prstGeom>
          <a:solidFill>
            <a:srgbClr val="002C56"/>
          </a:solidFill>
          <a:ln w="9525" algn="ctr">
            <a:noFill/>
            <a:miter lim="800000"/>
            <a:headEnd/>
            <a:tailEnd/>
          </a:ln>
        </p:spPr>
        <p:txBody>
          <a:bodyPr lIns="121899" tIns="60949" rIns="121899" bIns="60949" anchor="ctr"/>
          <a:lstStyle/>
          <a:p>
            <a:pPr algn="ctr"/>
            <a:r>
              <a:rPr lang="en-US" sz="2100" dirty="0">
                <a:solidFill>
                  <a:schemeClr val="bg1"/>
                </a:solidFill>
                <a:latin typeface="Calibri" pitchFamily="34" charset="0"/>
              </a:rPr>
              <a:t>SMI-S Provider</a:t>
            </a:r>
          </a:p>
        </p:txBody>
      </p:sp>
      <p:grpSp>
        <p:nvGrpSpPr>
          <p:cNvPr id="44041" name="Group 41"/>
          <p:cNvGrpSpPr>
            <a:grpSpLocks/>
          </p:cNvGrpSpPr>
          <p:nvPr/>
        </p:nvGrpSpPr>
        <p:grpSpPr bwMode="auto">
          <a:xfrm>
            <a:off x="1141415" y="1371602"/>
            <a:ext cx="3298825" cy="550863"/>
            <a:chOff x="1007" y="864"/>
            <a:chExt cx="2078" cy="347"/>
          </a:xfrm>
        </p:grpSpPr>
        <p:sp>
          <p:nvSpPr>
            <p:cNvPr id="44068" name="Rounded Rectangle 18"/>
            <p:cNvSpPr>
              <a:spLocks noChangeArrowheads="1"/>
            </p:cNvSpPr>
            <p:nvPr/>
          </p:nvSpPr>
          <p:spPr bwMode="auto">
            <a:xfrm>
              <a:off x="1007" y="864"/>
              <a:ext cx="2078" cy="347"/>
            </a:xfrm>
            <a:prstGeom prst="roundRect">
              <a:avLst>
                <a:gd name="adj" fmla="val 0"/>
              </a:avLst>
            </a:prstGeom>
            <a:solidFill>
              <a:schemeClr val="bg1">
                <a:alpha val="10196"/>
              </a:schemeClr>
            </a:solidFill>
            <a:ln w="9525" algn="ctr">
              <a:noFill/>
              <a:round/>
              <a:headEnd/>
              <a:tailEnd/>
            </a:ln>
          </p:spPr>
          <p:txBody>
            <a:bodyPr anchor="ctr"/>
            <a:lstStyle/>
            <a:p>
              <a:r>
                <a:rPr lang="en-US" sz="2100">
                  <a:solidFill>
                    <a:srgbClr val="FFFFFF"/>
                  </a:solidFill>
                  <a:latin typeface="Calibri" pitchFamily="34" charset="0"/>
                </a:rPr>
                <a:t> Virtual Machine Manager</a:t>
              </a:r>
            </a:p>
          </p:txBody>
        </p:sp>
        <p:pic>
          <p:nvPicPr>
            <p:cNvPr id="44069" name="Picture 5"/>
            <p:cNvPicPr>
              <a:picLocks noChangeAspect="1" noChangeArrowheads="1"/>
            </p:cNvPicPr>
            <p:nvPr/>
          </p:nvPicPr>
          <p:blipFill>
            <a:blip r:embed="rId5" cstate="print"/>
            <a:srcRect/>
            <a:stretch>
              <a:fillRect/>
            </a:stretch>
          </p:blipFill>
          <p:spPr bwMode="auto">
            <a:xfrm>
              <a:off x="2687" y="909"/>
              <a:ext cx="304" cy="257"/>
            </a:xfrm>
            <a:prstGeom prst="rect">
              <a:avLst/>
            </a:prstGeom>
            <a:noFill/>
            <a:ln w="9525">
              <a:noFill/>
              <a:miter lim="800000"/>
              <a:headEnd/>
              <a:tailEnd/>
            </a:ln>
          </p:spPr>
        </p:pic>
      </p:grpSp>
      <p:sp>
        <p:nvSpPr>
          <p:cNvPr id="43" name="AutoShape 28"/>
          <p:cNvSpPr>
            <a:spLocks noChangeArrowheads="1"/>
          </p:cNvSpPr>
          <p:nvPr/>
        </p:nvSpPr>
        <p:spPr bwMode="auto">
          <a:xfrm rot="5400000">
            <a:off x="1808164" y="2027240"/>
            <a:ext cx="963612" cy="620712"/>
          </a:xfrm>
          <a:prstGeom prst="rightArrow">
            <a:avLst>
              <a:gd name="adj1" fmla="val 49537"/>
              <a:gd name="adj2" fmla="val 60990"/>
            </a:avLst>
          </a:prstGeom>
          <a:gradFill rotWithShape="1">
            <a:gsLst>
              <a:gs pos="0">
                <a:srgbClr val="FFFFFF">
                  <a:alpha val="0"/>
                </a:srgbClr>
              </a:gs>
              <a:gs pos="100000">
                <a:schemeClr val="bg1">
                  <a:alpha val="50000"/>
                </a:schemeClr>
              </a:gs>
            </a:gsLst>
            <a:lin ang="0" scaled="1"/>
          </a:gradFill>
          <a:ln w="9525">
            <a:noFill/>
            <a:miter lim="800000"/>
            <a:headEnd/>
            <a:tailEnd/>
          </a:ln>
          <a:effectLst/>
        </p:spPr>
        <p:txBody>
          <a:bodyPr rot="10800000" vert="eaVert" wrap="none" lIns="121899" tIns="60949" rIns="121899" bIns="60949" anchor="ctr"/>
          <a:lstStyle/>
          <a:p>
            <a:pPr>
              <a:defRPr/>
            </a:pPr>
            <a:endParaRPr lang="en-US" sz="2100">
              <a:solidFill>
                <a:srgbClr val="000000"/>
              </a:solidFill>
              <a:latin typeface="Segoe UI"/>
              <a:cs typeface="Segoe UI"/>
            </a:endParaRPr>
          </a:p>
        </p:txBody>
      </p:sp>
      <p:sp>
        <p:nvSpPr>
          <p:cNvPr id="44" name="AutoShape 28"/>
          <p:cNvSpPr>
            <a:spLocks noChangeArrowheads="1"/>
          </p:cNvSpPr>
          <p:nvPr/>
        </p:nvSpPr>
        <p:spPr bwMode="auto">
          <a:xfrm rot="5400000">
            <a:off x="1451768" y="3804445"/>
            <a:ext cx="1219200" cy="620712"/>
          </a:xfrm>
          <a:prstGeom prst="rightArrow">
            <a:avLst>
              <a:gd name="adj1" fmla="val 53454"/>
              <a:gd name="adj2" fmla="val 61381"/>
            </a:avLst>
          </a:prstGeom>
          <a:gradFill rotWithShape="1">
            <a:gsLst>
              <a:gs pos="0">
                <a:srgbClr val="FFFFFF">
                  <a:alpha val="0"/>
                </a:srgbClr>
              </a:gs>
              <a:gs pos="100000">
                <a:schemeClr val="bg1">
                  <a:alpha val="50000"/>
                </a:schemeClr>
              </a:gs>
            </a:gsLst>
            <a:lin ang="0" scaled="1"/>
          </a:gradFill>
          <a:ln w="9525">
            <a:noFill/>
            <a:miter lim="800000"/>
            <a:headEnd/>
            <a:tailEnd/>
          </a:ln>
        </p:spPr>
        <p:txBody>
          <a:bodyPr wrap="none" lIns="121899" tIns="60949" rIns="121899" bIns="60949" anchor="ctr"/>
          <a:lstStyle/>
          <a:p>
            <a:pPr>
              <a:defRPr/>
            </a:pPr>
            <a:endParaRPr lang="en-US" sz="2100">
              <a:solidFill>
                <a:srgbClr val="000000"/>
              </a:solidFill>
              <a:latin typeface="Segoe UI"/>
              <a:cs typeface="Segoe UI"/>
            </a:endParaRPr>
          </a:p>
        </p:txBody>
      </p:sp>
      <p:sp>
        <p:nvSpPr>
          <p:cNvPr id="224279" name="Rectangle 12"/>
          <p:cNvSpPr>
            <a:spLocks noChangeArrowheads="1"/>
          </p:cNvSpPr>
          <p:nvPr/>
        </p:nvSpPr>
        <p:spPr bwMode="auto">
          <a:xfrm>
            <a:off x="2733677" y="6248400"/>
            <a:ext cx="853003" cy="451405"/>
          </a:xfrm>
          <a:prstGeom prst="rect">
            <a:avLst/>
          </a:prstGeom>
          <a:noFill/>
          <a:ln w="9525">
            <a:noFill/>
            <a:miter lim="800000"/>
            <a:headEnd/>
            <a:tailEnd/>
          </a:ln>
        </p:spPr>
        <p:txBody>
          <a:bodyPr wrap="none" lIns="121899" tIns="60949" rIns="121899" bIns="60949">
            <a:spAutoFit/>
          </a:bodyPr>
          <a:lstStyle/>
          <a:p>
            <a:r>
              <a:rPr lang="en-US" sz="2100" b="1" dirty="0">
                <a:solidFill>
                  <a:srgbClr val="FFFFFF"/>
                </a:solidFill>
              </a:rPr>
              <a:t>Gold</a:t>
            </a:r>
          </a:p>
        </p:txBody>
      </p:sp>
      <p:sp>
        <p:nvSpPr>
          <p:cNvPr id="224282" name="Rectangle 48"/>
          <p:cNvSpPr>
            <a:spLocks noChangeArrowheads="1"/>
          </p:cNvSpPr>
          <p:nvPr/>
        </p:nvSpPr>
        <p:spPr bwMode="auto">
          <a:xfrm>
            <a:off x="6291265" y="6248400"/>
            <a:ext cx="955055" cy="451405"/>
          </a:xfrm>
          <a:prstGeom prst="rect">
            <a:avLst/>
          </a:prstGeom>
          <a:noFill/>
          <a:ln w="9525">
            <a:noFill/>
            <a:miter lim="800000"/>
            <a:headEnd/>
            <a:tailEnd/>
          </a:ln>
        </p:spPr>
        <p:txBody>
          <a:bodyPr wrap="none" lIns="121899" tIns="60949" rIns="121899" bIns="60949">
            <a:spAutoFit/>
          </a:bodyPr>
          <a:lstStyle/>
          <a:p>
            <a:r>
              <a:rPr lang="en-US" sz="2100" b="1" dirty="0">
                <a:solidFill>
                  <a:srgbClr val="FFFFFF"/>
                </a:solidFill>
              </a:rPr>
              <a:t>Silver</a:t>
            </a:r>
          </a:p>
        </p:txBody>
      </p:sp>
      <p:sp>
        <p:nvSpPr>
          <p:cNvPr id="29" name="STANDARDIZATION / LOGICALIZATION"/>
          <p:cNvSpPr>
            <a:spLocks noChangeArrowheads="1"/>
          </p:cNvSpPr>
          <p:nvPr/>
        </p:nvSpPr>
        <p:spPr bwMode="auto">
          <a:xfrm>
            <a:off x="9218613" y="4114800"/>
            <a:ext cx="2438400" cy="1023939"/>
          </a:xfrm>
          <a:prstGeom prst="rect">
            <a:avLst/>
          </a:prstGeom>
          <a:solidFill>
            <a:schemeClr val="bg1">
              <a:alpha val="20000"/>
            </a:schemeClr>
          </a:solidFill>
          <a:ln w="9525" algn="ctr">
            <a:noFill/>
            <a:miter lim="800000"/>
            <a:headEnd/>
            <a:tailEnd/>
          </a:ln>
        </p:spPr>
        <p:txBody>
          <a:bodyPr lIns="121899" tIns="0" rIns="121899" bIns="0" anchor="ctr"/>
          <a:lstStyle/>
          <a:p>
            <a:pPr algn="ctr" defTabSz="1216871">
              <a:lnSpc>
                <a:spcPct val="80000"/>
              </a:lnSpc>
            </a:pPr>
            <a:r>
              <a:rPr lang="en-US" sz="1900">
                <a:solidFill>
                  <a:srgbClr val="FFFFFF"/>
                </a:solidFill>
              </a:rPr>
              <a:t>Assign existing LUNs to hosts and clusters</a:t>
            </a:r>
          </a:p>
        </p:txBody>
      </p:sp>
      <p:sp>
        <p:nvSpPr>
          <p:cNvPr id="30" name="DIVERSE INFRASTRUCTURE"/>
          <p:cNvSpPr>
            <a:spLocks noChangeArrowheads="1"/>
          </p:cNvSpPr>
          <p:nvPr/>
        </p:nvSpPr>
        <p:spPr bwMode="auto">
          <a:xfrm>
            <a:off x="9218613" y="5334000"/>
            <a:ext cx="2438400" cy="1023939"/>
          </a:xfrm>
          <a:prstGeom prst="rect">
            <a:avLst/>
          </a:prstGeom>
          <a:solidFill>
            <a:schemeClr val="bg1">
              <a:alpha val="20000"/>
            </a:schemeClr>
          </a:solidFill>
          <a:ln w="9525" algn="ctr">
            <a:noFill/>
            <a:miter lim="800000"/>
            <a:headEnd/>
            <a:tailEnd/>
          </a:ln>
        </p:spPr>
        <p:txBody>
          <a:bodyPr lIns="121899" tIns="0" rIns="121899" bIns="0" anchor="ctr"/>
          <a:lstStyle/>
          <a:p>
            <a:pPr algn="ctr" defTabSz="1216871"/>
            <a:r>
              <a:rPr lang="en-US" sz="1900">
                <a:solidFill>
                  <a:srgbClr val="FFFFFF"/>
                </a:solidFill>
              </a:rPr>
              <a:t>Create new LUNs from pool and assign to hosts and clusters</a:t>
            </a:r>
          </a:p>
        </p:txBody>
      </p:sp>
      <p:sp>
        <p:nvSpPr>
          <p:cNvPr id="31" name="Rectangle 30"/>
          <p:cNvSpPr>
            <a:spLocks noChangeArrowheads="1"/>
          </p:cNvSpPr>
          <p:nvPr/>
        </p:nvSpPr>
        <p:spPr bwMode="auto">
          <a:xfrm>
            <a:off x="9218613" y="2895600"/>
            <a:ext cx="2438400" cy="1023939"/>
          </a:xfrm>
          <a:prstGeom prst="rect">
            <a:avLst/>
          </a:prstGeom>
          <a:solidFill>
            <a:schemeClr val="bg1">
              <a:alpha val="20000"/>
            </a:schemeClr>
          </a:solidFill>
          <a:ln w="9525" algn="ctr">
            <a:noFill/>
            <a:miter lim="800000"/>
            <a:headEnd/>
            <a:tailEnd/>
          </a:ln>
        </p:spPr>
        <p:txBody>
          <a:bodyPr lIns="121899" tIns="0" rIns="121899" bIns="0" anchor="ctr"/>
          <a:lstStyle/>
          <a:p>
            <a:pPr algn="ctr" defTabSz="1216871"/>
            <a:r>
              <a:rPr lang="en-US" sz="1900">
                <a:solidFill>
                  <a:srgbClr val="FFFFFF"/>
                </a:solidFill>
              </a:rPr>
              <a:t>Allocate storage to specific host groups</a:t>
            </a:r>
          </a:p>
        </p:txBody>
      </p:sp>
      <p:sp>
        <p:nvSpPr>
          <p:cNvPr id="32" name="Rectangle 31"/>
          <p:cNvSpPr>
            <a:spLocks noChangeArrowheads="1"/>
          </p:cNvSpPr>
          <p:nvPr/>
        </p:nvSpPr>
        <p:spPr bwMode="auto">
          <a:xfrm>
            <a:off x="9218613" y="1676400"/>
            <a:ext cx="2438400" cy="1023939"/>
          </a:xfrm>
          <a:prstGeom prst="rect">
            <a:avLst/>
          </a:prstGeom>
          <a:solidFill>
            <a:schemeClr val="bg1">
              <a:alpha val="20000"/>
            </a:schemeClr>
          </a:solidFill>
          <a:ln w="9525" algn="ctr">
            <a:noFill/>
            <a:miter lim="800000"/>
            <a:headEnd/>
            <a:tailEnd/>
          </a:ln>
        </p:spPr>
        <p:txBody>
          <a:bodyPr lIns="121899" tIns="0" rIns="121899" bIns="0" anchor="ctr"/>
          <a:lstStyle/>
          <a:p>
            <a:pPr algn="ctr" defTabSz="1216871"/>
            <a:r>
              <a:rPr lang="en-US" sz="1900" dirty="0">
                <a:solidFill>
                  <a:srgbClr val="FFFFFF"/>
                </a:solidFill>
              </a:rPr>
              <a:t>Create storage classification pools and associate with storage</a:t>
            </a:r>
          </a:p>
        </p:txBody>
      </p:sp>
      <p:sp>
        <p:nvSpPr>
          <p:cNvPr id="33" name="Rectangle 32"/>
          <p:cNvSpPr>
            <a:spLocks noChangeArrowheads="1"/>
          </p:cNvSpPr>
          <p:nvPr/>
        </p:nvSpPr>
        <p:spPr bwMode="auto">
          <a:xfrm>
            <a:off x="9218613" y="457201"/>
            <a:ext cx="2438400" cy="1025525"/>
          </a:xfrm>
          <a:prstGeom prst="rect">
            <a:avLst/>
          </a:prstGeom>
          <a:solidFill>
            <a:schemeClr val="bg1">
              <a:alpha val="20000"/>
            </a:schemeClr>
          </a:solidFill>
          <a:ln w="9525" algn="ctr">
            <a:noFill/>
            <a:miter lim="800000"/>
            <a:headEnd/>
            <a:tailEnd/>
          </a:ln>
        </p:spPr>
        <p:txBody>
          <a:bodyPr lIns="121899" tIns="0" rIns="121899" bIns="0" anchor="ctr"/>
          <a:lstStyle/>
          <a:p>
            <a:pPr algn="ctr" defTabSz="1216871"/>
            <a:r>
              <a:rPr lang="en-US" sz="1900" dirty="0">
                <a:solidFill>
                  <a:srgbClr val="FFFFFF"/>
                </a:solidFill>
              </a:rPr>
              <a:t>Discover storage through SMI-S provider</a:t>
            </a:r>
          </a:p>
        </p:txBody>
      </p:sp>
      <p:sp>
        <p:nvSpPr>
          <p:cNvPr id="47" name="Rounded Rectangle 46"/>
          <p:cNvSpPr>
            <a:spLocks noChangeArrowheads="1"/>
          </p:cNvSpPr>
          <p:nvPr/>
        </p:nvSpPr>
        <p:spPr bwMode="auto">
          <a:xfrm>
            <a:off x="5637215" y="4495800"/>
            <a:ext cx="2133600" cy="1752600"/>
          </a:xfrm>
          <a:prstGeom prst="roundRect">
            <a:avLst>
              <a:gd name="adj" fmla="val 11898"/>
            </a:avLst>
          </a:prstGeom>
          <a:noFill/>
          <a:ln w="63500" algn="ctr">
            <a:solidFill>
              <a:srgbClr val="3F7C37"/>
            </a:solidFill>
            <a:prstDash val="sysDot"/>
            <a:round/>
            <a:headEnd/>
            <a:tailEnd/>
          </a:ln>
          <a:effectLst/>
        </p:spPr>
        <p:txBody>
          <a:bodyPr lIns="121899" tIns="60949" rIns="121899" bIns="60949" anchor="ctr"/>
          <a:lstStyle/>
          <a:p>
            <a:pPr algn="ctr">
              <a:defRPr/>
            </a:pPr>
            <a:endParaRPr lang="en-US" sz="2100">
              <a:solidFill>
                <a:srgbClr val="FFFFFF"/>
              </a:solidFill>
              <a:latin typeface="Segoe UI"/>
              <a:cs typeface="Segoe UI"/>
            </a:endParaRPr>
          </a:p>
        </p:txBody>
      </p:sp>
      <p:sp>
        <p:nvSpPr>
          <p:cNvPr id="3" name="Rounded Rectangle 46"/>
          <p:cNvSpPr>
            <a:spLocks noChangeArrowheads="1"/>
          </p:cNvSpPr>
          <p:nvPr/>
        </p:nvSpPr>
        <p:spPr bwMode="auto">
          <a:xfrm>
            <a:off x="836615" y="4495800"/>
            <a:ext cx="4587876" cy="1752600"/>
          </a:xfrm>
          <a:prstGeom prst="roundRect">
            <a:avLst>
              <a:gd name="adj" fmla="val 11898"/>
            </a:avLst>
          </a:prstGeom>
          <a:noFill/>
          <a:ln w="63500" algn="ctr">
            <a:solidFill>
              <a:srgbClr val="3DB5F1"/>
            </a:solidFill>
            <a:prstDash val="sysDot"/>
            <a:round/>
            <a:headEnd/>
            <a:tailEnd/>
          </a:ln>
          <a:effectLst/>
        </p:spPr>
        <p:txBody>
          <a:bodyPr lIns="121899" tIns="60949" rIns="121899" bIns="60949" anchor="ctr"/>
          <a:lstStyle/>
          <a:p>
            <a:pPr algn="ctr">
              <a:defRPr/>
            </a:pPr>
            <a:endParaRPr lang="en-US" sz="2100">
              <a:solidFill>
                <a:srgbClr val="FFFFFF"/>
              </a:solidFill>
              <a:latin typeface="Segoe UI"/>
              <a:cs typeface="Segoe UI"/>
            </a:endParaRPr>
          </a:p>
        </p:txBody>
      </p:sp>
      <p:pic>
        <p:nvPicPr>
          <p:cNvPr id="60455" name="Picture 39" descr="cylinder-red"/>
          <p:cNvPicPr>
            <a:picLocks noChangeAspect="1" noChangeArrowheads="1"/>
          </p:cNvPicPr>
          <p:nvPr/>
        </p:nvPicPr>
        <p:blipFill>
          <a:blip r:embed="rId6" cstate="print"/>
          <a:srcRect/>
          <a:stretch>
            <a:fillRect/>
          </a:stretch>
        </p:blipFill>
        <p:spPr bwMode="auto">
          <a:xfrm>
            <a:off x="5865814" y="4800600"/>
            <a:ext cx="558800" cy="838200"/>
          </a:xfrm>
          <a:prstGeom prst="rect">
            <a:avLst/>
          </a:prstGeom>
          <a:noFill/>
          <a:ln w="9525">
            <a:noFill/>
            <a:miter lim="800000"/>
            <a:headEnd/>
            <a:tailEnd/>
          </a:ln>
        </p:spPr>
      </p:pic>
      <p:sp>
        <p:nvSpPr>
          <p:cNvPr id="4" name="AutoShape 28"/>
          <p:cNvSpPr>
            <a:spLocks noChangeArrowheads="1"/>
          </p:cNvSpPr>
          <p:nvPr/>
        </p:nvSpPr>
        <p:spPr bwMode="auto">
          <a:xfrm rot="3600000">
            <a:off x="2423319" y="3759996"/>
            <a:ext cx="1295400" cy="620712"/>
          </a:xfrm>
          <a:prstGeom prst="rightArrow">
            <a:avLst>
              <a:gd name="adj1" fmla="val 53454"/>
              <a:gd name="adj2" fmla="val 65217"/>
            </a:avLst>
          </a:prstGeom>
          <a:gradFill rotWithShape="1">
            <a:gsLst>
              <a:gs pos="0">
                <a:srgbClr val="FFFFFF">
                  <a:alpha val="0"/>
                </a:srgbClr>
              </a:gs>
              <a:gs pos="100000">
                <a:schemeClr val="bg1">
                  <a:alpha val="50000"/>
                </a:schemeClr>
              </a:gs>
            </a:gsLst>
            <a:lin ang="0" scaled="1"/>
          </a:gradFill>
          <a:ln w="9525">
            <a:noFill/>
            <a:miter lim="800000"/>
            <a:headEnd/>
            <a:tailEnd/>
          </a:ln>
        </p:spPr>
        <p:txBody>
          <a:bodyPr wrap="none" lIns="121899" tIns="60949" rIns="121899" bIns="60949" anchor="ctr"/>
          <a:lstStyle/>
          <a:p>
            <a:pPr>
              <a:defRPr/>
            </a:pPr>
            <a:endParaRPr lang="en-US" sz="2100">
              <a:solidFill>
                <a:srgbClr val="000000"/>
              </a:solidFill>
              <a:latin typeface="Segoe UI"/>
              <a:cs typeface="Segoe UI"/>
            </a:endParaRPr>
          </a:p>
        </p:txBody>
      </p:sp>
      <p:sp>
        <p:nvSpPr>
          <p:cNvPr id="6" name="AutoShape 28"/>
          <p:cNvSpPr>
            <a:spLocks noChangeArrowheads="1"/>
          </p:cNvSpPr>
          <p:nvPr/>
        </p:nvSpPr>
        <p:spPr bwMode="auto">
          <a:xfrm rot="1800000">
            <a:off x="2846390" y="3810002"/>
            <a:ext cx="3047999" cy="620713"/>
          </a:xfrm>
          <a:prstGeom prst="rightArrow">
            <a:avLst>
              <a:gd name="adj1" fmla="val 44315"/>
              <a:gd name="adj2" fmla="val 85979"/>
            </a:avLst>
          </a:prstGeom>
          <a:gradFill rotWithShape="1">
            <a:gsLst>
              <a:gs pos="0">
                <a:srgbClr val="FFFFFF">
                  <a:alpha val="0"/>
                </a:srgbClr>
              </a:gs>
              <a:gs pos="100000">
                <a:schemeClr val="bg1">
                  <a:alpha val="50000"/>
                </a:schemeClr>
              </a:gs>
            </a:gsLst>
            <a:lin ang="0" scaled="1"/>
          </a:gradFill>
          <a:ln w="9525">
            <a:noFill/>
            <a:miter lim="800000"/>
            <a:headEnd/>
            <a:tailEnd/>
          </a:ln>
        </p:spPr>
        <p:txBody>
          <a:bodyPr vert="eaVert" wrap="none" lIns="121899" tIns="60949" rIns="121899" bIns="60949" anchor="ctr"/>
          <a:lstStyle/>
          <a:p>
            <a:pPr>
              <a:defRPr/>
            </a:pPr>
            <a:endParaRPr lang="en-US" sz="2100">
              <a:solidFill>
                <a:srgbClr val="000000"/>
              </a:solidFill>
              <a:latin typeface="Segoe UI"/>
              <a:cs typeface="Segoe UI"/>
            </a:endParaRPr>
          </a:p>
        </p:txBody>
      </p:sp>
      <p:grpSp>
        <p:nvGrpSpPr>
          <p:cNvPr id="44056" name="Group 6"/>
          <p:cNvGrpSpPr>
            <a:grpSpLocks/>
          </p:cNvGrpSpPr>
          <p:nvPr/>
        </p:nvGrpSpPr>
        <p:grpSpPr bwMode="auto">
          <a:xfrm>
            <a:off x="4113216" y="1949451"/>
            <a:ext cx="2619375" cy="1905000"/>
            <a:chOff x="7723982" y="278049"/>
            <a:chExt cx="3905953" cy="2839417"/>
          </a:xfrm>
        </p:grpSpPr>
        <p:sp>
          <p:nvSpPr>
            <p:cNvPr id="44066" name="AutoShape 33"/>
            <p:cNvSpPr>
              <a:spLocks noChangeArrowheads="1"/>
            </p:cNvSpPr>
            <p:nvPr/>
          </p:nvSpPr>
          <p:spPr bwMode="auto">
            <a:xfrm>
              <a:off x="7723982" y="999742"/>
              <a:ext cx="3311686" cy="2117724"/>
            </a:xfrm>
            <a:prstGeom prst="roundRect">
              <a:avLst>
                <a:gd name="adj" fmla="val 7972"/>
              </a:avLst>
            </a:prstGeom>
            <a:noFill/>
            <a:ln w="38100">
              <a:solidFill>
                <a:schemeClr val="bg1"/>
              </a:solidFill>
              <a:prstDash val="sysDot"/>
              <a:round/>
              <a:headEnd/>
              <a:tailEnd/>
            </a:ln>
          </p:spPr>
          <p:txBody>
            <a:bodyPr wrap="none" anchor="ctr"/>
            <a:lstStyle/>
            <a:p>
              <a:endParaRPr lang="en-US" sz="2100">
                <a:solidFill>
                  <a:srgbClr val="000000"/>
                </a:solidFill>
              </a:endParaRPr>
            </a:p>
          </p:txBody>
        </p:sp>
        <p:pic>
          <p:nvPicPr>
            <p:cNvPr id="44067" name="Picture 38"/>
            <p:cNvPicPr>
              <a:picLocks noChangeAspect="1"/>
            </p:cNvPicPr>
            <p:nvPr/>
          </p:nvPicPr>
          <p:blipFill>
            <a:blip r:embed="rId7" cstate="print"/>
            <a:srcRect/>
            <a:stretch>
              <a:fillRect/>
            </a:stretch>
          </p:blipFill>
          <p:spPr bwMode="auto">
            <a:xfrm>
              <a:off x="10351997" y="278049"/>
              <a:ext cx="1277938" cy="1208088"/>
            </a:xfrm>
            <a:prstGeom prst="rect">
              <a:avLst/>
            </a:prstGeom>
            <a:noFill/>
            <a:ln w="9525">
              <a:noFill/>
              <a:miter lim="800000"/>
              <a:headEnd/>
              <a:tailEnd/>
            </a:ln>
          </p:spPr>
        </p:pic>
      </p:grpSp>
      <p:pic>
        <p:nvPicPr>
          <p:cNvPr id="48" name="Picture 39" descr="cylinder-red"/>
          <p:cNvPicPr>
            <a:picLocks noChangeAspect="1" noChangeArrowheads="1"/>
          </p:cNvPicPr>
          <p:nvPr/>
        </p:nvPicPr>
        <p:blipFill>
          <a:blip r:embed="rId6" cstate="print"/>
          <a:srcRect/>
          <a:stretch>
            <a:fillRect/>
          </a:stretch>
        </p:blipFill>
        <p:spPr bwMode="auto">
          <a:xfrm>
            <a:off x="2397127" y="4800600"/>
            <a:ext cx="558800" cy="838200"/>
          </a:xfrm>
          <a:prstGeom prst="rect">
            <a:avLst/>
          </a:prstGeom>
          <a:noFill/>
          <a:ln w="9525">
            <a:noFill/>
            <a:miter lim="800000"/>
            <a:headEnd/>
            <a:tailEnd/>
          </a:ln>
        </p:spPr>
      </p:pic>
      <p:sp>
        <p:nvSpPr>
          <p:cNvPr id="42" name="Rounded Rectangle 46"/>
          <p:cNvSpPr>
            <a:spLocks noChangeArrowheads="1"/>
          </p:cNvSpPr>
          <p:nvPr/>
        </p:nvSpPr>
        <p:spPr bwMode="auto">
          <a:xfrm>
            <a:off x="836615" y="4495800"/>
            <a:ext cx="4587876" cy="1752600"/>
          </a:xfrm>
          <a:prstGeom prst="roundRect">
            <a:avLst>
              <a:gd name="adj" fmla="val 11898"/>
            </a:avLst>
          </a:prstGeom>
          <a:noFill/>
          <a:ln w="63500" algn="ctr">
            <a:solidFill>
              <a:srgbClr val="3DB5F1"/>
            </a:solidFill>
            <a:prstDash val="sysDot"/>
            <a:round/>
            <a:headEnd/>
            <a:tailEnd/>
          </a:ln>
          <a:effectLst/>
        </p:spPr>
        <p:txBody>
          <a:bodyPr lIns="121899" tIns="60949" rIns="121899" bIns="60949" anchor="ctr"/>
          <a:lstStyle/>
          <a:p>
            <a:pPr algn="ctr">
              <a:defRPr/>
            </a:pPr>
            <a:endParaRPr lang="en-US" sz="2100">
              <a:solidFill>
                <a:srgbClr val="FFFFFF"/>
              </a:solidFill>
              <a:latin typeface="Segoe UI"/>
              <a:cs typeface="Segoe UI"/>
            </a:endParaRPr>
          </a:p>
        </p:txBody>
      </p:sp>
      <p:sp>
        <p:nvSpPr>
          <p:cNvPr id="45" name="Rounded Rectangle 44"/>
          <p:cNvSpPr>
            <a:spLocks noChangeArrowheads="1"/>
          </p:cNvSpPr>
          <p:nvPr/>
        </p:nvSpPr>
        <p:spPr bwMode="auto">
          <a:xfrm>
            <a:off x="5621339" y="4495800"/>
            <a:ext cx="2133600" cy="1752600"/>
          </a:xfrm>
          <a:prstGeom prst="roundRect">
            <a:avLst>
              <a:gd name="adj" fmla="val 11898"/>
            </a:avLst>
          </a:prstGeom>
          <a:noFill/>
          <a:ln w="63500" algn="ctr">
            <a:solidFill>
              <a:srgbClr val="3F7C37"/>
            </a:solidFill>
            <a:prstDash val="sysDot"/>
            <a:round/>
            <a:headEnd/>
            <a:tailEnd/>
          </a:ln>
          <a:effectLst/>
        </p:spPr>
        <p:txBody>
          <a:bodyPr lIns="121899" tIns="60949" rIns="121899" bIns="60949" anchor="ctr"/>
          <a:lstStyle/>
          <a:p>
            <a:pPr algn="ctr">
              <a:defRPr/>
            </a:pPr>
            <a:endParaRPr lang="en-US" sz="2100">
              <a:solidFill>
                <a:srgbClr val="FFFFFF"/>
              </a:solidFill>
              <a:latin typeface="Segoe UI"/>
              <a:cs typeface="Segoe UI"/>
            </a:endParaRPr>
          </a:p>
        </p:txBody>
      </p:sp>
      <p:pic>
        <p:nvPicPr>
          <p:cNvPr id="46" name="Picture 39" descr="cylinder-red"/>
          <p:cNvPicPr>
            <a:picLocks noChangeAspect="1" noChangeArrowheads="1"/>
          </p:cNvPicPr>
          <p:nvPr/>
        </p:nvPicPr>
        <p:blipFill>
          <a:blip r:embed="rId6" cstate="print"/>
          <a:srcRect/>
          <a:stretch>
            <a:fillRect/>
          </a:stretch>
        </p:blipFill>
        <p:spPr bwMode="auto">
          <a:xfrm>
            <a:off x="2397127" y="4800600"/>
            <a:ext cx="558800" cy="838200"/>
          </a:xfrm>
          <a:prstGeom prst="rect">
            <a:avLst/>
          </a:prstGeom>
          <a:noFill/>
          <a:ln w="9525">
            <a:noFill/>
            <a:miter lim="800000"/>
            <a:headEnd/>
            <a:tailEnd/>
          </a:ln>
        </p:spPr>
      </p:pic>
      <p:pic>
        <p:nvPicPr>
          <p:cNvPr id="49" name="Picture 39" descr="cylinder-red"/>
          <p:cNvPicPr>
            <a:picLocks noChangeAspect="1" noChangeArrowheads="1"/>
          </p:cNvPicPr>
          <p:nvPr/>
        </p:nvPicPr>
        <p:blipFill>
          <a:blip r:embed="rId8" cstate="print"/>
          <a:srcRect/>
          <a:stretch>
            <a:fillRect/>
          </a:stretch>
        </p:blipFill>
        <p:spPr bwMode="auto">
          <a:xfrm>
            <a:off x="4489452" y="3135315"/>
            <a:ext cx="246063" cy="369887"/>
          </a:xfrm>
          <a:prstGeom prst="rect">
            <a:avLst/>
          </a:prstGeom>
          <a:noFill/>
          <a:ln w="9525">
            <a:noFill/>
            <a:miter lim="800000"/>
            <a:headEnd/>
            <a:tailEnd/>
          </a:ln>
        </p:spPr>
      </p:pic>
      <p:pic>
        <p:nvPicPr>
          <p:cNvPr id="50" name="Picture 39" descr="cylinder-red"/>
          <p:cNvPicPr>
            <a:picLocks noChangeAspect="1" noChangeArrowheads="1"/>
          </p:cNvPicPr>
          <p:nvPr/>
        </p:nvPicPr>
        <p:blipFill>
          <a:blip r:embed="rId6" cstate="print"/>
          <a:srcRect/>
          <a:stretch>
            <a:fillRect/>
          </a:stretch>
        </p:blipFill>
        <p:spPr bwMode="auto">
          <a:xfrm>
            <a:off x="5875339" y="4800600"/>
            <a:ext cx="558800" cy="838200"/>
          </a:xfrm>
          <a:prstGeom prst="rect">
            <a:avLst/>
          </a:prstGeom>
          <a:noFill/>
          <a:ln w="9525">
            <a:noFill/>
            <a:miter lim="800000"/>
            <a:headEnd/>
            <a:tailEnd/>
          </a:ln>
        </p:spPr>
      </p:pic>
      <p:pic>
        <p:nvPicPr>
          <p:cNvPr id="52" name="Picture 39" descr="cylinder-red"/>
          <p:cNvPicPr>
            <a:picLocks noChangeAspect="1" noChangeArrowheads="1"/>
          </p:cNvPicPr>
          <p:nvPr/>
        </p:nvPicPr>
        <p:blipFill>
          <a:blip r:embed="rId8" cstate="print"/>
          <a:srcRect/>
          <a:stretch>
            <a:fillRect/>
          </a:stretch>
        </p:blipFill>
        <p:spPr bwMode="auto">
          <a:xfrm>
            <a:off x="4781552" y="3382964"/>
            <a:ext cx="246063" cy="369887"/>
          </a:xfrm>
          <a:prstGeom prst="rect">
            <a:avLst/>
          </a:prstGeom>
          <a:noFill/>
          <a:ln w="9525">
            <a:noFill/>
            <a:miter lim="800000"/>
            <a:headEnd/>
            <a:tailEnd/>
          </a:ln>
        </p:spPr>
      </p:pic>
      <p:sp>
        <p:nvSpPr>
          <p:cNvPr id="44075" name="Text Box 43"/>
          <p:cNvSpPr txBox="1">
            <a:spLocks noChangeArrowheads="1"/>
          </p:cNvSpPr>
          <p:nvPr/>
        </p:nvSpPr>
        <p:spPr bwMode="auto">
          <a:xfrm>
            <a:off x="5830891" y="1812927"/>
            <a:ext cx="1083775" cy="307776"/>
          </a:xfrm>
          <a:prstGeom prst="rect">
            <a:avLst/>
          </a:prstGeom>
          <a:noFill/>
          <a:ln w="9525">
            <a:noFill/>
            <a:miter lim="800000"/>
            <a:headEnd/>
            <a:tailEnd/>
          </a:ln>
          <a:effectLst/>
        </p:spPr>
        <p:txBody>
          <a:bodyPr wrap="none" lIns="121899" tIns="60949" rIns="121899" bIns="60949">
            <a:spAutoFit/>
          </a:bodyPr>
          <a:lstStyle/>
          <a:p>
            <a:r>
              <a:rPr lang="en-US" sz="1200" b="1">
                <a:solidFill>
                  <a:srgbClr val="FFFFFF"/>
                </a:solidFill>
              </a:rPr>
              <a:t>Host Group</a:t>
            </a:r>
          </a:p>
        </p:txBody>
      </p:sp>
      <p:sp>
        <p:nvSpPr>
          <p:cNvPr id="54" name="Rounded Rectangle 46"/>
          <p:cNvSpPr>
            <a:spLocks noChangeArrowheads="1"/>
          </p:cNvSpPr>
          <p:nvPr/>
        </p:nvSpPr>
        <p:spPr bwMode="auto">
          <a:xfrm>
            <a:off x="6094414" y="2232028"/>
            <a:ext cx="238125" cy="112713"/>
          </a:xfrm>
          <a:prstGeom prst="roundRect">
            <a:avLst>
              <a:gd name="adj" fmla="val 11898"/>
            </a:avLst>
          </a:prstGeom>
          <a:noFill/>
          <a:ln w="19050" algn="ctr">
            <a:solidFill>
              <a:srgbClr val="3DB5F1"/>
            </a:solidFill>
            <a:prstDash val="sysDot"/>
            <a:round/>
            <a:headEnd/>
            <a:tailEnd/>
          </a:ln>
          <a:effectLst/>
        </p:spPr>
        <p:txBody>
          <a:bodyPr lIns="121899" tIns="60949" rIns="121899" bIns="60949" anchor="ctr"/>
          <a:lstStyle/>
          <a:p>
            <a:pPr algn="ctr">
              <a:defRPr/>
            </a:pPr>
            <a:endParaRPr lang="en-US" sz="2100">
              <a:solidFill>
                <a:srgbClr val="FFFFFF"/>
              </a:solidFill>
              <a:latin typeface="Segoe UI"/>
              <a:cs typeface="Segoe UI"/>
            </a:endParaRPr>
          </a:p>
        </p:txBody>
      </p:sp>
      <p:sp>
        <p:nvSpPr>
          <p:cNvPr id="56" name="Rounded Rectangle 46"/>
          <p:cNvSpPr>
            <a:spLocks noChangeArrowheads="1"/>
          </p:cNvSpPr>
          <p:nvPr/>
        </p:nvSpPr>
        <p:spPr bwMode="auto">
          <a:xfrm>
            <a:off x="6246814" y="2384428"/>
            <a:ext cx="238125" cy="112713"/>
          </a:xfrm>
          <a:prstGeom prst="roundRect">
            <a:avLst>
              <a:gd name="adj" fmla="val 11898"/>
            </a:avLst>
          </a:prstGeom>
          <a:noFill/>
          <a:ln w="19050" algn="ctr">
            <a:solidFill>
              <a:srgbClr val="3F7C37"/>
            </a:solidFill>
            <a:prstDash val="sysDot"/>
            <a:round/>
            <a:headEnd/>
            <a:tailEnd/>
          </a:ln>
          <a:effectLst/>
        </p:spPr>
        <p:txBody>
          <a:bodyPr lIns="121899" tIns="60949" rIns="121899" bIns="60949" anchor="ctr"/>
          <a:lstStyle/>
          <a:p>
            <a:pPr algn="ctr">
              <a:defRPr/>
            </a:pPr>
            <a:endParaRPr lang="en-US" sz="2100">
              <a:solidFill>
                <a:srgbClr val="FFFFFF"/>
              </a:solidFill>
              <a:latin typeface="Segoe UI"/>
              <a:cs typeface="Segoe UI"/>
            </a:endParaRPr>
          </a:p>
        </p:txBody>
      </p:sp>
    </p:spTree>
    <p:extLst>
      <p:ext uri="{BB962C8B-B14F-4D97-AF65-F5344CB8AC3E}">
        <p14:creationId xmlns:p14="http://schemas.microsoft.com/office/powerpoint/2010/main" val="502633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xit" presetSubtype="1" fill="hold" grpId="1" nodeType="afterEffect">
                                  <p:stCondLst>
                                    <p:cond delay="0"/>
                                  </p:stCondLst>
                                  <p:childTnLst>
                                    <p:animEffect transition="out" filter="wipe(up)">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up)">
                                      <p:cBhvr>
                                        <p:cTn id="23" dur="500"/>
                                        <p:tgtEl>
                                          <p:spTgt spid="4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childTnLst>
                          </p:cTn>
                        </p:par>
                        <p:par>
                          <p:cTn id="31" fill="hold">
                            <p:stCondLst>
                              <p:cond delay="3000"/>
                            </p:stCondLst>
                            <p:childTnLst>
                              <p:par>
                                <p:cTn id="32" presetID="22" presetClass="exit" presetSubtype="1" fill="hold" grpId="1" nodeType="afterEffect">
                                  <p:stCondLst>
                                    <p:cond delay="0"/>
                                  </p:stCondLst>
                                  <p:childTnLst>
                                    <p:animEffect transition="out" filter="wipe(up)">
                                      <p:cBhvr>
                                        <p:cTn id="33" dur="500"/>
                                        <p:tgtEl>
                                          <p:spTgt spid="44"/>
                                        </p:tgtEl>
                                      </p:cBhvr>
                                    </p:animEffect>
                                    <p:set>
                                      <p:cBhvr>
                                        <p:cTn id="34" dur="1" fill="hold">
                                          <p:stCondLst>
                                            <p:cond delay="499"/>
                                          </p:stCondLst>
                                        </p:cTn>
                                        <p:tgtEl>
                                          <p:spTgt spid="44"/>
                                        </p:tgtEl>
                                        <p:attrNameLst>
                                          <p:attrName>style.visibility</p:attrName>
                                        </p:attrNameLst>
                                      </p:cBhvr>
                                      <p:to>
                                        <p:strVal val="hidden"/>
                                      </p:to>
                                    </p:se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par>
                          <p:cTn id="43" fill="hold">
                            <p:stCondLst>
                              <p:cond delay="4500"/>
                            </p:stCondLst>
                            <p:childTnLst>
                              <p:par>
                                <p:cTn id="44" presetID="22" presetClass="exit" presetSubtype="1" fill="hold" grpId="1" nodeType="afterEffect">
                                  <p:stCondLst>
                                    <p:cond delay="0"/>
                                  </p:stCondLst>
                                  <p:childTnLst>
                                    <p:animEffect transition="out" filter="wipe(up)">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up)">
                                      <p:cBhvr>
                                        <p:cTn id="50" dur="500"/>
                                        <p:tgtEl>
                                          <p:spTgt spid="6"/>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par>
                          <p:cTn id="55" fill="hold">
                            <p:stCondLst>
                              <p:cond delay="6000"/>
                            </p:stCondLst>
                            <p:childTnLst>
                              <p:par>
                                <p:cTn id="56" presetID="22" presetClass="exit" presetSubtype="1" fill="hold" grpId="1" nodeType="afterEffect">
                                  <p:stCondLst>
                                    <p:cond delay="0"/>
                                  </p:stCondLst>
                                  <p:childTnLst>
                                    <p:animEffect transition="out" filter="wipe(up)">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par>
                          <p:cTn id="64" fill="hold">
                            <p:stCondLst>
                              <p:cond delay="500"/>
                            </p:stCondLst>
                            <p:childTnLst>
                              <p:par>
                                <p:cTn id="65" presetID="53" presetClass="entr" presetSubtype="0" fill="hold" grpId="1"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2000" fill="hold"/>
                                        <p:tgtEl>
                                          <p:spTgt spid="3"/>
                                        </p:tgtEl>
                                        <p:attrNameLst>
                                          <p:attrName>ppt_w</p:attrName>
                                        </p:attrNameLst>
                                      </p:cBhvr>
                                      <p:tavLst>
                                        <p:tav tm="0">
                                          <p:val>
                                            <p:fltVal val="0"/>
                                          </p:val>
                                        </p:tav>
                                        <p:tav tm="100000">
                                          <p:val>
                                            <p:strVal val="#ppt_w"/>
                                          </p:val>
                                        </p:tav>
                                      </p:tavLst>
                                    </p:anim>
                                    <p:anim calcmode="lin" valueType="num">
                                      <p:cBhvr>
                                        <p:cTn id="68" dur="2000" fill="hold"/>
                                        <p:tgtEl>
                                          <p:spTgt spid="3"/>
                                        </p:tgtEl>
                                        <p:attrNameLst>
                                          <p:attrName>ppt_h</p:attrName>
                                        </p:attrNameLst>
                                      </p:cBhvr>
                                      <p:tavLst>
                                        <p:tav tm="0">
                                          <p:val>
                                            <p:fltVal val="0"/>
                                          </p:val>
                                        </p:tav>
                                        <p:tav tm="100000">
                                          <p:val>
                                            <p:strVal val="#ppt_h"/>
                                          </p:val>
                                        </p:tav>
                                      </p:tavLst>
                                    </p:anim>
                                    <p:animEffect transition="in" filter="fade">
                                      <p:cBhvr>
                                        <p:cTn id="69" dur="2000"/>
                                        <p:tgtEl>
                                          <p:spTgt spid="3"/>
                                        </p:tgtEl>
                                      </p:cBhvr>
                                    </p:animEffect>
                                  </p:childTnLst>
                                </p:cTn>
                              </p:par>
                              <p:par>
                                <p:cTn id="70" presetID="53" presetClass="entr" presetSubtype="0" fill="hold" grpId="1" nodeType="with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p:cTn id="72" dur="2000" fill="hold"/>
                                        <p:tgtEl>
                                          <p:spTgt spid="47"/>
                                        </p:tgtEl>
                                        <p:attrNameLst>
                                          <p:attrName>ppt_w</p:attrName>
                                        </p:attrNameLst>
                                      </p:cBhvr>
                                      <p:tavLst>
                                        <p:tav tm="0">
                                          <p:val>
                                            <p:fltVal val="0"/>
                                          </p:val>
                                        </p:tav>
                                        <p:tav tm="100000">
                                          <p:val>
                                            <p:strVal val="#ppt_w"/>
                                          </p:val>
                                        </p:tav>
                                      </p:tavLst>
                                    </p:anim>
                                    <p:anim calcmode="lin" valueType="num">
                                      <p:cBhvr>
                                        <p:cTn id="73" dur="2000" fill="hold"/>
                                        <p:tgtEl>
                                          <p:spTgt spid="47"/>
                                        </p:tgtEl>
                                        <p:attrNameLst>
                                          <p:attrName>ppt_h</p:attrName>
                                        </p:attrNameLst>
                                      </p:cBhvr>
                                      <p:tavLst>
                                        <p:tav tm="0">
                                          <p:val>
                                            <p:fltVal val="0"/>
                                          </p:val>
                                        </p:tav>
                                        <p:tav tm="100000">
                                          <p:val>
                                            <p:strVal val="#ppt_h"/>
                                          </p:val>
                                        </p:tav>
                                      </p:tavLst>
                                    </p:anim>
                                    <p:animEffect transition="in" filter="fade">
                                      <p:cBhvr>
                                        <p:cTn id="74" dur="2000"/>
                                        <p:tgtEl>
                                          <p:spTgt spid="47"/>
                                        </p:tgtEl>
                                      </p:cBhvr>
                                    </p:animEffect>
                                  </p:childTnLst>
                                </p:cTn>
                              </p:par>
                              <p:par>
                                <p:cTn id="75" presetID="42" presetClass="path" presetSubtype="0" accel="50000" decel="50000" fill="hold" grpId="0" nodeType="withEffect">
                                  <p:stCondLst>
                                    <p:cond delay="0"/>
                                  </p:stCondLst>
                                  <p:childTnLst>
                                    <p:animMotion origin="layout" path="M -0.02567 -0.51666 L -1.59239E-6 -3.33333E-6 " pathEditMode="relative" rAng="0" ptsTypes="AA">
                                      <p:cBhvr>
                                        <p:cTn id="76" dur="2000" fill="hold"/>
                                        <p:tgtEl>
                                          <p:spTgt spid="3"/>
                                        </p:tgtEl>
                                        <p:attrNameLst>
                                          <p:attrName>ppt_x</p:attrName>
                                          <p:attrName>ppt_y</p:attrName>
                                        </p:attrNameLst>
                                      </p:cBhvr>
                                      <p:rCtr x="1277" y="25833"/>
                                    </p:animMotion>
                                  </p:childTnLst>
                                </p:cTn>
                              </p:par>
                              <p:par>
                                <p:cTn id="77" presetID="42" presetClass="path" presetSubtype="0" accel="50000" decel="50000" fill="hold" grpId="0" nodeType="withEffect">
                                  <p:stCondLst>
                                    <p:cond delay="0"/>
                                  </p:stCondLst>
                                  <p:childTnLst>
                                    <p:animMotion origin="layout" path="M -0.26276 -0.51666 L -2.08333E-7 -2.22222E-6 " pathEditMode="relative" rAng="0" ptsTypes="AA">
                                      <p:cBhvr>
                                        <p:cTn id="78" dur="2000" fill="hold"/>
                                        <p:tgtEl>
                                          <p:spTgt spid="47"/>
                                        </p:tgtEl>
                                        <p:attrNameLst>
                                          <p:attrName>ppt_x</p:attrName>
                                          <p:attrName>ppt_y</p:attrName>
                                        </p:attrNameLst>
                                      </p:cBhvr>
                                      <p:rCtr x="13138" y="25833"/>
                                    </p:animMotion>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224279"/>
                                        </p:tgtEl>
                                        <p:attrNameLst>
                                          <p:attrName>style.visibility</p:attrName>
                                        </p:attrNameLst>
                                      </p:cBhvr>
                                      <p:to>
                                        <p:strVal val="visible"/>
                                      </p:to>
                                    </p:set>
                                    <p:animEffect transition="in" filter="fade">
                                      <p:cBhvr>
                                        <p:cTn id="82" dur="500"/>
                                        <p:tgtEl>
                                          <p:spTgt spid="22427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4282"/>
                                        </p:tgtEl>
                                        <p:attrNameLst>
                                          <p:attrName>style.visibility</p:attrName>
                                        </p:attrNameLst>
                                      </p:cBhvr>
                                      <p:to>
                                        <p:strVal val="visible"/>
                                      </p:to>
                                    </p:set>
                                    <p:animEffect transition="in" filter="fade">
                                      <p:cBhvr>
                                        <p:cTn id="85" dur="500"/>
                                        <p:tgtEl>
                                          <p:spTgt spid="22428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par>
                          <p:cTn id="91" fill="hold">
                            <p:stCondLst>
                              <p:cond delay="500"/>
                            </p:stCondLst>
                            <p:childTnLst>
                              <p:par>
                                <p:cTn id="92" presetID="1" presetClass="entr" presetSubtype="0" fill="hold" grpId="1" nodeType="afterEffect">
                                  <p:stCondLst>
                                    <p:cond delay="0"/>
                                  </p:stCondLst>
                                  <p:childTnLst>
                                    <p:set>
                                      <p:cBhvr>
                                        <p:cTn id="93" dur="1" fill="hold">
                                          <p:stCondLst>
                                            <p:cond delay="0"/>
                                          </p:stCondLst>
                                        </p:cTn>
                                        <p:tgtEl>
                                          <p:spTgt spid="42"/>
                                        </p:tgtEl>
                                        <p:attrNameLst>
                                          <p:attrName>style.visibility</p:attrName>
                                        </p:attrNameLst>
                                      </p:cBhvr>
                                      <p:to>
                                        <p:strVal val="visible"/>
                                      </p:to>
                                    </p:set>
                                  </p:childTnLst>
                                </p:cTn>
                              </p:par>
                              <p:par>
                                <p:cTn id="94" presetID="64" presetClass="path" presetSubtype="0" accel="50000" decel="50000" fill="hold" grpId="0" nodeType="withEffect">
                                  <p:stCondLst>
                                    <p:cond delay="0"/>
                                  </p:stCondLst>
                                  <p:childTnLst>
                                    <p:animMotion origin="layout" path="M 2.28184E-6 2.70645E-7 L 0.25566 -0.44969 " pathEditMode="relative" rAng="0" ptsTypes="AA">
                                      <p:cBhvr>
                                        <p:cTn id="95" dur="2000" fill="hold"/>
                                        <p:tgtEl>
                                          <p:spTgt spid="42"/>
                                        </p:tgtEl>
                                        <p:attrNameLst>
                                          <p:attrName>ppt_x</p:attrName>
                                          <p:attrName>ppt_y</p:attrName>
                                        </p:attrNameLst>
                                      </p:cBhvr>
                                      <p:rCtr x="128" y="-225"/>
                                    </p:animMotion>
                                  </p:childTnLst>
                                </p:cTn>
                              </p:par>
                              <p:par>
                                <p:cTn id="96" presetID="53" presetClass="exit" presetSubtype="32" fill="hold" nodeType="withEffect">
                                  <p:stCondLst>
                                    <p:cond delay="0"/>
                                  </p:stCondLst>
                                  <p:childTnLst>
                                    <p:anim calcmode="lin" valueType="num">
                                      <p:cBhvr>
                                        <p:cTn id="97" dur="2000"/>
                                        <p:tgtEl>
                                          <p:spTgt spid="42"/>
                                        </p:tgtEl>
                                        <p:attrNameLst>
                                          <p:attrName>ppt_w</p:attrName>
                                        </p:attrNameLst>
                                      </p:cBhvr>
                                      <p:tavLst>
                                        <p:tav tm="0">
                                          <p:val>
                                            <p:strVal val="ppt_w"/>
                                          </p:val>
                                        </p:tav>
                                        <p:tav tm="100000">
                                          <p:val>
                                            <p:fltVal val="0"/>
                                          </p:val>
                                        </p:tav>
                                      </p:tavLst>
                                    </p:anim>
                                    <p:anim calcmode="lin" valueType="num">
                                      <p:cBhvr>
                                        <p:cTn id="98" dur="2000"/>
                                        <p:tgtEl>
                                          <p:spTgt spid="42"/>
                                        </p:tgtEl>
                                        <p:attrNameLst>
                                          <p:attrName>ppt_h</p:attrName>
                                        </p:attrNameLst>
                                      </p:cBhvr>
                                      <p:tavLst>
                                        <p:tav tm="0">
                                          <p:val>
                                            <p:strVal val="ppt_h"/>
                                          </p:val>
                                        </p:tav>
                                        <p:tav tm="100000">
                                          <p:val>
                                            <p:fltVal val="0"/>
                                          </p:val>
                                        </p:tav>
                                      </p:tavLst>
                                    </p:anim>
                                    <p:animEffect transition="out" filter="fade">
                                      <p:cBhvr>
                                        <p:cTn id="99" dur="2000"/>
                                        <p:tgtEl>
                                          <p:spTgt spid="42"/>
                                        </p:tgtEl>
                                      </p:cBhvr>
                                    </p:animEffect>
                                    <p:set>
                                      <p:cBhvr>
                                        <p:cTn id="100" dur="1" fill="hold">
                                          <p:stCondLst>
                                            <p:cond delay="1999"/>
                                          </p:stCondLst>
                                        </p:cTn>
                                        <p:tgtEl>
                                          <p:spTgt spid="42"/>
                                        </p:tgtEl>
                                        <p:attrNameLst>
                                          <p:attrName>style.visibility</p:attrName>
                                        </p:attrNameLst>
                                      </p:cBhvr>
                                      <p:to>
                                        <p:strVal val="hidden"/>
                                      </p:to>
                                    </p:set>
                                  </p:childTnLst>
                                </p:cTn>
                              </p:par>
                              <p:par>
                                <p:cTn id="101" presetID="10" presetClass="entr" presetSubtype="0" fill="hold" nodeType="withEffect">
                                  <p:stCondLst>
                                    <p:cond delay="1500"/>
                                  </p:stCondLst>
                                  <p:childTnLst>
                                    <p:set>
                                      <p:cBhvr>
                                        <p:cTn id="102" dur="1" fill="hold">
                                          <p:stCondLst>
                                            <p:cond delay="0"/>
                                          </p:stCondLst>
                                        </p:cTn>
                                        <p:tgtEl>
                                          <p:spTgt spid="54"/>
                                        </p:tgtEl>
                                        <p:attrNameLst>
                                          <p:attrName>style.visibility</p:attrName>
                                        </p:attrNameLst>
                                      </p:cBhvr>
                                      <p:to>
                                        <p:strVal val="visible"/>
                                      </p:to>
                                    </p:set>
                                    <p:animEffect transition="in" filter="fade">
                                      <p:cBhvr>
                                        <p:cTn id="103" dur="500"/>
                                        <p:tgtEl>
                                          <p:spTgt spid="54"/>
                                        </p:tgtEl>
                                      </p:cBhvr>
                                    </p:animEffect>
                                  </p:childTnLst>
                                </p:cTn>
                              </p:par>
                            </p:childTnLst>
                          </p:cTn>
                        </p:par>
                        <p:par>
                          <p:cTn id="104" fill="hold">
                            <p:stCondLst>
                              <p:cond delay="2500"/>
                            </p:stCondLst>
                            <p:childTnLst>
                              <p:par>
                                <p:cTn id="105" presetID="1" presetClass="entr" presetSubtype="0" fill="hold" grpId="1" nodeType="afterEffect">
                                  <p:stCondLst>
                                    <p:cond delay="0"/>
                                  </p:stCondLst>
                                  <p:childTnLst>
                                    <p:set>
                                      <p:cBhvr>
                                        <p:cTn id="106" dur="1" fill="hold">
                                          <p:stCondLst>
                                            <p:cond delay="0"/>
                                          </p:stCondLst>
                                        </p:cTn>
                                        <p:tgtEl>
                                          <p:spTgt spid="45"/>
                                        </p:tgtEl>
                                        <p:attrNameLst>
                                          <p:attrName>style.visibility</p:attrName>
                                        </p:attrNameLst>
                                      </p:cBhvr>
                                      <p:to>
                                        <p:strVal val="visible"/>
                                      </p:to>
                                    </p:set>
                                  </p:childTnLst>
                                </p:cTn>
                              </p:par>
                              <p:par>
                                <p:cTn id="107" presetID="64" presetClass="path" presetSubtype="0" accel="50000" decel="50000" fill="hold" grpId="0" nodeType="withEffect">
                                  <p:stCondLst>
                                    <p:cond delay="0"/>
                                  </p:stCondLst>
                                  <p:childTnLst>
                                    <p:animMotion origin="layout" path="M -3.02423E-6 2.70645E-7 L -0.025 -0.42748 " pathEditMode="relative" rAng="0" ptsTypes="AA">
                                      <p:cBhvr>
                                        <p:cTn id="108" dur="2000" fill="hold"/>
                                        <p:tgtEl>
                                          <p:spTgt spid="45"/>
                                        </p:tgtEl>
                                        <p:attrNameLst>
                                          <p:attrName>ppt_x</p:attrName>
                                          <p:attrName>ppt_y</p:attrName>
                                        </p:attrNameLst>
                                      </p:cBhvr>
                                      <p:rCtr x="-13" y="-214"/>
                                    </p:animMotion>
                                  </p:childTnLst>
                                </p:cTn>
                              </p:par>
                              <p:par>
                                <p:cTn id="109" presetID="53" presetClass="exit" presetSubtype="32" fill="hold" grpId="2" nodeType="withEffect">
                                  <p:stCondLst>
                                    <p:cond delay="0"/>
                                  </p:stCondLst>
                                  <p:childTnLst>
                                    <p:anim calcmode="lin" valueType="num">
                                      <p:cBhvr>
                                        <p:cTn id="110" dur="2000"/>
                                        <p:tgtEl>
                                          <p:spTgt spid="45"/>
                                        </p:tgtEl>
                                        <p:attrNameLst>
                                          <p:attrName>ppt_w</p:attrName>
                                        </p:attrNameLst>
                                      </p:cBhvr>
                                      <p:tavLst>
                                        <p:tav tm="0">
                                          <p:val>
                                            <p:strVal val="ppt_w"/>
                                          </p:val>
                                        </p:tav>
                                        <p:tav tm="100000">
                                          <p:val>
                                            <p:fltVal val="0"/>
                                          </p:val>
                                        </p:tav>
                                      </p:tavLst>
                                    </p:anim>
                                    <p:anim calcmode="lin" valueType="num">
                                      <p:cBhvr>
                                        <p:cTn id="111" dur="2000"/>
                                        <p:tgtEl>
                                          <p:spTgt spid="45"/>
                                        </p:tgtEl>
                                        <p:attrNameLst>
                                          <p:attrName>ppt_h</p:attrName>
                                        </p:attrNameLst>
                                      </p:cBhvr>
                                      <p:tavLst>
                                        <p:tav tm="0">
                                          <p:val>
                                            <p:strVal val="ppt_h"/>
                                          </p:val>
                                        </p:tav>
                                        <p:tav tm="100000">
                                          <p:val>
                                            <p:fltVal val="0"/>
                                          </p:val>
                                        </p:tav>
                                      </p:tavLst>
                                    </p:anim>
                                    <p:animEffect transition="out" filter="fade">
                                      <p:cBhvr>
                                        <p:cTn id="112" dur="2000"/>
                                        <p:tgtEl>
                                          <p:spTgt spid="45"/>
                                        </p:tgtEl>
                                      </p:cBhvr>
                                    </p:animEffect>
                                    <p:set>
                                      <p:cBhvr>
                                        <p:cTn id="113" dur="1" fill="hold">
                                          <p:stCondLst>
                                            <p:cond delay="1999"/>
                                          </p:stCondLst>
                                        </p:cTn>
                                        <p:tgtEl>
                                          <p:spTgt spid="45"/>
                                        </p:tgtEl>
                                        <p:attrNameLst>
                                          <p:attrName>style.visibility</p:attrName>
                                        </p:attrNameLst>
                                      </p:cBhvr>
                                      <p:to>
                                        <p:strVal val="hidden"/>
                                      </p:to>
                                    </p:set>
                                  </p:childTnLst>
                                </p:cTn>
                              </p:par>
                              <p:par>
                                <p:cTn id="114" presetID="10" presetClass="entr" presetSubtype="0" fill="hold" nodeType="withEffect">
                                  <p:stCondLst>
                                    <p:cond delay="150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500"/>
                                        <p:tgtEl>
                                          <p:spTgt spid="5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childTnLst>
                                </p:cTn>
                              </p:par>
                            </p:childTnLst>
                          </p:cTn>
                        </p:par>
                        <p:par>
                          <p:cTn id="122" fill="hold">
                            <p:stCondLst>
                              <p:cond delay="500"/>
                            </p:stCondLst>
                            <p:childTnLst>
                              <p:par>
                                <p:cTn id="123" presetID="1" presetClass="entr" presetSubtype="0" fill="hold" nodeType="afterEffect">
                                  <p:stCondLst>
                                    <p:cond delay="0"/>
                                  </p:stCondLst>
                                  <p:childTnLst>
                                    <p:set>
                                      <p:cBhvr>
                                        <p:cTn id="124" dur="1" fill="hold">
                                          <p:stCondLst>
                                            <p:cond delay="0"/>
                                          </p:stCondLst>
                                        </p:cTn>
                                        <p:tgtEl>
                                          <p:spTgt spid="46"/>
                                        </p:tgtEl>
                                        <p:attrNameLst>
                                          <p:attrName>style.visibility</p:attrName>
                                        </p:attrNameLst>
                                      </p:cBhvr>
                                      <p:to>
                                        <p:strVal val="visible"/>
                                      </p:to>
                                    </p:set>
                                  </p:childTnLst>
                                </p:cTn>
                              </p:par>
                              <p:par>
                                <p:cTn id="125" presetID="53" presetClass="exit" presetSubtype="32" fill="hold" nodeType="withEffect">
                                  <p:stCondLst>
                                    <p:cond delay="0"/>
                                  </p:stCondLst>
                                  <p:childTnLst>
                                    <p:anim calcmode="lin" valueType="num">
                                      <p:cBhvr>
                                        <p:cTn id="126" dur="2000"/>
                                        <p:tgtEl>
                                          <p:spTgt spid="46"/>
                                        </p:tgtEl>
                                        <p:attrNameLst>
                                          <p:attrName>ppt_w</p:attrName>
                                        </p:attrNameLst>
                                      </p:cBhvr>
                                      <p:tavLst>
                                        <p:tav tm="0">
                                          <p:val>
                                            <p:strVal val="ppt_w"/>
                                          </p:val>
                                        </p:tav>
                                        <p:tav tm="100000">
                                          <p:val>
                                            <p:fltVal val="0"/>
                                          </p:val>
                                        </p:tav>
                                      </p:tavLst>
                                    </p:anim>
                                    <p:anim calcmode="lin" valueType="num">
                                      <p:cBhvr>
                                        <p:cTn id="127" dur="2000"/>
                                        <p:tgtEl>
                                          <p:spTgt spid="46"/>
                                        </p:tgtEl>
                                        <p:attrNameLst>
                                          <p:attrName>ppt_h</p:attrName>
                                        </p:attrNameLst>
                                      </p:cBhvr>
                                      <p:tavLst>
                                        <p:tav tm="0">
                                          <p:val>
                                            <p:strVal val="ppt_h"/>
                                          </p:val>
                                        </p:tav>
                                        <p:tav tm="100000">
                                          <p:val>
                                            <p:fltVal val="0"/>
                                          </p:val>
                                        </p:tav>
                                      </p:tavLst>
                                    </p:anim>
                                    <p:animEffect transition="out" filter="fade">
                                      <p:cBhvr>
                                        <p:cTn id="128" dur="2000"/>
                                        <p:tgtEl>
                                          <p:spTgt spid="46"/>
                                        </p:tgtEl>
                                      </p:cBhvr>
                                    </p:animEffect>
                                    <p:set>
                                      <p:cBhvr>
                                        <p:cTn id="129" dur="1" fill="hold">
                                          <p:stCondLst>
                                            <p:cond delay="1999"/>
                                          </p:stCondLst>
                                        </p:cTn>
                                        <p:tgtEl>
                                          <p:spTgt spid="46"/>
                                        </p:tgtEl>
                                        <p:attrNameLst>
                                          <p:attrName>style.visibility</p:attrName>
                                        </p:attrNameLst>
                                      </p:cBhvr>
                                      <p:to>
                                        <p:strVal val="hidden"/>
                                      </p:to>
                                    </p:set>
                                  </p:childTnLst>
                                </p:cTn>
                              </p:par>
                              <p:par>
                                <p:cTn id="130" presetID="63" presetClass="path" presetSubtype="0" accel="50000" decel="50000" fill="hold" nodeType="withEffect">
                                  <p:stCondLst>
                                    <p:cond delay="0"/>
                                  </p:stCondLst>
                                  <p:childTnLst>
                                    <p:animMotion origin="layout" path="M 1.56551E-6 -2.92852E-6 L 0.16163 -0.28313 " pathEditMode="relative" rAng="0" ptsTypes="AA">
                                      <p:cBhvr>
                                        <p:cTn id="131" dur="2000" fill="hold"/>
                                        <p:tgtEl>
                                          <p:spTgt spid="46"/>
                                        </p:tgtEl>
                                        <p:attrNameLst>
                                          <p:attrName>ppt_x</p:attrName>
                                          <p:attrName>ppt_y</p:attrName>
                                        </p:attrNameLst>
                                      </p:cBhvr>
                                      <p:rCtr x="81" y="-142"/>
                                    </p:animMotion>
                                  </p:childTnLst>
                                </p:cTn>
                              </p:par>
                              <p:par>
                                <p:cTn id="132" presetID="53" presetClass="entr" presetSubtype="16" fill="hold" nodeType="withEffect">
                                  <p:stCondLst>
                                    <p:cond delay="1500"/>
                                  </p:stCondLst>
                                  <p:childTnLst>
                                    <p:set>
                                      <p:cBhvr>
                                        <p:cTn id="133" dur="1" fill="hold">
                                          <p:stCondLst>
                                            <p:cond delay="0"/>
                                          </p:stCondLst>
                                        </p:cTn>
                                        <p:tgtEl>
                                          <p:spTgt spid="49"/>
                                        </p:tgtEl>
                                        <p:attrNameLst>
                                          <p:attrName>style.visibility</p:attrName>
                                        </p:attrNameLst>
                                      </p:cBhvr>
                                      <p:to>
                                        <p:strVal val="visible"/>
                                      </p:to>
                                    </p:set>
                                    <p:anim calcmode="lin" valueType="num">
                                      <p:cBhvr>
                                        <p:cTn id="134" dur="500" fill="hold"/>
                                        <p:tgtEl>
                                          <p:spTgt spid="49"/>
                                        </p:tgtEl>
                                        <p:attrNameLst>
                                          <p:attrName>ppt_w</p:attrName>
                                        </p:attrNameLst>
                                      </p:cBhvr>
                                      <p:tavLst>
                                        <p:tav tm="0">
                                          <p:val>
                                            <p:fltVal val="0"/>
                                          </p:val>
                                        </p:tav>
                                        <p:tav tm="100000">
                                          <p:val>
                                            <p:strVal val="#ppt_w"/>
                                          </p:val>
                                        </p:tav>
                                      </p:tavLst>
                                    </p:anim>
                                    <p:anim calcmode="lin" valueType="num">
                                      <p:cBhvr>
                                        <p:cTn id="135" dur="500" fill="hold"/>
                                        <p:tgtEl>
                                          <p:spTgt spid="49"/>
                                        </p:tgtEl>
                                        <p:attrNameLst>
                                          <p:attrName>ppt_h</p:attrName>
                                        </p:attrNameLst>
                                      </p:cBhvr>
                                      <p:tavLst>
                                        <p:tav tm="0">
                                          <p:val>
                                            <p:fltVal val="0"/>
                                          </p:val>
                                        </p:tav>
                                        <p:tav tm="100000">
                                          <p:val>
                                            <p:strVal val="#ppt_h"/>
                                          </p:val>
                                        </p:tav>
                                      </p:tavLst>
                                    </p:anim>
                                    <p:animEffect transition="in" filter="fade">
                                      <p:cBhvr>
                                        <p:cTn id="136" dur="500"/>
                                        <p:tgtEl>
                                          <p:spTgt spid="49"/>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30"/>
                                        </p:tgtEl>
                                        <p:attrNameLst>
                                          <p:attrName>style.visibility</p:attrName>
                                        </p:attrNameLst>
                                      </p:cBhvr>
                                      <p:to>
                                        <p:strVal val="visible"/>
                                      </p:to>
                                    </p:set>
                                    <p:animEffect transition="in" filter="fade">
                                      <p:cBhvr>
                                        <p:cTn id="141" dur="500"/>
                                        <p:tgtEl>
                                          <p:spTgt spid="30"/>
                                        </p:tgtEl>
                                      </p:cBhvr>
                                    </p:animEffect>
                                  </p:childTnLst>
                                </p:cTn>
                              </p:par>
                            </p:childTnLst>
                          </p:cTn>
                        </p:par>
                        <p:par>
                          <p:cTn id="142" fill="hold">
                            <p:stCondLst>
                              <p:cond delay="500"/>
                            </p:stCondLst>
                            <p:childTnLst>
                              <p:par>
                                <p:cTn id="143" presetID="10" presetClass="entr" presetSubtype="0" fill="hold" nodeType="afterEffect">
                                  <p:stCondLst>
                                    <p:cond delay="0"/>
                                  </p:stCondLst>
                                  <p:childTnLst>
                                    <p:set>
                                      <p:cBhvr>
                                        <p:cTn id="144" dur="1" fill="hold">
                                          <p:stCondLst>
                                            <p:cond delay="0"/>
                                          </p:stCondLst>
                                        </p:cTn>
                                        <p:tgtEl>
                                          <p:spTgt spid="60455"/>
                                        </p:tgtEl>
                                        <p:attrNameLst>
                                          <p:attrName>style.visibility</p:attrName>
                                        </p:attrNameLst>
                                      </p:cBhvr>
                                      <p:to>
                                        <p:strVal val="visible"/>
                                      </p:to>
                                    </p:set>
                                    <p:animEffect transition="in" filter="fade">
                                      <p:cBhvr>
                                        <p:cTn id="145" dur="2000"/>
                                        <p:tgtEl>
                                          <p:spTgt spid="60455"/>
                                        </p:tgtEl>
                                      </p:cBhvr>
                                    </p:animEffect>
                                  </p:childTnLst>
                                </p:cTn>
                              </p:par>
                            </p:childTnLst>
                          </p:cTn>
                        </p:par>
                        <p:par>
                          <p:cTn id="146" fill="hold">
                            <p:stCondLst>
                              <p:cond delay="2500"/>
                            </p:stCondLst>
                            <p:childTnLst>
                              <p:par>
                                <p:cTn id="147" presetID="1" presetClass="entr" presetSubtype="0" fill="hold" nodeType="afterEffect">
                                  <p:stCondLst>
                                    <p:cond delay="0"/>
                                  </p:stCondLst>
                                  <p:childTnLst>
                                    <p:set>
                                      <p:cBhvr>
                                        <p:cTn id="148" dur="1" fill="hold">
                                          <p:stCondLst>
                                            <p:cond delay="0"/>
                                          </p:stCondLst>
                                        </p:cTn>
                                        <p:tgtEl>
                                          <p:spTgt spid="50"/>
                                        </p:tgtEl>
                                        <p:attrNameLst>
                                          <p:attrName>style.visibility</p:attrName>
                                        </p:attrNameLst>
                                      </p:cBhvr>
                                      <p:to>
                                        <p:strVal val="visible"/>
                                      </p:to>
                                    </p:set>
                                  </p:childTnLst>
                                </p:cTn>
                              </p:par>
                              <p:par>
                                <p:cTn id="149" presetID="53" presetClass="exit" presetSubtype="32" fill="hold" nodeType="withEffect">
                                  <p:stCondLst>
                                    <p:cond delay="0"/>
                                  </p:stCondLst>
                                  <p:childTnLst>
                                    <p:anim calcmode="lin" valueType="num">
                                      <p:cBhvr>
                                        <p:cTn id="150" dur="3000"/>
                                        <p:tgtEl>
                                          <p:spTgt spid="50"/>
                                        </p:tgtEl>
                                        <p:attrNameLst>
                                          <p:attrName>ppt_w</p:attrName>
                                        </p:attrNameLst>
                                      </p:cBhvr>
                                      <p:tavLst>
                                        <p:tav tm="0">
                                          <p:val>
                                            <p:strVal val="ppt_w"/>
                                          </p:val>
                                        </p:tav>
                                        <p:tav tm="100000">
                                          <p:val>
                                            <p:fltVal val="0"/>
                                          </p:val>
                                        </p:tav>
                                      </p:tavLst>
                                    </p:anim>
                                    <p:anim calcmode="lin" valueType="num">
                                      <p:cBhvr>
                                        <p:cTn id="151" dur="3000"/>
                                        <p:tgtEl>
                                          <p:spTgt spid="50"/>
                                        </p:tgtEl>
                                        <p:attrNameLst>
                                          <p:attrName>ppt_h</p:attrName>
                                        </p:attrNameLst>
                                      </p:cBhvr>
                                      <p:tavLst>
                                        <p:tav tm="0">
                                          <p:val>
                                            <p:strVal val="ppt_h"/>
                                          </p:val>
                                        </p:tav>
                                        <p:tav tm="100000">
                                          <p:val>
                                            <p:fltVal val="0"/>
                                          </p:val>
                                        </p:tav>
                                      </p:tavLst>
                                    </p:anim>
                                    <p:animEffect transition="out" filter="fade">
                                      <p:cBhvr>
                                        <p:cTn id="152" dur="3000"/>
                                        <p:tgtEl>
                                          <p:spTgt spid="50"/>
                                        </p:tgtEl>
                                      </p:cBhvr>
                                    </p:animEffect>
                                    <p:set>
                                      <p:cBhvr>
                                        <p:cTn id="153" dur="1" fill="hold">
                                          <p:stCondLst>
                                            <p:cond delay="2999"/>
                                          </p:stCondLst>
                                        </p:cTn>
                                        <p:tgtEl>
                                          <p:spTgt spid="50"/>
                                        </p:tgtEl>
                                        <p:attrNameLst>
                                          <p:attrName>style.visibility</p:attrName>
                                        </p:attrNameLst>
                                      </p:cBhvr>
                                      <p:to>
                                        <p:strVal val="hidden"/>
                                      </p:to>
                                    </p:set>
                                  </p:childTnLst>
                                </p:cTn>
                              </p:par>
                              <p:par>
                                <p:cTn id="154" presetID="63" presetClass="path" presetSubtype="0" accel="50000" decel="50000" fill="hold" nodeType="withEffect">
                                  <p:stCondLst>
                                    <p:cond delay="0"/>
                                  </p:stCondLst>
                                  <p:childTnLst>
                                    <p:animMotion origin="layout" path="M 7.94478E-7 -2.92852E-6 L -0.10498 -0.23872 " pathEditMode="relative" rAng="0" ptsTypes="AA">
                                      <p:cBhvr>
                                        <p:cTn id="155" dur="2000" fill="hold"/>
                                        <p:tgtEl>
                                          <p:spTgt spid="50"/>
                                        </p:tgtEl>
                                        <p:attrNameLst>
                                          <p:attrName>ppt_x</p:attrName>
                                          <p:attrName>ppt_y</p:attrName>
                                        </p:attrNameLst>
                                      </p:cBhvr>
                                      <p:rCtr x="-52" y="-119"/>
                                    </p:animMotion>
                                  </p:childTnLst>
                                </p:cTn>
                              </p:par>
                              <p:par>
                                <p:cTn id="156" presetID="53" presetClass="entr" presetSubtype="16" fill="hold" nodeType="withEffect">
                                  <p:stCondLst>
                                    <p:cond delay="150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500" fill="hold"/>
                                        <p:tgtEl>
                                          <p:spTgt spid="52"/>
                                        </p:tgtEl>
                                        <p:attrNameLst>
                                          <p:attrName>ppt_w</p:attrName>
                                        </p:attrNameLst>
                                      </p:cBhvr>
                                      <p:tavLst>
                                        <p:tav tm="0">
                                          <p:val>
                                            <p:fltVal val="0"/>
                                          </p:val>
                                        </p:tav>
                                        <p:tav tm="100000">
                                          <p:val>
                                            <p:strVal val="#ppt_w"/>
                                          </p:val>
                                        </p:tav>
                                      </p:tavLst>
                                    </p:anim>
                                    <p:anim calcmode="lin" valueType="num">
                                      <p:cBhvr>
                                        <p:cTn id="159" dur="500" fill="hold"/>
                                        <p:tgtEl>
                                          <p:spTgt spid="52"/>
                                        </p:tgtEl>
                                        <p:attrNameLst>
                                          <p:attrName>ppt_h</p:attrName>
                                        </p:attrNameLst>
                                      </p:cBhvr>
                                      <p:tavLst>
                                        <p:tav tm="0">
                                          <p:val>
                                            <p:fltVal val="0"/>
                                          </p:val>
                                        </p:tav>
                                        <p:tav tm="100000">
                                          <p:val>
                                            <p:strVal val="#ppt_h"/>
                                          </p:val>
                                        </p:tav>
                                      </p:tavLst>
                                    </p:anim>
                                    <p:animEffect transition="in" filter="fade">
                                      <p:cBhvr>
                                        <p:cTn id="16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3" grpId="0" animBg="1"/>
      <p:bldP spid="43" grpId="1" animBg="1"/>
      <p:bldP spid="44" grpId="0" animBg="1"/>
      <p:bldP spid="44" grpId="1" animBg="1"/>
      <p:bldP spid="224279" grpId="0"/>
      <p:bldP spid="224282" grpId="0"/>
      <p:bldP spid="29" grpId="0" animBg="1"/>
      <p:bldP spid="30" grpId="0" animBg="1"/>
      <p:bldP spid="31" grpId="0" animBg="1"/>
      <p:bldP spid="32" grpId="0" animBg="1"/>
      <p:bldP spid="33" grpId="0" animBg="1"/>
      <p:bldP spid="47" grpId="0" animBg="1"/>
      <p:bldP spid="47" grpId="1" animBg="1"/>
      <p:bldP spid="3" grpId="0" animBg="1"/>
      <p:bldP spid="3" grpId="1" animBg="1"/>
      <p:bldP spid="4" grpId="0" animBg="1"/>
      <p:bldP spid="4" grpId="1" animBg="1"/>
      <p:bldP spid="6" grpId="0" animBg="1"/>
      <p:bldP spid="6" grpId="1" animBg="1"/>
      <p:bldP spid="42" grpId="0" animBg="1"/>
      <p:bldP spid="42" grpId="1" animBg="1"/>
      <p:bldP spid="45" grpId="0" animBg="1"/>
      <p:bldP spid="45" grpId="1" animBg="1"/>
      <p:bldP spid="45" grpId="2"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85000"/>
              </a:lnSpc>
            </a:pPr>
            <a:r>
              <a:rPr lang="en-US" sz="4000" dirty="0" smtClean="0"/>
              <a:t>DEPLO</a:t>
            </a:r>
            <a:r>
              <a:rPr lang="en-US" sz="4000" spc="0" dirty="0" smtClean="0"/>
              <a:t>YI</a:t>
            </a:r>
            <a:r>
              <a:rPr lang="en-US" sz="4000" dirty="0" smtClean="0"/>
              <a:t>NG COMPUTE </a:t>
            </a:r>
            <a:br>
              <a:rPr lang="en-US" sz="4000" dirty="0" smtClean="0"/>
            </a:br>
            <a:r>
              <a:rPr lang="en-US" sz="4000" dirty="0" smtClean="0"/>
              <a:t>RESOURCES</a:t>
            </a:r>
            <a:r>
              <a:rPr lang="en-US" sz="4000" dirty="0"/>
              <a:t> </a:t>
            </a:r>
            <a:r>
              <a:rPr lang="en-US" sz="4000" dirty="0" smtClean="0"/>
              <a:t>BARE-METAL </a:t>
            </a:r>
            <a:br>
              <a:rPr lang="en-US" sz="4000" dirty="0" smtClean="0"/>
            </a:br>
            <a:r>
              <a:rPr lang="en-US" sz="4000" dirty="0" smtClean="0"/>
              <a:t>HYPER-V DEPLOYMENT</a:t>
            </a:r>
            <a:endParaRPr lang="en-US" sz="4000" dirty="0"/>
          </a:p>
        </p:txBody>
      </p:sp>
      <p:sp>
        <p:nvSpPr>
          <p:cNvPr id="3" name="Subtitle 2"/>
          <p:cNvSpPr>
            <a:spLocks noGrp="1"/>
          </p:cNvSpPr>
          <p:nvPr>
            <p:ph type="subTitle" idx="1"/>
          </p:nvPr>
        </p:nvSpPr>
        <p:spPr/>
        <p:txBody>
          <a:bodyPr/>
          <a:lstStyle/>
          <a:p>
            <a:pPr>
              <a:spcAft>
                <a:spcPts val="600"/>
              </a:spcAft>
            </a:pPr>
            <a:r>
              <a:rPr lang="en-US" sz="1800" dirty="0"/>
              <a:t>Greg Cusanza</a:t>
            </a:r>
          </a:p>
          <a:p>
            <a:r>
              <a:rPr lang="en-US" sz="1800" dirty="0"/>
              <a:t>Senior Program Manager</a:t>
            </a:r>
          </a:p>
          <a:p>
            <a:r>
              <a:rPr lang="en-US" sz="1800" dirty="0"/>
              <a:t>Microsoft Corporation</a:t>
            </a:r>
          </a:p>
          <a:p>
            <a:pPr>
              <a:spcAft>
                <a:spcPts val="600"/>
              </a:spcAft>
            </a:pPr>
            <a:endParaRPr lang="en-US" sz="1800" dirty="0"/>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246569125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STEPS</a:t>
            </a:r>
            <a:endParaRPr lang="en-US" dirty="0"/>
          </a:p>
        </p:txBody>
      </p:sp>
      <p:sp>
        <p:nvSpPr>
          <p:cNvPr id="4" name="Text Placeholder 3"/>
          <p:cNvSpPr>
            <a:spLocks noGrp="1"/>
          </p:cNvSpPr>
          <p:nvPr>
            <p:ph type="body" sz="quarter" idx="10"/>
          </p:nvPr>
        </p:nvSpPr>
        <p:spPr>
          <a:xfrm>
            <a:off x="519112" y="1447799"/>
            <a:ext cx="11149013" cy="5250668"/>
          </a:xfrm>
        </p:spPr>
        <p:txBody>
          <a:bodyPr/>
          <a:lstStyle/>
          <a:p>
            <a:r>
              <a:rPr lang="en-US" dirty="0">
                <a:gradFill>
                  <a:gsLst>
                    <a:gs pos="0">
                      <a:schemeClr val="tx1"/>
                    </a:gs>
                    <a:gs pos="100000">
                      <a:schemeClr val="tx1"/>
                    </a:gs>
                  </a:gsLst>
                  <a:lin ang="5400000" scaled="0"/>
                </a:gradFill>
              </a:rPr>
              <a:t>Kick off – Bare-Metal Deployment…</a:t>
            </a:r>
          </a:p>
          <a:p>
            <a:r>
              <a:rPr lang="en-US" i="1" u="sng" dirty="0" smtClean="0">
                <a:gradFill>
                  <a:gsLst>
                    <a:gs pos="0">
                      <a:schemeClr val="tx1"/>
                    </a:gs>
                    <a:gs pos="100000">
                      <a:schemeClr val="tx1"/>
                    </a:gs>
                  </a:gsLst>
                  <a:lin ang="5400000" scaled="0"/>
                </a:gradFill>
              </a:rPr>
              <a:t>Post-Deployment</a:t>
            </a:r>
            <a:r>
              <a:rPr lang="en-US" dirty="0" smtClean="0">
                <a:gradFill>
                  <a:gsLst>
                    <a:gs pos="0">
                      <a:schemeClr val="tx1"/>
                    </a:gs>
                    <a:gs pos="100000">
                      <a:schemeClr val="tx1"/>
                    </a:gs>
                  </a:gsLst>
                  <a:lin ang="5400000" scaled="0"/>
                </a:gradFill>
              </a:rPr>
              <a:t> </a:t>
            </a:r>
            <a:r>
              <a:rPr lang="en-US" dirty="0">
                <a:gradFill>
                  <a:gsLst>
                    <a:gs pos="0">
                      <a:schemeClr val="tx1"/>
                    </a:gs>
                    <a:gs pos="100000">
                      <a:schemeClr val="tx1"/>
                    </a:gs>
                  </a:gsLst>
                  <a:lin ang="5400000" scaled="0"/>
                </a:gradFill>
              </a:rPr>
              <a:t>GCE Scripts</a:t>
            </a:r>
          </a:p>
          <a:p>
            <a:r>
              <a:rPr lang="en-US" dirty="0">
                <a:gradFill>
                  <a:gsLst>
                    <a:gs pos="0">
                      <a:schemeClr val="tx1"/>
                    </a:gs>
                    <a:gs pos="100000">
                      <a:schemeClr val="tx1"/>
                    </a:gs>
                  </a:gsLst>
                  <a:lin ang="5400000" scaled="0"/>
                </a:gradFill>
              </a:rPr>
              <a:t>Assign Storage</a:t>
            </a:r>
          </a:p>
          <a:p>
            <a:r>
              <a:rPr lang="en-US" dirty="0">
                <a:gradFill>
                  <a:gsLst>
                    <a:gs pos="0">
                      <a:schemeClr val="tx1"/>
                    </a:gs>
                    <a:gs pos="100000">
                      <a:schemeClr val="tx1"/>
                    </a:gs>
                  </a:gsLst>
                  <a:lin ang="5400000" scaled="0"/>
                </a:gradFill>
              </a:rPr>
              <a:t>Create </a:t>
            </a:r>
            <a:r>
              <a:rPr lang="en-US" dirty="0" smtClean="0">
                <a:gradFill>
                  <a:gsLst>
                    <a:gs pos="0">
                      <a:schemeClr val="tx1"/>
                    </a:gs>
                    <a:gs pos="100000">
                      <a:schemeClr val="tx1"/>
                    </a:gs>
                  </a:gsLst>
                  <a:lin ang="5400000" scaled="0"/>
                </a:gradFill>
              </a:rPr>
              <a:t>Cluster</a:t>
            </a:r>
          </a:p>
          <a:p>
            <a:endParaRPr lang="en-US" dirty="0">
              <a:gradFill>
                <a:gsLst>
                  <a:gs pos="0">
                    <a:schemeClr val="tx1"/>
                  </a:gs>
                  <a:gs pos="100000">
                    <a:schemeClr val="tx1"/>
                  </a:gs>
                </a:gsLst>
                <a:lin ang="5400000" scaled="0"/>
              </a:gradFill>
            </a:endParaRPr>
          </a:p>
          <a:p>
            <a:r>
              <a:rPr lang="en-US" dirty="0" smtClean="0">
                <a:gradFill>
                  <a:gsLst>
                    <a:gs pos="0">
                      <a:schemeClr val="tx1"/>
                    </a:gs>
                    <a:gs pos="100000">
                      <a:schemeClr val="tx1"/>
                    </a:gs>
                  </a:gsLst>
                  <a:lin ang="5400000" scaled="0"/>
                </a:gradFill>
              </a:rPr>
              <a:t>After demo</a:t>
            </a:r>
          </a:p>
          <a:p>
            <a:pPr lvl="1"/>
            <a:r>
              <a:rPr lang="en-US" i="1" u="sng" dirty="0">
                <a:gradFill>
                  <a:gsLst>
                    <a:gs pos="0">
                      <a:schemeClr val="tx1"/>
                    </a:gs>
                    <a:gs pos="100000">
                      <a:schemeClr val="tx1"/>
                    </a:gs>
                  </a:gsLst>
                  <a:lin ang="5400000" scaled="0"/>
                </a:gradFill>
              </a:rPr>
              <a:t>Pre-Deployment</a:t>
            </a:r>
            <a:r>
              <a:rPr lang="en-US" dirty="0">
                <a:gradFill>
                  <a:gsLst>
                    <a:gs pos="0">
                      <a:schemeClr val="tx1"/>
                    </a:gs>
                    <a:gs pos="100000">
                      <a:schemeClr val="tx1"/>
                    </a:gs>
                  </a:gsLst>
                  <a:lin ang="5400000" scaled="0"/>
                </a:gradFill>
              </a:rPr>
              <a:t> WinPE Customization</a:t>
            </a:r>
          </a:p>
          <a:p>
            <a:pPr lvl="1"/>
            <a:r>
              <a:rPr lang="en-US" dirty="0">
                <a:gradFill>
                  <a:gsLst>
                    <a:gs pos="0">
                      <a:schemeClr val="tx1"/>
                    </a:gs>
                    <a:gs pos="100000">
                      <a:schemeClr val="tx1"/>
                    </a:gs>
                  </a:gsLst>
                  <a:lin ang="5400000" scaled="0"/>
                </a:gradFill>
              </a:rPr>
              <a:t>Running GCE Scripts </a:t>
            </a:r>
            <a:r>
              <a:rPr lang="en-US" i="1" u="sng" dirty="0">
                <a:gradFill>
                  <a:gsLst>
                    <a:gs pos="0">
                      <a:schemeClr val="tx1"/>
                    </a:gs>
                    <a:gs pos="100000">
                      <a:schemeClr val="tx1"/>
                    </a:gs>
                  </a:gsLst>
                  <a:lin ang="5400000" scaled="0"/>
                </a:gradFill>
              </a:rPr>
              <a:t>During</a:t>
            </a:r>
            <a:r>
              <a:rPr lang="en-US" dirty="0">
                <a:gradFill>
                  <a:gsLst>
                    <a:gs pos="0">
                      <a:schemeClr val="tx1"/>
                    </a:gs>
                    <a:gs pos="100000">
                      <a:schemeClr val="tx1"/>
                    </a:gs>
                  </a:gsLst>
                  <a:lin ang="5400000" scaled="0"/>
                </a:gradFill>
              </a:rPr>
              <a:t> Bare-Metal Deployment</a:t>
            </a:r>
          </a:p>
          <a:p>
            <a:pPr lvl="1"/>
            <a:endParaRPr lang="en-US" dirty="0">
              <a:gradFill>
                <a:gsLst>
                  <a:gs pos="0">
                    <a:schemeClr val="tx1"/>
                  </a:gs>
                  <a:gs pos="100000">
                    <a:schemeClr val="tx1"/>
                  </a:gs>
                </a:gsLst>
                <a:lin ang="5400000" scaled="0"/>
              </a:gradFill>
            </a:endParaRPr>
          </a:p>
          <a:p>
            <a:pPr marL="0" indent="0">
              <a:buNone/>
            </a:pPr>
            <a:endParaRPr lang="en-US" dirty="0"/>
          </a:p>
        </p:txBody>
      </p:sp>
    </p:spTree>
    <p:extLst>
      <p:ext uri="{BB962C8B-B14F-4D97-AF65-F5344CB8AC3E}">
        <p14:creationId xmlns:p14="http://schemas.microsoft.com/office/powerpoint/2010/main" val="34253400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4898" y="1295400"/>
            <a:ext cx="12188825" cy="5181600"/>
          </a:xfrm>
          <a:prstGeom prst="rect">
            <a:avLst/>
          </a:prstGeom>
          <a:solidFill>
            <a:schemeClr val="bg1">
              <a:alpha val="10196"/>
            </a:schemeClr>
          </a:solidFill>
          <a:ln w="9525">
            <a:noFill/>
            <a:miter lim="800000"/>
            <a:headEnd/>
            <a:tailEnd/>
          </a:ln>
        </p:spPr>
        <p:txBody>
          <a:bodyPr wrap="none" lIns="121899" tIns="60949" rIns="121899" bIns="60949" anchor="ctr"/>
          <a:lstStyle/>
          <a:p>
            <a:endParaRPr lang="en-US" dirty="0">
              <a:solidFill>
                <a:srgbClr val="000000"/>
              </a:solidFill>
            </a:endParaRPr>
          </a:p>
        </p:txBody>
      </p:sp>
      <p:sp>
        <p:nvSpPr>
          <p:cNvPr id="43011" name="Title 25"/>
          <p:cNvSpPr>
            <a:spLocks noGrp="1"/>
          </p:cNvSpPr>
          <p:nvPr>
            <p:ph type="title"/>
          </p:nvPr>
        </p:nvSpPr>
        <p:spPr>
          <a:xfrm>
            <a:off x="519111" y="228600"/>
            <a:ext cx="11654815" cy="609398"/>
          </a:xfrm>
        </p:spPr>
        <p:txBody>
          <a:bodyPr>
            <a:normAutofit fontScale="90000"/>
          </a:bodyPr>
          <a:lstStyle/>
          <a:p>
            <a:r>
              <a:rPr lang="en-US" sz="3900" dirty="0" smtClean="0"/>
              <a:t>BARE-METAL HYPER-V DEPLOYMENT CONFIGURATION SETUP</a:t>
            </a:r>
            <a:r>
              <a:rPr lang="en-US" sz="4000" dirty="0" smtClean="0"/>
              <a:t/>
            </a:r>
            <a:br>
              <a:rPr lang="en-US" sz="4000" dirty="0" smtClean="0"/>
            </a:br>
            <a:r>
              <a:rPr lang="en-US" sz="3100" dirty="0">
                <a:solidFill>
                  <a:schemeClr val="accent1">
                    <a:alpha val="99000"/>
                  </a:schemeClr>
                </a:solidFill>
              </a:rPr>
              <a:t>Initial VMM WinPE Customization</a:t>
            </a:r>
            <a:endParaRPr lang="en-US" sz="4000" dirty="0">
              <a:solidFill>
                <a:schemeClr val="accent1">
                  <a:alpha val="99000"/>
                </a:schemeClr>
              </a:solidFill>
            </a:endParaRPr>
          </a:p>
        </p:txBody>
      </p:sp>
      <p:grpSp>
        <p:nvGrpSpPr>
          <p:cNvPr id="43015" name="Group 57"/>
          <p:cNvGrpSpPr>
            <a:grpSpLocks/>
          </p:cNvGrpSpPr>
          <p:nvPr/>
        </p:nvGrpSpPr>
        <p:grpSpPr bwMode="auto">
          <a:xfrm>
            <a:off x="2263956" y="1354276"/>
            <a:ext cx="1095546" cy="995700"/>
            <a:chOff x="1207" y="1773"/>
            <a:chExt cx="926" cy="844"/>
          </a:xfrm>
        </p:grpSpPr>
        <p:sp>
          <p:nvSpPr>
            <p:cNvPr id="43071" name="Text Box 14"/>
            <p:cNvSpPr txBox="1">
              <a:spLocks noChangeArrowheads="1"/>
            </p:cNvSpPr>
            <p:nvPr/>
          </p:nvSpPr>
          <p:spPr bwMode="auto">
            <a:xfrm>
              <a:off x="1207" y="1773"/>
              <a:ext cx="926" cy="248"/>
            </a:xfrm>
            <a:prstGeom prst="rect">
              <a:avLst/>
            </a:prstGeom>
            <a:noFill/>
            <a:ln w="9525" algn="ctr">
              <a:noFill/>
              <a:miter lim="800000"/>
              <a:headEnd/>
              <a:tailEnd/>
            </a:ln>
          </p:spPr>
          <p:txBody>
            <a:bodyPr wrap="none">
              <a:spAutoFit/>
            </a:bodyPr>
            <a:lstStyle/>
            <a:p>
              <a:pPr algn="ctr"/>
              <a:r>
                <a:rPr lang="en-US" sz="1300" b="1" dirty="0">
                  <a:solidFill>
                    <a:srgbClr val="FFFFFF"/>
                  </a:solidFill>
                </a:rPr>
                <a:t>WDS server</a:t>
              </a:r>
            </a:p>
          </p:txBody>
        </p:sp>
        <p:pic>
          <p:nvPicPr>
            <p:cNvPr id="43072" name="Picture 2"/>
            <p:cNvPicPr>
              <a:picLocks noChangeAspect="1" noChangeArrowheads="1"/>
            </p:cNvPicPr>
            <p:nvPr/>
          </p:nvPicPr>
          <p:blipFill>
            <a:blip r:embed="rId3" cstate="print"/>
            <a:srcRect/>
            <a:stretch>
              <a:fillRect/>
            </a:stretch>
          </p:blipFill>
          <p:spPr bwMode="auto">
            <a:xfrm>
              <a:off x="1369" y="1968"/>
              <a:ext cx="470" cy="649"/>
            </a:xfrm>
            <a:prstGeom prst="rect">
              <a:avLst/>
            </a:prstGeom>
            <a:noFill/>
            <a:ln w="9525">
              <a:noFill/>
              <a:miter lim="800000"/>
              <a:headEnd/>
              <a:tailEnd/>
            </a:ln>
          </p:spPr>
        </p:pic>
      </p:grpSp>
      <p:sp>
        <p:nvSpPr>
          <p:cNvPr id="191547" name="AutoShape 59"/>
          <p:cNvSpPr>
            <a:spLocks noChangeArrowheads="1"/>
          </p:cNvSpPr>
          <p:nvPr/>
        </p:nvSpPr>
        <p:spPr bwMode="auto">
          <a:xfrm rot="5400000">
            <a:off x="2239144" y="2619708"/>
            <a:ext cx="990600" cy="609600"/>
          </a:xfrm>
          <a:prstGeom prst="rightArrow">
            <a:avLst>
              <a:gd name="adj1" fmla="val 50000"/>
              <a:gd name="adj2" fmla="val 51752"/>
            </a:avLst>
          </a:prstGeom>
          <a:gradFill rotWithShape="1">
            <a:gsLst>
              <a:gs pos="0">
                <a:srgbClr val="FFFFFF">
                  <a:alpha val="0"/>
                </a:srgbClr>
              </a:gs>
              <a:gs pos="100000">
                <a:srgbClr val="3DB5F1"/>
              </a:gs>
            </a:gsLst>
            <a:lin ang="0" scaled="1"/>
          </a:gradFill>
          <a:ln w="9525">
            <a:noFill/>
            <a:miter lim="800000"/>
            <a:headEnd/>
            <a:tailEnd/>
          </a:ln>
        </p:spPr>
        <p:txBody>
          <a:bodyPr rot="10800000" vert="eaVert" wrap="none" lIns="121899" tIns="60949" rIns="121899" bIns="60949" anchor="ctr"/>
          <a:lstStyle/>
          <a:p>
            <a:endParaRPr lang="en-US">
              <a:solidFill>
                <a:schemeClr val="bg1"/>
              </a:solidFill>
            </a:endParaRPr>
          </a:p>
        </p:txBody>
      </p:sp>
      <p:sp>
        <p:nvSpPr>
          <p:cNvPr id="191555" name="Oval 67"/>
          <p:cNvSpPr>
            <a:spLocks noChangeArrowheads="1"/>
          </p:cNvSpPr>
          <p:nvPr/>
        </p:nvSpPr>
        <p:spPr bwMode="auto">
          <a:xfrm>
            <a:off x="1110902" y="2621809"/>
            <a:ext cx="320675" cy="320675"/>
          </a:xfrm>
          <a:prstGeom prst="ellipse">
            <a:avLst/>
          </a:prstGeom>
          <a:solidFill>
            <a:schemeClr val="bg1"/>
          </a:solidFill>
          <a:ln w="9525">
            <a:noFill/>
            <a:round/>
            <a:headEnd/>
            <a:tailEnd/>
          </a:ln>
        </p:spPr>
        <p:txBody>
          <a:bodyPr wrap="none" lIns="121899" tIns="60949" rIns="121899" bIns="60949" anchor="ctr"/>
          <a:lstStyle/>
          <a:p>
            <a:pPr algn="ctr"/>
            <a:r>
              <a:rPr lang="en-US" sz="2100" b="1" dirty="0"/>
              <a:t>3</a:t>
            </a:r>
          </a:p>
        </p:txBody>
      </p:sp>
      <p:grpSp>
        <p:nvGrpSpPr>
          <p:cNvPr id="43092" name="Group 57"/>
          <p:cNvGrpSpPr>
            <a:grpSpLocks/>
          </p:cNvGrpSpPr>
          <p:nvPr/>
        </p:nvGrpSpPr>
        <p:grpSpPr bwMode="auto">
          <a:xfrm>
            <a:off x="2158816" y="3413125"/>
            <a:ext cx="1141783" cy="992911"/>
            <a:chOff x="1118" y="1968"/>
            <a:chExt cx="964" cy="842"/>
          </a:xfrm>
        </p:grpSpPr>
        <p:sp>
          <p:nvSpPr>
            <p:cNvPr id="43093" name="Text Box 14"/>
            <p:cNvSpPr txBox="1">
              <a:spLocks noChangeArrowheads="1"/>
            </p:cNvSpPr>
            <p:nvPr/>
          </p:nvSpPr>
          <p:spPr bwMode="auto">
            <a:xfrm>
              <a:off x="1118" y="2562"/>
              <a:ext cx="964" cy="248"/>
            </a:xfrm>
            <a:prstGeom prst="rect">
              <a:avLst/>
            </a:prstGeom>
            <a:noFill/>
            <a:ln w="9525" algn="ctr">
              <a:noFill/>
              <a:miter lim="800000"/>
              <a:headEnd/>
              <a:tailEnd/>
            </a:ln>
          </p:spPr>
          <p:txBody>
            <a:bodyPr wrap="none">
              <a:spAutoFit/>
            </a:bodyPr>
            <a:lstStyle/>
            <a:p>
              <a:pPr algn="ctr"/>
              <a:r>
                <a:rPr lang="en-US" sz="1300" b="1" dirty="0">
                  <a:solidFill>
                    <a:srgbClr val="FFFFFF"/>
                  </a:solidFill>
                </a:rPr>
                <a:t>VMM server</a:t>
              </a:r>
            </a:p>
          </p:txBody>
        </p:sp>
        <p:pic>
          <p:nvPicPr>
            <p:cNvPr id="43094" name="Picture 2"/>
            <p:cNvPicPr>
              <a:picLocks noChangeAspect="1" noChangeArrowheads="1"/>
            </p:cNvPicPr>
            <p:nvPr/>
          </p:nvPicPr>
          <p:blipFill>
            <a:blip r:embed="rId3" cstate="print"/>
            <a:srcRect/>
            <a:stretch>
              <a:fillRect/>
            </a:stretch>
          </p:blipFill>
          <p:spPr bwMode="auto">
            <a:xfrm>
              <a:off x="1369" y="1968"/>
              <a:ext cx="470" cy="649"/>
            </a:xfrm>
            <a:prstGeom prst="rect">
              <a:avLst/>
            </a:prstGeom>
            <a:noFill/>
            <a:ln w="9525">
              <a:noFill/>
              <a:miter lim="800000"/>
              <a:headEnd/>
              <a:tailEnd/>
            </a:ln>
          </p:spPr>
        </p:pic>
      </p:grpSp>
      <p:grpSp>
        <p:nvGrpSpPr>
          <p:cNvPr id="108" name="Group 57"/>
          <p:cNvGrpSpPr>
            <a:grpSpLocks/>
          </p:cNvGrpSpPr>
          <p:nvPr/>
        </p:nvGrpSpPr>
        <p:grpSpPr bwMode="auto">
          <a:xfrm>
            <a:off x="198632" y="2399323"/>
            <a:ext cx="1168897" cy="993341"/>
            <a:chOff x="1106" y="1968"/>
            <a:chExt cx="988" cy="842"/>
          </a:xfrm>
        </p:grpSpPr>
        <p:sp>
          <p:nvSpPr>
            <p:cNvPr id="109" name="Text Box 14"/>
            <p:cNvSpPr txBox="1">
              <a:spLocks noChangeArrowheads="1"/>
            </p:cNvSpPr>
            <p:nvPr/>
          </p:nvSpPr>
          <p:spPr bwMode="auto">
            <a:xfrm>
              <a:off x="1106" y="2562"/>
              <a:ext cx="988" cy="248"/>
            </a:xfrm>
            <a:prstGeom prst="rect">
              <a:avLst/>
            </a:prstGeom>
            <a:noFill/>
            <a:ln w="9525" algn="ctr">
              <a:noFill/>
              <a:miter lim="800000"/>
              <a:headEnd/>
              <a:tailEnd/>
            </a:ln>
          </p:spPr>
          <p:txBody>
            <a:bodyPr wrap="none">
              <a:spAutoFit/>
            </a:bodyPr>
            <a:lstStyle/>
            <a:p>
              <a:pPr algn="ctr"/>
              <a:r>
                <a:rPr lang="en-US" sz="1300" b="1" dirty="0">
                  <a:solidFill>
                    <a:srgbClr val="FFFFFF"/>
                  </a:solidFill>
                </a:rPr>
                <a:t>DHCP server</a:t>
              </a:r>
            </a:p>
          </p:txBody>
        </p:sp>
        <p:pic>
          <p:nvPicPr>
            <p:cNvPr id="110" name="Picture 2"/>
            <p:cNvPicPr>
              <a:picLocks noChangeAspect="1" noChangeArrowheads="1"/>
            </p:cNvPicPr>
            <p:nvPr/>
          </p:nvPicPr>
          <p:blipFill>
            <a:blip r:embed="rId3" cstate="print"/>
            <a:srcRect/>
            <a:stretch>
              <a:fillRect/>
            </a:stretch>
          </p:blipFill>
          <p:spPr bwMode="auto">
            <a:xfrm>
              <a:off x="1369" y="1968"/>
              <a:ext cx="470" cy="649"/>
            </a:xfrm>
            <a:prstGeom prst="rect">
              <a:avLst/>
            </a:prstGeom>
            <a:noFill/>
            <a:ln w="9525">
              <a:noFill/>
              <a:miter lim="800000"/>
              <a:headEnd/>
              <a:tailEnd/>
            </a:ln>
          </p:spPr>
        </p:pic>
      </p:grpSp>
      <p:grpSp>
        <p:nvGrpSpPr>
          <p:cNvPr id="5" name="Group 4"/>
          <p:cNvGrpSpPr/>
          <p:nvPr/>
        </p:nvGrpSpPr>
        <p:grpSpPr>
          <a:xfrm>
            <a:off x="3055241" y="3640938"/>
            <a:ext cx="6533906" cy="321462"/>
            <a:chOff x="3450464" y="3770585"/>
            <a:chExt cx="5691948" cy="321462"/>
          </a:xfrm>
        </p:grpSpPr>
        <p:sp>
          <p:nvSpPr>
            <p:cNvPr id="191554" name="Oval 66"/>
            <p:cNvSpPr>
              <a:spLocks noChangeArrowheads="1"/>
            </p:cNvSpPr>
            <p:nvPr/>
          </p:nvSpPr>
          <p:spPr bwMode="auto">
            <a:xfrm>
              <a:off x="3450464" y="3770585"/>
              <a:ext cx="297623" cy="320675"/>
            </a:xfrm>
            <a:prstGeom prst="ellipse">
              <a:avLst/>
            </a:prstGeom>
            <a:solidFill>
              <a:schemeClr val="bg1"/>
            </a:solidFill>
            <a:ln w="9525">
              <a:noFill/>
              <a:round/>
              <a:headEnd/>
              <a:tailEnd/>
            </a:ln>
          </p:spPr>
          <p:txBody>
            <a:bodyPr wrap="none" anchor="ctr"/>
            <a:lstStyle/>
            <a:p>
              <a:pPr algn="ctr"/>
              <a:r>
                <a:rPr lang="en-US" sz="2100" b="1" dirty="0"/>
                <a:t>1</a:t>
              </a:r>
            </a:p>
          </p:txBody>
        </p:sp>
        <p:sp>
          <p:nvSpPr>
            <p:cNvPr id="4" name="TextBox 3"/>
            <p:cNvSpPr txBox="1"/>
            <p:nvPr/>
          </p:nvSpPr>
          <p:spPr>
            <a:xfrm>
              <a:off x="3862389" y="3815048"/>
              <a:ext cx="5280023" cy="276999"/>
            </a:xfrm>
            <a:prstGeom prst="rect">
              <a:avLst/>
            </a:prstGeom>
            <a:noFill/>
          </p:spPr>
          <p:txBody>
            <a:bodyPr wrap="square" lIns="0" tIns="0" rIns="0" bIns="0" rtlCol="0">
              <a:spAutoFit/>
            </a:bodyPr>
            <a:lstStyle/>
            <a:p>
              <a:r>
                <a:rPr lang="en-US" dirty="0" smtClean="0">
                  <a:solidFill>
                    <a:srgbClr val="FFFFFF"/>
                  </a:solidFill>
                </a:rPr>
                <a:t>VMM requires </a:t>
              </a:r>
              <a:r>
                <a:rPr lang="en-US" dirty="0">
                  <a:solidFill>
                    <a:srgbClr val="FFFFFF"/>
                  </a:solidFill>
                </a:rPr>
                <a:t>WAIK, which contains </a:t>
              </a:r>
              <a:r>
                <a:rPr lang="en-US" dirty="0" smtClean="0">
                  <a:solidFill>
                    <a:srgbClr val="FFFFFF"/>
                  </a:solidFill>
                </a:rPr>
                <a:t>‘vanilla’ WinPE </a:t>
              </a:r>
              <a:r>
                <a:rPr lang="en-US" dirty="0">
                  <a:solidFill>
                    <a:srgbClr val="FFFFFF"/>
                  </a:solidFill>
                </a:rPr>
                <a:t>image </a:t>
              </a:r>
              <a:endParaRPr lang="en-US" sz="4300" dirty="0">
                <a:solidFill>
                  <a:srgbClr val="FFFFFF"/>
                </a:solidFill>
              </a:endParaRPr>
            </a:p>
          </p:txBody>
        </p:sp>
      </p:grpSp>
      <p:grpSp>
        <p:nvGrpSpPr>
          <p:cNvPr id="7" name="Group 6"/>
          <p:cNvGrpSpPr/>
          <p:nvPr/>
        </p:nvGrpSpPr>
        <p:grpSpPr>
          <a:xfrm>
            <a:off x="3065729" y="1646475"/>
            <a:ext cx="8166810" cy="554548"/>
            <a:chOff x="3414001" y="1646474"/>
            <a:chExt cx="8166811" cy="554548"/>
          </a:xfrm>
        </p:grpSpPr>
        <p:sp>
          <p:nvSpPr>
            <p:cNvPr id="191556" name="Oval 68"/>
            <p:cNvSpPr>
              <a:spLocks noChangeArrowheads="1"/>
            </p:cNvSpPr>
            <p:nvPr/>
          </p:nvSpPr>
          <p:spPr bwMode="auto">
            <a:xfrm>
              <a:off x="3414001" y="1646474"/>
              <a:ext cx="320675" cy="320675"/>
            </a:xfrm>
            <a:prstGeom prst="ellipse">
              <a:avLst/>
            </a:prstGeom>
            <a:solidFill>
              <a:schemeClr val="bg1"/>
            </a:solidFill>
            <a:ln w="9525">
              <a:noFill/>
              <a:round/>
              <a:headEnd/>
              <a:tailEnd/>
            </a:ln>
          </p:spPr>
          <p:txBody>
            <a:bodyPr wrap="none" anchor="ctr"/>
            <a:lstStyle/>
            <a:p>
              <a:pPr algn="ctr"/>
              <a:r>
                <a:rPr lang="en-US" sz="2100" b="1" dirty="0"/>
                <a:t>2</a:t>
              </a:r>
            </a:p>
          </p:txBody>
        </p:sp>
        <p:sp>
          <p:nvSpPr>
            <p:cNvPr id="114" name="TextBox 113"/>
            <p:cNvSpPr txBox="1"/>
            <p:nvPr/>
          </p:nvSpPr>
          <p:spPr>
            <a:xfrm>
              <a:off x="3760353" y="1647024"/>
              <a:ext cx="7820459" cy="553998"/>
            </a:xfrm>
            <a:prstGeom prst="rect">
              <a:avLst/>
            </a:prstGeom>
            <a:noFill/>
          </p:spPr>
          <p:txBody>
            <a:bodyPr wrap="square" lIns="0" tIns="0" rIns="0" bIns="0" rtlCol="0">
              <a:spAutoFit/>
            </a:bodyPr>
            <a:lstStyle/>
            <a:p>
              <a:pPr marL="84652" lvl="1"/>
              <a:r>
                <a:rPr lang="en-US" dirty="0" smtClean="0">
                  <a:solidFill>
                    <a:srgbClr val="FFFFFF"/>
                  </a:solidFill>
                </a:rPr>
                <a:t>WDS role on </a:t>
              </a:r>
              <a:r>
                <a:rPr lang="en-US" dirty="0">
                  <a:solidFill>
                    <a:srgbClr val="FFFFFF"/>
                  </a:solidFill>
                </a:rPr>
                <a:t>Windows Server 2008 R2 or R2 SP1 </a:t>
              </a:r>
              <a:endParaRPr lang="en-US" dirty="0" smtClean="0">
                <a:solidFill>
                  <a:srgbClr val="FFFFFF"/>
                </a:solidFill>
              </a:endParaRPr>
            </a:p>
            <a:p>
              <a:pPr marL="84652" lvl="1"/>
              <a:r>
                <a:rPr lang="en-US" dirty="0" smtClean="0">
                  <a:solidFill>
                    <a:srgbClr val="FFFFFF"/>
                  </a:solidFill>
                </a:rPr>
                <a:t>(</a:t>
              </a:r>
              <a:r>
                <a:rPr lang="en-US" dirty="0">
                  <a:solidFill>
                    <a:srgbClr val="FFFFFF"/>
                  </a:solidFill>
                </a:rPr>
                <a:t>initial configuration complete, no images needs to be added)</a:t>
              </a:r>
            </a:p>
          </p:txBody>
        </p:sp>
      </p:grpSp>
      <p:grpSp>
        <p:nvGrpSpPr>
          <p:cNvPr id="6" name="Group 5"/>
          <p:cNvGrpSpPr/>
          <p:nvPr/>
        </p:nvGrpSpPr>
        <p:grpSpPr>
          <a:xfrm>
            <a:off x="3091406" y="3508308"/>
            <a:ext cx="5676206" cy="553998"/>
            <a:chOff x="3445359" y="2641995"/>
            <a:chExt cx="5676206" cy="553998"/>
          </a:xfrm>
        </p:grpSpPr>
        <p:sp>
          <p:nvSpPr>
            <p:cNvPr id="191558" name="Oval 70"/>
            <p:cNvSpPr>
              <a:spLocks noChangeArrowheads="1"/>
            </p:cNvSpPr>
            <p:nvPr/>
          </p:nvSpPr>
          <p:spPr bwMode="auto">
            <a:xfrm>
              <a:off x="3445359" y="2641995"/>
              <a:ext cx="320675" cy="320675"/>
            </a:xfrm>
            <a:prstGeom prst="ellipse">
              <a:avLst/>
            </a:prstGeom>
            <a:solidFill>
              <a:schemeClr val="bg1"/>
            </a:solidFill>
            <a:ln w="9525">
              <a:noFill/>
              <a:round/>
              <a:headEnd/>
              <a:tailEnd/>
            </a:ln>
          </p:spPr>
          <p:txBody>
            <a:bodyPr wrap="none" anchor="ctr"/>
            <a:lstStyle/>
            <a:p>
              <a:pPr algn="ctr"/>
              <a:r>
                <a:rPr lang="en-US" sz="2100" b="1" dirty="0">
                  <a:solidFill>
                    <a:srgbClr val="FFFFFF"/>
                  </a:solidFill>
                </a:rPr>
                <a:t>4</a:t>
              </a:r>
            </a:p>
          </p:txBody>
        </p:sp>
        <p:sp>
          <p:nvSpPr>
            <p:cNvPr id="115" name="TextBox 114"/>
            <p:cNvSpPr txBox="1"/>
            <p:nvPr/>
          </p:nvSpPr>
          <p:spPr>
            <a:xfrm>
              <a:off x="3841541" y="2641995"/>
              <a:ext cx="5280024" cy="553998"/>
            </a:xfrm>
            <a:prstGeom prst="rect">
              <a:avLst/>
            </a:prstGeom>
            <a:noFill/>
          </p:spPr>
          <p:txBody>
            <a:bodyPr wrap="square" lIns="0" tIns="0" rIns="0" bIns="0" rtlCol="0">
              <a:spAutoFit/>
            </a:bodyPr>
            <a:lstStyle/>
            <a:p>
              <a:r>
                <a:rPr lang="en-US" dirty="0">
                  <a:solidFill>
                    <a:srgbClr val="FFFFFF"/>
                  </a:solidFill>
                </a:rPr>
                <a:t>User adds the WDS server to the VMM server using Add Resources -&gt; PXE Server wizard</a:t>
              </a:r>
            </a:p>
          </p:txBody>
        </p:sp>
      </p:grpSp>
      <p:grpSp>
        <p:nvGrpSpPr>
          <p:cNvPr id="118" name="Group 117"/>
          <p:cNvGrpSpPr/>
          <p:nvPr/>
        </p:nvGrpSpPr>
        <p:grpSpPr>
          <a:xfrm>
            <a:off x="3039244" y="2762455"/>
            <a:ext cx="5722752" cy="324094"/>
            <a:chOff x="3419660" y="2760749"/>
            <a:chExt cx="5722752" cy="324094"/>
          </a:xfrm>
        </p:grpSpPr>
        <p:sp>
          <p:nvSpPr>
            <p:cNvPr id="119" name="Oval 70"/>
            <p:cNvSpPr>
              <a:spLocks noChangeArrowheads="1"/>
            </p:cNvSpPr>
            <p:nvPr/>
          </p:nvSpPr>
          <p:spPr bwMode="auto">
            <a:xfrm>
              <a:off x="3419660" y="2764168"/>
              <a:ext cx="320675" cy="320675"/>
            </a:xfrm>
            <a:prstGeom prst="ellipse">
              <a:avLst/>
            </a:prstGeom>
            <a:solidFill>
              <a:schemeClr val="bg1"/>
            </a:solidFill>
            <a:ln w="9525">
              <a:noFill/>
              <a:round/>
              <a:headEnd/>
              <a:tailEnd/>
            </a:ln>
          </p:spPr>
          <p:txBody>
            <a:bodyPr wrap="none" anchor="ctr"/>
            <a:lstStyle/>
            <a:p>
              <a:pPr algn="ctr"/>
              <a:r>
                <a:rPr lang="en-US" sz="2100" b="1" dirty="0"/>
                <a:t>5</a:t>
              </a:r>
            </a:p>
          </p:txBody>
        </p:sp>
        <p:sp>
          <p:nvSpPr>
            <p:cNvPr id="120" name="TextBox 119"/>
            <p:cNvSpPr txBox="1"/>
            <p:nvPr/>
          </p:nvSpPr>
          <p:spPr>
            <a:xfrm>
              <a:off x="3862387" y="2760749"/>
              <a:ext cx="5280025" cy="276999"/>
            </a:xfrm>
            <a:prstGeom prst="rect">
              <a:avLst/>
            </a:prstGeom>
            <a:noFill/>
          </p:spPr>
          <p:txBody>
            <a:bodyPr wrap="square" lIns="0" tIns="0" rIns="0" bIns="0" rtlCol="0">
              <a:spAutoFit/>
            </a:bodyPr>
            <a:lstStyle/>
            <a:p>
              <a:pPr marL="0" lvl="1"/>
              <a:r>
                <a:rPr lang="en-US" dirty="0">
                  <a:solidFill>
                    <a:srgbClr val="FFFFFF"/>
                  </a:solidFill>
                </a:rPr>
                <a:t>VMM installs VMM agent </a:t>
              </a:r>
              <a:r>
                <a:rPr lang="en-US" dirty="0" smtClean="0">
                  <a:solidFill>
                    <a:srgbClr val="FFFFFF"/>
                  </a:solidFill>
                </a:rPr>
                <a:t>to WDS server </a:t>
              </a:r>
              <a:endParaRPr lang="en-US" dirty="0">
                <a:solidFill>
                  <a:srgbClr val="FFFFFF"/>
                </a:solidFill>
              </a:endParaRPr>
            </a:p>
          </p:txBody>
        </p:sp>
      </p:grpSp>
      <p:sp>
        <p:nvSpPr>
          <p:cNvPr id="121" name="AutoShape 59"/>
          <p:cNvSpPr>
            <a:spLocks noChangeArrowheads="1"/>
          </p:cNvSpPr>
          <p:nvPr/>
        </p:nvSpPr>
        <p:spPr bwMode="auto">
          <a:xfrm rot="16200000">
            <a:off x="2265606" y="2637685"/>
            <a:ext cx="990600" cy="609600"/>
          </a:xfrm>
          <a:prstGeom prst="rightArrow">
            <a:avLst>
              <a:gd name="adj1" fmla="val 50000"/>
              <a:gd name="adj2" fmla="val 51752"/>
            </a:avLst>
          </a:prstGeom>
          <a:gradFill rotWithShape="1">
            <a:gsLst>
              <a:gs pos="0">
                <a:srgbClr val="FFFFFF">
                  <a:alpha val="0"/>
                </a:srgbClr>
              </a:gs>
              <a:gs pos="100000">
                <a:srgbClr val="3DB5F1"/>
              </a:gs>
            </a:gsLst>
            <a:lin ang="0" scaled="1"/>
          </a:gradFill>
          <a:ln w="9525">
            <a:noFill/>
            <a:miter lim="800000"/>
            <a:headEnd/>
            <a:tailEnd/>
          </a:ln>
        </p:spPr>
        <p:txBody>
          <a:bodyPr rot="10800000" vert="eaVert" wrap="none" lIns="121899" tIns="60949" rIns="121899" bIns="60949" anchor="ctr"/>
          <a:lstStyle/>
          <a:p>
            <a:endParaRPr lang="en-US">
              <a:solidFill>
                <a:schemeClr val="bg1"/>
              </a:solidFill>
            </a:endParaRPr>
          </a:p>
        </p:txBody>
      </p:sp>
      <p:grpSp>
        <p:nvGrpSpPr>
          <p:cNvPr id="122" name="Group 121"/>
          <p:cNvGrpSpPr/>
          <p:nvPr/>
        </p:nvGrpSpPr>
        <p:grpSpPr>
          <a:xfrm>
            <a:off x="3040501" y="2285089"/>
            <a:ext cx="5721496" cy="553998"/>
            <a:chOff x="3420916" y="2632344"/>
            <a:chExt cx="5721496" cy="553998"/>
          </a:xfrm>
        </p:grpSpPr>
        <p:sp>
          <p:nvSpPr>
            <p:cNvPr id="123" name="Oval 70"/>
            <p:cNvSpPr>
              <a:spLocks noChangeArrowheads="1"/>
            </p:cNvSpPr>
            <p:nvPr/>
          </p:nvSpPr>
          <p:spPr bwMode="auto">
            <a:xfrm>
              <a:off x="3420916" y="2648389"/>
              <a:ext cx="320675" cy="320675"/>
            </a:xfrm>
            <a:prstGeom prst="ellipse">
              <a:avLst/>
            </a:prstGeom>
            <a:solidFill>
              <a:schemeClr val="bg1"/>
            </a:solidFill>
            <a:ln w="9525">
              <a:noFill/>
              <a:round/>
              <a:headEnd/>
              <a:tailEnd/>
            </a:ln>
          </p:spPr>
          <p:txBody>
            <a:bodyPr wrap="none" anchor="ctr"/>
            <a:lstStyle/>
            <a:p>
              <a:pPr algn="ctr"/>
              <a:r>
                <a:rPr lang="en-US" sz="2100" b="1" dirty="0"/>
                <a:t>6</a:t>
              </a:r>
            </a:p>
          </p:txBody>
        </p:sp>
        <p:sp>
          <p:nvSpPr>
            <p:cNvPr id="124" name="TextBox 123"/>
            <p:cNvSpPr txBox="1"/>
            <p:nvPr/>
          </p:nvSpPr>
          <p:spPr>
            <a:xfrm>
              <a:off x="3862387" y="2632344"/>
              <a:ext cx="5280025" cy="553998"/>
            </a:xfrm>
            <a:prstGeom prst="rect">
              <a:avLst/>
            </a:prstGeom>
            <a:noFill/>
          </p:spPr>
          <p:txBody>
            <a:bodyPr wrap="square" lIns="0" tIns="0" rIns="0" bIns="0" rtlCol="0">
              <a:spAutoFit/>
            </a:bodyPr>
            <a:lstStyle/>
            <a:p>
              <a:pPr marL="0" lvl="1"/>
              <a:r>
                <a:rPr lang="en-US" dirty="0">
                  <a:solidFill>
                    <a:srgbClr val="FFFFFF"/>
                  </a:solidFill>
                </a:rPr>
                <a:t>“</a:t>
              </a:r>
              <a:r>
                <a:rPr lang="en-US" dirty="0" err="1">
                  <a:solidFill>
                    <a:srgbClr val="FFFFFF"/>
                  </a:solidFill>
                </a:rPr>
                <a:t>DCMgr</a:t>
              </a:r>
              <a:r>
                <a:rPr lang="en-US" dirty="0">
                  <a:solidFill>
                    <a:srgbClr val="FFFFFF"/>
                  </a:solidFill>
                </a:rPr>
                <a:t>” folder gets created under D:\RemoteInstall (or where ever WDS is configured to keep </a:t>
              </a:r>
              <a:r>
                <a:rPr lang="en-US" dirty="0" smtClean="0">
                  <a:solidFill>
                    <a:srgbClr val="FFFFFF"/>
                  </a:solidFill>
                </a:rPr>
                <a:t>images)</a:t>
              </a:r>
              <a:endParaRPr lang="en-US" dirty="0">
                <a:solidFill>
                  <a:srgbClr val="FFFFFF"/>
                </a:solidFill>
              </a:endParaRPr>
            </a:p>
          </p:txBody>
        </p:sp>
      </p:grpSp>
      <p:grpSp>
        <p:nvGrpSpPr>
          <p:cNvPr id="125" name="Group 124"/>
          <p:cNvGrpSpPr/>
          <p:nvPr/>
        </p:nvGrpSpPr>
        <p:grpSpPr>
          <a:xfrm>
            <a:off x="3065705" y="2016391"/>
            <a:ext cx="5673943" cy="875967"/>
            <a:chOff x="3430124" y="2648148"/>
            <a:chExt cx="5673943" cy="875966"/>
          </a:xfrm>
        </p:grpSpPr>
        <p:sp>
          <p:nvSpPr>
            <p:cNvPr id="126" name="Oval 70"/>
            <p:cNvSpPr>
              <a:spLocks noChangeArrowheads="1"/>
            </p:cNvSpPr>
            <p:nvPr/>
          </p:nvSpPr>
          <p:spPr bwMode="auto">
            <a:xfrm>
              <a:off x="3430124" y="2648148"/>
              <a:ext cx="320675" cy="320675"/>
            </a:xfrm>
            <a:prstGeom prst="ellipse">
              <a:avLst/>
            </a:prstGeom>
            <a:solidFill>
              <a:schemeClr val="bg1"/>
            </a:solidFill>
            <a:ln w="9525">
              <a:noFill/>
              <a:round/>
              <a:headEnd/>
              <a:tailEnd/>
            </a:ln>
          </p:spPr>
          <p:txBody>
            <a:bodyPr wrap="none" anchor="ctr"/>
            <a:lstStyle/>
            <a:p>
              <a:pPr algn="ctr"/>
              <a:r>
                <a:rPr lang="en-US" sz="2100" b="1" dirty="0">
                  <a:solidFill>
                    <a:srgbClr val="FFFFFF"/>
                  </a:solidFill>
                </a:rPr>
                <a:t>7</a:t>
              </a:r>
            </a:p>
          </p:txBody>
        </p:sp>
        <p:sp>
          <p:nvSpPr>
            <p:cNvPr id="127" name="TextBox 126"/>
            <p:cNvSpPr txBox="1"/>
            <p:nvPr/>
          </p:nvSpPr>
          <p:spPr>
            <a:xfrm>
              <a:off x="3824042" y="2662341"/>
              <a:ext cx="5280025" cy="861773"/>
            </a:xfrm>
            <a:prstGeom prst="rect">
              <a:avLst/>
            </a:prstGeom>
            <a:noFill/>
          </p:spPr>
          <p:txBody>
            <a:bodyPr wrap="square" lIns="0" tIns="0" rIns="0" bIns="0" rtlCol="0">
              <a:spAutoFit/>
            </a:bodyPr>
            <a:lstStyle/>
            <a:p>
              <a:pPr marL="6350" lvl="1"/>
              <a:r>
                <a:rPr lang="en-US" dirty="0" smtClean="0">
                  <a:solidFill>
                    <a:srgbClr val="FFFFFF"/>
                  </a:solidFill>
                </a:rPr>
                <a:t>WinPE </a:t>
              </a:r>
              <a:r>
                <a:rPr lang="en-US" dirty="0">
                  <a:solidFill>
                    <a:srgbClr val="FFFFFF"/>
                  </a:solidFill>
                </a:rPr>
                <a:t>image is </a:t>
              </a:r>
              <a:r>
                <a:rPr lang="en-US" i="1" u="sng" dirty="0" smtClean="0">
                  <a:solidFill>
                    <a:srgbClr val="FFFFFF"/>
                  </a:solidFill>
                </a:rPr>
                <a:t>published</a:t>
              </a:r>
              <a:r>
                <a:rPr lang="en-US" dirty="0" smtClean="0">
                  <a:solidFill>
                    <a:srgbClr val="FFFFFF"/>
                  </a:solidFill>
                </a:rPr>
                <a:t> </a:t>
              </a:r>
              <a:r>
                <a:rPr lang="en-US" dirty="0">
                  <a:solidFill>
                    <a:srgbClr val="FFFFFF"/>
                  </a:solidFill>
                </a:rPr>
                <a:t>to the WDS server</a:t>
              </a:r>
            </a:p>
            <a:p>
              <a:pPr marL="404813" lvl="2" indent="-176213"/>
              <a:r>
                <a:rPr lang="en-US" sz="1900" dirty="0">
                  <a:solidFill>
                    <a:srgbClr val="FFFFFF"/>
                  </a:solidFill>
                </a:rPr>
                <a:t>* Publishing is where VMM injects VMM WinPE agent and  certificate to the WinPE image</a:t>
              </a:r>
            </a:p>
          </p:txBody>
        </p:sp>
      </p:grpSp>
      <p:sp>
        <p:nvSpPr>
          <p:cNvPr id="128" name="AutoShape 59"/>
          <p:cNvSpPr>
            <a:spLocks noChangeArrowheads="1"/>
          </p:cNvSpPr>
          <p:nvPr/>
        </p:nvSpPr>
        <p:spPr bwMode="auto">
          <a:xfrm rot="16200000">
            <a:off x="2265606" y="2637685"/>
            <a:ext cx="990600" cy="609600"/>
          </a:xfrm>
          <a:prstGeom prst="rightArrow">
            <a:avLst>
              <a:gd name="adj1" fmla="val 50000"/>
              <a:gd name="adj2" fmla="val 51752"/>
            </a:avLst>
          </a:prstGeom>
          <a:gradFill rotWithShape="1">
            <a:gsLst>
              <a:gs pos="0">
                <a:srgbClr val="FFFFFF">
                  <a:alpha val="0"/>
                </a:srgbClr>
              </a:gs>
              <a:gs pos="100000">
                <a:srgbClr val="3DB5F1"/>
              </a:gs>
            </a:gsLst>
            <a:lin ang="0" scaled="1"/>
          </a:gradFill>
          <a:ln w="9525">
            <a:noFill/>
            <a:miter lim="800000"/>
            <a:headEnd/>
            <a:tailEnd/>
          </a:ln>
        </p:spPr>
        <p:txBody>
          <a:bodyPr rot="10800000" vert="eaVert" wrap="none" lIns="121899" tIns="60949" rIns="121899" bIns="60949" anchor="ctr"/>
          <a:lstStyle/>
          <a:p>
            <a:endParaRPr lang="en-US">
              <a:solidFill>
                <a:schemeClr val="bg1"/>
              </a:solidFill>
            </a:endParaRPr>
          </a:p>
        </p:txBody>
      </p:sp>
    </p:spTree>
    <p:extLst>
      <p:ext uri="{BB962C8B-B14F-4D97-AF65-F5344CB8AC3E}">
        <p14:creationId xmlns:p14="http://schemas.microsoft.com/office/powerpoint/2010/main" val="1757528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5"/>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8"/>
                                        </p:tgtEl>
                                        <p:attrNameLst>
                                          <p:attrName>style.visibility</p:attrName>
                                        </p:attrNameLst>
                                      </p:cBhvr>
                                      <p:to>
                                        <p:strVal val="visible"/>
                                      </p:to>
                                    </p:set>
                                  </p:childTnLst>
                                </p:cTn>
                              </p:par>
                            </p:childTnLst>
                          </p:cTn>
                        </p:par>
                        <p:par>
                          <p:cTn id="22" fill="hold">
                            <p:stCondLst>
                              <p:cond delay="0"/>
                            </p:stCondLst>
                            <p:childTnLst>
                              <p:par>
                                <p:cTn id="23" presetID="10" presetClass="entr" presetSubtype="0" fill="hold" grpId="0" nodeType="afterEffect">
                                  <p:stCondLst>
                                    <p:cond delay="0"/>
                                  </p:stCondLst>
                                  <p:childTnLst>
                                    <p:set>
                                      <p:cBhvr>
                                        <p:cTn id="24" dur="1" fill="hold">
                                          <p:stCondLst>
                                            <p:cond delay="0"/>
                                          </p:stCondLst>
                                        </p:cTn>
                                        <p:tgtEl>
                                          <p:spTgt spid="191555"/>
                                        </p:tgtEl>
                                        <p:attrNameLst>
                                          <p:attrName>style.visibility</p:attrName>
                                        </p:attrNameLst>
                                      </p:cBhvr>
                                      <p:to>
                                        <p:strVal val="visible"/>
                                      </p:to>
                                    </p:set>
                                    <p:animEffect transition="in" filter="fade">
                                      <p:cBhvr>
                                        <p:cTn id="25" dur="500"/>
                                        <p:tgtEl>
                                          <p:spTgt spid="191555"/>
                                        </p:tgtEl>
                                      </p:cBhvr>
                                    </p:animEffect>
                                  </p:childTnLst>
                                </p:cTn>
                              </p:par>
                              <p:par>
                                <p:cTn id="26" presetID="10" presetClass="exit" presetSubtype="0" fill="hold"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91547"/>
                                        </p:tgtEl>
                                        <p:attrNameLst>
                                          <p:attrName>style.visibility</p:attrName>
                                        </p:attrNameLst>
                                      </p:cBhvr>
                                      <p:to>
                                        <p:strVal val="visible"/>
                                      </p:to>
                                    </p:set>
                                    <p:animEffect transition="in" filter="wipe(up)">
                                      <p:cBhvr>
                                        <p:cTn id="33" dur="500"/>
                                        <p:tgtEl>
                                          <p:spTgt spid="191547"/>
                                        </p:tgtEl>
                                      </p:cBhvr>
                                    </p:animEffect>
                                  </p:childTnLst>
                                </p:cTn>
                              </p:par>
                              <p:par>
                                <p:cTn id="34" presetID="10" presetClass="exit" presetSubtype="0" fill="hold" grpId="1" nodeType="withEffect">
                                  <p:stCondLst>
                                    <p:cond delay="0"/>
                                  </p:stCondLst>
                                  <p:childTnLst>
                                    <p:animEffect transition="out" filter="fade">
                                      <p:cBhvr>
                                        <p:cTn id="35" dur="500"/>
                                        <p:tgtEl>
                                          <p:spTgt spid="191555"/>
                                        </p:tgtEl>
                                      </p:cBhvr>
                                    </p:animEffect>
                                    <p:set>
                                      <p:cBhvr>
                                        <p:cTn id="36" dur="1" fill="hold">
                                          <p:stCondLst>
                                            <p:cond delay="499"/>
                                          </p:stCondLst>
                                        </p:cTn>
                                        <p:tgtEl>
                                          <p:spTgt spid="19155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91547"/>
                                        </p:tgtEl>
                                      </p:cBhvr>
                                    </p:animEffect>
                                    <p:set>
                                      <p:cBhvr>
                                        <p:cTn id="46" dur="1" fill="hold">
                                          <p:stCondLst>
                                            <p:cond delay="499"/>
                                          </p:stCondLst>
                                        </p:cTn>
                                        <p:tgtEl>
                                          <p:spTgt spid="191547"/>
                                        </p:tgtEl>
                                        <p:attrNameLst>
                                          <p:attrName>style.visibility</p:attrName>
                                        </p:attrNameLst>
                                      </p:cBhvr>
                                      <p:to>
                                        <p:strVal val="hidden"/>
                                      </p:to>
                                    </p:set>
                                  </p:childTnLst>
                                </p:cTn>
                              </p:par>
                              <p:par>
                                <p:cTn id="47" presetID="22" presetClass="entr" presetSubtype="4" fill="hold" grpId="0" nodeType="with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down)">
                                      <p:cBhvr>
                                        <p:cTn id="49" dur="500"/>
                                        <p:tgtEl>
                                          <p:spTgt spid="121"/>
                                        </p:tgtEl>
                                      </p:cBhvr>
                                    </p:animEffect>
                                  </p:childTnLst>
                                </p:cTn>
                              </p:par>
                              <p:par>
                                <p:cTn id="50" presetID="1" presetClass="entr" presetSubtype="0" fill="hold" nodeType="withEffect">
                                  <p:stCondLst>
                                    <p:cond delay="0"/>
                                  </p:stCondLst>
                                  <p:childTnLst>
                                    <p:set>
                                      <p:cBhvr>
                                        <p:cTn id="51" dur="1" fill="hold">
                                          <p:stCondLst>
                                            <p:cond delay="0"/>
                                          </p:stCondLst>
                                        </p:cTn>
                                        <p:tgtEl>
                                          <p:spTgt spid="11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18"/>
                                        </p:tgtEl>
                                      </p:cBhvr>
                                    </p:animEffect>
                                    <p:set>
                                      <p:cBhvr>
                                        <p:cTn id="56" dur="1" fill="hold">
                                          <p:stCondLst>
                                            <p:cond delay="499"/>
                                          </p:stCondLst>
                                        </p:cTn>
                                        <p:tgtEl>
                                          <p:spTgt spid="118"/>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21"/>
                                        </p:tgtEl>
                                      </p:cBhvr>
                                    </p:animEffect>
                                    <p:set>
                                      <p:cBhvr>
                                        <p:cTn id="59" dur="1" fill="hold">
                                          <p:stCondLst>
                                            <p:cond delay="499"/>
                                          </p:stCondLst>
                                        </p:cTn>
                                        <p:tgtEl>
                                          <p:spTgt spid="121"/>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12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28"/>
                                        </p:tgtEl>
                                        <p:attrNameLst>
                                          <p:attrName>style.visibility</p:attrName>
                                        </p:attrNameLst>
                                      </p:cBhvr>
                                      <p:to>
                                        <p:strVal val="visible"/>
                                      </p:to>
                                    </p:set>
                                    <p:animEffect transition="in" filter="wipe(down)">
                                      <p:cBhvr>
                                        <p:cTn id="66" dur="500"/>
                                        <p:tgtEl>
                                          <p:spTgt spid="128"/>
                                        </p:tgtEl>
                                      </p:cBhvr>
                                    </p:animEffect>
                                  </p:childTnLst>
                                </p:cTn>
                              </p:par>
                              <p:par>
                                <p:cTn id="67" presetID="1" presetClass="entr" presetSubtype="0" fill="hold" nodeType="withEffect">
                                  <p:stCondLst>
                                    <p:cond delay="0"/>
                                  </p:stCondLst>
                                  <p:childTnLst>
                                    <p:set>
                                      <p:cBhvr>
                                        <p:cTn id="68" dur="1" fill="hold">
                                          <p:stCondLst>
                                            <p:cond delay="0"/>
                                          </p:stCondLst>
                                        </p:cTn>
                                        <p:tgtEl>
                                          <p:spTgt spid="125"/>
                                        </p:tgtEl>
                                        <p:attrNameLst>
                                          <p:attrName>style.visibility</p:attrName>
                                        </p:attrNameLst>
                                      </p:cBhvr>
                                      <p:to>
                                        <p:strVal val="visible"/>
                                      </p:to>
                                    </p:set>
                                  </p:childTnLst>
                                </p:cTn>
                              </p:par>
                              <p:par>
                                <p:cTn id="69" presetID="10" presetClass="exit" presetSubtype="0" fill="hold" nodeType="withEffect">
                                  <p:stCondLst>
                                    <p:cond delay="0"/>
                                  </p:stCondLst>
                                  <p:childTnLst>
                                    <p:animEffect transition="out" filter="fade">
                                      <p:cBhvr>
                                        <p:cTn id="70" dur="500"/>
                                        <p:tgtEl>
                                          <p:spTgt spid="122"/>
                                        </p:tgtEl>
                                      </p:cBhvr>
                                    </p:animEffect>
                                    <p:set>
                                      <p:cBhvr>
                                        <p:cTn id="71" dur="1" fill="hold">
                                          <p:stCondLst>
                                            <p:cond delay="499"/>
                                          </p:stCondLst>
                                        </p:cTn>
                                        <p:tgtEl>
                                          <p:spTgt spid="12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125"/>
                                        </p:tgtEl>
                                      </p:cBhvr>
                                    </p:animEffect>
                                    <p:set>
                                      <p:cBhvr>
                                        <p:cTn id="76" dur="1" fill="hold">
                                          <p:stCondLst>
                                            <p:cond delay="499"/>
                                          </p:stCondLst>
                                        </p:cTn>
                                        <p:tgtEl>
                                          <p:spTgt spid="12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28"/>
                                        </p:tgtEl>
                                      </p:cBhvr>
                                    </p:animEffect>
                                    <p:set>
                                      <p:cBhvr>
                                        <p:cTn id="79" dur="1" fill="hold">
                                          <p:stCondLst>
                                            <p:cond delay="499"/>
                                          </p:stCondLst>
                                        </p:cTn>
                                        <p:tgtEl>
                                          <p:spTgt spid="1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47" grpId="0" animBg="1"/>
      <p:bldP spid="191547" grpId="1" animBg="1"/>
      <p:bldP spid="191555" grpId="0" animBg="1"/>
      <p:bldP spid="191555" grpId="1" animBg="1"/>
      <p:bldP spid="121" grpId="0" animBg="1"/>
      <p:bldP spid="121" grpId="1" animBg="1"/>
      <p:bldP spid="128" grpId="0" animBg="1"/>
      <p:bldP spid="12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Script </a:t>
            </a:r>
            <a:r>
              <a:rPr lang="en-US" dirty="0" smtClean="0"/>
              <a:t>Example: </a:t>
            </a:r>
            <a:r>
              <a:rPr lang="en-US" dirty="0"/>
              <a:t>WinPE </a:t>
            </a:r>
            <a:r>
              <a:rPr lang="en-US" dirty="0" smtClean="0"/>
              <a:t>Customization 		</a:t>
            </a:r>
            <a:r>
              <a:rPr lang="en-US" sz="2000" dirty="0" smtClean="0"/>
              <a:t>1/2</a:t>
            </a:r>
            <a:endParaRPr lang="en-US" sz="2000" dirty="0"/>
          </a:p>
        </p:txBody>
      </p:sp>
      <p:sp>
        <p:nvSpPr>
          <p:cNvPr id="6" name="Text Placeholder 5"/>
          <p:cNvSpPr>
            <a:spLocks noGrp="1"/>
          </p:cNvSpPr>
          <p:nvPr>
            <p:ph type="body" sz="quarter" idx="10"/>
          </p:nvPr>
        </p:nvSpPr>
        <p:spPr/>
        <p:txBody>
          <a:bodyPr/>
          <a:lstStyle/>
          <a:p>
            <a:r>
              <a:rPr lang="en-US" sz="1600" dirty="0">
                <a:solidFill>
                  <a:srgbClr val="00B050"/>
                </a:solidFill>
              </a:rPr>
              <a:t>#1 Get tags for matching drivers in the VMM library</a:t>
            </a:r>
          </a:p>
          <a:p>
            <a:r>
              <a:rPr lang="en-US" sz="1600" dirty="0">
                <a:solidFill>
                  <a:srgbClr val="00B050"/>
                </a:solidFill>
              </a:rPr>
              <a:t># For this example </a:t>
            </a:r>
          </a:p>
          <a:p>
            <a:r>
              <a:rPr lang="en-US" sz="1600" dirty="0">
                <a:solidFill>
                  <a:srgbClr val="00B050"/>
                </a:solidFill>
              </a:rPr>
              <a:t># Master WIM = c:\Program Files\Windows AIK\Tools\</a:t>
            </a:r>
            <a:r>
              <a:rPr lang="en-US" sz="1600" dirty="0" err="1">
                <a:solidFill>
                  <a:srgbClr val="00B050"/>
                </a:solidFill>
              </a:rPr>
              <a:t>PETools</a:t>
            </a:r>
            <a:r>
              <a:rPr lang="en-US" sz="1600" dirty="0">
                <a:solidFill>
                  <a:srgbClr val="00B050"/>
                </a:solidFill>
              </a:rPr>
              <a:t>\amd64\</a:t>
            </a:r>
            <a:r>
              <a:rPr lang="en-US" sz="1600" dirty="0" err="1">
                <a:solidFill>
                  <a:srgbClr val="00B050"/>
                </a:solidFill>
              </a:rPr>
              <a:t>winpe.wim</a:t>
            </a:r>
            <a:endParaRPr lang="en-US" sz="1600" dirty="0">
              <a:solidFill>
                <a:srgbClr val="00B050"/>
              </a:solidFill>
            </a:endParaRPr>
          </a:p>
          <a:p>
            <a:r>
              <a:rPr lang="en-US" sz="1600" dirty="0">
                <a:solidFill>
                  <a:srgbClr val="00B050"/>
                </a:solidFill>
              </a:rPr>
              <a:t># Driver tag = </a:t>
            </a:r>
            <a:r>
              <a:rPr lang="en-US" sz="1600" dirty="0" err="1">
                <a:solidFill>
                  <a:srgbClr val="00B050"/>
                </a:solidFill>
              </a:rPr>
              <a:t>winpe</a:t>
            </a:r>
            <a:endParaRPr lang="en-US" sz="1600" dirty="0">
              <a:solidFill>
                <a:srgbClr val="00B050"/>
              </a:solidFill>
            </a:endParaRPr>
          </a:p>
          <a:p>
            <a:r>
              <a:rPr lang="en-US" sz="1600" dirty="0">
                <a:solidFill>
                  <a:schemeClr val="tx1"/>
                </a:solidFill>
              </a:rPr>
              <a:t>$</a:t>
            </a:r>
            <a:r>
              <a:rPr lang="en-US" sz="1600" dirty="0" err="1">
                <a:solidFill>
                  <a:schemeClr val="tx1"/>
                </a:solidFill>
              </a:rPr>
              <a:t>wim</a:t>
            </a:r>
            <a:r>
              <a:rPr lang="en-US" sz="1600" dirty="0">
                <a:solidFill>
                  <a:schemeClr val="tx1"/>
                </a:solidFill>
              </a:rPr>
              <a:t> = read-host "Master WIM"</a:t>
            </a:r>
          </a:p>
          <a:p>
            <a:r>
              <a:rPr lang="en-US" sz="1600" dirty="0">
                <a:solidFill>
                  <a:schemeClr val="tx1"/>
                </a:solidFill>
              </a:rPr>
              <a:t>$tags = read-host "Driver tag"</a:t>
            </a:r>
          </a:p>
          <a:p>
            <a:endParaRPr lang="en-US" sz="1600" dirty="0">
              <a:solidFill>
                <a:schemeClr val="bg1"/>
              </a:solidFill>
            </a:endParaRPr>
          </a:p>
          <a:p>
            <a:r>
              <a:rPr lang="en-US" sz="1600" dirty="0">
                <a:solidFill>
                  <a:srgbClr val="00B050"/>
                </a:solidFill>
              </a:rPr>
              <a:t>#2 Prepare directories</a:t>
            </a:r>
          </a:p>
          <a:p>
            <a:r>
              <a:rPr lang="en-US" sz="1600" dirty="0">
                <a:solidFill>
                  <a:schemeClr val="tx1"/>
                </a:solidFill>
              </a:rPr>
              <a:t>$</a:t>
            </a:r>
            <a:r>
              <a:rPr lang="en-US" sz="1600" dirty="0" err="1">
                <a:solidFill>
                  <a:schemeClr val="tx1"/>
                </a:solidFill>
              </a:rPr>
              <a:t>winpesrcdir</a:t>
            </a:r>
            <a:r>
              <a:rPr lang="en-US" sz="1600" dirty="0">
                <a:solidFill>
                  <a:schemeClr val="tx1"/>
                </a:solidFill>
              </a:rPr>
              <a:t> = $</a:t>
            </a:r>
            <a:r>
              <a:rPr lang="en-US" sz="1600" dirty="0" err="1">
                <a:solidFill>
                  <a:schemeClr val="tx1"/>
                </a:solidFill>
              </a:rPr>
              <a:t>wim</a:t>
            </a:r>
            <a:endParaRPr lang="en-US" sz="1600" dirty="0">
              <a:solidFill>
                <a:schemeClr val="tx1"/>
              </a:solidFill>
            </a:endParaRPr>
          </a:p>
          <a:p>
            <a:r>
              <a:rPr lang="en-US" sz="1600" dirty="0">
                <a:solidFill>
                  <a:schemeClr val="tx1"/>
                </a:solidFill>
              </a:rPr>
              <a:t>$</a:t>
            </a:r>
            <a:r>
              <a:rPr lang="en-US" sz="1600" dirty="0" err="1">
                <a:solidFill>
                  <a:schemeClr val="tx1"/>
                </a:solidFill>
              </a:rPr>
              <a:t>workingdir</a:t>
            </a:r>
            <a:r>
              <a:rPr lang="en-US" sz="1600" dirty="0">
                <a:solidFill>
                  <a:schemeClr val="tx1"/>
                </a:solidFill>
              </a:rPr>
              <a:t> = $</a:t>
            </a:r>
            <a:r>
              <a:rPr lang="en-US" sz="1600" dirty="0" err="1">
                <a:solidFill>
                  <a:schemeClr val="tx1"/>
                </a:solidFill>
              </a:rPr>
              <a:t>workingdir</a:t>
            </a:r>
            <a:r>
              <a:rPr lang="en-US" sz="1600" dirty="0">
                <a:solidFill>
                  <a:schemeClr val="tx1"/>
                </a:solidFill>
              </a:rPr>
              <a:t> = $</a:t>
            </a:r>
            <a:r>
              <a:rPr lang="en-US" sz="1600" dirty="0" err="1">
                <a:solidFill>
                  <a:schemeClr val="tx1"/>
                </a:solidFill>
              </a:rPr>
              <a:t>env:temp</a:t>
            </a:r>
            <a:r>
              <a:rPr lang="en-US" sz="1600" dirty="0">
                <a:solidFill>
                  <a:schemeClr val="tx1"/>
                </a:solidFill>
              </a:rPr>
              <a:t> + "\" + [</a:t>
            </a:r>
            <a:r>
              <a:rPr lang="en-US" sz="1600" dirty="0" err="1">
                <a:solidFill>
                  <a:schemeClr val="tx1"/>
                </a:solidFill>
              </a:rPr>
              <a:t>System.Guid</a:t>
            </a:r>
            <a:r>
              <a:rPr lang="en-US" sz="1600" dirty="0">
                <a:solidFill>
                  <a:schemeClr val="tx1"/>
                </a:solidFill>
              </a:rPr>
              <a:t>]::</a:t>
            </a:r>
            <a:r>
              <a:rPr lang="en-US" sz="1600" dirty="0" err="1">
                <a:solidFill>
                  <a:schemeClr val="tx1"/>
                </a:solidFill>
              </a:rPr>
              <a:t>NewGuid</a:t>
            </a:r>
            <a:r>
              <a:rPr lang="en-US" sz="1600" dirty="0">
                <a:solidFill>
                  <a:schemeClr val="tx1"/>
                </a:solidFill>
              </a:rPr>
              <a:t>().</a:t>
            </a:r>
            <a:r>
              <a:rPr lang="en-US" sz="1600" dirty="0" err="1">
                <a:solidFill>
                  <a:schemeClr val="tx1"/>
                </a:solidFill>
              </a:rPr>
              <a:t>toString</a:t>
            </a:r>
            <a:r>
              <a:rPr lang="en-US" sz="1600" dirty="0">
                <a:solidFill>
                  <a:schemeClr val="tx1"/>
                </a:solidFill>
              </a:rPr>
              <a:t>()</a:t>
            </a:r>
          </a:p>
          <a:p>
            <a:r>
              <a:rPr lang="en-US" sz="1600" dirty="0">
                <a:solidFill>
                  <a:schemeClr val="tx1"/>
                </a:solidFill>
              </a:rPr>
              <a:t>$</a:t>
            </a:r>
            <a:r>
              <a:rPr lang="en-US" sz="1600" dirty="0" err="1">
                <a:solidFill>
                  <a:schemeClr val="tx1"/>
                </a:solidFill>
              </a:rPr>
              <a:t>mountdir</a:t>
            </a:r>
            <a:r>
              <a:rPr lang="en-US" sz="1600" dirty="0">
                <a:solidFill>
                  <a:schemeClr val="tx1"/>
                </a:solidFill>
              </a:rPr>
              <a:t> = $</a:t>
            </a:r>
            <a:r>
              <a:rPr lang="en-US" sz="1600" dirty="0" err="1">
                <a:solidFill>
                  <a:schemeClr val="tx1"/>
                </a:solidFill>
              </a:rPr>
              <a:t>workingdir</a:t>
            </a:r>
            <a:r>
              <a:rPr lang="en-US" sz="1600" dirty="0">
                <a:solidFill>
                  <a:schemeClr val="tx1"/>
                </a:solidFill>
              </a:rPr>
              <a:t> + "\mount"</a:t>
            </a:r>
          </a:p>
          <a:p>
            <a:r>
              <a:rPr lang="en-US" sz="1600" dirty="0">
                <a:solidFill>
                  <a:schemeClr val="tx1"/>
                </a:solidFill>
              </a:rPr>
              <a:t>$</a:t>
            </a:r>
            <a:r>
              <a:rPr lang="en-US" sz="1600" dirty="0" err="1">
                <a:solidFill>
                  <a:schemeClr val="tx1"/>
                </a:solidFill>
              </a:rPr>
              <a:t>wimfile</a:t>
            </a:r>
            <a:r>
              <a:rPr lang="en-US" sz="1600" dirty="0">
                <a:solidFill>
                  <a:schemeClr val="tx1"/>
                </a:solidFill>
              </a:rPr>
              <a:t> = $</a:t>
            </a:r>
            <a:r>
              <a:rPr lang="en-US" sz="1600" dirty="0" err="1">
                <a:solidFill>
                  <a:schemeClr val="tx1"/>
                </a:solidFill>
              </a:rPr>
              <a:t>workingdir</a:t>
            </a:r>
            <a:r>
              <a:rPr lang="en-US" sz="1600" dirty="0">
                <a:solidFill>
                  <a:schemeClr val="tx1"/>
                </a:solidFill>
              </a:rPr>
              <a:t> + "\</a:t>
            </a:r>
            <a:r>
              <a:rPr lang="en-US" sz="1600" dirty="0" err="1">
                <a:solidFill>
                  <a:schemeClr val="tx1"/>
                </a:solidFill>
              </a:rPr>
              <a:t>winpe.wim</a:t>
            </a:r>
            <a:r>
              <a:rPr lang="en-US" sz="1600" dirty="0">
                <a:solidFill>
                  <a:schemeClr val="tx1"/>
                </a:solidFill>
              </a:rPr>
              <a:t>"</a:t>
            </a:r>
          </a:p>
          <a:p>
            <a:r>
              <a:rPr lang="en-US" sz="1600" dirty="0" err="1">
                <a:solidFill>
                  <a:schemeClr val="tx1"/>
                </a:solidFill>
              </a:rPr>
              <a:t>mkdir</a:t>
            </a:r>
            <a:r>
              <a:rPr lang="en-US" sz="1600" dirty="0">
                <a:solidFill>
                  <a:schemeClr val="tx1"/>
                </a:solidFill>
              </a:rPr>
              <a:t> $</a:t>
            </a:r>
            <a:r>
              <a:rPr lang="en-US" sz="1600" dirty="0" err="1">
                <a:solidFill>
                  <a:schemeClr val="tx1"/>
                </a:solidFill>
              </a:rPr>
              <a:t>workingdir</a:t>
            </a:r>
            <a:endParaRPr lang="en-US" sz="1600" dirty="0">
              <a:solidFill>
                <a:schemeClr val="tx1"/>
              </a:solidFill>
            </a:endParaRPr>
          </a:p>
          <a:p>
            <a:r>
              <a:rPr lang="en-US" sz="1600" dirty="0" err="1">
                <a:solidFill>
                  <a:schemeClr val="tx1"/>
                </a:solidFill>
              </a:rPr>
              <a:t>mkdir</a:t>
            </a:r>
            <a:r>
              <a:rPr lang="en-US" sz="1600" dirty="0">
                <a:solidFill>
                  <a:schemeClr val="tx1"/>
                </a:solidFill>
              </a:rPr>
              <a:t> $</a:t>
            </a:r>
            <a:r>
              <a:rPr lang="en-US" sz="1600" dirty="0" err="1">
                <a:solidFill>
                  <a:schemeClr val="tx1"/>
                </a:solidFill>
              </a:rPr>
              <a:t>mountdir</a:t>
            </a:r>
            <a:endParaRPr lang="en-US" sz="1600" dirty="0">
              <a:solidFill>
                <a:schemeClr val="tx1"/>
              </a:solidFill>
            </a:endParaRPr>
          </a:p>
          <a:p>
            <a:endParaRPr lang="en-US" sz="1600" dirty="0">
              <a:solidFill>
                <a:schemeClr val="bg1"/>
              </a:solidFill>
            </a:endParaRPr>
          </a:p>
          <a:p>
            <a:r>
              <a:rPr lang="en-US" sz="1600" dirty="0">
                <a:solidFill>
                  <a:srgbClr val="00B050"/>
                </a:solidFill>
              </a:rPr>
              <a:t>#3 Copy default WIM file and mount it using DISM</a:t>
            </a:r>
            <a:endParaRPr lang="en-US" sz="1600" dirty="0">
              <a:solidFill>
                <a:schemeClr val="tx1"/>
              </a:solidFill>
            </a:endParaRPr>
          </a:p>
          <a:p>
            <a:r>
              <a:rPr lang="en-US" sz="1600" dirty="0">
                <a:solidFill>
                  <a:schemeClr val="tx1"/>
                </a:solidFill>
              </a:rPr>
              <a:t>copy $</a:t>
            </a:r>
            <a:r>
              <a:rPr lang="en-US" sz="1600" dirty="0" err="1">
                <a:solidFill>
                  <a:schemeClr val="tx1"/>
                </a:solidFill>
              </a:rPr>
              <a:t>winpesrcdir</a:t>
            </a:r>
            <a:r>
              <a:rPr lang="en-US" sz="1600" dirty="0">
                <a:solidFill>
                  <a:schemeClr val="tx1"/>
                </a:solidFill>
              </a:rPr>
              <a:t> $</a:t>
            </a:r>
            <a:r>
              <a:rPr lang="en-US" sz="1600" dirty="0" err="1">
                <a:solidFill>
                  <a:schemeClr val="tx1"/>
                </a:solidFill>
              </a:rPr>
              <a:t>workingdir</a:t>
            </a:r>
            <a:endParaRPr lang="en-US" sz="1600" dirty="0">
              <a:solidFill>
                <a:schemeClr val="tx1"/>
              </a:solidFill>
            </a:endParaRPr>
          </a:p>
          <a:p>
            <a:r>
              <a:rPr lang="en-US" sz="1600" dirty="0" err="1">
                <a:solidFill>
                  <a:schemeClr val="tx1"/>
                </a:solidFill>
              </a:rPr>
              <a:t>dism</a:t>
            </a:r>
            <a:r>
              <a:rPr lang="en-US" sz="1600" dirty="0">
                <a:solidFill>
                  <a:schemeClr val="tx1"/>
                </a:solidFill>
              </a:rPr>
              <a:t> /mount-</a:t>
            </a:r>
            <a:r>
              <a:rPr lang="en-US" sz="1600" dirty="0" err="1">
                <a:solidFill>
                  <a:schemeClr val="tx1"/>
                </a:solidFill>
              </a:rPr>
              <a:t>wim</a:t>
            </a:r>
            <a:r>
              <a:rPr lang="en-US" sz="1600" dirty="0">
                <a:solidFill>
                  <a:schemeClr val="tx1"/>
                </a:solidFill>
              </a:rPr>
              <a:t> /</a:t>
            </a:r>
            <a:r>
              <a:rPr lang="en-US" sz="1600" dirty="0" err="1">
                <a:solidFill>
                  <a:schemeClr val="tx1"/>
                </a:solidFill>
              </a:rPr>
              <a:t>wimfile</a:t>
            </a:r>
            <a:r>
              <a:rPr lang="en-US" sz="1600" dirty="0">
                <a:solidFill>
                  <a:schemeClr val="tx1"/>
                </a:solidFill>
              </a:rPr>
              <a:t>:$</a:t>
            </a:r>
            <a:r>
              <a:rPr lang="en-US" sz="1600" dirty="0" err="1">
                <a:solidFill>
                  <a:schemeClr val="tx1"/>
                </a:solidFill>
              </a:rPr>
              <a:t>wimfile</a:t>
            </a:r>
            <a:r>
              <a:rPr lang="en-US" sz="1600" dirty="0">
                <a:solidFill>
                  <a:schemeClr val="tx1"/>
                </a:solidFill>
              </a:rPr>
              <a:t> /index:1 /</a:t>
            </a:r>
            <a:r>
              <a:rPr lang="en-US" sz="1600" dirty="0" err="1">
                <a:solidFill>
                  <a:schemeClr val="tx1"/>
                </a:solidFill>
              </a:rPr>
              <a:t>mountdir</a:t>
            </a:r>
            <a:r>
              <a:rPr lang="en-US" sz="1600" dirty="0">
                <a:solidFill>
                  <a:schemeClr val="tx1"/>
                </a:solidFill>
              </a:rPr>
              <a:t>:$</a:t>
            </a:r>
            <a:r>
              <a:rPr lang="en-US" sz="1600" dirty="0" err="1" smtClean="0">
                <a:solidFill>
                  <a:schemeClr val="tx1"/>
                </a:solidFill>
              </a:rPr>
              <a:t>mountdir</a:t>
            </a:r>
            <a:endParaRPr lang="en-US" sz="1600" dirty="0">
              <a:solidFill>
                <a:schemeClr val="tx1"/>
              </a:solidFill>
            </a:endParaRPr>
          </a:p>
        </p:txBody>
      </p:sp>
      <p:sp>
        <p:nvSpPr>
          <p:cNvPr id="4" name="TextBox 3"/>
          <p:cNvSpPr txBox="1"/>
          <p:nvPr/>
        </p:nvSpPr>
        <p:spPr>
          <a:xfrm>
            <a:off x="9066212" y="6476999"/>
            <a:ext cx="2733633" cy="246221"/>
          </a:xfrm>
          <a:prstGeom prst="rect">
            <a:avLst/>
          </a:prstGeom>
          <a:noFill/>
        </p:spPr>
        <p:txBody>
          <a:bodyPr wrap="none" lIns="0" tIns="0" rIns="0" bIns="0" rtlCol="0">
            <a:spAutoFit/>
          </a:bodyPr>
          <a:lstStyle/>
          <a:p>
            <a:r>
              <a:rPr lang="en-US" sz="1600" dirty="0" smtClean="0"/>
              <a:t>…..Continues on the next page</a:t>
            </a:r>
          </a:p>
        </p:txBody>
      </p:sp>
    </p:spTree>
    <p:extLst>
      <p:ext uri="{BB962C8B-B14F-4D97-AF65-F5344CB8AC3E}">
        <p14:creationId xmlns:p14="http://schemas.microsoft.com/office/powerpoint/2010/main" val="201582271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Script </a:t>
            </a:r>
            <a:r>
              <a:rPr lang="en-US" dirty="0" smtClean="0"/>
              <a:t>Example: </a:t>
            </a:r>
            <a:r>
              <a:rPr lang="en-US" dirty="0"/>
              <a:t>WinPE </a:t>
            </a:r>
            <a:r>
              <a:rPr lang="en-US" dirty="0" smtClean="0"/>
              <a:t>Customization 		</a:t>
            </a:r>
            <a:r>
              <a:rPr lang="en-US" sz="2000" dirty="0" smtClean="0"/>
              <a:t>2/2</a:t>
            </a:r>
            <a:endParaRPr lang="en-US" sz="2000" dirty="0"/>
          </a:p>
        </p:txBody>
      </p:sp>
      <p:sp>
        <p:nvSpPr>
          <p:cNvPr id="6" name="Text Placeholder 5"/>
          <p:cNvSpPr>
            <a:spLocks noGrp="1"/>
          </p:cNvSpPr>
          <p:nvPr>
            <p:ph type="body" sz="quarter" idx="10"/>
          </p:nvPr>
        </p:nvSpPr>
        <p:spPr/>
        <p:txBody>
          <a:bodyPr/>
          <a:lstStyle/>
          <a:p>
            <a:r>
              <a:rPr lang="en-US" sz="1600" dirty="0">
                <a:solidFill>
                  <a:srgbClr val="00B050"/>
                </a:solidFill>
              </a:rPr>
              <a:t>#4 Find the path of each driver that matches the tag and insert it into mounted </a:t>
            </a:r>
            <a:r>
              <a:rPr lang="en-US" sz="1600" dirty="0" err="1">
                <a:solidFill>
                  <a:srgbClr val="00B050"/>
                </a:solidFill>
              </a:rPr>
              <a:t>wim</a:t>
            </a:r>
            <a:r>
              <a:rPr lang="en-US" sz="1600" dirty="0">
                <a:solidFill>
                  <a:srgbClr val="00B050"/>
                </a:solidFill>
              </a:rPr>
              <a:t> using DISM</a:t>
            </a:r>
            <a:endParaRPr lang="en-US" sz="1600" dirty="0">
              <a:solidFill>
                <a:schemeClr val="tx1"/>
              </a:solidFill>
            </a:endParaRPr>
          </a:p>
          <a:p>
            <a:r>
              <a:rPr lang="en-US" sz="1600" dirty="0">
                <a:solidFill>
                  <a:schemeClr val="tx1"/>
                </a:solidFill>
              </a:rPr>
              <a:t>$drivers = get-</a:t>
            </a:r>
            <a:r>
              <a:rPr lang="en-US" sz="1600" dirty="0" err="1">
                <a:solidFill>
                  <a:schemeClr val="tx1"/>
                </a:solidFill>
              </a:rPr>
              <a:t>scdriverpackage</a:t>
            </a:r>
            <a:r>
              <a:rPr lang="en-US" sz="1600" dirty="0">
                <a:solidFill>
                  <a:schemeClr val="tx1"/>
                </a:solidFill>
              </a:rPr>
              <a:t> | where { $_.tags -match $tags }</a:t>
            </a:r>
          </a:p>
          <a:p>
            <a:r>
              <a:rPr lang="en-US" sz="1600" dirty="0" err="1">
                <a:solidFill>
                  <a:schemeClr val="tx1"/>
                </a:solidFill>
              </a:rPr>
              <a:t>foreach</a:t>
            </a:r>
            <a:r>
              <a:rPr lang="en-US" sz="1600" dirty="0">
                <a:solidFill>
                  <a:schemeClr val="tx1"/>
                </a:solidFill>
              </a:rPr>
              <a:t> ($driver in $drivers) </a:t>
            </a:r>
          </a:p>
          <a:p>
            <a:r>
              <a:rPr lang="en-US" sz="1600" dirty="0">
                <a:solidFill>
                  <a:schemeClr val="tx1"/>
                </a:solidFill>
              </a:rPr>
              <a:t>{ </a:t>
            </a:r>
          </a:p>
          <a:p>
            <a:r>
              <a:rPr lang="en-US" sz="1600" dirty="0">
                <a:solidFill>
                  <a:schemeClr val="tx1"/>
                </a:solidFill>
              </a:rPr>
              <a:t>    $path = $</a:t>
            </a:r>
            <a:r>
              <a:rPr lang="en-US" sz="1600" dirty="0" err="1">
                <a:solidFill>
                  <a:schemeClr val="tx1"/>
                </a:solidFill>
              </a:rPr>
              <a:t>driver.sharepath</a:t>
            </a:r>
            <a:r>
              <a:rPr lang="en-US" sz="1600" dirty="0">
                <a:solidFill>
                  <a:schemeClr val="tx1"/>
                </a:solidFill>
              </a:rPr>
              <a:t> </a:t>
            </a:r>
          </a:p>
          <a:p>
            <a:r>
              <a:rPr lang="en-US" sz="1600" dirty="0">
                <a:solidFill>
                  <a:schemeClr val="tx1"/>
                </a:solidFill>
              </a:rPr>
              <a:t>    </a:t>
            </a:r>
            <a:r>
              <a:rPr lang="en-US" sz="1600" dirty="0" err="1">
                <a:solidFill>
                  <a:schemeClr val="tx1"/>
                </a:solidFill>
              </a:rPr>
              <a:t>dism</a:t>
            </a:r>
            <a:r>
              <a:rPr lang="en-US" sz="1600" dirty="0">
                <a:solidFill>
                  <a:schemeClr val="tx1"/>
                </a:solidFill>
              </a:rPr>
              <a:t> /image:$</a:t>
            </a:r>
            <a:r>
              <a:rPr lang="en-US" sz="1600" dirty="0" err="1">
                <a:solidFill>
                  <a:schemeClr val="tx1"/>
                </a:solidFill>
              </a:rPr>
              <a:t>mountdir</a:t>
            </a:r>
            <a:r>
              <a:rPr lang="en-US" sz="1600" dirty="0">
                <a:solidFill>
                  <a:schemeClr val="tx1"/>
                </a:solidFill>
              </a:rPr>
              <a:t> /add-driver /driver:$path</a:t>
            </a:r>
          </a:p>
          <a:p>
            <a:r>
              <a:rPr lang="en-US" sz="1600" dirty="0">
                <a:solidFill>
                  <a:schemeClr val="tx1"/>
                </a:solidFill>
              </a:rPr>
              <a:t>}</a:t>
            </a:r>
          </a:p>
          <a:p>
            <a:endParaRPr lang="en-US" sz="1600" dirty="0">
              <a:solidFill>
                <a:schemeClr val="bg1"/>
              </a:solidFill>
            </a:endParaRPr>
          </a:p>
          <a:p>
            <a:r>
              <a:rPr lang="en-US" sz="1600" dirty="0">
                <a:solidFill>
                  <a:srgbClr val="00B050"/>
                </a:solidFill>
              </a:rPr>
              <a:t>#5 Commit the changes</a:t>
            </a:r>
            <a:endParaRPr lang="en-US" sz="1600" dirty="0">
              <a:solidFill>
                <a:schemeClr val="tx1"/>
              </a:solidFill>
            </a:endParaRPr>
          </a:p>
          <a:p>
            <a:r>
              <a:rPr lang="en-US" sz="1600" dirty="0" err="1">
                <a:solidFill>
                  <a:schemeClr val="tx1"/>
                </a:solidFill>
              </a:rPr>
              <a:t>Dism</a:t>
            </a:r>
            <a:r>
              <a:rPr lang="en-US" sz="1600" dirty="0">
                <a:solidFill>
                  <a:schemeClr val="tx1"/>
                </a:solidFill>
              </a:rPr>
              <a:t> /</a:t>
            </a:r>
            <a:r>
              <a:rPr lang="en-US" sz="1600" dirty="0" err="1">
                <a:solidFill>
                  <a:schemeClr val="tx1"/>
                </a:solidFill>
              </a:rPr>
              <a:t>Unmount-Wim</a:t>
            </a:r>
            <a:r>
              <a:rPr lang="en-US" sz="1600" dirty="0">
                <a:solidFill>
                  <a:schemeClr val="tx1"/>
                </a:solidFill>
              </a:rPr>
              <a:t> /</a:t>
            </a:r>
            <a:r>
              <a:rPr lang="en-US" sz="1600" dirty="0" err="1">
                <a:solidFill>
                  <a:schemeClr val="tx1"/>
                </a:solidFill>
              </a:rPr>
              <a:t>MountDir</a:t>
            </a:r>
            <a:r>
              <a:rPr lang="en-US" sz="1600" dirty="0">
                <a:solidFill>
                  <a:schemeClr val="tx1"/>
                </a:solidFill>
              </a:rPr>
              <a:t>:$</a:t>
            </a:r>
            <a:r>
              <a:rPr lang="en-US" sz="1600" dirty="0" err="1">
                <a:solidFill>
                  <a:schemeClr val="tx1"/>
                </a:solidFill>
              </a:rPr>
              <a:t>mountdir</a:t>
            </a:r>
            <a:r>
              <a:rPr lang="en-US" sz="1600" dirty="0">
                <a:solidFill>
                  <a:schemeClr val="tx1"/>
                </a:solidFill>
              </a:rPr>
              <a:t> /Commit</a:t>
            </a:r>
          </a:p>
          <a:p>
            <a:endParaRPr lang="en-US" sz="1600" dirty="0">
              <a:solidFill>
                <a:schemeClr val="tx1"/>
              </a:solidFill>
            </a:endParaRPr>
          </a:p>
          <a:p>
            <a:r>
              <a:rPr lang="en-US" sz="1600" dirty="0">
                <a:solidFill>
                  <a:srgbClr val="00B050"/>
                </a:solidFill>
              </a:rPr>
              <a:t>#6 Republish the </a:t>
            </a:r>
            <a:r>
              <a:rPr lang="en-US" sz="1600" dirty="0" err="1">
                <a:solidFill>
                  <a:srgbClr val="00B050"/>
                </a:solidFill>
              </a:rPr>
              <a:t>wim</a:t>
            </a:r>
            <a:r>
              <a:rPr lang="en-US" sz="1600" dirty="0">
                <a:solidFill>
                  <a:srgbClr val="00B050"/>
                </a:solidFill>
              </a:rPr>
              <a:t> file to every PXE server managed by VMM</a:t>
            </a:r>
            <a:endParaRPr lang="en-US" sz="1600" dirty="0">
              <a:solidFill>
                <a:schemeClr val="tx1"/>
              </a:solidFill>
            </a:endParaRPr>
          </a:p>
          <a:p>
            <a:r>
              <a:rPr lang="en-US" sz="1600" dirty="0">
                <a:solidFill>
                  <a:schemeClr val="tx1"/>
                </a:solidFill>
              </a:rPr>
              <a:t>publish-</a:t>
            </a:r>
            <a:r>
              <a:rPr lang="en-US" sz="1600" dirty="0" err="1">
                <a:solidFill>
                  <a:schemeClr val="tx1"/>
                </a:solidFill>
              </a:rPr>
              <a:t>scwindowspe</a:t>
            </a:r>
            <a:r>
              <a:rPr lang="en-US" sz="1600" dirty="0">
                <a:solidFill>
                  <a:schemeClr val="tx1"/>
                </a:solidFill>
              </a:rPr>
              <a:t> -Path $</a:t>
            </a:r>
            <a:r>
              <a:rPr lang="en-US" sz="1600" dirty="0" err="1">
                <a:solidFill>
                  <a:schemeClr val="tx1"/>
                </a:solidFill>
              </a:rPr>
              <a:t>wimfile</a:t>
            </a:r>
            <a:endParaRPr lang="en-US" sz="1600" dirty="0">
              <a:solidFill>
                <a:schemeClr val="tx1"/>
              </a:solidFill>
            </a:endParaRPr>
          </a:p>
          <a:p>
            <a:endParaRPr lang="en-US" sz="1600" dirty="0">
              <a:solidFill>
                <a:schemeClr val="bg1"/>
              </a:solidFill>
            </a:endParaRPr>
          </a:p>
          <a:p>
            <a:r>
              <a:rPr lang="en-US" sz="1600" dirty="0">
                <a:solidFill>
                  <a:srgbClr val="00B050"/>
                </a:solidFill>
              </a:rPr>
              <a:t>#7 Clean up</a:t>
            </a:r>
            <a:endParaRPr lang="en-US" sz="1600" dirty="0">
              <a:solidFill>
                <a:schemeClr val="tx1"/>
              </a:solidFill>
            </a:endParaRPr>
          </a:p>
          <a:p>
            <a:r>
              <a:rPr lang="en-US" sz="1600" dirty="0">
                <a:solidFill>
                  <a:schemeClr val="tx1"/>
                </a:solidFill>
              </a:rPr>
              <a:t>del $</a:t>
            </a:r>
            <a:r>
              <a:rPr lang="en-US" sz="1600" dirty="0" err="1">
                <a:solidFill>
                  <a:schemeClr val="tx1"/>
                </a:solidFill>
              </a:rPr>
              <a:t>wimfile</a:t>
            </a:r>
            <a:endParaRPr lang="en-US" sz="1600" dirty="0">
              <a:solidFill>
                <a:schemeClr val="tx1"/>
              </a:solidFill>
            </a:endParaRPr>
          </a:p>
          <a:p>
            <a:r>
              <a:rPr lang="en-US" sz="1600" dirty="0" err="1">
                <a:solidFill>
                  <a:schemeClr val="tx1"/>
                </a:solidFill>
              </a:rPr>
              <a:t>rmdir</a:t>
            </a:r>
            <a:r>
              <a:rPr lang="en-US" sz="1600" dirty="0">
                <a:solidFill>
                  <a:schemeClr val="tx1"/>
                </a:solidFill>
              </a:rPr>
              <a:t> $</a:t>
            </a:r>
            <a:r>
              <a:rPr lang="en-US" sz="1600" dirty="0" err="1">
                <a:solidFill>
                  <a:schemeClr val="tx1"/>
                </a:solidFill>
              </a:rPr>
              <a:t>mountdir</a:t>
            </a:r>
            <a:endParaRPr lang="en-US" sz="1600" dirty="0">
              <a:solidFill>
                <a:schemeClr val="tx1"/>
              </a:solidFill>
            </a:endParaRPr>
          </a:p>
          <a:p>
            <a:r>
              <a:rPr lang="en-US" sz="1600" dirty="0" err="1">
                <a:solidFill>
                  <a:schemeClr val="tx1"/>
                </a:solidFill>
              </a:rPr>
              <a:t>rmdir</a:t>
            </a:r>
            <a:r>
              <a:rPr lang="en-US" sz="1600" dirty="0">
                <a:solidFill>
                  <a:schemeClr val="tx1"/>
                </a:solidFill>
              </a:rPr>
              <a:t> $</a:t>
            </a:r>
            <a:r>
              <a:rPr lang="en-US" sz="1600" dirty="0" err="1">
                <a:solidFill>
                  <a:schemeClr val="tx1"/>
                </a:solidFill>
              </a:rPr>
              <a:t>workingdir</a:t>
            </a:r>
            <a:endParaRPr lang="en-US" sz="1600" dirty="0">
              <a:solidFill>
                <a:schemeClr val="tx1"/>
              </a:solidFill>
            </a:endParaRPr>
          </a:p>
        </p:txBody>
      </p:sp>
    </p:spTree>
    <p:extLst>
      <p:ext uri="{BB962C8B-B14F-4D97-AF65-F5344CB8AC3E}">
        <p14:creationId xmlns:p14="http://schemas.microsoft.com/office/powerpoint/2010/main" val="211908882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AutoShape 79"/>
          <p:cNvSpPr>
            <a:spLocks noChangeArrowheads="1"/>
          </p:cNvSpPr>
          <p:nvPr/>
        </p:nvSpPr>
        <p:spPr bwMode="auto">
          <a:xfrm rot="6914199" flipV="1">
            <a:off x="4614346" y="4164965"/>
            <a:ext cx="838200" cy="838200"/>
          </a:xfrm>
          <a:custGeom>
            <a:avLst/>
            <a:gdLst>
              <a:gd name="T0" fmla="*/ 707309 w 21600"/>
              <a:gd name="T1" fmla="*/ 723336 h 21600"/>
              <a:gd name="T2" fmla="*/ 618444 w 21600"/>
              <a:gd name="T3" fmla="*/ 143775 h 21600"/>
              <a:gd name="T4" fmla="*/ 598343 w 21600"/>
              <a:gd name="T5" fmla="*/ 608316 h 21600"/>
              <a:gd name="T6" fmla="*/ -21227 w 21600"/>
              <a:gd name="T7" fmla="*/ 702963 h 21600"/>
              <a:gd name="T8" fmla="*/ 33683 w 21600"/>
              <a:gd name="T9" fmla="*/ 448631 h 21600"/>
              <a:gd name="T10" fmla="*/ 288054 w 21600"/>
              <a:gd name="T11" fmla="*/ 50354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154" y="14439"/>
                </a:moveTo>
                <a:cubicBezTo>
                  <a:pt x="6391" y="16357"/>
                  <a:pt x="8517" y="17517"/>
                  <a:pt x="10800" y="17517"/>
                </a:cubicBezTo>
                <a:cubicBezTo>
                  <a:pt x="14509" y="17517"/>
                  <a:pt x="17517" y="14509"/>
                  <a:pt x="17517" y="10800"/>
                </a:cubicBezTo>
                <a:cubicBezTo>
                  <a:pt x="17517" y="8646"/>
                  <a:pt x="16484" y="6623"/>
                  <a:pt x="14739" y="5359"/>
                </a:cubicBezTo>
                <a:lnTo>
                  <a:pt x="17134" y="2052"/>
                </a:lnTo>
                <a:cubicBezTo>
                  <a:pt x="19939" y="4084"/>
                  <a:pt x="21600" y="7337"/>
                  <a:pt x="21600" y="10800"/>
                </a:cubicBezTo>
                <a:cubicBezTo>
                  <a:pt x="21600" y="16764"/>
                  <a:pt x="16764" y="21600"/>
                  <a:pt x="10800" y="21600"/>
                </a:cubicBezTo>
                <a:cubicBezTo>
                  <a:pt x="7130" y="21600"/>
                  <a:pt x="3711" y="19736"/>
                  <a:pt x="1722" y="16652"/>
                </a:cubicBezTo>
                <a:lnTo>
                  <a:pt x="-547" y="18115"/>
                </a:lnTo>
                <a:lnTo>
                  <a:pt x="868" y="11561"/>
                </a:lnTo>
                <a:lnTo>
                  <a:pt x="7423" y="12976"/>
                </a:lnTo>
                <a:lnTo>
                  <a:pt x="5154" y="14439"/>
                </a:lnTo>
                <a:close/>
              </a:path>
            </a:pathLst>
          </a:custGeom>
          <a:gradFill rotWithShape="1">
            <a:gsLst>
              <a:gs pos="0">
                <a:srgbClr val="FFFFFF">
                  <a:alpha val="0"/>
                </a:srgbClr>
              </a:gs>
              <a:gs pos="100000">
                <a:srgbClr val="3DB5F1"/>
              </a:gs>
            </a:gsLst>
            <a:lin ang="5400000" scaled="1"/>
          </a:gradFill>
          <a:ln w="9525">
            <a:noFill/>
            <a:miter lim="800000"/>
            <a:headEnd/>
            <a:tailEnd/>
          </a:ln>
        </p:spPr>
        <p:txBody>
          <a:bodyPr wrap="none" lIns="121899" tIns="60949" rIns="121899" bIns="60949" anchor="ctr"/>
          <a:lstStyle/>
          <a:p>
            <a:endParaRPr lang="en-US">
              <a:solidFill>
                <a:srgbClr val="000000"/>
              </a:solidFill>
            </a:endParaRPr>
          </a:p>
        </p:txBody>
      </p:sp>
      <p:sp>
        <p:nvSpPr>
          <p:cNvPr id="43010" name="Rectangle 2"/>
          <p:cNvSpPr>
            <a:spLocks noChangeArrowheads="1"/>
          </p:cNvSpPr>
          <p:nvPr/>
        </p:nvSpPr>
        <p:spPr bwMode="auto">
          <a:xfrm>
            <a:off x="0" y="1295400"/>
            <a:ext cx="12188825" cy="5181600"/>
          </a:xfrm>
          <a:prstGeom prst="rect">
            <a:avLst/>
          </a:prstGeom>
          <a:solidFill>
            <a:schemeClr val="bg1">
              <a:alpha val="10196"/>
            </a:schemeClr>
          </a:solidFill>
          <a:ln w="9525">
            <a:noFill/>
            <a:miter lim="800000"/>
            <a:headEnd/>
            <a:tailEnd/>
          </a:ln>
        </p:spPr>
        <p:txBody>
          <a:bodyPr wrap="none" lIns="121899" tIns="60949" rIns="121899" bIns="60949" anchor="ctr"/>
          <a:lstStyle/>
          <a:p>
            <a:endParaRPr lang="en-US">
              <a:solidFill>
                <a:srgbClr val="000000"/>
              </a:solidFill>
            </a:endParaRPr>
          </a:p>
        </p:txBody>
      </p:sp>
      <p:sp>
        <p:nvSpPr>
          <p:cNvPr id="191499" name="Text Box 14"/>
          <p:cNvSpPr txBox="1">
            <a:spLocks noChangeArrowheads="1"/>
          </p:cNvSpPr>
          <p:nvPr/>
        </p:nvSpPr>
        <p:spPr bwMode="auto">
          <a:xfrm>
            <a:off x="5497370" y="4724402"/>
            <a:ext cx="1505241" cy="677086"/>
          </a:xfrm>
          <a:prstGeom prst="rect">
            <a:avLst/>
          </a:prstGeom>
          <a:noFill/>
          <a:ln w="9525" algn="ctr">
            <a:noFill/>
            <a:miter lim="800000"/>
            <a:headEnd/>
            <a:tailEnd/>
          </a:ln>
        </p:spPr>
        <p:txBody>
          <a:bodyPr wrap="none" lIns="121899" tIns="60949" rIns="121899" bIns="60949">
            <a:spAutoFit/>
          </a:bodyPr>
          <a:lstStyle/>
          <a:p>
            <a:pPr algn="ctr"/>
            <a:r>
              <a:rPr lang="en-US" b="1" dirty="0" smtClean="0">
                <a:solidFill>
                  <a:srgbClr val="FFFFFF"/>
                </a:solidFill>
              </a:rPr>
              <a:t>Bare-metal </a:t>
            </a:r>
            <a:endParaRPr lang="en-US" b="1" dirty="0">
              <a:solidFill>
                <a:srgbClr val="FFFFFF"/>
              </a:solidFill>
            </a:endParaRPr>
          </a:p>
          <a:p>
            <a:pPr algn="ctr"/>
            <a:r>
              <a:rPr lang="en-US" b="1" dirty="0">
                <a:solidFill>
                  <a:srgbClr val="FFFFFF"/>
                </a:solidFill>
              </a:rPr>
              <a:t>s</a:t>
            </a:r>
            <a:r>
              <a:rPr lang="en-US" b="1" dirty="0" smtClean="0">
                <a:solidFill>
                  <a:srgbClr val="FFFFFF"/>
                </a:solidFill>
              </a:rPr>
              <a:t>erver</a:t>
            </a:r>
            <a:endParaRPr lang="en-US" b="1" dirty="0">
              <a:solidFill>
                <a:srgbClr val="FFFFFF"/>
              </a:solidFill>
            </a:endParaRPr>
          </a:p>
        </p:txBody>
      </p:sp>
      <p:pic>
        <p:nvPicPr>
          <p:cNvPr id="64" name="Picture 2"/>
          <p:cNvPicPr>
            <a:picLocks noChangeAspect="1" noChangeArrowheads="1"/>
          </p:cNvPicPr>
          <p:nvPr/>
        </p:nvPicPr>
        <p:blipFill>
          <a:blip r:embed="rId3" cstate="print"/>
          <a:srcRect/>
          <a:stretch>
            <a:fillRect/>
          </a:stretch>
        </p:blipFill>
        <p:spPr bwMode="auto">
          <a:xfrm>
            <a:off x="5537202" y="2590800"/>
            <a:ext cx="1485900" cy="2209800"/>
          </a:xfrm>
          <a:prstGeom prst="rect">
            <a:avLst/>
          </a:prstGeom>
          <a:noFill/>
          <a:ln w="9525">
            <a:noFill/>
            <a:miter lim="800000"/>
            <a:headEnd/>
            <a:tailEnd/>
          </a:ln>
        </p:spPr>
      </p:pic>
      <p:grpSp>
        <p:nvGrpSpPr>
          <p:cNvPr id="43015" name="Group 57"/>
          <p:cNvGrpSpPr>
            <a:grpSpLocks/>
          </p:cNvGrpSpPr>
          <p:nvPr/>
        </p:nvGrpSpPr>
        <p:grpSpPr bwMode="auto">
          <a:xfrm>
            <a:off x="2181139" y="1584327"/>
            <a:ext cx="1095546" cy="993341"/>
            <a:chOff x="1137" y="1968"/>
            <a:chExt cx="926" cy="842"/>
          </a:xfrm>
        </p:grpSpPr>
        <p:sp>
          <p:nvSpPr>
            <p:cNvPr id="43071" name="Text Box 14"/>
            <p:cNvSpPr txBox="1">
              <a:spLocks noChangeArrowheads="1"/>
            </p:cNvSpPr>
            <p:nvPr/>
          </p:nvSpPr>
          <p:spPr bwMode="auto">
            <a:xfrm>
              <a:off x="1137" y="2562"/>
              <a:ext cx="926" cy="248"/>
            </a:xfrm>
            <a:prstGeom prst="rect">
              <a:avLst/>
            </a:prstGeom>
            <a:noFill/>
            <a:ln w="9525" algn="ctr">
              <a:noFill/>
              <a:miter lim="800000"/>
              <a:headEnd/>
              <a:tailEnd/>
            </a:ln>
          </p:spPr>
          <p:txBody>
            <a:bodyPr wrap="none">
              <a:spAutoFit/>
            </a:bodyPr>
            <a:lstStyle/>
            <a:p>
              <a:pPr algn="ctr"/>
              <a:r>
                <a:rPr lang="en-US" sz="1300" b="1" dirty="0">
                  <a:solidFill>
                    <a:srgbClr val="FFFFFF"/>
                  </a:solidFill>
                </a:rPr>
                <a:t>WDS server</a:t>
              </a:r>
            </a:p>
          </p:txBody>
        </p:sp>
        <p:pic>
          <p:nvPicPr>
            <p:cNvPr id="43072" name="Picture 2"/>
            <p:cNvPicPr>
              <a:picLocks noChangeAspect="1" noChangeArrowheads="1"/>
            </p:cNvPicPr>
            <p:nvPr/>
          </p:nvPicPr>
          <p:blipFill>
            <a:blip r:embed="rId4" cstate="print"/>
            <a:srcRect/>
            <a:stretch>
              <a:fillRect/>
            </a:stretch>
          </p:blipFill>
          <p:spPr bwMode="auto">
            <a:xfrm>
              <a:off x="1369" y="1968"/>
              <a:ext cx="470" cy="649"/>
            </a:xfrm>
            <a:prstGeom prst="rect">
              <a:avLst/>
            </a:prstGeom>
            <a:noFill/>
            <a:ln w="9525">
              <a:noFill/>
              <a:miter lim="800000"/>
              <a:headEnd/>
              <a:tailEnd/>
            </a:ln>
          </p:spPr>
        </p:pic>
      </p:grpSp>
      <p:grpSp>
        <p:nvGrpSpPr>
          <p:cNvPr id="43016" name="Group 48"/>
          <p:cNvGrpSpPr>
            <a:grpSpLocks/>
          </p:cNvGrpSpPr>
          <p:nvPr/>
        </p:nvGrpSpPr>
        <p:grpSpPr bwMode="auto">
          <a:xfrm>
            <a:off x="1065215" y="4343403"/>
            <a:ext cx="650874" cy="883323"/>
            <a:chOff x="383" y="2496"/>
            <a:chExt cx="610" cy="823"/>
          </a:xfrm>
        </p:grpSpPr>
        <p:sp>
          <p:nvSpPr>
            <p:cNvPr id="43069" name="Text Box 14"/>
            <p:cNvSpPr txBox="1">
              <a:spLocks noChangeArrowheads="1"/>
            </p:cNvSpPr>
            <p:nvPr/>
          </p:nvSpPr>
          <p:spPr bwMode="auto">
            <a:xfrm>
              <a:off x="444" y="3061"/>
              <a:ext cx="487" cy="258"/>
            </a:xfrm>
            <a:prstGeom prst="rect">
              <a:avLst/>
            </a:prstGeom>
            <a:noFill/>
            <a:ln w="9525" algn="ctr">
              <a:noFill/>
              <a:miter lim="800000"/>
              <a:headEnd/>
              <a:tailEnd/>
            </a:ln>
          </p:spPr>
          <p:txBody>
            <a:bodyPr wrap="none">
              <a:spAutoFit/>
            </a:bodyPr>
            <a:lstStyle/>
            <a:p>
              <a:pPr algn="ctr"/>
              <a:r>
                <a:rPr lang="en-US" sz="1200" b="1">
                  <a:solidFill>
                    <a:srgbClr val="FFFFFF"/>
                  </a:solidFill>
                </a:rPr>
                <a:t>VHD</a:t>
              </a:r>
            </a:p>
          </p:txBody>
        </p:sp>
        <p:pic>
          <p:nvPicPr>
            <p:cNvPr id="43070" name="Picture 2"/>
            <p:cNvPicPr>
              <a:picLocks noChangeAspect="1" noChangeArrowheads="1"/>
            </p:cNvPicPr>
            <p:nvPr/>
          </p:nvPicPr>
          <p:blipFill>
            <a:blip r:embed="rId5" cstate="print"/>
            <a:srcRect/>
            <a:stretch>
              <a:fillRect/>
            </a:stretch>
          </p:blipFill>
          <p:spPr bwMode="auto">
            <a:xfrm>
              <a:off x="383" y="2496"/>
              <a:ext cx="610" cy="680"/>
            </a:xfrm>
            <a:prstGeom prst="rect">
              <a:avLst/>
            </a:prstGeom>
            <a:noFill/>
            <a:ln w="9525">
              <a:noFill/>
              <a:miter lim="800000"/>
              <a:headEnd/>
              <a:tailEnd/>
            </a:ln>
          </p:spPr>
        </p:pic>
      </p:grpSp>
      <p:grpSp>
        <p:nvGrpSpPr>
          <p:cNvPr id="43017" name="Group 47"/>
          <p:cNvGrpSpPr>
            <a:grpSpLocks/>
          </p:cNvGrpSpPr>
          <p:nvPr/>
        </p:nvGrpSpPr>
        <p:grpSpPr bwMode="auto">
          <a:xfrm>
            <a:off x="389890" y="5105401"/>
            <a:ext cx="697108" cy="717316"/>
            <a:chOff x="-436" y="2744"/>
            <a:chExt cx="647" cy="666"/>
          </a:xfrm>
        </p:grpSpPr>
        <p:sp>
          <p:nvSpPr>
            <p:cNvPr id="43067" name="Text Box 14"/>
            <p:cNvSpPr txBox="1">
              <a:spLocks noChangeArrowheads="1"/>
            </p:cNvSpPr>
            <p:nvPr/>
          </p:nvSpPr>
          <p:spPr bwMode="auto">
            <a:xfrm>
              <a:off x="-436" y="3153"/>
              <a:ext cx="647" cy="257"/>
            </a:xfrm>
            <a:prstGeom prst="rect">
              <a:avLst/>
            </a:prstGeom>
            <a:noFill/>
            <a:ln w="9525" algn="ctr">
              <a:noFill/>
              <a:miter lim="800000"/>
              <a:headEnd/>
              <a:tailEnd/>
            </a:ln>
          </p:spPr>
          <p:txBody>
            <a:bodyPr wrap="none">
              <a:spAutoFit/>
            </a:bodyPr>
            <a:lstStyle/>
            <a:p>
              <a:pPr algn="ctr"/>
              <a:r>
                <a:rPr lang="en-US" sz="1200" b="1">
                  <a:solidFill>
                    <a:srgbClr val="FFFFFF"/>
                  </a:solidFill>
                </a:rPr>
                <a:t>Drivers</a:t>
              </a:r>
            </a:p>
          </p:txBody>
        </p:sp>
        <p:pic>
          <p:nvPicPr>
            <p:cNvPr id="43068" name="Picture 3"/>
            <p:cNvPicPr>
              <a:picLocks noChangeAspect="1" noChangeArrowheads="1"/>
            </p:cNvPicPr>
            <p:nvPr/>
          </p:nvPicPr>
          <p:blipFill>
            <a:blip r:embed="rId6" cstate="print"/>
            <a:srcRect/>
            <a:stretch>
              <a:fillRect/>
            </a:stretch>
          </p:blipFill>
          <p:spPr bwMode="auto">
            <a:xfrm>
              <a:off x="-330" y="2744"/>
              <a:ext cx="433" cy="377"/>
            </a:xfrm>
            <a:prstGeom prst="rect">
              <a:avLst/>
            </a:prstGeom>
            <a:noFill/>
            <a:ln w="9525">
              <a:noFill/>
              <a:miter lim="800000"/>
              <a:headEnd/>
              <a:tailEnd/>
            </a:ln>
          </p:spPr>
        </p:pic>
      </p:grpSp>
      <p:grpSp>
        <p:nvGrpSpPr>
          <p:cNvPr id="43018" name="Group 46"/>
          <p:cNvGrpSpPr>
            <a:grpSpLocks/>
          </p:cNvGrpSpPr>
          <p:nvPr/>
        </p:nvGrpSpPr>
        <p:grpSpPr bwMode="auto">
          <a:xfrm>
            <a:off x="879945" y="5715004"/>
            <a:ext cx="1044707" cy="758069"/>
            <a:chOff x="-1455" y="2708"/>
            <a:chExt cx="977" cy="704"/>
          </a:xfrm>
        </p:grpSpPr>
        <p:sp>
          <p:nvSpPr>
            <p:cNvPr id="43065" name="Text Box 14"/>
            <p:cNvSpPr txBox="1">
              <a:spLocks noChangeArrowheads="1"/>
            </p:cNvSpPr>
            <p:nvPr/>
          </p:nvSpPr>
          <p:spPr bwMode="auto">
            <a:xfrm>
              <a:off x="-1455" y="3155"/>
              <a:ext cx="977" cy="257"/>
            </a:xfrm>
            <a:prstGeom prst="rect">
              <a:avLst/>
            </a:prstGeom>
            <a:noFill/>
            <a:ln w="9525" algn="ctr">
              <a:noFill/>
              <a:miter lim="800000"/>
              <a:headEnd/>
              <a:tailEnd/>
            </a:ln>
          </p:spPr>
          <p:txBody>
            <a:bodyPr wrap="none">
              <a:spAutoFit/>
            </a:bodyPr>
            <a:lstStyle/>
            <a:p>
              <a:pPr algn="ctr"/>
              <a:r>
                <a:rPr lang="en-US" sz="1200" b="1">
                  <a:solidFill>
                    <a:srgbClr val="FFFFFF"/>
                  </a:solidFill>
                </a:rPr>
                <a:t>Host profile</a:t>
              </a:r>
            </a:p>
          </p:txBody>
        </p:sp>
        <p:pic>
          <p:nvPicPr>
            <p:cNvPr id="43066" name="Picture 4"/>
            <p:cNvPicPr>
              <a:picLocks noChangeAspect="1" noChangeArrowheads="1"/>
            </p:cNvPicPr>
            <p:nvPr/>
          </p:nvPicPr>
          <p:blipFill>
            <a:blip r:embed="rId7" cstate="print"/>
            <a:srcRect/>
            <a:stretch>
              <a:fillRect/>
            </a:stretch>
          </p:blipFill>
          <p:spPr bwMode="auto">
            <a:xfrm>
              <a:off x="-1183" y="2708"/>
              <a:ext cx="434" cy="495"/>
            </a:xfrm>
            <a:prstGeom prst="rect">
              <a:avLst/>
            </a:prstGeom>
            <a:noFill/>
            <a:ln w="9525">
              <a:noFill/>
              <a:miter lim="800000"/>
              <a:headEnd/>
              <a:tailEnd/>
            </a:ln>
          </p:spPr>
        </p:pic>
      </p:grpSp>
      <p:grpSp>
        <p:nvGrpSpPr>
          <p:cNvPr id="43019" name="Group 65"/>
          <p:cNvGrpSpPr>
            <a:grpSpLocks/>
          </p:cNvGrpSpPr>
          <p:nvPr/>
        </p:nvGrpSpPr>
        <p:grpSpPr bwMode="auto">
          <a:xfrm>
            <a:off x="10372735" y="2667003"/>
            <a:ext cx="811213" cy="733426"/>
            <a:chOff x="6305" y="1488"/>
            <a:chExt cx="511" cy="462"/>
          </a:xfrm>
        </p:grpSpPr>
        <p:sp>
          <p:nvSpPr>
            <p:cNvPr id="43063" name="Rectangle 48"/>
            <p:cNvSpPr>
              <a:spLocks noChangeArrowheads="1"/>
            </p:cNvSpPr>
            <p:nvPr/>
          </p:nvSpPr>
          <p:spPr bwMode="auto">
            <a:xfrm>
              <a:off x="6305" y="1766"/>
              <a:ext cx="511" cy="184"/>
            </a:xfrm>
            <a:prstGeom prst="rect">
              <a:avLst/>
            </a:prstGeom>
            <a:noFill/>
            <a:ln w="9525">
              <a:noFill/>
              <a:miter lim="800000"/>
              <a:headEnd/>
              <a:tailEnd/>
            </a:ln>
          </p:spPr>
          <p:txBody>
            <a:bodyPr wrap="none">
              <a:spAutoFit/>
            </a:bodyPr>
            <a:lstStyle/>
            <a:p>
              <a:pPr algn="ctr"/>
              <a:r>
                <a:rPr lang="en-US" sz="1300" b="1">
                  <a:solidFill>
                    <a:srgbClr val="FFFFFF"/>
                  </a:solidFill>
                </a:rPr>
                <a:t>contoso</a:t>
              </a:r>
              <a:endParaRPr lang="en-US" sz="1300">
                <a:solidFill>
                  <a:srgbClr val="FFFFFF"/>
                </a:solidFill>
              </a:endParaRPr>
            </a:p>
          </p:txBody>
        </p:sp>
        <p:pic>
          <p:nvPicPr>
            <p:cNvPr id="43064" name="Picture 5"/>
            <p:cNvPicPr>
              <a:picLocks noChangeAspect="1" noChangeArrowheads="1"/>
            </p:cNvPicPr>
            <p:nvPr/>
          </p:nvPicPr>
          <p:blipFill>
            <a:blip r:embed="rId8" cstate="print"/>
            <a:srcRect/>
            <a:stretch>
              <a:fillRect/>
            </a:stretch>
          </p:blipFill>
          <p:spPr bwMode="auto">
            <a:xfrm>
              <a:off x="6374" y="1488"/>
              <a:ext cx="374" cy="342"/>
            </a:xfrm>
            <a:prstGeom prst="rect">
              <a:avLst/>
            </a:prstGeom>
            <a:noFill/>
            <a:ln w="9525">
              <a:noFill/>
              <a:miter lim="800000"/>
              <a:headEnd/>
              <a:tailEnd/>
            </a:ln>
          </p:spPr>
        </p:pic>
      </p:grpSp>
      <p:sp>
        <p:nvSpPr>
          <p:cNvPr id="191531" name="Rectangle 43"/>
          <p:cNvSpPr>
            <a:spLocks noChangeArrowheads="1"/>
          </p:cNvSpPr>
          <p:nvPr/>
        </p:nvSpPr>
        <p:spPr bwMode="auto">
          <a:xfrm>
            <a:off x="4722814" y="1600200"/>
            <a:ext cx="3124200" cy="4572000"/>
          </a:xfrm>
          <a:prstGeom prst="rect">
            <a:avLst/>
          </a:prstGeom>
          <a:noFill/>
          <a:ln w="63500">
            <a:solidFill>
              <a:schemeClr val="bg1"/>
            </a:solidFill>
            <a:miter lim="800000"/>
            <a:headEnd/>
            <a:tailEnd/>
          </a:ln>
        </p:spPr>
        <p:txBody>
          <a:bodyPr wrap="none" lIns="121899" tIns="60949" rIns="121899" bIns="60949" anchor="ctr"/>
          <a:lstStyle/>
          <a:p>
            <a:endParaRPr lang="en-US">
              <a:solidFill>
                <a:srgbClr val="000000"/>
              </a:solidFill>
            </a:endParaRPr>
          </a:p>
        </p:txBody>
      </p:sp>
      <p:grpSp>
        <p:nvGrpSpPr>
          <p:cNvPr id="43021" name="Group 56"/>
          <p:cNvGrpSpPr>
            <a:grpSpLocks/>
          </p:cNvGrpSpPr>
          <p:nvPr/>
        </p:nvGrpSpPr>
        <p:grpSpPr bwMode="auto">
          <a:xfrm>
            <a:off x="2097004" y="4951414"/>
            <a:ext cx="1263816" cy="1001255"/>
            <a:chOff x="1069" y="3024"/>
            <a:chExt cx="1064" cy="842"/>
          </a:xfrm>
        </p:grpSpPr>
        <p:sp>
          <p:nvSpPr>
            <p:cNvPr id="43061" name="Text Box 14"/>
            <p:cNvSpPr txBox="1">
              <a:spLocks noChangeArrowheads="1"/>
            </p:cNvSpPr>
            <p:nvPr/>
          </p:nvSpPr>
          <p:spPr bwMode="auto">
            <a:xfrm>
              <a:off x="1069" y="3620"/>
              <a:ext cx="1064" cy="246"/>
            </a:xfrm>
            <a:prstGeom prst="rect">
              <a:avLst/>
            </a:prstGeom>
            <a:noFill/>
            <a:ln w="9525" algn="ctr">
              <a:noFill/>
              <a:miter lim="800000"/>
              <a:headEnd/>
              <a:tailEnd/>
            </a:ln>
          </p:spPr>
          <p:txBody>
            <a:bodyPr wrap="none">
              <a:spAutoFit/>
            </a:bodyPr>
            <a:lstStyle/>
            <a:p>
              <a:pPr algn="ctr"/>
              <a:r>
                <a:rPr lang="en-US" sz="1300" b="1" dirty="0">
                  <a:solidFill>
                    <a:srgbClr val="FFFFFF"/>
                  </a:solidFill>
                </a:rPr>
                <a:t>Library server</a:t>
              </a:r>
            </a:p>
          </p:txBody>
        </p:sp>
        <p:pic>
          <p:nvPicPr>
            <p:cNvPr id="43062" name="Picture 2"/>
            <p:cNvPicPr>
              <a:picLocks noChangeAspect="1" noChangeArrowheads="1"/>
            </p:cNvPicPr>
            <p:nvPr/>
          </p:nvPicPr>
          <p:blipFill>
            <a:blip r:embed="rId4" cstate="print"/>
            <a:srcRect/>
            <a:stretch>
              <a:fillRect/>
            </a:stretch>
          </p:blipFill>
          <p:spPr bwMode="auto">
            <a:xfrm>
              <a:off x="1369" y="3024"/>
              <a:ext cx="470" cy="649"/>
            </a:xfrm>
            <a:prstGeom prst="rect">
              <a:avLst/>
            </a:prstGeom>
            <a:noFill/>
            <a:ln w="9525">
              <a:noFill/>
              <a:miter lim="800000"/>
              <a:headEnd/>
              <a:tailEnd/>
            </a:ln>
          </p:spPr>
        </p:pic>
      </p:grpSp>
      <p:sp>
        <p:nvSpPr>
          <p:cNvPr id="43022" name="Line 49"/>
          <p:cNvSpPr>
            <a:spLocks noChangeShapeType="1"/>
          </p:cNvSpPr>
          <p:nvPr/>
        </p:nvSpPr>
        <p:spPr bwMode="auto">
          <a:xfrm flipV="1">
            <a:off x="1674813" y="5562600"/>
            <a:ext cx="533400" cy="381000"/>
          </a:xfrm>
          <a:prstGeom prst="line">
            <a:avLst/>
          </a:prstGeom>
          <a:noFill/>
          <a:ln w="38100">
            <a:solidFill>
              <a:srgbClr val="3DB5F1"/>
            </a:solidFill>
            <a:round/>
            <a:headEnd/>
            <a:tailEnd type="triangle" w="med" len="med"/>
          </a:ln>
        </p:spPr>
        <p:txBody>
          <a:bodyPr lIns="121899" tIns="60949" rIns="121899" bIns="60949"/>
          <a:lstStyle/>
          <a:p>
            <a:endParaRPr lang="en-US">
              <a:solidFill>
                <a:srgbClr val="000000"/>
              </a:solidFill>
            </a:endParaRPr>
          </a:p>
        </p:txBody>
      </p:sp>
      <p:sp>
        <p:nvSpPr>
          <p:cNvPr id="43023" name="Line 50"/>
          <p:cNvSpPr>
            <a:spLocks noChangeShapeType="1"/>
          </p:cNvSpPr>
          <p:nvPr/>
        </p:nvSpPr>
        <p:spPr bwMode="auto">
          <a:xfrm flipV="1">
            <a:off x="1141414" y="5359400"/>
            <a:ext cx="1066799" cy="0"/>
          </a:xfrm>
          <a:prstGeom prst="line">
            <a:avLst/>
          </a:prstGeom>
          <a:noFill/>
          <a:ln w="38100">
            <a:solidFill>
              <a:srgbClr val="3DB5F1"/>
            </a:solidFill>
            <a:round/>
            <a:headEnd/>
            <a:tailEnd type="triangle" w="med" len="med"/>
          </a:ln>
        </p:spPr>
        <p:txBody>
          <a:bodyPr lIns="121899" tIns="60949" rIns="121899" bIns="60949"/>
          <a:lstStyle/>
          <a:p>
            <a:endParaRPr lang="en-US">
              <a:solidFill>
                <a:srgbClr val="000000"/>
              </a:solidFill>
            </a:endParaRPr>
          </a:p>
        </p:txBody>
      </p:sp>
      <p:sp>
        <p:nvSpPr>
          <p:cNvPr id="43024" name="Line 51"/>
          <p:cNvSpPr>
            <a:spLocks noChangeShapeType="1"/>
          </p:cNvSpPr>
          <p:nvPr/>
        </p:nvSpPr>
        <p:spPr bwMode="auto">
          <a:xfrm>
            <a:off x="1674813" y="4914900"/>
            <a:ext cx="533400" cy="228600"/>
          </a:xfrm>
          <a:prstGeom prst="line">
            <a:avLst/>
          </a:prstGeom>
          <a:noFill/>
          <a:ln w="38100">
            <a:solidFill>
              <a:srgbClr val="3DB5F1"/>
            </a:solidFill>
            <a:round/>
            <a:headEnd/>
            <a:tailEnd type="triangle" w="med" len="med"/>
          </a:ln>
        </p:spPr>
        <p:txBody>
          <a:bodyPr lIns="121899" tIns="60949" rIns="121899" bIns="60949"/>
          <a:lstStyle/>
          <a:p>
            <a:endParaRPr lang="en-US">
              <a:solidFill>
                <a:srgbClr val="000000"/>
              </a:solidFill>
            </a:endParaRPr>
          </a:p>
        </p:txBody>
      </p:sp>
      <p:sp>
        <p:nvSpPr>
          <p:cNvPr id="191540" name="AutoShape 52"/>
          <p:cNvSpPr>
            <a:spLocks noChangeArrowheads="1"/>
          </p:cNvSpPr>
          <p:nvPr/>
        </p:nvSpPr>
        <p:spPr bwMode="auto">
          <a:xfrm>
            <a:off x="3132137" y="5041845"/>
            <a:ext cx="1371600" cy="609600"/>
          </a:xfrm>
          <a:prstGeom prst="rightArrow">
            <a:avLst>
              <a:gd name="adj1" fmla="val 50000"/>
              <a:gd name="adj2" fmla="val 56250"/>
            </a:avLst>
          </a:prstGeom>
          <a:gradFill rotWithShape="1">
            <a:gsLst>
              <a:gs pos="0">
                <a:srgbClr val="FFFFFF">
                  <a:alpha val="0"/>
                </a:srgbClr>
              </a:gs>
              <a:gs pos="100000">
                <a:srgbClr val="3DB5F1"/>
              </a:gs>
            </a:gsLst>
            <a:lin ang="0" scaled="1"/>
          </a:gradFill>
          <a:ln w="9525">
            <a:noFill/>
            <a:miter lim="800000"/>
            <a:headEnd/>
            <a:tailEnd/>
          </a:ln>
        </p:spPr>
        <p:txBody>
          <a:bodyPr wrap="none" lIns="121899" tIns="60949" rIns="121899" bIns="60949" anchor="ctr"/>
          <a:lstStyle/>
          <a:p>
            <a:endParaRPr lang="en-US">
              <a:solidFill>
                <a:srgbClr val="000000"/>
              </a:solidFill>
            </a:endParaRPr>
          </a:p>
        </p:txBody>
      </p:sp>
      <p:sp>
        <p:nvSpPr>
          <p:cNvPr id="191541" name="AutoShape 53"/>
          <p:cNvSpPr>
            <a:spLocks noChangeArrowheads="1"/>
          </p:cNvSpPr>
          <p:nvPr/>
        </p:nvSpPr>
        <p:spPr bwMode="auto">
          <a:xfrm>
            <a:off x="3195638" y="1752600"/>
            <a:ext cx="1371600" cy="609600"/>
          </a:xfrm>
          <a:prstGeom prst="rightArrow">
            <a:avLst>
              <a:gd name="adj1" fmla="val 50000"/>
              <a:gd name="adj2" fmla="val 56250"/>
            </a:avLst>
          </a:prstGeom>
          <a:gradFill rotWithShape="1">
            <a:gsLst>
              <a:gs pos="0">
                <a:srgbClr val="FFFFFF">
                  <a:alpha val="0"/>
                </a:srgbClr>
              </a:gs>
              <a:gs pos="100000">
                <a:srgbClr val="3DB5F1"/>
              </a:gs>
            </a:gsLst>
            <a:lin ang="0" scaled="1"/>
          </a:gradFill>
          <a:ln w="9525">
            <a:noFill/>
            <a:miter lim="800000"/>
            <a:headEnd/>
            <a:tailEnd/>
          </a:ln>
        </p:spPr>
        <p:txBody>
          <a:bodyPr wrap="none" lIns="121899" tIns="60949" rIns="121899" bIns="60949" anchor="ctr"/>
          <a:lstStyle/>
          <a:p>
            <a:endParaRPr lang="en-US">
              <a:solidFill>
                <a:srgbClr val="000000"/>
              </a:solidFill>
            </a:endParaRPr>
          </a:p>
        </p:txBody>
      </p:sp>
      <p:sp>
        <p:nvSpPr>
          <p:cNvPr id="191542" name="AutoShape 54"/>
          <p:cNvSpPr>
            <a:spLocks noChangeArrowheads="1"/>
          </p:cNvSpPr>
          <p:nvPr/>
        </p:nvSpPr>
        <p:spPr bwMode="auto">
          <a:xfrm>
            <a:off x="3157538" y="3513139"/>
            <a:ext cx="1371600" cy="609600"/>
          </a:xfrm>
          <a:prstGeom prst="rightArrow">
            <a:avLst>
              <a:gd name="adj1" fmla="val 50000"/>
              <a:gd name="adj2" fmla="val 56250"/>
            </a:avLst>
          </a:prstGeom>
          <a:gradFill rotWithShape="1">
            <a:gsLst>
              <a:gs pos="0">
                <a:srgbClr val="FFFFFF">
                  <a:alpha val="0"/>
                </a:srgbClr>
              </a:gs>
              <a:gs pos="100000">
                <a:srgbClr val="3DB5F1"/>
              </a:gs>
            </a:gsLst>
            <a:lin ang="0" scaled="1"/>
          </a:gradFill>
          <a:ln w="9525">
            <a:noFill/>
            <a:miter lim="800000"/>
            <a:headEnd/>
            <a:tailEnd/>
          </a:ln>
        </p:spPr>
        <p:txBody>
          <a:bodyPr wrap="none" lIns="121899" tIns="60949" rIns="121899" bIns="60949" anchor="ctr"/>
          <a:lstStyle/>
          <a:p>
            <a:endParaRPr lang="en-US">
              <a:solidFill>
                <a:srgbClr val="000000"/>
              </a:solidFill>
            </a:endParaRPr>
          </a:p>
        </p:txBody>
      </p:sp>
      <p:sp>
        <p:nvSpPr>
          <p:cNvPr id="191547" name="AutoShape 59"/>
          <p:cNvSpPr>
            <a:spLocks noChangeArrowheads="1"/>
          </p:cNvSpPr>
          <p:nvPr/>
        </p:nvSpPr>
        <p:spPr bwMode="auto">
          <a:xfrm rot="-16200000">
            <a:off x="2246313" y="2552701"/>
            <a:ext cx="990600" cy="609600"/>
          </a:xfrm>
          <a:prstGeom prst="rightArrow">
            <a:avLst>
              <a:gd name="adj1" fmla="val 50000"/>
              <a:gd name="adj2" fmla="val 51752"/>
            </a:avLst>
          </a:prstGeom>
          <a:gradFill rotWithShape="1">
            <a:gsLst>
              <a:gs pos="0">
                <a:srgbClr val="FFFFFF">
                  <a:alpha val="0"/>
                </a:srgbClr>
              </a:gs>
              <a:gs pos="100000">
                <a:srgbClr val="3DB5F1"/>
              </a:gs>
            </a:gsLst>
            <a:lin ang="0" scaled="1"/>
          </a:gradFill>
          <a:ln w="9525">
            <a:noFill/>
            <a:miter lim="800000"/>
            <a:headEnd/>
            <a:tailEnd/>
          </a:ln>
        </p:spPr>
        <p:txBody>
          <a:bodyPr rot="10800000" vert="eaVert" wrap="none" lIns="121899" tIns="60949" rIns="121899" bIns="60949" anchor="ctr"/>
          <a:lstStyle/>
          <a:p>
            <a:endParaRPr lang="en-US">
              <a:solidFill>
                <a:srgbClr val="000000"/>
              </a:solidFill>
            </a:endParaRPr>
          </a:p>
        </p:txBody>
      </p:sp>
      <p:sp>
        <p:nvSpPr>
          <p:cNvPr id="191548" name="AutoShape 60"/>
          <p:cNvSpPr>
            <a:spLocks noChangeArrowheads="1"/>
          </p:cNvSpPr>
          <p:nvPr/>
        </p:nvSpPr>
        <p:spPr bwMode="auto">
          <a:xfrm>
            <a:off x="7999414" y="4191000"/>
            <a:ext cx="1371600" cy="609600"/>
          </a:xfrm>
          <a:prstGeom prst="rightArrow">
            <a:avLst>
              <a:gd name="adj1" fmla="val 50000"/>
              <a:gd name="adj2" fmla="val 56250"/>
            </a:avLst>
          </a:prstGeom>
          <a:gradFill rotWithShape="1">
            <a:gsLst>
              <a:gs pos="0">
                <a:srgbClr val="FFFFFF">
                  <a:alpha val="0"/>
                </a:srgbClr>
              </a:gs>
              <a:gs pos="100000">
                <a:srgbClr val="3DB5F1"/>
              </a:gs>
            </a:gsLst>
            <a:lin ang="0" scaled="1"/>
          </a:gradFill>
          <a:ln w="9525">
            <a:noFill/>
            <a:miter lim="800000"/>
            <a:headEnd/>
            <a:tailEnd/>
          </a:ln>
        </p:spPr>
        <p:txBody>
          <a:bodyPr wrap="none" lIns="121899" tIns="60949" rIns="121899" bIns="60949" anchor="ctr"/>
          <a:lstStyle/>
          <a:p>
            <a:endParaRPr lang="en-US">
              <a:solidFill>
                <a:srgbClr val="000000"/>
              </a:solidFill>
            </a:endParaRPr>
          </a:p>
        </p:txBody>
      </p:sp>
      <p:sp>
        <p:nvSpPr>
          <p:cNvPr id="191549" name="AutoShape 61"/>
          <p:cNvSpPr>
            <a:spLocks noChangeArrowheads="1"/>
          </p:cNvSpPr>
          <p:nvPr/>
        </p:nvSpPr>
        <p:spPr bwMode="auto">
          <a:xfrm>
            <a:off x="8072441" y="2743200"/>
            <a:ext cx="2136775" cy="609600"/>
          </a:xfrm>
          <a:prstGeom prst="rightArrow">
            <a:avLst>
              <a:gd name="adj1" fmla="val 50000"/>
              <a:gd name="adj2" fmla="val 56246"/>
            </a:avLst>
          </a:prstGeom>
          <a:gradFill rotWithShape="1">
            <a:gsLst>
              <a:gs pos="0">
                <a:srgbClr val="FFFFFF">
                  <a:alpha val="0"/>
                </a:srgbClr>
              </a:gs>
              <a:gs pos="100000">
                <a:srgbClr val="3DB5F1"/>
              </a:gs>
            </a:gsLst>
            <a:lin ang="0" scaled="1"/>
          </a:gradFill>
          <a:ln w="9525">
            <a:noFill/>
            <a:miter lim="800000"/>
            <a:headEnd/>
            <a:tailEnd/>
          </a:ln>
        </p:spPr>
        <p:txBody>
          <a:bodyPr wrap="none" lIns="121899" tIns="60949" rIns="121899" bIns="60949" anchor="ctr"/>
          <a:lstStyle/>
          <a:p>
            <a:endParaRPr lang="en-US">
              <a:solidFill>
                <a:srgbClr val="000000"/>
              </a:solidFill>
            </a:endParaRPr>
          </a:p>
        </p:txBody>
      </p:sp>
      <p:grpSp>
        <p:nvGrpSpPr>
          <p:cNvPr id="43031" name="Group 62"/>
          <p:cNvGrpSpPr>
            <a:grpSpLocks/>
          </p:cNvGrpSpPr>
          <p:nvPr/>
        </p:nvGrpSpPr>
        <p:grpSpPr bwMode="auto">
          <a:xfrm>
            <a:off x="10377090" y="4114801"/>
            <a:ext cx="1364455" cy="991742"/>
            <a:chOff x="950" y="3024"/>
            <a:chExt cx="1146" cy="834"/>
          </a:xfrm>
        </p:grpSpPr>
        <p:sp>
          <p:nvSpPr>
            <p:cNvPr id="43059" name="Text Box 14"/>
            <p:cNvSpPr txBox="1">
              <a:spLocks noChangeArrowheads="1"/>
            </p:cNvSpPr>
            <p:nvPr/>
          </p:nvSpPr>
          <p:spPr bwMode="auto">
            <a:xfrm>
              <a:off x="950" y="3612"/>
              <a:ext cx="1146" cy="246"/>
            </a:xfrm>
            <a:prstGeom prst="rect">
              <a:avLst/>
            </a:prstGeom>
            <a:noFill/>
            <a:ln w="9525" algn="ctr">
              <a:noFill/>
              <a:miter lim="800000"/>
              <a:headEnd/>
              <a:tailEnd/>
            </a:ln>
          </p:spPr>
          <p:txBody>
            <a:bodyPr wrap="none">
              <a:spAutoFit/>
            </a:bodyPr>
            <a:lstStyle/>
            <a:p>
              <a:pPr algn="ctr"/>
              <a:r>
                <a:rPr lang="en-US" sz="1300" b="1" dirty="0">
                  <a:solidFill>
                    <a:srgbClr val="FFFFFF"/>
                  </a:solidFill>
                </a:rPr>
                <a:t>Hyper-V server</a:t>
              </a:r>
            </a:p>
          </p:txBody>
        </p:sp>
        <p:pic>
          <p:nvPicPr>
            <p:cNvPr id="43060" name="Picture 2"/>
            <p:cNvPicPr>
              <a:picLocks noChangeAspect="1" noChangeArrowheads="1"/>
            </p:cNvPicPr>
            <p:nvPr/>
          </p:nvPicPr>
          <p:blipFill>
            <a:blip r:embed="rId4" cstate="print"/>
            <a:srcRect/>
            <a:stretch>
              <a:fillRect/>
            </a:stretch>
          </p:blipFill>
          <p:spPr bwMode="auto">
            <a:xfrm>
              <a:off x="1369" y="3024"/>
              <a:ext cx="470" cy="649"/>
            </a:xfrm>
            <a:prstGeom prst="rect">
              <a:avLst/>
            </a:prstGeom>
            <a:noFill/>
            <a:ln w="9525">
              <a:noFill/>
              <a:miter lim="800000"/>
              <a:headEnd/>
              <a:tailEnd/>
            </a:ln>
          </p:spPr>
        </p:pic>
      </p:grpSp>
      <p:sp>
        <p:nvSpPr>
          <p:cNvPr id="191554" name="Oval 66"/>
          <p:cNvSpPr>
            <a:spLocks noChangeArrowheads="1"/>
          </p:cNvSpPr>
          <p:nvPr/>
        </p:nvSpPr>
        <p:spPr bwMode="auto">
          <a:xfrm>
            <a:off x="3606803" y="3657601"/>
            <a:ext cx="320675" cy="320675"/>
          </a:xfrm>
          <a:prstGeom prst="ellipse">
            <a:avLst/>
          </a:prstGeom>
          <a:solidFill>
            <a:schemeClr val="bg1"/>
          </a:solidFill>
          <a:ln w="9525">
            <a:noFill/>
            <a:round/>
            <a:headEnd/>
            <a:tailEnd/>
          </a:ln>
        </p:spPr>
        <p:txBody>
          <a:bodyPr wrap="none" lIns="121899" tIns="60949" rIns="121899" bIns="60949" anchor="ctr"/>
          <a:lstStyle/>
          <a:p>
            <a:pPr algn="ctr"/>
            <a:r>
              <a:rPr lang="en-US" sz="2100" b="1" dirty="0"/>
              <a:t>1</a:t>
            </a:r>
          </a:p>
        </p:txBody>
      </p:sp>
      <p:sp>
        <p:nvSpPr>
          <p:cNvPr id="191556" name="Oval 68"/>
          <p:cNvSpPr>
            <a:spLocks noChangeArrowheads="1"/>
          </p:cNvSpPr>
          <p:nvPr/>
        </p:nvSpPr>
        <p:spPr bwMode="auto">
          <a:xfrm>
            <a:off x="2581278" y="2659065"/>
            <a:ext cx="320675" cy="320675"/>
          </a:xfrm>
          <a:prstGeom prst="ellipse">
            <a:avLst/>
          </a:prstGeom>
          <a:solidFill>
            <a:schemeClr val="bg1"/>
          </a:solidFill>
          <a:ln w="9525">
            <a:noFill/>
            <a:round/>
            <a:headEnd/>
            <a:tailEnd/>
          </a:ln>
        </p:spPr>
        <p:txBody>
          <a:bodyPr wrap="none" lIns="121899" tIns="60949" rIns="121899" bIns="60949" anchor="ctr"/>
          <a:lstStyle/>
          <a:p>
            <a:pPr algn="ctr"/>
            <a:r>
              <a:rPr lang="en-US" sz="2100" b="1" dirty="0"/>
              <a:t>3</a:t>
            </a:r>
          </a:p>
        </p:txBody>
      </p:sp>
      <p:sp>
        <p:nvSpPr>
          <p:cNvPr id="191557" name="AutoShape 69"/>
          <p:cNvSpPr>
            <a:spLocks noChangeArrowheads="1"/>
          </p:cNvSpPr>
          <p:nvPr/>
        </p:nvSpPr>
        <p:spPr bwMode="auto">
          <a:xfrm rot="10800000">
            <a:off x="3070226" y="1772603"/>
            <a:ext cx="1371600" cy="609600"/>
          </a:xfrm>
          <a:prstGeom prst="rightArrow">
            <a:avLst>
              <a:gd name="adj1" fmla="val 50000"/>
              <a:gd name="adj2" fmla="val 56250"/>
            </a:avLst>
          </a:prstGeom>
          <a:gradFill rotWithShape="1">
            <a:gsLst>
              <a:gs pos="0">
                <a:srgbClr val="FFFFFF">
                  <a:alpha val="0"/>
                </a:srgbClr>
              </a:gs>
              <a:gs pos="100000">
                <a:srgbClr val="3DB5F1"/>
              </a:gs>
            </a:gsLst>
            <a:lin ang="0" scaled="1"/>
          </a:gradFill>
          <a:ln w="9525">
            <a:noFill/>
            <a:miter lim="800000"/>
            <a:headEnd/>
            <a:tailEnd/>
          </a:ln>
        </p:spPr>
        <p:txBody>
          <a:bodyPr rot="10800000" wrap="none" lIns="121899" tIns="60949" rIns="121899" bIns="60949" anchor="ctr"/>
          <a:lstStyle/>
          <a:p>
            <a:endParaRPr lang="en-US">
              <a:solidFill>
                <a:srgbClr val="000000"/>
              </a:solidFill>
            </a:endParaRPr>
          </a:p>
        </p:txBody>
      </p:sp>
      <p:sp>
        <p:nvSpPr>
          <p:cNvPr id="191555" name="Oval 67"/>
          <p:cNvSpPr>
            <a:spLocks noChangeArrowheads="1"/>
          </p:cNvSpPr>
          <p:nvPr/>
        </p:nvSpPr>
        <p:spPr bwMode="auto">
          <a:xfrm>
            <a:off x="3606803" y="1897064"/>
            <a:ext cx="320675" cy="320675"/>
          </a:xfrm>
          <a:prstGeom prst="ellipse">
            <a:avLst/>
          </a:prstGeom>
          <a:solidFill>
            <a:schemeClr val="bg1"/>
          </a:solidFill>
          <a:ln w="9525">
            <a:noFill/>
            <a:round/>
            <a:headEnd/>
            <a:tailEnd/>
          </a:ln>
        </p:spPr>
        <p:txBody>
          <a:bodyPr wrap="none" lIns="121899" tIns="60949" rIns="121899" bIns="60949" anchor="ctr"/>
          <a:lstStyle/>
          <a:p>
            <a:pPr algn="ctr"/>
            <a:r>
              <a:rPr lang="en-US" sz="2100" b="1"/>
              <a:t>2</a:t>
            </a:r>
          </a:p>
        </p:txBody>
      </p:sp>
      <p:sp>
        <p:nvSpPr>
          <p:cNvPr id="191558" name="Oval 70"/>
          <p:cNvSpPr>
            <a:spLocks noChangeArrowheads="1"/>
          </p:cNvSpPr>
          <p:nvPr/>
        </p:nvSpPr>
        <p:spPr bwMode="auto">
          <a:xfrm>
            <a:off x="3606803" y="1895477"/>
            <a:ext cx="320675" cy="320675"/>
          </a:xfrm>
          <a:prstGeom prst="ellipse">
            <a:avLst/>
          </a:prstGeom>
          <a:solidFill>
            <a:schemeClr val="bg1"/>
          </a:solidFill>
          <a:ln w="9525">
            <a:noFill/>
            <a:round/>
            <a:headEnd/>
            <a:tailEnd/>
          </a:ln>
        </p:spPr>
        <p:txBody>
          <a:bodyPr wrap="none" lIns="121899" tIns="60949" rIns="121899" bIns="60949" anchor="ctr"/>
          <a:lstStyle/>
          <a:p>
            <a:pPr algn="ctr"/>
            <a:r>
              <a:rPr lang="en-US" sz="2100" b="1" dirty="0"/>
              <a:t>4</a:t>
            </a:r>
          </a:p>
        </p:txBody>
      </p:sp>
      <p:sp>
        <p:nvSpPr>
          <p:cNvPr id="191559" name="Oval 71"/>
          <p:cNvSpPr>
            <a:spLocks noChangeArrowheads="1"/>
          </p:cNvSpPr>
          <p:nvPr/>
        </p:nvSpPr>
        <p:spPr bwMode="auto">
          <a:xfrm>
            <a:off x="7112003" y="3268665"/>
            <a:ext cx="320675" cy="320675"/>
          </a:xfrm>
          <a:prstGeom prst="ellipse">
            <a:avLst/>
          </a:prstGeom>
          <a:solidFill>
            <a:schemeClr val="bg1"/>
          </a:solidFill>
          <a:ln w="9525">
            <a:noFill/>
            <a:round/>
            <a:headEnd/>
            <a:tailEnd/>
          </a:ln>
        </p:spPr>
        <p:txBody>
          <a:bodyPr wrap="none" lIns="121899" tIns="60949" rIns="121899" bIns="60949" anchor="ctr"/>
          <a:lstStyle/>
          <a:p>
            <a:pPr algn="ctr"/>
            <a:r>
              <a:rPr lang="en-US" sz="2100" b="1"/>
              <a:t>5</a:t>
            </a:r>
          </a:p>
        </p:txBody>
      </p:sp>
      <p:sp>
        <p:nvSpPr>
          <p:cNvPr id="191561" name="Oval 73"/>
          <p:cNvSpPr>
            <a:spLocks noChangeArrowheads="1"/>
          </p:cNvSpPr>
          <p:nvPr/>
        </p:nvSpPr>
        <p:spPr bwMode="auto">
          <a:xfrm>
            <a:off x="3606803" y="5173665"/>
            <a:ext cx="320675" cy="320675"/>
          </a:xfrm>
          <a:prstGeom prst="ellipse">
            <a:avLst/>
          </a:prstGeom>
          <a:solidFill>
            <a:schemeClr val="bg1"/>
          </a:solidFill>
          <a:ln w="9525">
            <a:noFill/>
            <a:round/>
            <a:headEnd/>
            <a:tailEnd/>
          </a:ln>
        </p:spPr>
        <p:txBody>
          <a:bodyPr wrap="none" lIns="121899" tIns="60949" rIns="121899" bIns="60949" anchor="ctr"/>
          <a:lstStyle/>
          <a:p>
            <a:pPr algn="ctr"/>
            <a:r>
              <a:rPr lang="en-US" sz="2100" b="1"/>
              <a:t>6</a:t>
            </a:r>
          </a:p>
        </p:txBody>
      </p:sp>
      <p:sp>
        <p:nvSpPr>
          <p:cNvPr id="191562" name="Oval 74"/>
          <p:cNvSpPr>
            <a:spLocks noChangeArrowheads="1"/>
          </p:cNvSpPr>
          <p:nvPr/>
        </p:nvSpPr>
        <p:spPr bwMode="auto">
          <a:xfrm>
            <a:off x="3606803" y="5190775"/>
            <a:ext cx="320675" cy="320675"/>
          </a:xfrm>
          <a:prstGeom prst="ellipse">
            <a:avLst/>
          </a:prstGeom>
          <a:solidFill>
            <a:schemeClr val="bg1"/>
          </a:solidFill>
          <a:ln w="9525">
            <a:noFill/>
            <a:round/>
            <a:headEnd/>
            <a:tailEnd/>
          </a:ln>
        </p:spPr>
        <p:txBody>
          <a:bodyPr wrap="none" lIns="121899" tIns="60949" rIns="121899" bIns="60949" anchor="ctr"/>
          <a:lstStyle/>
          <a:p>
            <a:pPr algn="ctr"/>
            <a:r>
              <a:rPr lang="en-US" sz="2100" b="1" dirty="0"/>
              <a:t>7</a:t>
            </a:r>
          </a:p>
        </p:txBody>
      </p:sp>
      <p:sp>
        <p:nvSpPr>
          <p:cNvPr id="191563" name="Oval 75"/>
          <p:cNvSpPr>
            <a:spLocks noChangeArrowheads="1"/>
          </p:cNvSpPr>
          <p:nvPr/>
        </p:nvSpPr>
        <p:spPr bwMode="auto">
          <a:xfrm>
            <a:off x="8529711" y="3089197"/>
            <a:ext cx="320675" cy="312736"/>
          </a:xfrm>
          <a:prstGeom prst="ellipse">
            <a:avLst/>
          </a:prstGeom>
          <a:solidFill>
            <a:schemeClr val="bg1"/>
          </a:solidFill>
          <a:ln w="9525">
            <a:noFill/>
            <a:round/>
            <a:headEnd/>
            <a:tailEnd/>
          </a:ln>
        </p:spPr>
        <p:txBody>
          <a:bodyPr wrap="none" lIns="121899" tIns="60949" rIns="121899" bIns="60949" anchor="ctr"/>
          <a:lstStyle/>
          <a:p>
            <a:pPr algn="ctr"/>
            <a:r>
              <a:rPr lang="en-US" sz="2100" b="1" dirty="0"/>
              <a:t>8</a:t>
            </a:r>
          </a:p>
        </p:txBody>
      </p:sp>
      <p:sp>
        <p:nvSpPr>
          <p:cNvPr id="191566" name="Oval 78"/>
          <p:cNvSpPr>
            <a:spLocks noChangeArrowheads="1"/>
          </p:cNvSpPr>
          <p:nvPr/>
        </p:nvSpPr>
        <p:spPr bwMode="auto">
          <a:xfrm>
            <a:off x="8456615" y="4728948"/>
            <a:ext cx="320675" cy="320675"/>
          </a:xfrm>
          <a:prstGeom prst="ellipse">
            <a:avLst/>
          </a:prstGeom>
          <a:solidFill>
            <a:schemeClr val="bg1"/>
          </a:solidFill>
          <a:ln w="9525">
            <a:noFill/>
            <a:round/>
            <a:headEnd/>
            <a:tailEnd/>
          </a:ln>
        </p:spPr>
        <p:txBody>
          <a:bodyPr wrap="none" lIns="121899" tIns="60949" rIns="121899" bIns="60949" anchor="ctr"/>
          <a:lstStyle/>
          <a:p>
            <a:pPr algn="ctr"/>
            <a:r>
              <a:rPr lang="en-US" sz="2100" b="1" dirty="0"/>
              <a:t>9</a:t>
            </a:r>
          </a:p>
        </p:txBody>
      </p:sp>
      <p:sp>
        <p:nvSpPr>
          <p:cNvPr id="191567" name="AutoShape 79"/>
          <p:cNvSpPr>
            <a:spLocks noChangeArrowheads="1"/>
          </p:cNvSpPr>
          <p:nvPr/>
        </p:nvSpPr>
        <p:spPr bwMode="auto">
          <a:xfrm flipV="1">
            <a:off x="6815138" y="2514600"/>
            <a:ext cx="838200" cy="838200"/>
          </a:xfrm>
          <a:custGeom>
            <a:avLst/>
            <a:gdLst>
              <a:gd name="T0" fmla="*/ 707309 w 21600"/>
              <a:gd name="T1" fmla="*/ 723336 h 21600"/>
              <a:gd name="T2" fmla="*/ 618444 w 21600"/>
              <a:gd name="T3" fmla="*/ 143775 h 21600"/>
              <a:gd name="T4" fmla="*/ 598343 w 21600"/>
              <a:gd name="T5" fmla="*/ 608316 h 21600"/>
              <a:gd name="T6" fmla="*/ -21227 w 21600"/>
              <a:gd name="T7" fmla="*/ 702963 h 21600"/>
              <a:gd name="T8" fmla="*/ 33683 w 21600"/>
              <a:gd name="T9" fmla="*/ 448631 h 21600"/>
              <a:gd name="T10" fmla="*/ 288054 w 21600"/>
              <a:gd name="T11" fmla="*/ 50354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154" y="14439"/>
                </a:moveTo>
                <a:cubicBezTo>
                  <a:pt x="6391" y="16357"/>
                  <a:pt x="8517" y="17517"/>
                  <a:pt x="10800" y="17517"/>
                </a:cubicBezTo>
                <a:cubicBezTo>
                  <a:pt x="14509" y="17517"/>
                  <a:pt x="17517" y="14509"/>
                  <a:pt x="17517" y="10800"/>
                </a:cubicBezTo>
                <a:cubicBezTo>
                  <a:pt x="17517" y="8646"/>
                  <a:pt x="16484" y="6623"/>
                  <a:pt x="14739" y="5359"/>
                </a:cubicBezTo>
                <a:lnTo>
                  <a:pt x="17134" y="2052"/>
                </a:lnTo>
                <a:cubicBezTo>
                  <a:pt x="19939" y="4084"/>
                  <a:pt x="21600" y="7337"/>
                  <a:pt x="21600" y="10800"/>
                </a:cubicBezTo>
                <a:cubicBezTo>
                  <a:pt x="21600" y="16764"/>
                  <a:pt x="16764" y="21600"/>
                  <a:pt x="10800" y="21600"/>
                </a:cubicBezTo>
                <a:cubicBezTo>
                  <a:pt x="7130" y="21600"/>
                  <a:pt x="3711" y="19736"/>
                  <a:pt x="1722" y="16652"/>
                </a:cubicBezTo>
                <a:lnTo>
                  <a:pt x="-547" y="18115"/>
                </a:lnTo>
                <a:lnTo>
                  <a:pt x="868" y="11561"/>
                </a:lnTo>
                <a:lnTo>
                  <a:pt x="7423" y="12976"/>
                </a:lnTo>
                <a:lnTo>
                  <a:pt x="5154" y="14439"/>
                </a:lnTo>
                <a:close/>
              </a:path>
            </a:pathLst>
          </a:custGeom>
          <a:gradFill rotWithShape="1">
            <a:gsLst>
              <a:gs pos="0">
                <a:srgbClr val="FFFFFF">
                  <a:alpha val="0"/>
                </a:srgbClr>
              </a:gs>
              <a:gs pos="100000">
                <a:srgbClr val="3DB5F1"/>
              </a:gs>
            </a:gsLst>
            <a:lin ang="5400000" scaled="1"/>
          </a:gradFill>
          <a:ln w="9525">
            <a:noFill/>
            <a:miter lim="800000"/>
            <a:headEnd/>
            <a:tailEnd/>
          </a:ln>
        </p:spPr>
        <p:txBody>
          <a:bodyPr wrap="none" lIns="121899" tIns="60949" rIns="121899" bIns="60949" anchor="ctr"/>
          <a:lstStyle/>
          <a:p>
            <a:endParaRPr lang="en-US">
              <a:solidFill>
                <a:srgbClr val="000000"/>
              </a:solidFill>
            </a:endParaRPr>
          </a:p>
        </p:txBody>
      </p:sp>
      <p:sp>
        <p:nvSpPr>
          <p:cNvPr id="191568" name="Text Box 80"/>
          <p:cNvSpPr txBox="1">
            <a:spLocks noChangeArrowheads="1"/>
          </p:cNvSpPr>
          <p:nvPr/>
        </p:nvSpPr>
        <p:spPr bwMode="auto">
          <a:xfrm>
            <a:off x="3067488" y="3200402"/>
            <a:ext cx="1331044" cy="369332"/>
          </a:xfrm>
          <a:prstGeom prst="rect">
            <a:avLst/>
          </a:prstGeom>
          <a:noFill/>
          <a:ln w="9525">
            <a:noFill/>
            <a:miter lim="800000"/>
            <a:headEnd/>
            <a:tailEnd/>
          </a:ln>
        </p:spPr>
        <p:txBody>
          <a:bodyPr wrap="none" lIns="121899" tIns="60949" rIns="121899" bIns="60949">
            <a:spAutoFit/>
          </a:bodyPr>
          <a:lstStyle/>
          <a:p>
            <a:pPr algn="ctr"/>
            <a:r>
              <a:rPr lang="en-US" sz="1600" dirty="0">
                <a:solidFill>
                  <a:srgbClr val="FFFFFF"/>
                </a:solidFill>
              </a:rPr>
              <a:t>OOB reboot</a:t>
            </a:r>
          </a:p>
        </p:txBody>
      </p:sp>
      <p:sp>
        <p:nvSpPr>
          <p:cNvPr id="191569" name="Text Box 81"/>
          <p:cNvSpPr txBox="1">
            <a:spLocks noChangeArrowheads="1"/>
          </p:cNvSpPr>
          <p:nvPr/>
        </p:nvSpPr>
        <p:spPr bwMode="auto">
          <a:xfrm>
            <a:off x="2981358" y="1401766"/>
            <a:ext cx="1549338" cy="369332"/>
          </a:xfrm>
          <a:prstGeom prst="rect">
            <a:avLst/>
          </a:prstGeom>
          <a:noFill/>
          <a:ln w="9525">
            <a:noFill/>
            <a:miter lim="800000"/>
            <a:headEnd/>
            <a:tailEnd/>
          </a:ln>
        </p:spPr>
        <p:txBody>
          <a:bodyPr wrap="none" lIns="121899" tIns="60949" rIns="121899" bIns="60949">
            <a:spAutoFit/>
          </a:bodyPr>
          <a:lstStyle/>
          <a:p>
            <a:pPr algn="ctr"/>
            <a:r>
              <a:rPr lang="en-US" sz="1600">
                <a:solidFill>
                  <a:srgbClr val="FFFFFF"/>
                </a:solidFill>
              </a:rPr>
              <a:t>Boot from PXE</a:t>
            </a:r>
          </a:p>
        </p:txBody>
      </p:sp>
      <p:sp>
        <p:nvSpPr>
          <p:cNvPr id="191570" name="Text Box 82"/>
          <p:cNvSpPr txBox="1">
            <a:spLocks noChangeArrowheads="1"/>
          </p:cNvSpPr>
          <p:nvPr/>
        </p:nvSpPr>
        <p:spPr bwMode="auto">
          <a:xfrm>
            <a:off x="2937724" y="4724402"/>
            <a:ext cx="1636603" cy="369332"/>
          </a:xfrm>
          <a:prstGeom prst="rect">
            <a:avLst/>
          </a:prstGeom>
          <a:noFill/>
          <a:ln w="9525">
            <a:noFill/>
            <a:miter lim="800000"/>
            <a:headEnd/>
            <a:tailEnd/>
          </a:ln>
        </p:spPr>
        <p:txBody>
          <a:bodyPr wrap="none" lIns="121899" tIns="60949" rIns="121899" bIns="60949">
            <a:spAutoFit/>
          </a:bodyPr>
          <a:lstStyle/>
          <a:p>
            <a:pPr algn="ctr"/>
            <a:r>
              <a:rPr lang="en-US" sz="1600">
                <a:solidFill>
                  <a:srgbClr val="FFFFFF"/>
                </a:solidFill>
              </a:rPr>
              <a:t>Download VHD</a:t>
            </a:r>
          </a:p>
        </p:txBody>
      </p:sp>
      <p:sp>
        <p:nvSpPr>
          <p:cNvPr id="191571" name="Text Box 83"/>
          <p:cNvSpPr txBox="1">
            <a:spLocks noChangeArrowheads="1"/>
          </p:cNvSpPr>
          <p:nvPr/>
        </p:nvSpPr>
        <p:spPr bwMode="auto">
          <a:xfrm>
            <a:off x="3062558" y="4724402"/>
            <a:ext cx="1398053" cy="369332"/>
          </a:xfrm>
          <a:prstGeom prst="rect">
            <a:avLst/>
          </a:prstGeom>
          <a:noFill/>
          <a:ln w="9525">
            <a:noFill/>
            <a:miter lim="800000"/>
            <a:headEnd/>
            <a:tailEnd/>
          </a:ln>
        </p:spPr>
        <p:txBody>
          <a:bodyPr wrap="none" lIns="121899" tIns="60949" rIns="121899" bIns="60949">
            <a:spAutoFit/>
          </a:bodyPr>
          <a:lstStyle/>
          <a:p>
            <a:pPr algn="ctr"/>
            <a:r>
              <a:rPr lang="en-US" sz="1600" dirty="0">
                <a:solidFill>
                  <a:srgbClr val="FFFFFF"/>
                </a:solidFill>
              </a:rPr>
              <a:t>Inject drivers</a:t>
            </a:r>
          </a:p>
        </p:txBody>
      </p:sp>
      <p:sp>
        <p:nvSpPr>
          <p:cNvPr id="191572" name="Text Box 84"/>
          <p:cNvSpPr txBox="1">
            <a:spLocks noChangeArrowheads="1"/>
          </p:cNvSpPr>
          <p:nvPr/>
        </p:nvSpPr>
        <p:spPr bwMode="auto">
          <a:xfrm>
            <a:off x="1318852" y="2590801"/>
            <a:ext cx="1117963" cy="615553"/>
          </a:xfrm>
          <a:prstGeom prst="rect">
            <a:avLst/>
          </a:prstGeom>
          <a:noFill/>
          <a:ln w="9525">
            <a:noFill/>
            <a:miter lim="800000"/>
            <a:headEnd/>
            <a:tailEnd/>
          </a:ln>
        </p:spPr>
        <p:txBody>
          <a:bodyPr wrap="none" lIns="121899" tIns="60949" rIns="121899" bIns="60949">
            <a:spAutoFit/>
          </a:bodyPr>
          <a:lstStyle/>
          <a:p>
            <a:pPr algn="r"/>
            <a:r>
              <a:rPr lang="en-US" sz="1600" dirty="0">
                <a:solidFill>
                  <a:srgbClr val="FFFFFF"/>
                </a:solidFill>
              </a:rPr>
              <a:t>Authorize</a:t>
            </a:r>
          </a:p>
          <a:p>
            <a:pPr algn="r"/>
            <a:r>
              <a:rPr lang="en-US" sz="1600" dirty="0">
                <a:solidFill>
                  <a:srgbClr val="FFFFFF"/>
                </a:solidFill>
              </a:rPr>
              <a:t>PXE boot</a:t>
            </a:r>
          </a:p>
        </p:txBody>
      </p:sp>
      <p:sp>
        <p:nvSpPr>
          <p:cNvPr id="191573" name="Text Box 85"/>
          <p:cNvSpPr txBox="1">
            <a:spLocks noChangeArrowheads="1"/>
          </p:cNvSpPr>
          <p:nvPr/>
        </p:nvSpPr>
        <p:spPr bwMode="auto">
          <a:xfrm>
            <a:off x="4845273" y="1662154"/>
            <a:ext cx="2193925" cy="1107996"/>
          </a:xfrm>
          <a:prstGeom prst="rect">
            <a:avLst/>
          </a:prstGeom>
          <a:noFill/>
          <a:ln w="9525">
            <a:noFill/>
            <a:miter lim="800000"/>
            <a:headEnd/>
            <a:tailEnd/>
          </a:ln>
        </p:spPr>
        <p:txBody>
          <a:bodyPr lIns="121899" tIns="60949" rIns="121899" bIns="60949">
            <a:spAutoFit/>
          </a:bodyPr>
          <a:lstStyle/>
          <a:p>
            <a:pPr algn="ctr"/>
            <a:r>
              <a:rPr lang="en-US" sz="1600" dirty="0">
                <a:solidFill>
                  <a:srgbClr val="FFFFFF"/>
                </a:solidFill>
              </a:rPr>
              <a:t>Run GCE (Generic Command Execution) scripts and configure partitions</a:t>
            </a:r>
          </a:p>
        </p:txBody>
      </p:sp>
      <p:sp>
        <p:nvSpPr>
          <p:cNvPr id="191574" name="Text Box 86"/>
          <p:cNvSpPr txBox="1">
            <a:spLocks noChangeArrowheads="1"/>
          </p:cNvSpPr>
          <p:nvPr/>
        </p:nvSpPr>
        <p:spPr bwMode="auto">
          <a:xfrm>
            <a:off x="8018463" y="2286002"/>
            <a:ext cx="1416050" cy="861775"/>
          </a:xfrm>
          <a:prstGeom prst="rect">
            <a:avLst/>
          </a:prstGeom>
          <a:noFill/>
          <a:ln w="9525">
            <a:noFill/>
            <a:miter lim="800000"/>
            <a:headEnd/>
            <a:tailEnd/>
          </a:ln>
        </p:spPr>
        <p:txBody>
          <a:bodyPr lIns="121899" tIns="60949" rIns="121899" bIns="60949">
            <a:spAutoFit/>
          </a:bodyPr>
          <a:lstStyle/>
          <a:p>
            <a:pPr algn="ctr"/>
            <a:r>
              <a:rPr lang="en-US" sz="1600" dirty="0">
                <a:solidFill>
                  <a:srgbClr val="FFFFFF"/>
                </a:solidFill>
              </a:rPr>
              <a:t>Customize and domain join</a:t>
            </a:r>
          </a:p>
        </p:txBody>
      </p:sp>
      <p:sp>
        <p:nvSpPr>
          <p:cNvPr id="191575" name="Text Box 87"/>
          <p:cNvSpPr txBox="1">
            <a:spLocks noChangeArrowheads="1"/>
          </p:cNvSpPr>
          <p:nvPr/>
        </p:nvSpPr>
        <p:spPr bwMode="auto">
          <a:xfrm>
            <a:off x="7770814" y="3886202"/>
            <a:ext cx="1663701" cy="861775"/>
          </a:xfrm>
          <a:prstGeom prst="rect">
            <a:avLst/>
          </a:prstGeom>
          <a:noFill/>
          <a:ln w="9525">
            <a:noFill/>
            <a:miter lim="800000"/>
            <a:headEnd/>
            <a:tailEnd/>
          </a:ln>
        </p:spPr>
        <p:txBody>
          <a:bodyPr wrap="square" lIns="121899" tIns="60949" rIns="121899" bIns="60949">
            <a:spAutoFit/>
          </a:bodyPr>
          <a:lstStyle/>
          <a:p>
            <a:pPr algn="ctr"/>
            <a:r>
              <a:rPr lang="en-US" sz="1600" dirty="0">
                <a:solidFill>
                  <a:srgbClr val="FFFFFF"/>
                </a:solidFill>
              </a:rPr>
              <a:t>Install VMM Agent </a:t>
            </a:r>
          </a:p>
          <a:p>
            <a:pPr algn="ctr"/>
            <a:r>
              <a:rPr lang="en-US" sz="1600" dirty="0">
                <a:solidFill>
                  <a:srgbClr val="FFFFFF"/>
                </a:solidFill>
              </a:rPr>
              <a:t>Enable Hyper-V</a:t>
            </a:r>
          </a:p>
        </p:txBody>
      </p:sp>
      <p:sp>
        <p:nvSpPr>
          <p:cNvPr id="191576" name="Text Box 88"/>
          <p:cNvSpPr txBox="1">
            <a:spLocks noChangeArrowheads="1"/>
          </p:cNvSpPr>
          <p:nvPr/>
        </p:nvSpPr>
        <p:spPr bwMode="auto">
          <a:xfrm>
            <a:off x="2058307" y="1399403"/>
            <a:ext cx="3436285" cy="369332"/>
          </a:xfrm>
          <a:prstGeom prst="rect">
            <a:avLst/>
          </a:prstGeom>
          <a:noFill/>
          <a:ln w="9525">
            <a:noFill/>
            <a:miter lim="800000"/>
            <a:headEnd/>
            <a:tailEnd/>
          </a:ln>
        </p:spPr>
        <p:txBody>
          <a:bodyPr wrap="none" lIns="121899" tIns="60949" rIns="121899" bIns="60949">
            <a:spAutoFit/>
          </a:bodyPr>
          <a:lstStyle/>
          <a:p>
            <a:pPr algn="ctr"/>
            <a:r>
              <a:rPr lang="en-US" sz="1600" dirty="0">
                <a:solidFill>
                  <a:srgbClr val="FFFFFF"/>
                </a:solidFill>
              </a:rPr>
              <a:t>Download VMM customized WinPE</a:t>
            </a:r>
          </a:p>
        </p:txBody>
      </p:sp>
      <p:grpSp>
        <p:nvGrpSpPr>
          <p:cNvPr id="43052" name="Group 59"/>
          <p:cNvGrpSpPr>
            <a:grpSpLocks/>
          </p:cNvGrpSpPr>
          <p:nvPr/>
        </p:nvGrpSpPr>
        <p:grpSpPr bwMode="auto">
          <a:xfrm>
            <a:off x="9599615" y="3505202"/>
            <a:ext cx="2589212" cy="1825625"/>
            <a:chOff x="8110588" y="395698"/>
            <a:chExt cx="3564048" cy="2721768"/>
          </a:xfrm>
        </p:grpSpPr>
        <p:sp>
          <p:nvSpPr>
            <p:cNvPr id="43057" name="AutoShape 33"/>
            <p:cNvSpPr>
              <a:spLocks noChangeArrowheads="1"/>
            </p:cNvSpPr>
            <p:nvPr/>
          </p:nvSpPr>
          <p:spPr bwMode="auto">
            <a:xfrm>
              <a:off x="8110588" y="999742"/>
              <a:ext cx="2925080" cy="2117724"/>
            </a:xfrm>
            <a:prstGeom prst="roundRect">
              <a:avLst>
                <a:gd name="adj" fmla="val 7972"/>
              </a:avLst>
            </a:prstGeom>
            <a:noFill/>
            <a:ln w="38100">
              <a:solidFill>
                <a:schemeClr val="bg1"/>
              </a:solidFill>
              <a:prstDash val="sysDot"/>
              <a:round/>
              <a:headEnd/>
              <a:tailEnd/>
            </a:ln>
          </p:spPr>
          <p:txBody>
            <a:bodyPr wrap="none" anchor="ctr"/>
            <a:lstStyle/>
            <a:p>
              <a:endParaRPr lang="en-US">
                <a:solidFill>
                  <a:srgbClr val="000000"/>
                </a:solidFill>
              </a:endParaRPr>
            </a:p>
          </p:txBody>
        </p:sp>
        <p:pic>
          <p:nvPicPr>
            <p:cNvPr id="43058" name="Picture 61"/>
            <p:cNvPicPr>
              <a:picLocks noChangeAspect="1"/>
            </p:cNvPicPr>
            <p:nvPr/>
          </p:nvPicPr>
          <p:blipFill>
            <a:blip r:embed="rId9" cstate="print"/>
            <a:srcRect/>
            <a:stretch>
              <a:fillRect/>
            </a:stretch>
          </p:blipFill>
          <p:spPr bwMode="auto">
            <a:xfrm>
              <a:off x="10396698" y="395698"/>
              <a:ext cx="1277938" cy="1208088"/>
            </a:xfrm>
            <a:prstGeom prst="rect">
              <a:avLst/>
            </a:prstGeom>
            <a:noFill/>
            <a:ln w="9525">
              <a:noFill/>
              <a:miter lim="800000"/>
              <a:headEnd/>
              <a:tailEnd/>
            </a:ln>
          </p:spPr>
        </p:pic>
      </p:grpSp>
      <p:grpSp>
        <p:nvGrpSpPr>
          <p:cNvPr id="11" name="Group 62"/>
          <p:cNvGrpSpPr>
            <a:grpSpLocks/>
          </p:cNvGrpSpPr>
          <p:nvPr/>
        </p:nvGrpSpPr>
        <p:grpSpPr bwMode="auto">
          <a:xfrm>
            <a:off x="9624616" y="4114798"/>
            <a:ext cx="1364455" cy="1170113"/>
            <a:chOff x="1150" y="3024"/>
            <a:chExt cx="1146" cy="984"/>
          </a:xfrm>
        </p:grpSpPr>
        <p:sp>
          <p:nvSpPr>
            <p:cNvPr id="43055" name="Text Box 14"/>
            <p:cNvSpPr txBox="1">
              <a:spLocks noChangeArrowheads="1"/>
            </p:cNvSpPr>
            <p:nvPr/>
          </p:nvSpPr>
          <p:spPr bwMode="auto">
            <a:xfrm>
              <a:off x="1150" y="3762"/>
              <a:ext cx="1146" cy="246"/>
            </a:xfrm>
            <a:prstGeom prst="rect">
              <a:avLst/>
            </a:prstGeom>
            <a:noFill/>
            <a:ln w="9525" algn="ctr">
              <a:noFill/>
              <a:miter lim="800000"/>
              <a:headEnd/>
              <a:tailEnd/>
            </a:ln>
          </p:spPr>
          <p:txBody>
            <a:bodyPr wrap="none">
              <a:spAutoFit/>
            </a:bodyPr>
            <a:lstStyle/>
            <a:p>
              <a:pPr algn="ctr"/>
              <a:r>
                <a:rPr lang="en-US" sz="1300" b="1" dirty="0">
                  <a:solidFill>
                    <a:srgbClr val="FFFFFF"/>
                  </a:solidFill>
                </a:rPr>
                <a:t>Hyper-V server</a:t>
              </a:r>
            </a:p>
          </p:txBody>
        </p:sp>
        <p:pic>
          <p:nvPicPr>
            <p:cNvPr id="43056" name="Picture 2"/>
            <p:cNvPicPr>
              <a:picLocks noChangeAspect="1" noChangeArrowheads="1"/>
            </p:cNvPicPr>
            <p:nvPr/>
          </p:nvPicPr>
          <p:blipFill>
            <a:blip r:embed="rId4" cstate="print"/>
            <a:srcRect/>
            <a:stretch>
              <a:fillRect/>
            </a:stretch>
          </p:blipFill>
          <p:spPr bwMode="auto">
            <a:xfrm>
              <a:off x="1369" y="3024"/>
              <a:ext cx="470" cy="649"/>
            </a:xfrm>
            <a:prstGeom prst="rect">
              <a:avLst/>
            </a:prstGeom>
            <a:noFill/>
            <a:ln w="9525">
              <a:noFill/>
              <a:miter lim="800000"/>
              <a:headEnd/>
              <a:tailEnd/>
            </a:ln>
          </p:spPr>
        </p:pic>
      </p:grpSp>
      <p:sp>
        <p:nvSpPr>
          <p:cNvPr id="43054" name="Text Box 14"/>
          <p:cNvSpPr txBox="1">
            <a:spLocks noChangeArrowheads="1"/>
          </p:cNvSpPr>
          <p:nvPr/>
        </p:nvSpPr>
        <p:spPr bwMode="auto">
          <a:xfrm>
            <a:off x="11089304" y="3338515"/>
            <a:ext cx="1173520" cy="328295"/>
          </a:xfrm>
          <a:prstGeom prst="rect">
            <a:avLst/>
          </a:prstGeom>
          <a:noFill/>
          <a:ln w="9525" algn="ctr">
            <a:noFill/>
            <a:miter lim="800000"/>
            <a:headEnd/>
            <a:tailEnd/>
          </a:ln>
        </p:spPr>
        <p:txBody>
          <a:bodyPr wrap="none" lIns="121899" tIns="60949" rIns="121899" bIns="60949">
            <a:spAutoFit/>
          </a:bodyPr>
          <a:lstStyle/>
          <a:p>
            <a:pPr algn="ctr"/>
            <a:r>
              <a:rPr lang="en-US" sz="1300" b="1" dirty="0">
                <a:solidFill>
                  <a:srgbClr val="FFFFFF"/>
                </a:solidFill>
              </a:rPr>
              <a:t>Host Group</a:t>
            </a:r>
          </a:p>
        </p:txBody>
      </p:sp>
      <p:grpSp>
        <p:nvGrpSpPr>
          <p:cNvPr id="43091" name="Group 83"/>
          <p:cNvGrpSpPr>
            <a:grpSpLocks/>
          </p:cNvGrpSpPr>
          <p:nvPr/>
        </p:nvGrpSpPr>
        <p:grpSpPr bwMode="auto">
          <a:xfrm>
            <a:off x="9599615" y="3335341"/>
            <a:ext cx="2632075" cy="1995487"/>
            <a:chOff x="6047" y="2101"/>
            <a:chExt cx="1658" cy="1257"/>
          </a:xfrm>
        </p:grpSpPr>
        <p:grpSp>
          <p:nvGrpSpPr>
            <p:cNvPr id="43081" name="Group 62"/>
            <p:cNvGrpSpPr>
              <a:grpSpLocks/>
            </p:cNvGrpSpPr>
            <p:nvPr/>
          </p:nvGrpSpPr>
          <p:grpSpPr bwMode="auto">
            <a:xfrm>
              <a:off x="6536" y="2598"/>
              <a:ext cx="860" cy="550"/>
              <a:chOff x="940" y="3023"/>
              <a:chExt cx="1147" cy="732"/>
            </a:xfrm>
          </p:grpSpPr>
          <p:sp>
            <p:nvSpPr>
              <p:cNvPr id="43082" name="Text Box 14"/>
              <p:cNvSpPr txBox="1">
                <a:spLocks noChangeArrowheads="1"/>
              </p:cNvSpPr>
              <p:nvPr/>
            </p:nvSpPr>
            <p:spPr bwMode="auto">
              <a:xfrm>
                <a:off x="940" y="3510"/>
                <a:ext cx="1147" cy="245"/>
              </a:xfrm>
              <a:prstGeom prst="rect">
                <a:avLst/>
              </a:prstGeom>
              <a:noFill/>
              <a:ln w="9525" algn="ctr">
                <a:noFill/>
                <a:miter lim="800000"/>
                <a:headEnd/>
                <a:tailEnd/>
              </a:ln>
            </p:spPr>
            <p:txBody>
              <a:bodyPr wrap="none">
                <a:spAutoFit/>
              </a:bodyPr>
              <a:lstStyle/>
              <a:p>
                <a:pPr algn="ctr"/>
                <a:r>
                  <a:rPr lang="en-US" sz="1300" b="1" dirty="0">
                    <a:solidFill>
                      <a:srgbClr val="FFFFFF"/>
                    </a:solidFill>
                  </a:rPr>
                  <a:t>Hyper-V server</a:t>
                </a:r>
              </a:p>
            </p:txBody>
          </p:sp>
          <p:pic>
            <p:nvPicPr>
              <p:cNvPr id="43083" name="Picture 2"/>
              <p:cNvPicPr>
                <a:picLocks noChangeAspect="1" noChangeArrowheads="1"/>
              </p:cNvPicPr>
              <p:nvPr/>
            </p:nvPicPr>
            <p:blipFill>
              <a:blip r:embed="rId4" cstate="print"/>
              <a:srcRect/>
              <a:stretch>
                <a:fillRect/>
              </a:stretch>
            </p:blipFill>
            <p:spPr bwMode="auto">
              <a:xfrm>
                <a:off x="1369" y="3023"/>
                <a:ext cx="470" cy="649"/>
              </a:xfrm>
              <a:prstGeom prst="rect">
                <a:avLst/>
              </a:prstGeom>
              <a:noFill/>
              <a:ln w="9525">
                <a:noFill/>
                <a:miter lim="800000"/>
                <a:headEnd/>
                <a:tailEnd/>
              </a:ln>
            </p:spPr>
          </p:pic>
        </p:grpSp>
        <p:grpSp>
          <p:nvGrpSpPr>
            <p:cNvPr id="43084" name="Group 59"/>
            <p:cNvGrpSpPr>
              <a:grpSpLocks/>
            </p:cNvGrpSpPr>
            <p:nvPr/>
          </p:nvGrpSpPr>
          <p:grpSpPr bwMode="auto">
            <a:xfrm>
              <a:off x="6047" y="2208"/>
              <a:ext cx="1631" cy="1150"/>
              <a:chOff x="8110588" y="395698"/>
              <a:chExt cx="3564048" cy="2721768"/>
            </a:xfrm>
          </p:grpSpPr>
          <p:sp>
            <p:nvSpPr>
              <p:cNvPr id="43085" name="AutoShape 33"/>
              <p:cNvSpPr>
                <a:spLocks noChangeArrowheads="1"/>
              </p:cNvSpPr>
              <p:nvPr/>
            </p:nvSpPr>
            <p:spPr bwMode="auto">
              <a:xfrm>
                <a:off x="8110588" y="999742"/>
                <a:ext cx="2925080" cy="2117724"/>
              </a:xfrm>
              <a:prstGeom prst="roundRect">
                <a:avLst>
                  <a:gd name="adj" fmla="val 7972"/>
                </a:avLst>
              </a:prstGeom>
              <a:noFill/>
              <a:ln w="38100">
                <a:solidFill>
                  <a:schemeClr val="bg1"/>
                </a:solidFill>
                <a:prstDash val="sysDot"/>
                <a:round/>
                <a:headEnd/>
                <a:tailEnd/>
              </a:ln>
            </p:spPr>
            <p:txBody>
              <a:bodyPr wrap="none" anchor="ctr"/>
              <a:lstStyle/>
              <a:p>
                <a:endParaRPr lang="en-US">
                  <a:solidFill>
                    <a:srgbClr val="000000"/>
                  </a:solidFill>
                </a:endParaRPr>
              </a:p>
            </p:txBody>
          </p:sp>
          <p:pic>
            <p:nvPicPr>
              <p:cNvPr id="43086" name="Picture 61"/>
              <p:cNvPicPr>
                <a:picLocks noChangeAspect="1"/>
              </p:cNvPicPr>
              <p:nvPr/>
            </p:nvPicPr>
            <p:blipFill>
              <a:blip r:embed="rId9" cstate="print"/>
              <a:srcRect/>
              <a:stretch>
                <a:fillRect/>
              </a:stretch>
            </p:blipFill>
            <p:spPr bwMode="auto">
              <a:xfrm>
                <a:off x="10396698" y="395698"/>
                <a:ext cx="1277938" cy="1208088"/>
              </a:xfrm>
              <a:prstGeom prst="rect">
                <a:avLst/>
              </a:prstGeom>
              <a:noFill/>
              <a:ln w="9525">
                <a:noFill/>
                <a:miter lim="800000"/>
                <a:headEnd/>
                <a:tailEnd/>
              </a:ln>
            </p:spPr>
          </p:pic>
        </p:grpSp>
        <p:grpSp>
          <p:nvGrpSpPr>
            <p:cNvPr id="2" name="Group 62"/>
            <p:cNvGrpSpPr>
              <a:grpSpLocks/>
            </p:cNvGrpSpPr>
            <p:nvPr/>
          </p:nvGrpSpPr>
          <p:grpSpPr bwMode="auto">
            <a:xfrm>
              <a:off x="6063" y="2598"/>
              <a:ext cx="860" cy="680"/>
              <a:chOff x="1140" y="3024"/>
              <a:chExt cx="1147" cy="906"/>
            </a:xfrm>
          </p:grpSpPr>
          <p:sp>
            <p:nvSpPr>
              <p:cNvPr id="43088" name="Text Box 14"/>
              <p:cNvSpPr txBox="1">
                <a:spLocks noChangeArrowheads="1"/>
              </p:cNvSpPr>
              <p:nvPr/>
            </p:nvSpPr>
            <p:spPr bwMode="auto">
              <a:xfrm>
                <a:off x="1140" y="3684"/>
                <a:ext cx="1147" cy="246"/>
              </a:xfrm>
              <a:prstGeom prst="rect">
                <a:avLst/>
              </a:prstGeom>
              <a:noFill/>
              <a:ln w="9525" algn="ctr">
                <a:noFill/>
                <a:miter lim="800000"/>
                <a:headEnd/>
                <a:tailEnd/>
              </a:ln>
            </p:spPr>
            <p:txBody>
              <a:bodyPr wrap="none">
                <a:spAutoFit/>
              </a:bodyPr>
              <a:lstStyle/>
              <a:p>
                <a:pPr algn="ctr"/>
                <a:r>
                  <a:rPr lang="en-US" sz="1300" b="1" dirty="0">
                    <a:solidFill>
                      <a:srgbClr val="FFFFFF"/>
                    </a:solidFill>
                  </a:rPr>
                  <a:t>Hyper-V server</a:t>
                </a:r>
              </a:p>
            </p:txBody>
          </p:sp>
          <p:pic>
            <p:nvPicPr>
              <p:cNvPr id="43089" name="Picture 2"/>
              <p:cNvPicPr>
                <a:picLocks noChangeAspect="1" noChangeArrowheads="1"/>
              </p:cNvPicPr>
              <p:nvPr/>
            </p:nvPicPr>
            <p:blipFill>
              <a:blip r:embed="rId4" cstate="print"/>
              <a:srcRect/>
              <a:stretch>
                <a:fillRect/>
              </a:stretch>
            </p:blipFill>
            <p:spPr bwMode="auto">
              <a:xfrm>
                <a:off x="1369" y="3024"/>
                <a:ext cx="470" cy="649"/>
              </a:xfrm>
              <a:prstGeom prst="rect">
                <a:avLst/>
              </a:prstGeom>
              <a:noFill/>
              <a:ln w="9525">
                <a:noFill/>
                <a:miter lim="800000"/>
                <a:headEnd/>
                <a:tailEnd/>
              </a:ln>
            </p:spPr>
          </p:pic>
        </p:grpSp>
        <p:sp>
          <p:nvSpPr>
            <p:cNvPr id="43090" name="Text Box 14"/>
            <p:cNvSpPr txBox="1">
              <a:spLocks noChangeArrowheads="1"/>
            </p:cNvSpPr>
            <p:nvPr/>
          </p:nvSpPr>
          <p:spPr bwMode="auto">
            <a:xfrm>
              <a:off x="7019" y="2101"/>
              <a:ext cx="686" cy="184"/>
            </a:xfrm>
            <a:prstGeom prst="rect">
              <a:avLst/>
            </a:prstGeom>
            <a:noFill/>
            <a:ln w="9525" algn="ctr">
              <a:noFill/>
              <a:miter lim="800000"/>
              <a:headEnd/>
              <a:tailEnd/>
            </a:ln>
          </p:spPr>
          <p:txBody>
            <a:bodyPr wrap="none">
              <a:spAutoFit/>
            </a:bodyPr>
            <a:lstStyle/>
            <a:p>
              <a:pPr algn="ctr"/>
              <a:r>
                <a:rPr lang="en-US" sz="1300" b="1" dirty="0">
                  <a:solidFill>
                    <a:srgbClr val="FFFFFF"/>
                  </a:solidFill>
                </a:rPr>
                <a:t>Host Group</a:t>
              </a:r>
            </a:p>
          </p:txBody>
        </p:sp>
      </p:grpSp>
      <p:grpSp>
        <p:nvGrpSpPr>
          <p:cNvPr id="43092" name="Group 57"/>
          <p:cNvGrpSpPr>
            <a:grpSpLocks/>
          </p:cNvGrpSpPr>
          <p:nvPr/>
        </p:nvGrpSpPr>
        <p:grpSpPr bwMode="auto">
          <a:xfrm>
            <a:off x="2158816" y="3413125"/>
            <a:ext cx="1141783" cy="992911"/>
            <a:chOff x="1118" y="1968"/>
            <a:chExt cx="964" cy="842"/>
          </a:xfrm>
        </p:grpSpPr>
        <p:sp>
          <p:nvSpPr>
            <p:cNvPr id="43093" name="Text Box 14"/>
            <p:cNvSpPr txBox="1">
              <a:spLocks noChangeArrowheads="1"/>
            </p:cNvSpPr>
            <p:nvPr/>
          </p:nvSpPr>
          <p:spPr bwMode="auto">
            <a:xfrm>
              <a:off x="1118" y="2562"/>
              <a:ext cx="964" cy="248"/>
            </a:xfrm>
            <a:prstGeom prst="rect">
              <a:avLst/>
            </a:prstGeom>
            <a:noFill/>
            <a:ln w="9525" algn="ctr">
              <a:noFill/>
              <a:miter lim="800000"/>
              <a:headEnd/>
              <a:tailEnd/>
            </a:ln>
          </p:spPr>
          <p:txBody>
            <a:bodyPr wrap="none">
              <a:spAutoFit/>
            </a:bodyPr>
            <a:lstStyle/>
            <a:p>
              <a:pPr algn="ctr"/>
              <a:r>
                <a:rPr lang="en-US" sz="1300" b="1" dirty="0">
                  <a:solidFill>
                    <a:srgbClr val="FFFFFF"/>
                  </a:solidFill>
                </a:rPr>
                <a:t>VMM server</a:t>
              </a:r>
            </a:p>
          </p:txBody>
        </p:sp>
        <p:pic>
          <p:nvPicPr>
            <p:cNvPr id="43094" name="Picture 2"/>
            <p:cNvPicPr>
              <a:picLocks noChangeAspect="1" noChangeArrowheads="1"/>
            </p:cNvPicPr>
            <p:nvPr/>
          </p:nvPicPr>
          <p:blipFill>
            <a:blip r:embed="rId4" cstate="print"/>
            <a:srcRect/>
            <a:stretch>
              <a:fillRect/>
            </a:stretch>
          </p:blipFill>
          <p:spPr bwMode="auto">
            <a:xfrm>
              <a:off x="1369" y="1968"/>
              <a:ext cx="470" cy="649"/>
            </a:xfrm>
            <a:prstGeom prst="rect">
              <a:avLst/>
            </a:prstGeom>
            <a:noFill/>
            <a:ln w="9525">
              <a:noFill/>
              <a:miter lim="800000"/>
              <a:headEnd/>
              <a:tailEnd/>
            </a:ln>
          </p:spPr>
        </p:pic>
      </p:grpSp>
      <p:grpSp>
        <p:nvGrpSpPr>
          <p:cNvPr id="43121" name="Group 113"/>
          <p:cNvGrpSpPr>
            <a:grpSpLocks/>
          </p:cNvGrpSpPr>
          <p:nvPr/>
        </p:nvGrpSpPr>
        <p:grpSpPr bwMode="auto">
          <a:xfrm>
            <a:off x="4165605" y="2177415"/>
            <a:ext cx="3600451" cy="2814639"/>
            <a:chOff x="2445" y="4464"/>
            <a:chExt cx="2268" cy="1773"/>
          </a:xfrm>
        </p:grpSpPr>
        <p:sp>
          <p:nvSpPr>
            <p:cNvPr id="43111" name="Text Box 14"/>
            <p:cNvSpPr txBox="1">
              <a:spLocks noChangeArrowheads="1"/>
            </p:cNvSpPr>
            <p:nvPr/>
          </p:nvSpPr>
          <p:spPr bwMode="auto">
            <a:xfrm>
              <a:off x="3322" y="6013"/>
              <a:ext cx="978" cy="204"/>
            </a:xfrm>
            <a:prstGeom prst="rect">
              <a:avLst/>
            </a:prstGeom>
            <a:noFill/>
            <a:ln w="9525" algn="ctr">
              <a:noFill/>
              <a:miter lim="800000"/>
              <a:headEnd/>
              <a:tailEnd/>
            </a:ln>
          </p:spPr>
          <p:txBody>
            <a:bodyPr wrap="none">
              <a:spAutoFit/>
            </a:bodyPr>
            <a:lstStyle/>
            <a:p>
              <a:pPr algn="ctr"/>
              <a:r>
                <a:rPr lang="en-US" sz="1500" b="1" dirty="0">
                  <a:solidFill>
                    <a:srgbClr val="FFFFFF"/>
                  </a:solidFill>
                </a:rPr>
                <a:t>Hyper-V server</a:t>
              </a:r>
            </a:p>
          </p:txBody>
        </p:sp>
        <p:pic>
          <p:nvPicPr>
            <p:cNvPr id="43112" name="Picture 2"/>
            <p:cNvPicPr>
              <a:picLocks noChangeAspect="1" noChangeArrowheads="1"/>
            </p:cNvPicPr>
            <p:nvPr/>
          </p:nvPicPr>
          <p:blipFill>
            <a:blip r:embed="rId4" cstate="print"/>
            <a:srcRect/>
            <a:stretch>
              <a:fillRect/>
            </a:stretch>
          </p:blipFill>
          <p:spPr bwMode="auto">
            <a:xfrm>
              <a:off x="3545" y="5159"/>
              <a:ext cx="594" cy="822"/>
            </a:xfrm>
            <a:prstGeom prst="rect">
              <a:avLst/>
            </a:prstGeom>
            <a:noFill/>
            <a:ln w="9525">
              <a:noFill/>
              <a:miter lim="800000"/>
              <a:headEnd/>
              <a:tailEnd/>
            </a:ln>
          </p:spPr>
        </p:pic>
        <p:grpSp>
          <p:nvGrpSpPr>
            <p:cNvPr id="43113" name="Group 59"/>
            <p:cNvGrpSpPr>
              <a:grpSpLocks/>
            </p:cNvGrpSpPr>
            <p:nvPr/>
          </p:nvGrpSpPr>
          <p:grpSpPr bwMode="auto">
            <a:xfrm>
              <a:off x="2445" y="4652"/>
              <a:ext cx="2223" cy="1585"/>
              <a:chOff x="8110588" y="463748"/>
              <a:chExt cx="3440432" cy="2653718"/>
            </a:xfrm>
          </p:grpSpPr>
          <p:sp>
            <p:nvSpPr>
              <p:cNvPr id="43114" name="AutoShape 33"/>
              <p:cNvSpPr>
                <a:spLocks noChangeArrowheads="1"/>
              </p:cNvSpPr>
              <p:nvPr/>
            </p:nvSpPr>
            <p:spPr bwMode="auto">
              <a:xfrm>
                <a:off x="8110588" y="999742"/>
                <a:ext cx="2925080" cy="2117724"/>
              </a:xfrm>
              <a:prstGeom prst="roundRect">
                <a:avLst>
                  <a:gd name="adj" fmla="val 7972"/>
                </a:avLst>
              </a:prstGeom>
              <a:noFill/>
              <a:ln w="38100">
                <a:solidFill>
                  <a:schemeClr val="bg1"/>
                </a:solidFill>
                <a:prstDash val="sysDot"/>
                <a:round/>
                <a:headEnd/>
                <a:tailEnd/>
              </a:ln>
            </p:spPr>
            <p:txBody>
              <a:bodyPr wrap="none" anchor="ctr"/>
              <a:lstStyle/>
              <a:p>
                <a:endParaRPr lang="en-US">
                  <a:solidFill>
                    <a:srgbClr val="000000"/>
                  </a:solidFill>
                </a:endParaRPr>
              </a:p>
            </p:txBody>
          </p:sp>
          <p:pic>
            <p:nvPicPr>
              <p:cNvPr id="43115" name="Picture 61"/>
              <p:cNvPicPr>
                <a:picLocks noChangeAspect="1"/>
              </p:cNvPicPr>
              <p:nvPr/>
            </p:nvPicPr>
            <p:blipFill>
              <a:blip r:embed="rId9" cstate="print"/>
              <a:srcRect/>
              <a:stretch>
                <a:fillRect/>
              </a:stretch>
            </p:blipFill>
            <p:spPr bwMode="auto">
              <a:xfrm>
                <a:off x="10273083" y="463748"/>
                <a:ext cx="1277937" cy="1207811"/>
              </a:xfrm>
              <a:prstGeom prst="rect">
                <a:avLst/>
              </a:prstGeom>
              <a:noFill/>
              <a:ln w="9525">
                <a:noFill/>
                <a:miter lim="800000"/>
                <a:headEnd/>
                <a:tailEnd/>
              </a:ln>
            </p:spPr>
          </p:pic>
        </p:grpSp>
        <p:pic>
          <p:nvPicPr>
            <p:cNvPr id="43118" name="Picture 2"/>
            <p:cNvPicPr>
              <a:picLocks noChangeAspect="1" noChangeArrowheads="1"/>
            </p:cNvPicPr>
            <p:nvPr/>
          </p:nvPicPr>
          <p:blipFill>
            <a:blip r:embed="rId4" cstate="print"/>
            <a:srcRect/>
            <a:stretch>
              <a:fillRect/>
            </a:stretch>
          </p:blipFill>
          <p:spPr bwMode="auto">
            <a:xfrm>
              <a:off x="2664" y="5160"/>
              <a:ext cx="594" cy="820"/>
            </a:xfrm>
            <a:prstGeom prst="rect">
              <a:avLst/>
            </a:prstGeom>
            <a:noFill/>
            <a:ln w="9525">
              <a:noFill/>
              <a:miter lim="800000"/>
              <a:headEnd/>
              <a:tailEnd/>
            </a:ln>
          </p:spPr>
        </p:pic>
        <p:sp>
          <p:nvSpPr>
            <p:cNvPr id="43119" name="Text Box 14"/>
            <p:cNvSpPr txBox="1">
              <a:spLocks noChangeArrowheads="1"/>
            </p:cNvSpPr>
            <p:nvPr/>
          </p:nvSpPr>
          <p:spPr bwMode="auto">
            <a:xfrm>
              <a:off x="3897" y="4464"/>
              <a:ext cx="816" cy="213"/>
            </a:xfrm>
            <a:prstGeom prst="rect">
              <a:avLst/>
            </a:prstGeom>
            <a:noFill/>
            <a:ln w="9525" algn="ctr">
              <a:noFill/>
              <a:miter lim="800000"/>
              <a:headEnd/>
              <a:tailEnd/>
            </a:ln>
          </p:spPr>
          <p:txBody>
            <a:bodyPr wrap="none">
              <a:spAutoFit/>
            </a:bodyPr>
            <a:lstStyle/>
            <a:p>
              <a:pPr algn="ctr"/>
              <a:r>
                <a:rPr lang="en-US" sz="1600" b="1">
                  <a:solidFill>
                    <a:srgbClr val="FFFFFF"/>
                  </a:solidFill>
                </a:rPr>
                <a:t>Host Group</a:t>
              </a:r>
            </a:p>
          </p:txBody>
        </p:sp>
        <p:sp>
          <p:nvSpPr>
            <p:cNvPr id="43117" name="Text Box 14"/>
            <p:cNvSpPr txBox="1">
              <a:spLocks noChangeArrowheads="1"/>
            </p:cNvSpPr>
            <p:nvPr/>
          </p:nvSpPr>
          <p:spPr bwMode="auto">
            <a:xfrm>
              <a:off x="2473" y="5856"/>
              <a:ext cx="978" cy="204"/>
            </a:xfrm>
            <a:prstGeom prst="rect">
              <a:avLst/>
            </a:prstGeom>
            <a:noFill/>
            <a:ln w="9525" algn="ctr">
              <a:noFill/>
              <a:miter lim="800000"/>
              <a:headEnd/>
              <a:tailEnd/>
            </a:ln>
          </p:spPr>
          <p:txBody>
            <a:bodyPr wrap="none">
              <a:spAutoFit/>
            </a:bodyPr>
            <a:lstStyle/>
            <a:p>
              <a:pPr algn="ctr"/>
              <a:r>
                <a:rPr lang="en-US" sz="1500" b="1" dirty="0">
                  <a:solidFill>
                    <a:srgbClr val="FFFFFF"/>
                  </a:solidFill>
                </a:rPr>
                <a:t>Hyper-V server</a:t>
              </a:r>
            </a:p>
          </p:txBody>
        </p:sp>
      </p:grpSp>
      <p:grpSp>
        <p:nvGrpSpPr>
          <p:cNvPr id="87" name="Group 57"/>
          <p:cNvGrpSpPr>
            <a:grpSpLocks/>
          </p:cNvGrpSpPr>
          <p:nvPr/>
        </p:nvGrpSpPr>
        <p:grpSpPr bwMode="auto">
          <a:xfrm>
            <a:off x="198632" y="2399323"/>
            <a:ext cx="1168897" cy="993341"/>
            <a:chOff x="1106" y="1968"/>
            <a:chExt cx="988" cy="842"/>
          </a:xfrm>
        </p:grpSpPr>
        <p:sp>
          <p:nvSpPr>
            <p:cNvPr id="88" name="Text Box 14"/>
            <p:cNvSpPr txBox="1">
              <a:spLocks noChangeArrowheads="1"/>
            </p:cNvSpPr>
            <p:nvPr/>
          </p:nvSpPr>
          <p:spPr bwMode="auto">
            <a:xfrm>
              <a:off x="1106" y="2562"/>
              <a:ext cx="988" cy="248"/>
            </a:xfrm>
            <a:prstGeom prst="rect">
              <a:avLst/>
            </a:prstGeom>
            <a:noFill/>
            <a:ln w="9525" algn="ctr">
              <a:noFill/>
              <a:miter lim="800000"/>
              <a:headEnd/>
              <a:tailEnd/>
            </a:ln>
          </p:spPr>
          <p:txBody>
            <a:bodyPr wrap="none">
              <a:spAutoFit/>
            </a:bodyPr>
            <a:lstStyle/>
            <a:p>
              <a:pPr algn="ctr"/>
              <a:r>
                <a:rPr lang="en-US" sz="1300" b="1" dirty="0">
                  <a:solidFill>
                    <a:srgbClr val="FFFFFF"/>
                  </a:solidFill>
                </a:rPr>
                <a:t>DHCP server</a:t>
              </a:r>
            </a:p>
          </p:txBody>
        </p:sp>
        <p:pic>
          <p:nvPicPr>
            <p:cNvPr id="89" name="Picture 2"/>
            <p:cNvPicPr>
              <a:picLocks noChangeAspect="1" noChangeArrowheads="1"/>
            </p:cNvPicPr>
            <p:nvPr/>
          </p:nvPicPr>
          <p:blipFill>
            <a:blip r:embed="rId4" cstate="print"/>
            <a:srcRect/>
            <a:stretch>
              <a:fillRect/>
            </a:stretch>
          </p:blipFill>
          <p:spPr bwMode="auto">
            <a:xfrm>
              <a:off x="1369" y="1968"/>
              <a:ext cx="470" cy="649"/>
            </a:xfrm>
            <a:prstGeom prst="rect">
              <a:avLst/>
            </a:prstGeom>
            <a:noFill/>
            <a:ln w="9525">
              <a:noFill/>
              <a:miter lim="800000"/>
              <a:headEnd/>
              <a:tailEnd/>
            </a:ln>
          </p:spPr>
        </p:pic>
      </p:grpSp>
      <p:sp>
        <p:nvSpPr>
          <p:cNvPr id="92" name="Oval 78"/>
          <p:cNvSpPr>
            <a:spLocks noChangeArrowheads="1"/>
          </p:cNvSpPr>
          <p:nvPr/>
        </p:nvSpPr>
        <p:spPr bwMode="auto">
          <a:xfrm>
            <a:off x="4984756" y="4870100"/>
            <a:ext cx="320675" cy="320675"/>
          </a:xfrm>
          <a:prstGeom prst="ellipse">
            <a:avLst/>
          </a:prstGeom>
          <a:solidFill>
            <a:schemeClr val="bg1"/>
          </a:solidFill>
          <a:ln w="9525">
            <a:noFill/>
            <a:round/>
            <a:headEnd/>
            <a:tailEnd/>
          </a:ln>
        </p:spPr>
        <p:txBody>
          <a:bodyPr wrap="none" lIns="121899" tIns="60949" rIns="121899" bIns="60949" anchor="ctr"/>
          <a:lstStyle/>
          <a:p>
            <a:pPr algn="ctr"/>
            <a:r>
              <a:rPr lang="en-US" sz="2100" b="1" dirty="0"/>
              <a:t>10</a:t>
            </a:r>
          </a:p>
        </p:txBody>
      </p:sp>
      <p:sp>
        <p:nvSpPr>
          <p:cNvPr id="93" name="Text Box 85"/>
          <p:cNvSpPr txBox="1">
            <a:spLocks noChangeArrowheads="1"/>
          </p:cNvSpPr>
          <p:nvPr/>
        </p:nvSpPr>
        <p:spPr bwMode="auto">
          <a:xfrm>
            <a:off x="4140575" y="5169861"/>
            <a:ext cx="2193925" cy="615553"/>
          </a:xfrm>
          <a:prstGeom prst="rect">
            <a:avLst/>
          </a:prstGeom>
          <a:noFill/>
          <a:ln w="9525">
            <a:noFill/>
            <a:miter lim="800000"/>
            <a:headEnd/>
            <a:tailEnd/>
          </a:ln>
        </p:spPr>
        <p:txBody>
          <a:bodyPr lIns="121899" tIns="60949" rIns="121899" bIns="60949">
            <a:spAutoFit/>
          </a:bodyPr>
          <a:lstStyle/>
          <a:p>
            <a:pPr algn="ctr"/>
            <a:r>
              <a:rPr lang="en-US" sz="1600" dirty="0">
                <a:solidFill>
                  <a:srgbClr val="FFFFFF"/>
                </a:solidFill>
              </a:rPr>
              <a:t>Run scripts post installation</a:t>
            </a:r>
          </a:p>
        </p:txBody>
      </p:sp>
      <p:sp>
        <p:nvSpPr>
          <p:cNvPr id="3" name="Title 2"/>
          <p:cNvSpPr>
            <a:spLocks noGrp="1"/>
          </p:cNvSpPr>
          <p:nvPr>
            <p:ph type="title"/>
          </p:nvPr>
        </p:nvSpPr>
        <p:spPr>
          <a:xfrm>
            <a:off x="519112" y="228600"/>
            <a:ext cx="11149013" cy="484748"/>
          </a:xfrm>
        </p:spPr>
        <p:txBody>
          <a:bodyPr/>
          <a:lstStyle/>
          <a:p>
            <a:r>
              <a:rPr lang="en-US" sz="3500" dirty="0"/>
              <a:t>BARE-METAL HYPER-V DEPLOYMENT IN </a:t>
            </a:r>
            <a:r>
              <a:rPr lang="en-US" sz="3500" dirty="0" smtClean="0"/>
              <a:t>ACTION</a:t>
            </a:r>
            <a:endParaRPr lang="en-US" sz="3500" dirty="0"/>
          </a:p>
        </p:txBody>
      </p:sp>
    </p:spTree>
    <p:extLst>
      <p:ext uri="{BB962C8B-B14F-4D97-AF65-F5344CB8AC3E}">
        <p14:creationId xmlns:p14="http://schemas.microsoft.com/office/powerpoint/2010/main" val="3268072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542"/>
                                        </p:tgtEl>
                                        <p:attrNameLst>
                                          <p:attrName>style.visibility</p:attrName>
                                        </p:attrNameLst>
                                      </p:cBhvr>
                                      <p:to>
                                        <p:strVal val="visible"/>
                                      </p:to>
                                    </p:set>
                                    <p:animEffect transition="in" filter="wipe(left)">
                                      <p:cBhvr>
                                        <p:cTn id="7" dur="500"/>
                                        <p:tgtEl>
                                          <p:spTgt spid="1915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1554"/>
                                        </p:tgtEl>
                                        <p:attrNameLst>
                                          <p:attrName>style.visibility</p:attrName>
                                        </p:attrNameLst>
                                      </p:cBhvr>
                                      <p:to>
                                        <p:strVal val="visible"/>
                                      </p:to>
                                    </p:set>
                                    <p:animEffect transition="in" filter="fade">
                                      <p:cBhvr>
                                        <p:cTn id="11" dur="500"/>
                                        <p:tgtEl>
                                          <p:spTgt spid="19155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1568"/>
                                        </p:tgtEl>
                                        <p:attrNameLst>
                                          <p:attrName>style.visibility</p:attrName>
                                        </p:attrNameLst>
                                      </p:cBhvr>
                                      <p:to>
                                        <p:strVal val="visible"/>
                                      </p:to>
                                    </p:set>
                                    <p:animEffect transition="in" filter="fade">
                                      <p:cBhvr>
                                        <p:cTn id="14" dur="500"/>
                                        <p:tgtEl>
                                          <p:spTgt spid="19156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91557"/>
                                        </p:tgtEl>
                                        <p:attrNameLst>
                                          <p:attrName>style.visibility</p:attrName>
                                        </p:attrNameLst>
                                      </p:cBhvr>
                                      <p:to>
                                        <p:strVal val="visible"/>
                                      </p:to>
                                    </p:set>
                                    <p:animEffect transition="in" filter="wipe(right)">
                                      <p:cBhvr>
                                        <p:cTn id="19" dur="500"/>
                                        <p:tgtEl>
                                          <p:spTgt spid="191557"/>
                                        </p:tgtEl>
                                      </p:cBhvr>
                                    </p:animEffect>
                                  </p:childTnLst>
                                </p:cTn>
                              </p:par>
                              <p:par>
                                <p:cTn id="20" presetID="10" presetClass="exit" presetSubtype="0" fill="hold" grpId="1" nodeType="withEffect">
                                  <p:stCondLst>
                                    <p:cond delay="0"/>
                                  </p:stCondLst>
                                  <p:childTnLst>
                                    <p:animEffect transition="out" filter="fade">
                                      <p:cBhvr>
                                        <p:cTn id="21" dur="500"/>
                                        <p:tgtEl>
                                          <p:spTgt spid="191568"/>
                                        </p:tgtEl>
                                      </p:cBhvr>
                                    </p:animEffect>
                                    <p:set>
                                      <p:cBhvr>
                                        <p:cTn id="22" dur="1" fill="hold">
                                          <p:stCondLst>
                                            <p:cond delay="499"/>
                                          </p:stCondLst>
                                        </p:cTn>
                                        <p:tgtEl>
                                          <p:spTgt spid="191568"/>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91542"/>
                                        </p:tgtEl>
                                      </p:cBhvr>
                                    </p:animEffect>
                                    <p:set>
                                      <p:cBhvr>
                                        <p:cTn id="25" dur="1" fill="hold">
                                          <p:stCondLst>
                                            <p:cond delay="499"/>
                                          </p:stCondLst>
                                        </p:cTn>
                                        <p:tgtEl>
                                          <p:spTgt spid="19154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91554"/>
                                        </p:tgtEl>
                                      </p:cBhvr>
                                    </p:animEffect>
                                    <p:set>
                                      <p:cBhvr>
                                        <p:cTn id="28" dur="1" fill="hold">
                                          <p:stCondLst>
                                            <p:cond delay="499"/>
                                          </p:stCondLst>
                                        </p:cTn>
                                        <p:tgtEl>
                                          <p:spTgt spid="191554"/>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91555"/>
                                        </p:tgtEl>
                                        <p:attrNameLst>
                                          <p:attrName>style.visibility</p:attrName>
                                        </p:attrNameLst>
                                      </p:cBhvr>
                                      <p:to>
                                        <p:strVal val="visible"/>
                                      </p:to>
                                    </p:set>
                                    <p:animEffect transition="in" filter="fade">
                                      <p:cBhvr>
                                        <p:cTn id="32" dur="500"/>
                                        <p:tgtEl>
                                          <p:spTgt spid="1915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1569"/>
                                        </p:tgtEl>
                                        <p:attrNameLst>
                                          <p:attrName>style.visibility</p:attrName>
                                        </p:attrNameLst>
                                      </p:cBhvr>
                                      <p:to>
                                        <p:strVal val="visible"/>
                                      </p:to>
                                    </p:set>
                                    <p:animEffect transition="in" filter="fade">
                                      <p:cBhvr>
                                        <p:cTn id="35" dur="500"/>
                                        <p:tgtEl>
                                          <p:spTgt spid="19156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91547"/>
                                        </p:tgtEl>
                                        <p:attrNameLst>
                                          <p:attrName>style.visibility</p:attrName>
                                        </p:attrNameLst>
                                      </p:cBhvr>
                                      <p:to>
                                        <p:strVal val="visible"/>
                                      </p:to>
                                    </p:set>
                                    <p:animEffect transition="in" filter="wipe(up)">
                                      <p:cBhvr>
                                        <p:cTn id="40" dur="500"/>
                                        <p:tgtEl>
                                          <p:spTgt spid="191547"/>
                                        </p:tgtEl>
                                      </p:cBhvr>
                                    </p:animEffect>
                                  </p:childTnLst>
                                </p:cTn>
                              </p:par>
                              <p:par>
                                <p:cTn id="41" presetID="10" presetClass="exit" presetSubtype="0" fill="hold" grpId="1" nodeType="withEffect">
                                  <p:stCondLst>
                                    <p:cond delay="0"/>
                                  </p:stCondLst>
                                  <p:childTnLst>
                                    <p:animEffect transition="out" filter="fade">
                                      <p:cBhvr>
                                        <p:cTn id="42" dur="500"/>
                                        <p:tgtEl>
                                          <p:spTgt spid="191555"/>
                                        </p:tgtEl>
                                      </p:cBhvr>
                                    </p:animEffect>
                                    <p:set>
                                      <p:cBhvr>
                                        <p:cTn id="43" dur="1" fill="hold">
                                          <p:stCondLst>
                                            <p:cond delay="499"/>
                                          </p:stCondLst>
                                        </p:cTn>
                                        <p:tgtEl>
                                          <p:spTgt spid="191555"/>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91557"/>
                                        </p:tgtEl>
                                      </p:cBhvr>
                                    </p:animEffect>
                                    <p:set>
                                      <p:cBhvr>
                                        <p:cTn id="46" dur="1" fill="hold">
                                          <p:stCondLst>
                                            <p:cond delay="499"/>
                                          </p:stCondLst>
                                        </p:cTn>
                                        <p:tgtEl>
                                          <p:spTgt spid="19155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91569"/>
                                        </p:tgtEl>
                                      </p:cBhvr>
                                    </p:animEffect>
                                    <p:set>
                                      <p:cBhvr>
                                        <p:cTn id="49" dur="1" fill="hold">
                                          <p:stCondLst>
                                            <p:cond delay="499"/>
                                          </p:stCondLst>
                                        </p:cTn>
                                        <p:tgtEl>
                                          <p:spTgt spid="191569"/>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91556"/>
                                        </p:tgtEl>
                                        <p:attrNameLst>
                                          <p:attrName>style.visibility</p:attrName>
                                        </p:attrNameLst>
                                      </p:cBhvr>
                                      <p:to>
                                        <p:strVal val="visible"/>
                                      </p:to>
                                    </p:set>
                                    <p:animEffect transition="in" filter="fade">
                                      <p:cBhvr>
                                        <p:cTn id="53" dur="500"/>
                                        <p:tgtEl>
                                          <p:spTgt spid="191556"/>
                                        </p:tgtEl>
                                      </p:cBhvr>
                                    </p:animEffect>
                                  </p:childTnLst>
                                </p:cTn>
                              </p:par>
                              <p:par>
                                <p:cTn id="54" presetID="10" presetClass="entr" presetSubtype="0" fill="hold" nodeType="withEffect">
                                  <p:stCondLst>
                                    <p:cond delay="0"/>
                                  </p:stCondLst>
                                  <p:childTnLst>
                                    <p:set>
                                      <p:cBhvr>
                                        <p:cTn id="55" dur="1" fill="hold">
                                          <p:stCondLst>
                                            <p:cond delay="0"/>
                                          </p:stCondLst>
                                        </p:cTn>
                                        <p:tgtEl>
                                          <p:spTgt spid="191572"/>
                                        </p:tgtEl>
                                        <p:attrNameLst>
                                          <p:attrName>style.visibility</p:attrName>
                                        </p:attrNameLst>
                                      </p:cBhvr>
                                      <p:to>
                                        <p:strVal val="visible"/>
                                      </p:to>
                                    </p:set>
                                    <p:animEffect transition="in" filter="fade">
                                      <p:cBhvr>
                                        <p:cTn id="56" dur="500"/>
                                        <p:tgtEl>
                                          <p:spTgt spid="19157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91541"/>
                                        </p:tgtEl>
                                        <p:attrNameLst>
                                          <p:attrName>style.visibility</p:attrName>
                                        </p:attrNameLst>
                                      </p:cBhvr>
                                      <p:to>
                                        <p:strVal val="visible"/>
                                      </p:to>
                                    </p:set>
                                    <p:animEffect transition="in" filter="wipe(left)">
                                      <p:cBhvr>
                                        <p:cTn id="61" dur="500"/>
                                        <p:tgtEl>
                                          <p:spTgt spid="191541"/>
                                        </p:tgtEl>
                                      </p:cBhvr>
                                    </p:animEffect>
                                  </p:childTnLst>
                                </p:cTn>
                              </p:par>
                              <p:par>
                                <p:cTn id="62" presetID="10" presetClass="exit" presetSubtype="0" fill="hold" grpId="0" nodeType="withEffect">
                                  <p:stCondLst>
                                    <p:cond delay="0"/>
                                  </p:stCondLst>
                                  <p:childTnLst>
                                    <p:animEffect transition="out" filter="fade">
                                      <p:cBhvr>
                                        <p:cTn id="63" dur="500"/>
                                        <p:tgtEl>
                                          <p:spTgt spid="191572"/>
                                        </p:tgtEl>
                                      </p:cBhvr>
                                    </p:animEffect>
                                    <p:set>
                                      <p:cBhvr>
                                        <p:cTn id="64" dur="1" fill="hold">
                                          <p:stCondLst>
                                            <p:cond delay="499"/>
                                          </p:stCondLst>
                                        </p:cTn>
                                        <p:tgtEl>
                                          <p:spTgt spid="191572"/>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91556"/>
                                        </p:tgtEl>
                                      </p:cBhvr>
                                    </p:animEffect>
                                    <p:set>
                                      <p:cBhvr>
                                        <p:cTn id="67" dur="1" fill="hold">
                                          <p:stCondLst>
                                            <p:cond delay="499"/>
                                          </p:stCondLst>
                                        </p:cTn>
                                        <p:tgtEl>
                                          <p:spTgt spid="191556"/>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91547"/>
                                        </p:tgtEl>
                                      </p:cBhvr>
                                    </p:animEffect>
                                    <p:set>
                                      <p:cBhvr>
                                        <p:cTn id="70" dur="1" fill="hold">
                                          <p:stCondLst>
                                            <p:cond delay="499"/>
                                          </p:stCondLst>
                                        </p:cTn>
                                        <p:tgtEl>
                                          <p:spTgt spid="191547"/>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91558"/>
                                        </p:tgtEl>
                                        <p:attrNameLst>
                                          <p:attrName>style.visibility</p:attrName>
                                        </p:attrNameLst>
                                      </p:cBhvr>
                                      <p:to>
                                        <p:strVal val="visible"/>
                                      </p:to>
                                    </p:set>
                                    <p:animEffect transition="in" filter="fade">
                                      <p:cBhvr>
                                        <p:cTn id="74" dur="500"/>
                                        <p:tgtEl>
                                          <p:spTgt spid="191558"/>
                                        </p:tgtEl>
                                      </p:cBhvr>
                                    </p:animEffect>
                                  </p:childTnLst>
                                </p:cTn>
                              </p:par>
                              <p:par>
                                <p:cTn id="75" presetID="10" presetClass="entr" presetSubtype="0" fill="hold" nodeType="withEffect">
                                  <p:stCondLst>
                                    <p:cond delay="0"/>
                                  </p:stCondLst>
                                  <p:childTnLst>
                                    <p:set>
                                      <p:cBhvr>
                                        <p:cTn id="76" dur="1" fill="hold">
                                          <p:stCondLst>
                                            <p:cond delay="0"/>
                                          </p:stCondLst>
                                        </p:cTn>
                                        <p:tgtEl>
                                          <p:spTgt spid="191576"/>
                                        </p:tgtEl>
                                        <p:attrNameLst>
                                          <p:attrName>style.visibility</p:attrName>
                                        </p:attrNameLst>
                                      </p:cBhvr>
                                      <p:to>
                                        <p:strVal val="visible"/>
                                      </p:to>
                                    </p:set>
                                    <p:animEffect transition="in" filter="fade">
                                      <p:cBhvr>
                                        <p:cTn id="77" dur="500"/>
                                        <p:tgtEl>
                                          <p:spTgt spid="19157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191567"/>
                                        </p:tgtEl>
                                        <p:attrNameLst>
                                          <p:attrName>style.visibility</p:attrName>
                                        </p:attrNameLst>
                                      </p:cBhvr>
                                      <p:to>
                                        <p:strVal val="visible"/>
                                      </p:to>
                                    </p:set>
                                    <p:animEffect transition="in" filter="wipe(right)">
                                      <p:cBhvr>
                                        <p:cTn id="82" dur="500"/>
                                        <p:tgtEl>
                                          <p:spTgt spid="191567"/>
                                        </p:tgtEl>
                                      </p:cBhvr>
                                    </p:animEffect>
                                  </p:childTnLst>
                                </p:cTn>
                              </p:par>
                              <p:par>
                                <p:cTn id="83" presetID="10" presetClass="exit" presetSubtype="0" fill="hold" grpId="0" nodeType="withEffect">
                                  <p:stCondLst>
                                    <p:cond delay="0"/>
                                  </p:stCondLst>
                                  <p:childTnLst>
                                    <p:animEffect transition="out" filter="fade">
                                      <p:cBhvr>
                                        <p:cTn id="84" dur="500"/>
                                        <p:tgtEl>
                                          <p:spTgt spid="191576"/>
                                        </p:tgtEl>
                                      </p:cBhvr>
                                    </p:animEffect>
                                    <p:set>
                                      <p:cBhvr>
                                        <p:cTn id="85" dur="1" fill="hold">
                                          <p:stCondLst>
                                            <p:cond delay="499"/>
                                          </p:stCondLst>
                                        </p:cTn>
                                        <p:tgtEl>
                                          <p:spTgt spid="191576"/>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91541"/>
                                        </p:tgtEl>
                                      </p:cBhvr>
                                    </p:animEffect>
                                    <p:set>
                                      <p:cBhvr>
                                        <p:cTn id="88" dur="1" fill="hold">
                                          <p:stCondLst>
                                            <p:cond delay="499"/>
                                          </p:stCondLst>
                                        </p:cTn>
                                        <p:tgtEl>
                                          <p:spTgt spid="191541"/>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91558"/>
                                        </p:tgtEl>
                                      </p:cBhvr>
                                    </p:animEffect>
                                    <p:set>
                                      <p:cBhvr>
                                        <p:cTn id="91" dur="1" fill="hold">
                                          <p:stCondLst>
                                            <p:cond delay="499"/>
                                          </p:stCondLst>
                                        </p:cTn>
                                        <p:tgtEl>
                                          <p:spTgt spid="191558"/>
                                        </p:tgtEl>
                                        <p:attrNameLst>
                                          <p:attrName>style.visibility</p:attrName>
                                        </p:attrNameLst>
                                      </p:cBhvr>
                                      <p:to>
                                        <p:strVal val="hidden"/>
                                      </p:to>
                                    </p:se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191559"/>
                                        </p:tgtEl>
                                        <p:attrNameLst>
                                          <p:attrName>style.visibility</p:attrName>
                                        </p:attrNameLst>
                                      </p:cBhvr>
                                      <p:to>
                                        <p:strVal val="visible"/>
                                      </p:to>
                                    </p:set>
                                    <p:animEffect transition="in" filter="fade">
                                      <p:cBhvr>
                                        <p:cTn id="95" dur="500"/>
                                        <p:tgtEl>
                                          <p:spTgt spid="19155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91573"/>
                                        </p:tgtEl>
                                        <p:attrNameLst>
                                          <p:attrName>style.visibility</p:attrName>
                                        </p:attrNameLst>
                                      </p:cBhvr>
                                      <p:to>
                                        <p:strVal val="visible"/>
                                      </p:to>
                                    </p:set>
                                    <p:animEffect transition="in" filter="fade">
                                      <p:cBhvr>
                                        <p:cTn id="98" dur="500"/>
                                        <p:tgtEl>
                                          <p:spTgt spid="19157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91540"/>
                                        </p:tgtEl>
                                        <p:attrNameLst>
                                          <p:attrName>style.visibility</p:attrName>
                                        </p:attrNameLst>
                                      </p:cBhvr>
                                      <p:to>
                                        <p:strVal val="visible"/>
                                      </p:to>
                                    </p:set>
                                    <p:animEffect transition="in" filter="wipe(left)">
                                      <p:cBhvr>
                                        <p:cTn id="103" dur="500"/>
                                        <p:tgtEl>
                                          <p:spTgt spid="191540"/>
                                        </p:tgtEl>
                                      </p:cBhvr>
                                    </p:animEffect>
                                  </p:childTnLst>
                                </p:cTn>
                              </p:par>
                              <p:par>
                                <p:cTn id="104" presetID="10" presetClass="exit" presetSubtype="0" fill="hold" grpId="1" nodeType="withEffect">
                                  <p:stCondLst>
                                    <p:cond delay="0"/>
                                  </p:stCondLst>
                                  <p:childTnLst>
                                    <p:animEffect transition="out" filter="fade">
                                      <p:cBhvr>
                                        <p:cTn id="105" dur="500"/>
                                        <p:tgtEl>
                                          <p:spTgt spid="191573"/>
                                        </p:tgtEl>
                                      </p:cBhvr>
                                    </p:animEffect>
                                    <p:set>
                                      <p:cBhvr>
                                        <p:cTn id="106" dur="1" fill="hold">
                                          <p:stCondLst>
                                            <p:cond delay="499"/>
                                          </p:stCondLst>
                                        </p:cTn>
                                        <p:tgtEl>
                                          <p:spTgt spid="191573"/>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91559"/>
                                        </p:tgtEl>
                                      </p:cBhvr>
                                    </p:animEffect>
                                    <p:set>
                                      <p:cBhvr>
                                        <p:cTn id="109" dur="1" fill="hold">
                                          <p:stCondLst>
                                            <p:cond delay="499"/>
                                          </p:stCondLst>
                                        </p:cTn>
                                        <p:tgtEl>
                                          <p:spTgt spid="191559"/>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191567"/>
                                        </p:tgtEl>
                                      </p:cBhvr>
                                    </p:animEffect>
                                    <p:set>
                                      <p:cBhvr>
                                        <p:cTn id="112" dur="1" fill="hold">
                                          <p:stCondLst>
                                            <p:cond delay="499"/>
                                          </p:stCondLst>
                                        </p:cTn>
                                        <p:tgtEl>
                                          <p:spTgt spid="191567"/>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191561"/>
                                        </p:tgtEl>
                                        <p:attrNameLst>
                                          <p:attrName>style.visibility</p:attrName>
                                        </p:attrNameLst>
                                      </p:cBhvr>
                                      <p:to>
                                        <p:strVal val="visible"/>
                                      </p:to>
                                    </p:set>
                                    <p:animEffect transition="in" filter="fade">
                                      <p:cBhvr>
                                        <p:cTn id="116" dur="500"/>
                                        <p:tgtEl>
                                          <p:spTgt spid="19156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91570"/>
                                        </p:tgtEl>
                                        <p:attrNameLst>
                                          <p:attrName>style.visibility</p:attrName>
                                        </p:attrNameLst>
                                      </p:cBhvr>
                                      <p:to>
                                        <p:strVal val="visible"/>
                                      </p:to>
                                    </p:set>
                                    <p:animEffect transition="in" filter="fade">
                                      <p:cBhvr>
                                        <p:cTn id="119" dur="500"/>
                                        <p:tgtEl>
                                          <p:spTgt spid="191570"/>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1" nodeType="clickEffect">
                                  <p:stCondLst>
                                    <p:cond delay="0"/>
                                  </p:stCondLst>
                                  <p:childTnLst>
                                    <p:set>
                                      <p:cBhvr>
                                        <p:cTn id="123" dur="1" fill="hold">
                                          <p:stCondLst>
                                            <p:cond delay="0"/>
                                          </p:stCondLst>
                                        </p:cTn>
                                        <p:tgtEl>
                                          <p:spTgt spid="191540"/>
                                        </p:tgtEl>
                                        <p:attrNameLst>
                                          <p:attrName>style.visibility</p:attrName>
                                        </p:attrNameLst>
                                      </p:cBhvr>
                                      <p:to>
                                        <p:strVal val="visible"/>
                                      </p:to>
                                    </p:set>
                                    <p:animEffect transition="in" filter="wipe(left)">
                                      <p:cBhvr>
                                        <p:cTn id="124" dur="500"/>
                                        <p:tgtEl>
                                          <p:spTgt spid="191540"/>
                                        </p:tgtEl>
                                      </p:cBhvr>
                                    </p:animEffect>
                                  </p:childTnLst>
                                </p:cTn>
                              </p:par>
                              <p:par>
                                <p:cTn id="125" presetID="10" presetClass="exit" presetSubtype="0" fill="hold" grpId="1" nodeType="withEffect">
                                  <p:stCondLst>
                                    <p:cond delay="0"/>
                                  </p:stCondLst>
                                  <p:childTnLst>
                                    <p:animEffect transition="out" filter="fade">
                                      <p:cBhvr>
                                        <p:cTn id="126" dur="500"/>
                                        <p:tgtEl>
                                          <p:spTgt spid="191570"/>
                                        </p:tgtEl>
                                      </p:cBhvr>
                                    </p:animEffect>
                                    <p:set>
                                      <p:cBhvr>
                                        <p:cTn id="127" dur="1" fill="hold">
                                          <p:stCondLst>
                                            <p:cond delay="499"/>
                                          </p:stCondLst>
                                        </p:cTn>
                                        <p:tgtEl>
                                          <p:spTgt spid="191570"/>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191561"/>
                                        </p:tgtEl>
                                      </p:cBhvr>
                                    </p:animEffect>
                                    <p:set>
                                      <p:cBhvr>
                                        <p:cTn id="130" dur="1" fill="hold">
                                          <p:stCondLst>
                                            <p:cond delay="499"/>
                                          </p:stCondLst>
                                        </p:cTn>
                                        <p:tgtEl>
                                          <p:spTgt spid="191561"/>
                                        </p:tgtEl>
                                        <p:attrNameLst>
                                          <p:attrName>style.visibility</p:attrName>
                                        </p:attrNameLst>
                                      </p:cBhvr>
                                      <p:to>
                                        <p:strVal val="hidden"/>
                                      </p:to>
                                    </p:set>
                                  </p:childTnLst>
                                </p:cTn>
                              </p:par>
                            </p:childTnLst>
                          </p:cTn>
                        </p:par>
                        <p:par>
                          <p:cTn id="131" fill="hold">
                            <p:stCondLst>
                              <p:cond delay="500"/>
                            </p:stCondLst>
                            <p:childTnLst>
                              <p:par>
                                <p:cTn id="132" presetID="10" presetClass="entr" presetSubtype="0" fill="hold" grpId="0" nodeType="afterEffect">
                                  <p:stCondLst>
                                    <p:cond delay="0"/>
                                  </p:stCondLst>
                                  <p:childTnLst>
                                    <p:set>
                                      <p:cBhvr>
                                        <p:cTn id="133" dur="1" fill="hold">
                                          <p:stCondLst>
                                            <p:cond delay="0"/>
                                          </p:stCondLst>
                                        </p:cTn>
                                        <p:tgtEl>
                                          <p:spTgt spid="191562"/>
                                        </p:tgtEl>
                                        <p:attrNameLst>
                                          <p:attrName>style.visibility</p:attrName>
                                        </p:attrNameLst>
                                      </p:cBhvr>
                                      <p:to>
                                        <p:strVal val="visible"/>
                                      </p:to>
                                    </p:set>
                                    <p:animEffect transition="in" filter="fade">
                                      <p:cBhvr>
                                        <p:cTn id="134" dur="500"/>
                                        <p:tgtEl>
                                          <p:spTgt spid="19156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91571"/>
                                        </p:tgtEl>
                                        <p:attrNameLst>
                                          <p:attrName>style.visibility</p:attrName>
                                        </p:attrNameLst>
                                      </p:cBhvr>
                                      <p:to>
                                        <p:strVal val="visible"/>
                                      </p:to>
                                    </p:set>
                                    <p:animEffect transition="in" filter="fade">
                                      <p:cBhvr>
                                        <p:cTn id="137" dur="500"/>
                                        <p:tgtEl>
                                          <p:spTgt spid="19157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191549"/>
                                        </p:tgtEl>
                                        <p:attrNameLst>
                                          <p:attrName>style.visibility</p:attrName>
                                        </p:attrNameLst>
                                      </p:cBhvr>
                                      <p:to>
                                        <p:strVal val="visible"/>
                                      </p:to>
                                    </p:set>
                                    <p:animEffect transition="in" filter="wipe(left)">
                                      <p:cBhvr>
                                        <p:cTn id="142" dur="500"/>
                                        <p:tgtEl>
                                          <p:spTgt spid="191549"/>
                                        </p:tgtEl>
                                      </p:cBhvr>
                                    </p:animEffect>
                                  </p:childTnLst>
                                </p:cTn>
                              </p:par>
                              <p:par>
                                <p:cTn id="143" presetID="10" presetClass="exit" presetSubtype="0" fill="hold" grpId="1" nodeType="withEffect">
                                  <p:stCondLst>
                                    <p:cond delay="0"/>
                                  </p:stCondLst>
                                  <p:childTnLst>
                                    <p:animEffect transition="out" filter="fade">
                                      <p:cBhvr>
                                        <p:cTn id="144" dur="500"/>
                                        <p:tgtEl>
                                          <p:spTgt spid="191571"/>
                                        </p:tgtEl>
                                      </p:cBhvr>
                                    </p:animEffect>
                                    <p:set>
                                      <p:cBhvr>
                                        <p:cTn id="145" dur="1" fill="hold">
                                          <p:stCondLst>
                                            <p:cond delay="499"/>
                                          </p:stCondLst>
                                        </p:cTn>
                                        <p:tgtEl>
                                          <p:spTgt spid="191571"/>
                                        </p:tgtEl>
                                        <p:attrNameLst>
                                          <p:attrName>style.visibility</p:attrName>
                                        </p:attrNameLst>
                                      </p:cBhvr>
                                      <p:to>
                                        <p:strVal val="hidden"/>
                                      </p:to>
                                    </p:set>
                                  </p:childTnLst>
                                </p:cTn>
                              </p:par>
                              <p:par>
                                <p:cTn id="146" presetID="10" presetClass="exit" presetSubtype="0" fill="hold" grpId="2" nodeType="withEffect">
                                  <p:stCondLst>
                                    <p:cond delay="0"/>
                                  </p:stCondLst>
                                  <p:childTnLst>
                                    <p:animEffect transition="out" filter="fade">
                                      <p:cBhvr>
                                        <p:cTn id="147" dur="500"/>
                                        <p:tgtEl>
                                          <p:spTgt spid="191540"/>
                                        </p:tgtEl>
                                      </p:cBhvr>
                                    </p:animEffect>
                                    <p:set>
                                      <p:cBhvr>
                                        <p:cTn id="148" dur="1" fill="hold">
                                          <p:stCondLst>
                                            <p:cond delay="499"/>
                                          </p:stCondLst>
                                        </p:cTn>
                                        <p:tgtEl>
                                          <p:spTgt spid="191540"/>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191562"/>
                                        </p:tgtEl>
                                      </p:cBhvr>
                                    </p:animEffect>
                                    <p:set>
                                      <p:cBhvr>
                                        <p:cTn id="151" dur="1" fill="hold">
                                          <p:stCondLst>
                                            <p:cond delay="499"/>
                                          </p:stCondLst>
                                        </p:cTn>
                                        <p:tgtEl>
                                          <p:spTgt spid="191562"/>
                                        </p:tgtEl>
                                        <p:attrNameLst>
                                          <p:attrName>style.visibility</p:attrName>
                                        </p:attrNameLst>
                                      </p:cBhvr>
                                      <p:to>
                                        <p:strVal val="hidden"/>
                                      </p:to>
                                    </p:set>
                                  </p:childTnLst>
                                </p:cTn>
                              </p:par>
                            </p:childTnLst>
                          </p:cTn>
                        </p:par>
                        <p:par>
                          <p:cTn id="152" fill="hold">
                            <p:stCondLst>
                              <p:cond delay="500"/>
                            </p:stCondLst>
                            <p:childTnLst>
                              <p:par>
                                <p:cTn id="153" presetID="10" presetClass="entr" presetSubtype="0" fill="hold" grpId="0" nodeType="afterEffect">
                                  <p:stCondLst>
                                    <p:cond delay="0"/>
                                  </p:stCondLst>
                                  <p:childTnLst>
                                    <p:set>
                                      <p:cBhvr>
                                        <p:cTn id="154" dur="1" fill="hold">
                                          <p:stCondLst>
                                            <p:cond delay="0"/>
                                          </p:stCondLst>
                                        </p:cTn>
                                        <p:tgtEl>
                                          <p:spTgt spid="191563"/>
                                        </p:tgtEl>
                                        <p:attrNameLst>
                                          <p:attrName>style.visibility</p:attrName>
                                        </p:attrNameLst>
                                      </p:cBhvr>
                                      <p:to>
                                        <p:strVal val="visible"/>
                                      </p:to>
                                    </p:set>
                                    <p:animEffect transition="in" filter="fade">
                                      <p:cBhvr>
                                        <p:cTn id="155" dur="500"/>
                                        <p:tgtEl>
                                          <p:spTgt spid="191563"/>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91574"/>
                                        </p:tgtEl>
                                        <p:attrNameLst>
                                          <p:attrName>style.visibility</p:attrName>
                                        </p:attrNameLst>
                                      </p:cBhvr>
                                      <p:to>
                                        <p:strVal val="visible"/>
                                      </p:to>
                                    </p:set>
                                    <p:animEffect transition="in" filter="fade">
                                      <p:cBhvr>
                                        <p:cTn id="158" dur="500"/>
                                        <p:tgtEl>
                                          <p:spTgt spid="191574"/>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191548"/>
                                        </p:tgtEl>
                                        <p:attrNameLst>
                                          <p:attrName>style.visibility</p:attrName>
                                        </p:attrNameLst>
                                      </p:cBhvr>
                                      <p:to>
                                        <p:strVal val="visible"/>
                                      </p:to>
                                    </p:set>
                                    <p:animEffect transition="in" filter="wipe(left)">
                                      <p:cBhvr>
                                        <p:cTn id="163" dur="500"/>
                                        <p:tgtEl>
                                          <p:spTgt spid="191548"/>
                                        </p:tgtEl>
                                      </p:cBhvr>
                                    </p:animEffect>
                                  </p:childTnLst>
                                </p:cTn>
                              </p:par>
                              <p:par>
                                <p:cTn id="164" presetID="10" presetClass="exit" presetSubtype="0" fill="hold" grpId="1" nodeType="withEffect">
                                  <p:stCondLst>
                                    <p:cond delay="0"/>
                                  </p:stCondLst>
                                  <p:childTnLst>
                                    <p:animEffect transition="out" filter="fade">
                                      <p:cBhvr>
                                        <p:cTn id="165" dur="500"/>
                                        <p:tgtEl>
                                          <p:spTgt spid="191574"/>
                                        </p:tgtEl>
                                      </p:cBhvr>
                                    </p:animEffect>
                                    <p:set>
                                      <p:cBhvr>
                                        <p:cTn id="166" dur="1" fill="hold">
                                          <p:stCondLst>
                                            <p:cond delay="499"/>
                                          </p:stCondLst>
                                        </p:cTn>
                                        <p:tgtEl>
                                          <p:spTgt spid="191574"/>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191563"/>
                                        </p:tgtEl>
                                      </p:cBhvr>
                                    </p:animEffect>
                                    <p:set>
                                      <p:cBhvr>
                                        <p:cTn id="169" dur="1" fill="hold">
                                          <p:stCondLst>
                                            <p:cond delay="499"/>
                                          </p:stCondLst>
                                        </p:cTn>
                                        <p:tgtEl>
                                          <p:spTgt spid="191563"/>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191549"/>
                                        </p:tgtEl>
                                      </p:cBhvr>
                                    </p:animEffect>
                                    <p:set>
                                      <p:cBhvr>
                                        <p:cTn id="172" dur="1" fill="hold">
                                          <p:stCondLst>
                                            <p:cond delay="499"/>
                                          </p:stCondLst>
                                        </p:cTn>
                                        <p:tgtEl>
                                          <p:spTgt spid="191549"/>
                                        </p:tgtEl>
                                        <p:attrNameLst>
                                          <p:attrName>style.visibility</p:attrName>
                                        </p:attrNameLst>
                                      </p:cBhvr>
                                      <p:to>
                                        <p:strVal val="hidden"/>
                                      </p:to>
                                    </p:set>
                                  </p:childTnLst>
                                </p:cTn>
                              </p:par>
                              <p:par>
                                <p:cTn id="173" presetID="10" presetClass="entr" presetSubtype="0" fill="hold" grpId="0" nodeType="withEffect">
                                  <p:stCondLst>
                                    <p:cond delay="0"/>
                                  </p:stCondLst>
                                  <p:childTnLst>
                                    <p:set>
                                      <p:cBhvr>
                                        <p:cTn id="174" dur="1" fill="hold">
                                          <p:stCondLst>
                                            <p:cond delay="0"/>
                                          </p:stCondLst>
                                        </p:cTn>
                                        <p:tgtEl>
                                          <p:spTgt spid="191566"/>
                                        </p:tgtEl>
                                        <p:attrNameLst>
                                          <p:attrName>style.visibility</p:attrName>
                                        </p:attrNameLst>
                                      </p:cBhvr>
                                      <p:to>
                                        <p:strVal val="visible"/>
                                      </p:to>
                                    </p:set>
                                    <p:animEffect transition="in" filter="fade">
                                      <p:cBhvr>
                                        <p:cTn id="175" dur="500"/>
                                        <p:tgtEl>
                                          <p:spTgt spid="191566"/>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91575"/>
                                        </p:tgtEl>
                                        <p:attrNameLst>
                                          <p:attrName>style.visibility</p:attrName>
                                        </p:attrNameLst>
                                      </p:cBhvr>
                                      <p:to>
                                        <p:strVal val="visible"/>
                                      </p:to>
                                    </p:set>
                                    <p:animEffect transition="in" filter="fade">
                                      <p:cBhvr>
                                        <p:cTn id="178" dur="500"/>
                                        <p:tgtEl>
                                          <p:spTgt spid="191575"/>
                                        </p:tgtEl>
                                      </p:cBhvr>
                                    </p:animEffect>
                                  </p:childTnLst>
                                </p:cTn>
                              </p:par>
                            </p:childTnLst>
                          </p:cTn>
                        </p:par>
                        <p:par>
                          <p:cTn id="179" fill="hold">
                            <p:stCondLst>
                              <p:cond delay="500"/>
                            </p:stCondLst>
                            <p:childTnLst>
                              <p:par>
                                <p:cTn id="180" presetID="53" presetClass="entr" presetSubtype="16" fill="hold" nodeType="afterEffect">
                                  <p:stCondLst>
                                    <p:cond delay="0"/>
                                  </p:stCondLst>
                                  <p:childTnLst>
                                    <p:set>
                                      <p:cBhvr>
                                        <p:cTn id="181" dur="1" fill="hold">
                                          <p:stCondLst>
                                            <p:cond delay="0"/>
                                          </p:stCondLst>
                                        </p:cTn>
                                        <p:tgtEl>
                                          <p:spTgt spid="11"/>
                                        </p:tgtEl>
                                        <p:attrNameLst>
                                          <p:attrName>style.visibility</p:attrName>
                                        </p:attrNameLst>
                                      </p:cBhvr>
                                      <p:to>
                                        <p:strVal val="visible"/>
                                      </p:to>
                                    </p:set>
                                    <p:anim calcmode="lin" valueType="num">
                                      <p:cBhvr>
                                        <p:cTn id="182" dur="2000" fill="hold"/>
                                        <p:tgtEl>
                                          <p:spTgt spid="11"/>
                                        </p:tgtEl>
                                        <p:attrNameLst>
                                          <p:attrName>ppt_w</p:attrName>
                                        </p:attrNameLst>
                                      </p:cBhvr>
                                      <p:tavLst>
                                        <p:tav tm="0">
                                          <p:val>
                                            <p:fltVal val="0"/>
                                          </p:val>
                                        </p:tav>
                                        <p:tav tm="100000">
                                          <p:val>
                                            <p:strVal val="#ppt_w"/>
                                          </p:val>
                                        </p:tav>
                                      </p:tavLst>
                                    </p:anim>
                                    <p:anim calcmode="lin" valueType="num">
                                      <p:cBhvr>
                                        <p:cTn id="183" dur="2000" fill="hold"/>
                                        <p:tgtEl>
                                          <p:spTgt spid="11"/>
                                        </p:tgtEl>
                                        <p:attrNameLst>
                                          <p:attrName>ppt_h</p:attrName>
                                        </p:attrNameLst>
                                      </p:cBhvr>
                                      <p:tavLst>
                                        <p:tav tm="0">
                                          <p:val>
                                            <p:fltVal val="0"/>
                                          </p:val>
                                        </p:tav>
                                        <p:tav tm="100000">
                                          <p:val>
                                            <p:strVal val="#ppt_h"/>
                                          </p:val>
                                        </p:tav>
                                      </p:tavLst>
                                    </p:anim>
                                    <p:animEffect transition="in" filter="fade">
                                      <p:cBhvr>
                                        <p:cTn id="184" dur="2000"/>
                                        <p:tgtEl>
                                          <p:spTgt spid="11"/>
                                        </p:tgtEl>
                                      </p:cBhvr>
                                    </p:animEffect>
                                  </p:childTnLst>
                                </p:cTn>
                              </p:par>
                              <p:par>
                                <p:cTn id="185" presetID="53" presetClass="exit" presetSubtype="32" fill="hold" nodeType="withEffect">
                                  <p:stCondLst>
                                    <p:cond delay="0"/>
                                  </p:stCondLst>
                                  <p:childTnLst>
                                    <p:anim calcmode="lin" valueType="num">
                                      <p:cBhvr>
                                        <p:cTn id="186" dur="2000"/>
                                        <p:tgtEl>
                                          <p:spTgt spid="64"/>
                                        </p:tgtEl>
                                        <p:attrNameLst>
                                          <p:attrName>ppt_w</p:attrName>
                                        </p:attrNameLst>
                                      </p:cBhvr>
                                      <p:tavLst>
                                        <p:tav tm="0">
                                          <p:val>
                                            <p:strVal val="ppt_w"/>
                                          </p:val>
                                        </p:tav>
                                        <p:tav tm="100000">
                                          <p:val>
                                            <p:fltVal val="0"/>
                                          </p:val>
                                        </p:tav>
                                      </p:tavLst>
                                    </p:anim>
                                    <p:anim calcmode="lin" valueType="num">
                                      <p:cBhvr>
                                        <p:cTn id="187" dur="2000"/>
                                        <p:tgtEl>
                                          <p:spTgt spid="64"/>
                                        </p:tgtEl>
                                        <p:attrNameLst>
                                          <p:attrName>ppt_h</p:attrName>
                                        </p:attrNameLst>
                                      </p:cBhvr>
                                      <p:tavLst>
                                        <p:tav tm="0">
                                          <p:val>
                                            <p:strVal val="ppt_h"/>
                                          </p:val>
                                        </p:tav>
                                        <p:tav tm="100000">
                                          <p:val>
                                            <p:fltVal val="0"/>
                                          </p:val>
                                        </p:tav>
                                      </p:tavLst>
                                    </p:anim>
                                    <p:animEffect transition="out" filter="fade">
                                      <p:cBhvr>
                                        <p:cTn id="188" dur="2000"/>
                                        <p:tgtEl>
                                          <p:spTgt spid="64"/>
                                        </p:tgtEl>
                                      </p:cBhvr>
                                    </p:animEffect>
                                    <p:set>
                                      <p:cBhvr>
                                        <p:cTn id="189" dur="1" fill="hold">
                                          <p:stCondLst>
                                            <p:cond delay="1999"/>
                                          </p:stCondLst>
                                        </p:cTn>
                                        <p:tgtEl>
                                          <p:spTgt spid="64"/>
                                        </p:tgtEl>
                                        <p:attrNameLst>
                                          <p:attrName>style.visibility</p:attrName>
                                        </p:attrNameLst>
                                      </p:cBhvr>
                                      <p:to>
                                        <p:strVal val="hidden"/>
                                      </p:to>
                                    </p:set>
                                  </p:childTnLst>
                                </p:cTn>
                              </p:par>
                              <p:par>
                                <p:cTn id="190" presetID="63" presetClass="path" presetSubtype="0" accel="50000" decel="50000" fill="hold" nodeType="withEffect">
                                  <p:stCondLst>
                                    <p:cond delay="0"/>
                                  </p:stCondLst>
                                  <p:childTnLst>
                                    <p:animMotion origin="layout" path="M 4.54214E-6 4.10405E-6 L 0.32239 0.11653 " pathEditMode="relative" rAng="0" ptsTypes="AA">
                                      <p:cBhvr>
                                        <p:cTn id="191" dur="2000" fill="hold"/>
                                        <p:tgtEl>
                                          <p:spTgt spid="64"/>
                                        </p:tgtEl>
                                        <p:attrNameLst>
                                          <p:attrName>ppt_x</p:attrName>
                                          <p:attrName>ppt_y</p:attrName>
                                        </p:attrNameLst>
                                      </p:cBhvr>
                                      <p:rCtr x="16113" y="5827"/>
                                    </p:animMotion>
                                  </p:childTnLst>
                                </p:cTn>
                              </p:par>
                              <p:par>
                                <p:cTn id="192" presetID="10" presetClass="exit" presetSubtype="0" fill="hold" nodeType="withEffect">
                                  <p:stCondLst>
                                    <p:cond delay="0"/>
                                  </p:stCondLst>
                                  <p:childTnLst>
                                    <p:animEffect transition="out" filter="fade">
                                      <p:cBhvr>
                                        <p:cTn id="193" dur="500"/>
                                        <p:tgtEl>
                                          <p:spTgt spid="191499"/>
                                        </p:tgtEl>
                                      </p:cBhvr>
                                    </p:animEffect>
                                    <p:set>
                                      <p:cBhvr>
                                        <p:cTn id="194" dur="1" fill="hold">
                                          <p:stCondLst>
                                            <p:cond delay="499"/>
                                          </p:stCondLst>
                                        </p:cTn>
                                        <p:tgtEl>
                                          <p:spTgt spid="191499"/>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500"/>
                                        <p:tgtEl>
                                          <p:spTgt spid="191531"/>
                                        </p:tgtEl>
                                      </p:cBhvr>
                                    </p:animEffect>
                                    <p:set>
                                      <p:cBhvr>
                                        <p:cTn id="197" dur="1" fill="hold">
                                          <p:stCondLst>
                                            <p:cond delay="499"/>
                                          </p:stCondLst>
                                        </p:cTn>
                                        <p:tgtEl>
                                          <p:spTgt spid="191531"/>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10" presetClass="exit" presetSubtype="0" fill="hold" grpId="1" nodeType="clickEffect">
                                  <p:stCondLst>
                                    <p:cond delay="0"/>
                                  </p:stCondLst>
                                  <p:childTnLst>
                                    <p:animEffect transition="out" filter="fade">
                                      <p:cBhvr>
                                        <p:cTn id="201" dur="500"/>
                                        <p:tgtEl>
                                          <p:spTgt spid="191548"/>
                                        </p:tgtEl>
                                      </p:cBhvr>
                                    </p:animEffect>
                                    <p:set>
                                      <p:cBhvr>
                                        <p:cTn id="202" dur="1" fill="hold">
                                          <p:stCondLst>
                                            <p:cond delay="499"/>
                                          </p:stCondLst>
                                        </p:cTn>
                                        <p:tgtEl>
                                          <p:spTgt spid="191548"/>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191566"/>
                                        </p:tgtEl>
                                      </p:cBhvr>
                                    </p:animEffect>
                                    <p:set>
                                      <p:cBhvr>
                                        <p:cTn id="205" dur="1" fill="hold">
                                          <p:stCondLst>
                                            <p:cond delay="499"/>
                                          </p:stCondLst>
                                        </p:cTn>
                                        <p:tgtEl>
                                          <p:spTgt spid="191566"/>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191575"/>
                                        </p:tgtEl>
                                      </p:cBhvr>
                                    </p:animEffect>
                                    <p:set>
                                      <p:cBhvr>
                                        <p:cTn id="208" dur="1" fill="hold">
                                          <p:stCondLst>
                                            <p:cond delay="499"/>
                                          </p:stCondLst>
                                        </p:cTn>
                                        <p:tgtEl>
                                          <p:spTgt spid="191575"/>
                                        </p:tgtEl>
                                        <p:attrNameLst>
                                          <p:attrName>style.visibility</p:attrName>
                                        </p:attrNameLst>
                                      </p:cBhvr>
                                      <p:to>
                                        <p:strVal val="hidden"/>
                                      </p:to>
                                    </p:set>
                                  </p:childTnLst>
                                </p:cTn>
                              </p:par>
                            </p:childTnLst>
                          </p:cTn>
                        </p:par>
                        <p:par>
                          <p:cTn id="209" fill="hold">
                            <p:stCondLst>
                              <p:cond delay="500"/>
                            </p:stCondLst>
                            <p:childTnLst>
                              <p:par>
                                <p:cTn id="210" presetID="10" presetClass="entr" presetSubtype="0" fill="hold" nodeType="afterEffect">
                                  <p:stCondLst>
                                    <p:cond delay="0"/>
                                  </p:stCondLst>
                                  <p:childTnLst>
                                    <p:set>
                                      <p:cBhvr>
                                        <p:cTn id="211" dur="1" fill="hold">
                                          <p:stCondLst>
                                            <p:cond delay="0"/>
                                          </p:stCondLst>
                                        </p:cTn>
                                        <p:tgtEl>
                                          <p:spTgt spid="43091"/>
                                        </p:tgtEl>
                                        <p:attrNameLst>
                                          <p:attrName>style.visibility</p:attrName>
                                        </p:attrNameLst>
                                      </p:cBhvr>
                                      <p:to>
                                        <p:strVal val="visible"/>
                                      </p:to>
                                    </p:set>
                                    <p:animEffect transition="in" filter="fade">
                                      <p:cBhvr>
                                        <p:cTn id="212" dur="500"/>
                                        <p:tgtEl>
                                          <p:spTgt spid="43091"/>
                                        </p:tgtEl>
                                      </p:cBhvr>
                                    </p:animEffect>
                                  </p:childTnLst>
                                </p:cTn>
                              </p:par>
                              <p:par>
                                <p:cTn id="213" presetID="10" presetClass="exit" presetSubtype="0" fill="hold" nodeType="withEffect">
                                  <p:stCondLst>
                                    <p:cond delay="0"/>
                                  </p:stCondLst>
                                  <p:childTnLst>
                                    <p:animEffect transition="out" filter="fade">
                                      <p:cBhvr>
                                        <p:cTn id="214" dur="500"/>
                                        <p:tgtEl>
                                          <p:spTgt spid="43031"/>
                                        </p:tgtEl>
                                      </p:cBhvr>
                                    </p:animEffect>
                                    <p:set>
                                      <p:cBhvr>
                                        <p:cTn id="215" dur="1" fill="hold">
                                          <p:stCondLst>
                                            <p:cond delay="499"/>
                                          </p:stCondLst>
                                        </p:cTn>
                                        <p:tgtEl>
                                          <p:spTgt spid="43031"/>
                                        </p:tgtEl>
                                        <p:attrNameLst>
                                          <p:attrName>style.visibility</p:attrName>
                                        </p:attrNameLst>
                                      </p:cBhvr>
                                      <p:to>
                                        <p:strVal val="hidden"/>
                                      </p:to>
                                    </p:set>
                                  </p:childTnLst>
                                </p:cTn>
                              </p:par>
                              <p:par>
                                <p:cTn id="216" presetID="10" presetClass="exit" presetSubtype="0" fill="hold" nodeType="withEffect">
                                  <p:stCondLst>
                                    <p:cond delay="0"/>
                                  </p:stCondLst>
                                  <p:childTnLst>
                                    <p:animEffect transition="out" filter="fade">
                                      <p:cBhvr>
                                        <p:cTn id="217" dur="500"/>
                                        <p:tgtEl>
                                          <p:spTgt spid="43052"/>
                                        </p:tgtEl>
                                      </p:cBhvr>
                                    </p:animEffect>
                                    <p:set>
                                      <p:cBhvr>
                                        <p:cTn id="218" dur="1" fill="hold">
                                          <p:stCondLst>
                                            <p:cond delay="499"/>
                                          </p:stCondLst>
                                        </p:cTn>
                                        <p:tgtEl>
                                          <p:spTgt spid="43052"/>
                                        </p:tgtEl>
                                        <p:attrNameLst>
                                          <p:attrName>style.visibility</p:attrName>
                                        </p:attrNameLst>
                                      </p:cBhvr>
                                      <p:to>
                                        <p:strVal val="hidden"/>
                                      </p:to>
                                    </p:set>
                                  </p:childTnLst>
                                </p:cTn>
                              </p:par>
                              <p:par>
                                <p:cTn id="219" presetID="10" presetClass="exit" presetSubtype="0" fill="hold" nodeType="withEffect">
                                  <p:stCondLst>
                                    <p:cond delay="0"/>
                                  </p:stCondLst>
                                  <p:childTnLst>
                                    <p:animEffect transition="out" filter="fade">
                                      <p:cBhvr>
                                        <p:cTn id="220" dur="500"/>
                                        <p:tgtEl>
                                          <p:spTgt spid="11"/>
                                        </p:tgtEl>
                                      </p:cBhvr>
                                    </p:animEffect>
                                    <p:set>
                                      <p:cBhvr>
                                        <p:cTn id="221" dur="1" fill="hold">
                                          <p:stCondLst>
                                            <p:cond delay="499"/>
                                          </p:stCondLst>
                                        </p:cTn>
                                        <p:tgtEl>
                                          <p:spTgt spid="11"/>
                                        </p:tgtEl>
                                        <p:attrNameLst>
                                          <p:attrName>style.visibility</p:attrName>
                                        </p:attrNameLst>
                                      </p:cBhvr>
                                      <p:to>
                                        <p:strVal val="hidden"/>
                                      </p:to>
                                    </p:set>
                                  </p:childTnLst>
                                </p:cTn>
                              </p:par>
                              <p:par>
                                <p:cTn id="222" presetID="10" presetClass="exit" presetSubtype="0" fill="hold" grpId="0" nodeType="withEffect">
                                  <p:stCondLst>
                                    <p:cond delay="0"/>
                                  </p:stCondLst>
                                  <p:childTnLst>
                                    <p:animEffect transition="out" filter="fade">
                                      <p:cBhvr>
                                        <p:cTn id="223" dur="500"/>
                                        <p:tgtEl>
                                          <p:spTgt spid="43054"/>
                                        </p:tgtEl>
                                      </p:cBhvr>
                                    </p:animEffect>
                                    <p:set>
                                      <p:cBhvr>
                                        <p:cTn id="224" dur="1" fill="hold">
                                          <p:stCondLst>
                                            <p:cond delay="499"/>
                                          </p:stCondLst>
                                        </p:cTn>
                                        <p:tgtEl>
                                          <p:spTgt spid="43054"/>
                                        </p:tgtEl>
                                        <p:attrNameLst>
                                          <p:attrName>style.visibility</p:attrName>
                                        </p:attrNameLst>
                                      </p:cBhvr>
                                      <p:to>
                                        <p:strVal val="hidden"/>
                                      </p:to>
                                    </p:set>
                                  </p:childTnLst>
                                </p:cTn>
                              </p:par>
                            </p:childTnLst>
                          </p:cTn>
                        </p:par>
                        <p:par>
                          <p:cTn id="225" fill="hold">
                            <p:stCondLst>
                              <p:cond delay="1000"/>
                            </p:stCondLst>
                            <p:childTnLst>
                              <p:par>
                                <p:cTn id="226" presetID="6" presetClass="emph" presetSubtype="0" fill="hold" nodeType="afterEffect">
                                  <p:stCondLst>
                                    <p:cond delay="0"/>
                                  </p:stCondLst>
                                  <p:childTnLst>
                                    <p:animScale>
                                      <p:cBhvr>
                                        <p:cTn id="227" dur="2000" fill="hold"/>
                                        <p:tgtEl>
                                          <p:spTgt spid="43091"/>
                                        </p:tgtEl>
                                      </p:cBhvr>
                                      <p:by x="150000" y="150000"/>
                                    </p:animScale>
                                  </p:childTnLst>
                                </p:cTn>
                              </p:par>
                              <p:par>
                                <p:cTn id="228" presetID="35" presetClass="path" presetSubtype="0" accel="50000" decel="50000" fill="hold" nodeType="withEffect">
                                  <p:stCondLst>
                                    <p:cond delay="0"/>
                                  </p:stCondLst>
                                  <p:childTnLst>
                                    <p:animMotion origin="layout" path="M -0.00352 -0.00556 L -0.37839 -0.09306 " pathEditMode="relative" rAng="0" ptsTypes="AA">
                                      <p:cBhvr>
                                        <p:cTn id="229" dur="2000" fill="hold"/>
                                        <p:tgtEl>
                                          <p:spTgt spid="43091"/>
                                        </p:tgtEl>
                                        <p:attrNameLst>
                                          <p:attrName>ppt_x</p:attrName>
                                          <p:attrName>ppt_y</p:attrName>
                                        </p:attrNameLst>
                                      </p:cBhvr>
                                      <p:rCtr x="-188" y="-44"/>
                                    </p:animMotion>
                                  </p:childTnLst>
                                </p:cTn>
                              </p:par>
                            </p:childTnLst>
                          </p:cTn>
                        </p:par>
                        <p:par>
                          <p:cTn id="230" fill="hold">
                            <p:stCondLst>
                              <p:cond delay="3000"/>
                            </p:stCondLst>
                            <p:childTnLst>
                              <p:par>
                                <p:cTn id="231" presetID="10" presetClass="entr" presetSubtype="0" fill="hold" nodeType="afterEffect">
                                  <p:stCondLst>
                                    <p:cond delay="0"/>
                                  </p:stCondLst>
                                  <p:childTnLst>
                                    <p:set>
                                      <p:cBhvr>
                                        <p:cTn id="232" dur="1" fill="hold">
                                          <p:stCondLst>
                                            <p:cond delay="0"/>
                                          </p:stCondLst>
                                        </p:cTn>
                                        <p:tgtEl>
                                          <p:spTgt spid="43121"/>
                                        </p:tgtEl>
                                        <p:attrNameLst>
                                          <p:attrName>style.visibility</p:attrName>
                                        </p:attrNameLst>
                                      </p:cBhvr>
                                      <p:to>
                                        <p:strVal val="visible"/>
                                      </p:to>
                                    </p:set>
                                    <p:animEffect transition="in" filter="fade">
                                      <p:cBhvr>
                                        <p:cTn id="233" dur="500"/>
                                        <p:tgtEl>
                                          <p:spTgt spid="43121"/>
                                        </p:tgtEl>
                                      </p:cBhvr>
                                    </p:animEffect>
                                  </p:childTnLst>
                                </p:cTn>
                              </p:par>
                              <p:par>
                                <p:cTn id="234" presetID="10" presetClass="exit" presetSubtype="0" fill="hold" nodeType="withEffect">
                                  <p:stCondLst>
                                    <p:cond delay="0"/>
                                  </p:stCondLst>
                                  <p:childTnLst>
                                    <p:animEffect transition="out" filter="fade">
                                      <p:cBhvr>
                                        <p:cTn id="235" dur="500"/>
                                        <p:tgtEl>
                                          <p:spTgt spid="43091"/>
                                        </p:tgtEl>
                                      </p:cBhvr>
                                    </p:animEffect>
                                    <p:set>
                                      <p:cBhvr>
                                        <p:cTn id="236" dur="1" fill="hold">
                                          <p:stCondLst>
                                            <p:cond delay="499"/>
                                          </p:stCondLst>
                                        </p:cTn>
                                        <p:tgtEl>
                                          <p:spTgt spid="43091"/>
                                        </p:tgtEl>
                                        <p:attrNameLst>
                                          <p:attrName>style.visibility</p:attrName>
                                        </p:attrNameLst>
                                      </p:cBhvr>
                                      <p:to>
                                        <p:strVal val="hidden"/>
                                      </p:to>
                                    </p:set>
                                  </p:childTnLst>
                                </p:cTn>
                              </p:par>
                            </p:childTnLst>
                          </p:cTn>
                        </p:par>
                      </p:childTnLst>
                    </p:cTn>
                  </p:par>
                  <p:par>
                    <p:cTn id="237" fill="hold">
                      <p:stCondLst>
                        <p:cond delay="indefinite"/>
                      </p:stCondLst>
                      <p:childTnLst>
                        <p:par>
                          <p:cTn id="238" fill="hold">
                            <p:stCondLst>
                              <p:cond delay="0"/>
                            </p:stCondLst>
                            <p:childTnLst>
                              <p:par>
                                <p:cTn id="239" presetID="22" presetClass="entr" presetSubtype="8" fill="hold" grpId="0" nodeType="clickEffect">
                                  <p:stCondLst>
                                    <p:cond delay="0"/>
                                  </p:stCondLst>
                                  <p:childTnLst>
                                    <p:set>
                                      <p:cBhvr>
                                        <p:cTn id="240" dur="1" fill="hold">
                                          <p:stCondLst>
                                            <p:cond delay="0"/>
                                          </p:stCondLst>
                                        </p:cTn>
                                        <p:tgtEl>
                                          <p:spTgt spid="91"/>
                                        </p:tgtEl>
                                        <p:attrNameLst>
                                          <p:attrName>style.visibility</p:attrName>
                                        </p:attrNameLst>
                                      </p:cBhvr>
                                      <p:to>
                                        <p:strVal val="visible"/>
                                      </p:to>
                                    </p:set>
                                    <p:animEffect transition="in" filter="wipe(left)">
                                      <p:cBhvr>
                                        <p:cTn id="241" dur="500"/>
                                        <p:tgtEl>
                                          <p:spTgt spid="91"/>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92"/>
                                        </p:tgtEl>
                                        <p:attrNameLst>
                                          <p:attrName>style.visibility</p:attrName>
                                        </p:attrNameLst>
                                      </p:cBhvr>
                                      <p:to>
                                        <p:strVal val="visible"/>
                                      </p:to>
                                    </p:set>
                                    <p:animEffect transition="in" filter="fade">
                                      <p:cBhvr>
                                        <p:cTn id="244" dur="500"/>
                                        <p:tgtEl>
                                          <p:spTgt spid="92"/>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93"/>
                                        </p:tgtEl>
                                        <p:attrNameLst>
                                          <p:attrName>style.visibility</p:attrName>
                                        </p:attrNameLst>
                                      </p:cBhvr>
                                      <p:to>
                                        <p:strVal val="visible"/>
                                      </p:to>
                                    </p:set>
                                    <p:animEffect transition="in" filter="fade">
                                      <p:cBhvr>
                                        <p:cTn id="247" dur="500"/>
                                        <p:tgtEl>
                                          <p:spTgt spid="93"/>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grpId="1" nodeType="clickEffect">
                                  <p:stCondLst>
                                    <p:cond delay="0"/>
                                  </p:stCondLst>
                                  <p:childTnLst>
                                    <p:animEffect transition="out" filter="fade">
                                      <p:cBhvr>
                                        <p:cTn id="251" dur="500"/>
                                        <p:tgtEl>
                                          <p:spTgt spid="91"/>
                                        </p:tgtEl>
                                      </p:cBhvr>
                                    </p:animEffect>
                                    <p:set>
                                      <p:cBhvr>
                                        <p:cTn id="252" dur="1" fill="hold">
                                          <p:stCondLst>
                                            <p:cond delay="499"/>
                                          </p:stCondLst>
                                        </p:cTn>
                                        <p:tgtEl>
                                          <p:spTgt spid="91"/>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92"/>
                                        </p:tgtEl>
                                      </p:cBhvr>
                                    </p:animEffect>
                                    <p:set>
                                      <p:cBhvr>
                                        <p:cTn id="255" dur="1" fill="hold">
                                          <p:stCondLst>
                                            <p:cond delay="499"/>
                                          </p:stCondLst>
                                        </p:cTn>
                                        <p:tgtEl>
                                          <p:spTgt spid="92"/>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500"/>
                                        <p:tgtEl>
                                          <p:spTgt spid="93"/>
                                        </p:tgtEl>
                                      </p:cBhvr>
                                    </p:animEffect>
                                    <p:set>
                                      <p:cBhvr>
                                        <p:cTn id="258" dur="1" fill="hold">
                                          <p:stCondLst>
                                            <p:cond delay="499"/>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191540" grpId="0" animBg="1"/>
      <p:bldP spid="191540" grpId="1" animBg="1"/>
      <p:bldP spid="191540" grpId="2" animBg="1"/>
      <p:bldP spid="191541" grpId="0" animBg="1"/>
      <p:bldP spid="191541" grpId="1" animBg="1"/>
      <p:bldP spid="191542" grpId="0" animBg="1"/>
      <p:bldP spid="191542" grpId="1" animBg="1"/>
      <p:bldP spid="191547" grpId="0" animBg="1"/>
      <p:bldP spid="191547" grpId="1" animBg="1"/>
      <p:bldP spid="191548" grpId="0" animBg="1"/>
      <p:bldP spid="191548" grpId="1" animBg="1"/>
      <p:bldP spid="191549" grpId="0" animBg="1"/>
      <p:bldP spid="191549" grpId="1" animBg="1"/>
      <p:bldP spid="191554" grpId="0" animBg="1"/>
      <p:bldP spid="191554" grpId="1" animBg="1"/>
      <p:bldP spid="191556" grpId="0" animBg="1"/>
      <p:bldP spid="191556" grpId="1" animBg="1"/>
      <p:bldP spid="191557" grpId="0" animBg="1"/>
      <p:bldP spid="191557" grpId="1" animBg="1"/>
      <p:bldP spid="191555" grpId="0" animBg="1"/>
      <p:bldP spid="191555" grpId="1" animBg="1"/>
      <p:bldP spid="191558" grpId="0" animBg="1"/>
      <p:bldP spid="191558" grpId="1" animBg="1"/>
      <p:bldP spid="191559" grpId="0" animBg="1"/>
      <p:bldP spid="191559" grpId="1" animBg="1"/>
      <p:bldP spid="191561" grpId="0" animBg="1"/>
      <p:bldP spid="191561" grpId="1" animBg="1"/>
      <p:bldP spid="191562" grpId="0" animBg="1"/>
      <p:bldP spid="191562" grpId="1" animBg="1"/>
      <p:bldP spid="191563" grpId="0" animBg="1"/>
      <p:bldP spid="191563" grpId="1" animBg="1"/>
      <p:bldP spid="191566" grpId="0" animBg="1"/>
      <p:bldP spid="191566" grpId="1" animBg="1"/>
      <p:bldP spid="191567" grpId="0" animBg="1"/>
      <p:bldP spid="191567" grpId="1" animBg="1"/>
      <p:bldP spid="191568" grpId="0"/>
      <p:bldP spid="191568" grpId="1"/>
      <p:bldP spid="191569" grpId="0"/>
      <p:bldP spid="191569" grpId="1"/>
      <p:bldP spid="191570" grpId="0"/>
      <p:bldP spid="191570" grpId="1"/>
      <p:bldP spid="191571" grpId="0"/>
      <p:bldP spid="191571" grpId="1"/>
      <p:bldP spid="191572" grpId="0"/>
      <p:bldP spid="191573" grpId="0"/>
      <p:bldP spid="191573" grpId="1"/>
      <p:bldP spid="191574" grpId="0"/>
      <p:bldP spid="191574" grpId="1"/>
      <p:bldP spid="191575" grpId="0"/>
      <p:bldP spid="191575" grpId="1"/>
      <p:bldP spid="191576" grpId="0"/>
      <p:bldP spid="43054" grpId="0"/>
      <p:bldP spid="92" grpId="0" animBg="1"/>
      <p:bldP spid="92" grpId="1" animBg="1"/>
      <p:bldP spid="93" grpId="0"/>
      <p:bldP spid="93" grpId="1"/>
    </p:bld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Greg Cusanza</External_x0020_Speaker>
    <Session_x0020_Code xmlns="2295e2e7-0eeb-498e-8716-217bb2ee6ee3"> MGT320</Session_x0020_Code>
    <ProductTaxHTField0 xmlns="2295e2e7-0eeb-498e-8716-217bb2ee6ee3">
      <Terms xmlns="http://schemas.microsoft.com/office/infopath/2007/PartnerControls"/>
    </ProductTaxHTField0>
    <Presentation_x0020_Date xmlns="2295e2e7-0eeb-498e-8716-217bb2ee6ee3">2012-06-11T00:00:00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www.w3.org/XML/1998/namespace"/>
    <ds:schemaRef ds:uri="http://purl.org/dc/elements/1.1/"/>
    <ds:schemaRef ds:uri="http://purl.org/dc/terms/"/>
    <ds:schemaRef ds:uri="8b529f77-48ab-4581-b468-93f09345b8aa"/>
    <ds:schemaRef ds:uri="http://schemas.openxmlformats.org/package/2006/metadata/core-properties"/>
    <ds:schemaRef ds:uri="http://schemas.microsoft.com/office/2006/metadata/properties"/>
    <ds:schemaRef ds:uri="http://schemas.microsoft.com/office/2006/documentManagement/types"/>
    <ds:schemaRef ds:uri="2295e2e7-0eeb-498e-8716-217bb2ee6ee3"/>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28</TotalTime>
  <Words>2245</Words>
  <Application>Microsoft Office PowerPoint</Application>
  <PresentationFormat>Custom</PresentationFormat>
  <Paragraphs>403</Paragraphs>
  <Slides>37</Slides>
  <Notes>24</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TechEd_2012_Template_16x9</vt:lpstr>
      <vt:lpstr>White with Consolas font for code slides</vt:lpstr>
      <vt:lpstr>Microsoft System Center Virtual Machine Manager 2012: Zero to Cluster to Cloud</vt:lpstr>
      <vt:lpstr>SESSION OBJECTIVES AND TAKEAWAYS</vt:lpstr>
      <vt:lpstr>ZERO TO CLOUD WORKFLOW </vt:lpstr>
      <vt:lpstr>DEPLOYING COMPUTE  RESOURCES BARE-METAL  HYPER-V DEPLOYMENT</vt:lpstr>
      <vt:lpstr>DEMO STEPS</vt:lpstr>
      <vt:lpstr>BARE-METAL HYPER-V DEPLOYMENT CONFIGURATION SETUP Initial VMM WinPE Customization</vt:lpstr>
      <vt:lpstr>Script Example: WinPE Customization   1/2</vt:lpstr>
      <vt:lpstr>Script Example: WinPE Customization   2/2</vt:lpstr>
      <vt:lpstr>BARE-METAL HYPER-V DEPLOYMENT IN ACTION</vt:lpstr>
      <vt:lpstr>RUNNING GCE SCRIPTS DURING BARE-METAL DEPLOYMENT</vt:lpstr>
      <vt:lpstr>Script Example: Running GCE Scripts During Bare-Metal Deployment – Using Local Resource</vt:lpstr>
      <vt:lpstr>Script Example: Running GCE Scripts During Bare-Metal Deployment – Using Custom Resource</vt:lpstr>
      <vt:lpstr>POST-DEPLOYMENT GCE SCRIPTS</vt:lpstr>
      <vt:lpstr>Script Example: Post Deployment GCE Example</vt:lpstr>
      <vt:lpstr>POST-DEPLOYMENT GCE SCRIPTS</vt:lpstr>
      <vt:lpstr>ZERO TO CLOUD WORKFLOW </vt:lpstr>
      <vt:lpstr>CREATING RESOURCES  FOR CLOUD CONSUMPTION</vt:lpstr>
      <vt:lpstr>DEMO STEPS</vt:lpstr>
      <vt:lpstr>Related Content</vt:lpstr>
      <vt:lpstr>Resources</vt:lpstr>
      <vt:lpstr>PowerPoint Presentation</vt:lpstr>
      <vt:lpstr>MS Tag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Network Management</vt:lpstr>
      <vt:lpstr>Service Placement </vt:lpstr>
      <vt:lpstr>Placement</vt:lpstr>
      <vt:lpstr>PowerPoint Presentation</vt:lpstr>
      <vt:lpstr>Configure and Deploy Fabric  Storage</vt:lpstr>
      <vt:lpstr>Storage Management</vt:lpstr>
      <vt:lpstr>Storage Allocation Process</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System Center Virtual Machine Manager 2012: Zero to Cluster to Cloud</dc:title>
  <dc:subject>TechEd 2012</dc:subject>
  <dc:creator>Greg Cusanza</dc:creator>
  <cp:keywords>TechEd 2012</cp:keywords>
  <dc:description>Template: Jordan Cayabyab, Artitudes Design
Formatting:
Event Date: June 11-14, 2012
Event Location: Orlando, FL
Audience Type: IT Pros, Developers</dc:description>
  <cp:lastModifiedBy>Shows</cp:lastModifiedBy>
  <cp:revision>10</cp:revision>
  <cp:lastPrinted>2010-05-11T05:02:34Z</cp:lastPrinted>
  <dcterms:created xsi:type="dcterms:W3CDTF">2012-06-05T07:46:28Z</dcterms:created>
  <dcterms:modified xsi:type="dcterms:W3CDTF">2012-06-11T23:07:14Z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