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0"/>
  </p:notesMasterIdLst>
  <p:handoutMasterIdLst>
    <p:handoutMasterId r:id="rId41"/>
  </p:handoutMasterIdLst>
  <p:sldIdLst>
    <p:sldId id="257" r:id="rId6"/>
    <p:sldId id="320" r:id="rId7"/>
    <p:sldId id="335" r:id="rId8"/>
    <p:sldId id="326" r:id="rId9"/>
    <p:sldId id="327" r:id="rId10"/>
    <p:sldId id="328" r:id="rId11"/>
    <p:sldId id="329" r:id="rId12"/>
    <p:sldId id="330" r:id="rId13"/>
    <p:sldId id="339" r:id="rId14"/>
    <p:sldId id="340" r:id="rId15"/>
    <p:sldId id="332" r:id="rId16"/>
    <p:sldId id="333" r:id="rId17"/>
    <p:sldId id="336" r:id="rId18"/>
    <p:sldId id="338" r:id="rId19"/>
    <p:sldId id="334"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60" r:id="rId34"/>
    <p:sldId id="356" r:id="rId35"/>
    <p:sldId id="357" r:id="rId36"/>
    <p:sldId id="358" r:id="rId37"/>
    <p:sldId id="359" r:id="rId38"/>
    <p:sldId id="256"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7549B-D892-48A3-953D-24B9967CA53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4D1A9E6-1C74-400E-99C3-A91722A764EB}">
      <dgm:prSet phldrT="[Text]" custT="1"/>
      <dgm:spPr>
        <a:ln>
          <a:noFill/>
        </a:ln>
      </dgm:spPr>
      <dgm:t>
        <a:bodyPr anchor="b"/>
        <a:lstStyle/>
        <a:p>
          <a:pPr algn="l"/>
          <a:r>
            <a:rPr lang="en-US" sz="2800" dirty="0" smtClean="0"/>
            <a:t>Multi-tenancy</a:t>
          </a:r>
          <a:endParaRPr lang="en-US" sz="2800" dirty="0"/>
        </a:p>
      </dgm:t>
    </dgm:pt>
    <dgm:pt modelId="{B7C818F2-EF9C-41BA-A651-CDD5864C2D8E}" type="parTrans" cxnId="{F46DF176-8250-4EE1-BF87-4EF5D598D178}">
      <dgm:prSet/>
      <dgm:spPr/>
      <dgm:t>
        <a:bodyPr/>
        <a:lstStyle/>
        <a:p>
          <a:endParaRPr lang="en-US"/>
        </a:p>
      </dgm:t>
    </dgm:pt>
    <dgm:pt modelId="{6FCB137A-C1FA-4609-B2A3-DCDBC302D1F7}" type="sibTrans" cxnId="{F46DF176-8250-4EE1-BF87-4EF5D598D178}">
      <dgm:prSet/>
      <dgm:spPr/>
      <dgm:t>
        <a:bodyPr/>
        <a:lstStyle/>
        <a:p>
          <a:endParaRPr lang="en-US"/>
        </a:p>
      </dgm:t>
    </dgm:pt>
    <dgm:pt modelId="{D938E0FA-3C31-4336-8029-D93B551E15B3}">
      <dgm:prSet phldrT="[Text]" custT="1"/>
      <dgm:spPr>
        <a:ln>
          <a:noFill/>
        </a:ln>
      </dgm:spPr>
      <dgm:t>
        <a:bodyPr anchor="b"/>
        <a:lstStyle/>
        <a:p>
          <a:pPr algn="l"/>
          <a:r>
            <a:rPr lang="en-US" sz="2800" dirty="0" err="1" smtClean="0">
              <a:solidFill>
                <a:schemeClr val="tx1"/>
              </a:solidFill>
            </a:rPr>
            <a:t>Perf</a:t>
          </a:r>
          <a:r>
            <a:rPr lang="en-US" sz="2800" dirty="0" smtClean="0">
              <a:solidFill>
                <a:schemeClr val="tx1"/>
              </a:solidFill>
            </a:rPr>
            <a:t> and Scale</a:t>
          </a:r>
          <a:endParaRPr lang="en-US" sz="2800" dirty="0">
            <a:solidFill>
              <a:schemeClr val="tx1"/>
            </a:solidFill>
          </a:endParaRPr>
        </a:p>
      </dgm:t>
    </dgm:pt>
    <dgm:pt modelId="{287554FA-9A29-4AC3-9ACA-26D85B389309}" type="parTrans" cxnId="{F8446CCF-70C0-49BF-BD66-19778F924E2B}">
      <dgm:prSet/>
      <dgm:spPr/>
      <dgm:t>
        <a:bodyPr/>
        <a:lstStyle/>
        <a:p>
          <a:endParaRPr lang="en-US"/>
        </a:p>
      </dgm:t>
    </dgm:pt>
    <dgm:pt modelId="{A984CE27-10DE-4F9B-B946-F0183A86D4AD}" type="sibTrans" cxnId="{F8446CCF-70C0-49BF-BD66-19778F924E2B}">
      <dgm:prSet/>
      <dgm:spPr/>
      <dgm:t>
        <a:bodyPr/>
        <a:lstStyle/>
        <a:p>
          <a:endParaRPr lang="en-US"/>
        </a:p>
      </dgm:t>
    </dgm:pt>
    <dgm:pt modelId="{74057236-A843-4A7A-8B60-C9D8D618E639}">
      <dgm:prSet phldrT="[Text]" custT="1"/>
      <dgm:spPr>
        <a:ln>
          <a:noFill/>
        </a:ln>
      </dgm:spPr>
      <dgm:t>
        <a:bodyPr anchor="b"/>
        <a:lstStyle/>
        <a:p>
          <a:pPr algn="l"/>
          <a:r>
            <a:rPr lang="en-US" sz="2800" dirty="0" smtClean="0"/>
            <a:t>Partner Enablement</a:t>
          </a:r>
          <a:endParaRPr lang="en-US" sz="2800" dirty="0"/>
        </a:p>
      </dgm:t>
    </dgm:pt>
    <dgm:pt modelId="{8D834135-1AAC-48E6-A950-A8F0F00BC34D}" type="parTrans" cxnId="{4677B17A-521D-4404-BF66-79A22DAF508F}">
      <dgm:prSet/>
      <dgm:spPr/>
      <dgm:t>
        <a:bodyPr/>
        <a:lstStyle/>
        <a:p>
          <a:endParaRPr lang="en-US"/>
        </a:p>
      </dgm:t>
    </dgm:pt>
    <dgm:pt modelId="{69D33D9D-AD4E-4607-B7AD-662DF52D5931}" type="sibTrans" cxnId="{4677B17A-521D-4404-BF66-79A22DAF508F}">
      <dgm:prSet/>
      <dgm:spPr/>
      <dgm:t>
        <a:bodyPr/>
        <a:lstStyle/>
        <a:p>
          <a:endParaRPr lang="en-US"/>
        </a:p>
      </dgm:t>
    </dgm:pt>
    <dgm:pt modelId="{5F5D3162-2720-46FE-81C7-95C39ACE06C8}">
      <dgm:prSet phldrT="[Text]" custT="1"/>
      <dgm:spPr>
        <a:solidFill>
          <a:schemeClr val="accent4"/>
        </a:solidFill>
        <a:ln>
          <a:noFill/>
        </a:ln>
      </dgm:spPr>
      <dgm:t>
        <a:bodyPr anchor="b"/>
        <a:lstStyle/>
        <a:p>
          <a:pPr algn="l"/>
          <a:r>
            <a:rPr lang="en-US" sz="2800" dirty="0" smtClean="0"/>
            <a:t>Windows Server 2012</a:t>
          </a:r>
          <a:endParaRPr lang="en-US" sz="2800" dirty="0"/>
        </a:p>
      </dgm:t>
    </dgm:pt>
    <dgm:pt modelId="{43B21C02-F23B-473A-83E4-C31C01FEF561}" type="parTrans" cxnId="{B6BE7F35-9210-4C9F-941E-96CCA60332B4}">
      <dgm:prSet/>
      <dgm:spPr/>
      <dgm:t>
        <a:bodyPr/>
        <a:lstStyle/>
        <a:p>
          <a:endParaRPr lang="en-US"/>
        </a:p>
      </dgm:t>
    </dgm:pt>
    <dgm:pt modelId="{045FF58C-81CF-48D1-AC9D-F108877F9099}" type="sibTrans" cxnId="{B6BE7F35-9210-4C9F-941E-96CCA60332B4}">
      <dgm:prSet/>
      <dgm:spPr/>
      <dgm:t>
        <a:bodyPr/>
        <a:lstStyle/>
        <a:p>
          <a:endParaRPr lang="en-US"/>
        </a:p>
      </dgm:t>
    </dgm:pt>
    <dgm:pt modelId="{C30848AA-A1F6-4E2A-8EB3-2B717545A5D0}" type="pres">
      <dgm:prSet presAssocID="{F027549B-D892-48A3-953D-24B9967CA53B}" presName="diagram" presStyleCnt="0">
        <dgm:presLayoutVars>
          <dgm:dir/>
          <dgm:resizeHandles val="exact"/>
        </dgm:presLayoutVars>
      </dgm:prSet>
      <dgm:spPr/>
      <dgm:t>
        <a:bodyPr/>
        <a:lstStyle/>
        <a:p>
          <a:endParaRPr lang="en-US"/>
        </a:p>
      </dgm:t>
    </dgm:pt>
    <dgm:pt modelId="{EF8D9289-2FC2-4510-A9F3-D4A107711195}" type="pres">
      <dgm:prSet presAssocID="{94D1A9E6-1C74-400E-99C3-A91722A764EB}" presName="node" presStyleLbl="node1" presStyleIdx="0" presStyleCnt="4">
        <dgm:presLayoutVars>
          <dgm:bulletEnabled val="1"/>
        </dgm:presLayoutVars>
      </dgm:prSet>
      <dgm:spPr/>
      <dgm:t>
        <a:bodyPr/>
        <a:lstStyle/>
        <a:p>
          <a:endParaRPr lang="en-US"/>
        </a:p>
      </dgm:t>
    </dgm:pt>
    <dgm:pt modelId="{40907AA0-7584-4D89-B75B-E822F2DDC477}" type="pres">
      <dgm:prSet presAssocID="{6FCB137A-C1FA-4609-B2A3-DCDBC302D1F7}" presName="sibTrans" presStyleCnt="0"/>
      <dgm:spPr/>
    </dgm:pt>
    <dgm:pt modelId="{39A0B091-9605-46A8-98A0-A267458D1D53}" type="pres">
      <dgm:prSet presAssocID="{74057236-A843-4A7A-8B60-C9D8D618E639}" presName="node" presStyleLbl="node1" presStyleIdx="1" presStyleCnt="4">
        <dgm:presLayoutVars>
          <dgm:bulletEnabled val="1"/>
        </dgm:presLayoutVars>
      </dgm:prSet>
      <dgm:spPr/>
      <dgm:t>
        <a:bodyPr/>
        <a:lstStyle/>
        <a:p>
          <a:endParaRPr lang="en-US"/>
        </a:p>
      </dgm:t>
    </dgm:pt>
    <dgm:pt modelId="{DDE44777-9E89-4B3F-A897-085269A87615}" type="pres">
      <dgm:prSet presAssocID="{69D33D9D-AD4E-4607-B7AD-662DF52D5931}" presName="sibTrans" presStyleCnt="0"/>
      <dgm:spPr/>
    </dgm:pt>
    <dgm:pt modelId="{91FFD855-38B0-4E70-9697-11A770485479}" type="pres">
      <dgm:prSet presAssocID="{5F5D3162-2720-46FE-81C7-95C39ACE06C8}" presName="node" presStyleLbl="node1" presStyleIdx="2" presStyleCnt="4">
        <dgm:presLayoutVars>
          <dgm:bulletEnabled val="1"/>
        </dgm:presLayoutVars>
      </dgm:prSet>
      <dgm:spPr/>
      <dgm:t>
        <a:bodyPr/>
        <a:lstStyle/>
        <a:p>
          <a:endParaRPr lang="en-US"/>
        </a:p>
      </dgm:t>
    </dgm:pt>
    <dgm:pt modelId="{49CEB64E-9C2D-485E-996B-114FA66340E7}" type="pres">
      <dgm:prSet presAssocID="{045FF58C-81CF-48D1-AC9D-F108877F9099}" presName="sibTrans" presStyleCnt="0"/>
      <dgm:spPr/>
    </dgm:pt>
    <dgm:pt modelId="{77AB1C87-A516-4D82-A84D-4E92C7090C3A}" type="pres">
      <dgm:prSet presAssocID="{D938E0FA-3C31-4336-8029-D93B551E15B3}" presName="node" presStyleLbl="node1" presStyleIdx="3" presStyleCnt="4">
        <dgm:presLayoutVars>
          <dgm:bulletEnabled val="1"/>
        </dgm:presLayoutVars>
      </dgm:prSet>
      <dgm:spPr/>
      <dgm:t>
        <a:bodyPr/>
        <a:lstStyle/>
        <a:p>
          <a:endParaRPr lang="en-US"/>
        </a:p>
      </dgm:t>
    </dgm:pt>
  </dgm:ptLst>
  <dgm:cxnLst>
    <dgm:cxn modelId="{7E7B7C2E-E989-4E11-A5A2-7CE6664D42F1}" type="presOf" srcId="{74057236-A843-4A7A-8B60-C9D8D618E639}" destId="{39A0B091-9605-46A8-98A0-A267458D1D53}" srcOrd="0" destOrd="0" presId="urn:microsoft.com/office/officeart/2005/8/layout/default"/>
    <dgm:cxn modelId="{F8446CCF-70C0-49BF-BD66-19778F924E2B}" srcId="{F027549B-D892-48A3-953D-24B9967CA53B}" destId="{D938E0FA-3C31-4336-8029-D93B551E15B3}" srcOrd="3" destOrd="0" parTransId="{287554FA-9A29-4AC3-9ACA-26D85B389309}" sibTransId="{A984CE27-10DE-4F9B-B946-F0183A86D4AD}"/>
    <dgm:cxn modelId="{B6BE7F35-9210-4C9F-941E-96CCA60332B4}" srcId="{F027549B-D892-48A3-953D-24B9967CA53B}" destId="{5F5D3162-2720-46FE-81C7-95C39ACE06C8}" srcOrd="2" destOrd="0" parTransId="{43B21C02-F23B-473A-83E4-C31C01FEF561}" sibTransId="{045FF58C-81CF-48D1-AC9D-F108877F9099}"/>
    <dgm:cxn modelId="{4677B17A-521D-4404-BF66-79A22DAF508F}" srcId="{F027549B-D892-48A3-953D-24B9967CA53B}" destId="{74057236-A843-4A7A-8B60-C9D8D618E639}" srcOrd="1" destOrd="0" parTransId="{8D834135-1AAC-48E6-A950-A8F0F00BC34D}" sibTransId="{69D33D9D-AD4E-4607-B7AD-662DF52D5931}"/>
    <dgm:cxn modelId="{54CD0DF0-3EBC-476D-8220-6357025755F9}" type="presOf" srcId="{F027549B-D892-48A3-953D-24B9967CA53B}" destId="{C30848AA-A1F6-4E2A-8EB3-2B717545A5D0}" srcOrd="0" destOrd="0" presId="urn:microsoft.com/office/officeart/2005/8/layout/default"/>
    <dgm:cxn modelId="{DB4CB901-D8C3-49EE-A7E1-B0F9C19E38C6}" type="presOf" srcId="{94D1A9E6-1C74-400E-99C3-A91722A764EB}" destId="{EF8D9289-2FC2-4510-A9F3-D4A107711195}" srcOrd="0" destOrd="0" presId="urn:microsoft.com/office/officeart/2005/8/layout/default"/>
    <dgm:cxn modelId="{9F6F6BE4-DCEA-4BCB-A235-995D6CBF2AA3}" type="presOf" srcId="{D938E0FA-3C31-4336-8029-D93B551E15B3}" destId="{77AB1C87-A516-4D82-A84D-4E92C7090C3A}" srcOrd="0" destOrd="0" presId="urn:microsoft.com/office/officeart/2005/8/layout/default"/>
    <dgm:cxn modelId="{F46DF176-8250-4EE1-BF87-4EF5D598D178}" srcId="{F027549B-D892-48A3-953D-24B9967CA53B}" destId="{94D1A9E6-1C74-400E-99C3-A91722A764EB}" srcOrd="0" destOrd="0" parTransId="{B7C818F2-EF9C-41BA-A651-CDD5864C2D8E}" sibTransId="{6FCB137A-C1FA-4609-B2A3-DCDBC302D1F7}"/>
    <dgm:cxn modelId="{649DAEA2-761C-450D-B91C-AB5FA2BA9A85}" type="presOf" srcId="{5F5D3162-2720-46FE-81C7-95C39ACE06C8}" destId="{91FFD855-38B0-4E70-9697-11A770485479}" srcOrd="0" destOrd="0" presId="urn:microsoft.com/office/officeart/2005/8/layout/default"/>
    <dgm:cxn modelId="{F9C45C00-DAFC-4D58-9F6F-2B15D9B8FC87}" type="presParOf" srcId="{C30848AA-A1F6-4E2A-8EB3-2B717545A5D0}" destId="{EF8D9289-2FC2-4510-A9F3-D4A107711195}" srcOrd="0" destOrd="0" presId="urn:microsoft.com/office/officeart/2005/8/layout/default"/>
    <dgm:cxn modelId="{CEC5622B-8C8F-4C37-8384-EF660BC2B988}" type="presParOf" srcId="{C30848AA-A1F6-4E2A-8EB3-2B717545A5D0}" destId="{40907AA0-7584-4D89-B75B-E822F2DDC477}" srcOrd="1" destOrd="0" presId="urn:microsoft.com/office/officeart/2005/8/layout/default"/>
    <dgm:cxn modelId="{4C0D80C0-53A6-4004-A3D5-44CC95E42E3B}" type="presParOf" srcId="{C30848AA-A1F6-4E2A-8EB3-2B717545A5D0}" destId="{39A0B091-9605-46A8-98A0-A267458D1D53}" srcOrd="2" destOrd="0" presId="urn:microsoft.com/office/officeart/2005/8/layout/default"/>
    <dgm:cxn modelId="{1DBBD129-B890-4BAB-B699-B130735B899D}" type="presParOf" srcId="{C30848AA-A1F6-4E2A-8EB3-2B717545A5D0}" destId="{DDE44777-9E89-4B3F-A897-085269A87615}" srcOrd="3" destOrd="0" presId="urn:microsoft.com/office/officeart/2005/8/layout/default"/>
    <dgm:cxn modelId="{B5FE705C-E024-4F50-82BB-249DDDB5AFBE}" type="presParOf" srcId="{C30848AA-A1F6-4E2A-8EB3-2B717545A5D0}" destId="{91FFD855-38B0-4E70-9697-11A770485479}" srcOrd="4" destOrd="0" presId="urn:microsoft.com/office/officeart/2005/8/layout/default"/>
    <dgm:cxn modelId="{F4F70783-2CD9-4D55-A33A-E7F70B47AA9F}" type="presParOf" srcId="{C30848AA-A1F6-4E2A-8EB3-2B717545A5D0}" destId="{49CEB64E-9C2D-485E-996B-114FA66340E7}" srcOrd="5" destOrd="0" presId="urn:microsoft.com/office/officeart/2005/8/layout/default"/>
    <dgm:cxn modelId="{39B3F0EE-F288-4FFD-8380-769E3008B22C}" type="presParOf" srcId="{C30848AA-A1F6-4E2A-8EB3-2B717545A5D0}" destId="{77AB1C87-A516-4D82-A84D-4E92C7090C3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dgm:t>
        <a:bodyPr/>
        <a:lstStyle/>
        <a:p>
          <a:r>
            <a:rPr lang="en-US" sz="1800" dirty="0" smtClean="0"/>
            <a:t>Templates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AB08F5FD-9523-4634-9754-3ECB7E670143}">
      <dgm:prSet phldrT="[Text]" custT="1"/>
      <dgm:spPr/>
      <dgm:t>
        <a:bodyPr/>
        <a:lstStyle/>
        <a:p>
          <a:r>
            <a:rPr lang="en-US" sz="1400" dirty="0" smtClean="0"/>
            <a:t>Service</a:t>
          </a:r>
          <a:endParaRPr lang="en-US" sz="1400" dirty="0"/>
        </a:p>
      </dgm:t>
    </dgm:pt>
    <dgm:pt modelId="{14274FB8-74D3-41C9-B2DD-A09E7E895AB3}" type="parTrans" cxnId="{50A9B4A4-E342-47DC-8A6E-BD3CD9B4D995}">
      <dgm:prSet/>
      <dgm:spPr/>
      <dgm:t>
        <a:bodyPr/>
        <a:lstStyle/>
        <a:p>
          <a:endParaRPr lang="en-US"/>
        </a:p>
      </dgm:t>
    </dgm:pt>
    <dgm:pt modelId="{298E650C-3835-48E2-9345-4C79DBA26462}" type="sibTrans" cxnId="{50A9B4A4-E342-47DC-8A6E-BD3CD9B4D995}">
      <dgm:prSet/>
      <dgm:spPr/>
      <dgm:t>
        <a:bodyPr/>
        <a:lstStyle/>
        <a:p>
          <a:endParaRPr lang="en-US"/>
        </a:p>
      </dgm:t>
    </dgm:pt>
    <dgm:pt modelId="{A3B8DC32-FA5D-42C8-B357-F1F3DC113904}">
      <dgm:prSet phldrT="[Text]" custT="1"/>
      <dgm:spPr/>
      <dgm:t>
        <a:bodyPr/>
        <a:lstStyle/>
        <a:p>
          <a:r>
            <a:rPr lang="en-US" sz="1400" dirty="0" smtClean="0"/>
            <a:t>Virtual Machine</a:t>
          </a:r>
          <a:endParaRPr lang="en-US" sz="1400" dirty="0"/>
        </a:p>
      </dgm:t>
    </dgm:pt>
    <dgm:pt modelId="{A67854CE-3C74-4D97-80B4-58784EE0F981}" type="parTrans" cxnId="{490C0894-D662-43C3-B80C-DA05796C7043}">
      <dgm:prSet/>
      <dgm:spPr/>
      <dgm:t>
        <a:bodyPr/>
        <a:lstStyle/>
        <a:p>
          <a:endParaRPr lang="en-US"/>
        </a:p>
      </dgm:t>
    </dgm:pt>
    <dgm:pt modelId="{8C314ADA-85E3-43A7-9704-B4FF85CF1819}" type="sibTrans" cxnId="{490C0894-D662-43C3-B80C-DA05796C7043}">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custLinFactNeighborY="-277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334937D8-CBBF-48D7-A5ED-F83173C41806}" type="pres">
      <dgm:prSet presAssocID="{AB08F5FD-9523-4634-9754-3ECB7E670143}" presName="childNode" presStyleLbl="node1" presStyleIdx="0" presStyleCnt="2">
        <dgm:presLayoutVars>
          <dgm:bulletEnabled val="1"/>
        </dgm:presLayoutVars>
      </dgm:prSet>
      <dgm:spPr/>
      <dgm:t>
        <a:bodyPr/>
        <a:lstStyle/>
        <a:p>
          <a:endParaRPr lang="en-US"/>
        </a:p>
      </dgm:t>
    </dgm:pt>
    <dgm:pt modelId="{A2BFDF36-8D40-42B5-8513-3420F0DDE9E7}" type="pres">
      <dgm:prSet presAssocID="{AB08F5FD-9523-4634-9754-3ECB7E670143}" presName="aSpace2" presStyleCnt="0"/>
      <dgm:spPr/>
    </dgm:pt>
    <dgm:pt modelId="{F7022425-2CEA-4567-A85D-67D884564443}" type="pres">
      <dgm:prSet presAssocID="{A3B8DC32-FA5D-42C8-B357-F1F3DC113904}" presName="childNode" presStyleLbl="node1" presStyleIdx="1" presStyleCnt="2">
        <dgm:presLayoutVars>
          <dgm:bulletEnabled val="1"/>
        </dgm:presLayoutVars>
      </dgm:prSet>
      <dgm:spPr/>
      <dgm:t>
        <a:bodyPr/>
        <a:lstStyle/>
        <a:p>
          <a:endParaRPr lang="en-US"/>
        </a:p>
      </dgm:t>
    </dgm:pt>
  </dgm:ptLst>
  <dgm:cxnLst>
    <dgm:cxn modelId="{18F481F8-6141-4953-86DF-BD0629BB231E}" type="presOf" srcId="{3C1807C6-E416-40CE-8CF0-386DC789082F}" destId="{77891915-CBE8-43FF-9A31-4E748570976F}" srcOrd="0" destOrd="0" presId="urn:microsoft.com/office/officeart/2005/8/layout/lProcess2"/>
    <dgm:cxn modelId="{92ACBB85-A683-48EE-94F9-C8DADD187A67}" type="presOf" srcId="{AB08F5FD-9523-4634-9754-3ECB7E670143}" destId="{334937D8-CBBF-48D7-A5ED-F83173C41806}" srcOrd="0" destOrd="0" presId="urn:microsoft.com/office/officeart/2005/8/layout/lProcess2"/>
    <dgm:cxn modelId="{50A9B4A4-E342-47DC-8A6E-BD3CD9B4D995}" srcId="{97B06573-8440-45D6-985B-3980DB4EC97F}" destId="{AB08F5FD-9523-4634-9754-3ECB7E670143}" srcOrd="0" destOrd="0" parTransId="{14274FB8-74D3-41C9-B2DD-A09E7E895AB3}" sibTransId="{298E650C-3835-48E2-9345-4C79DBA26462}"/>
    <dgm:cxn modelId="{14B042FD-B069-45E4-91A6-4FD96E507E87}" type="presOf" srcId="{97B06573-8440-45D6-985B-3980DB4EC97F}" destId="{23A48D00-0D40-414D-9EC3-788B0D80385B}"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490C0894-D662-43C3-B80C-DA05796C7043}" srcId="{97B06573-8440-45D6-985B-3980DB4EC97F}" destId="{A3B8DC32-FA5D-42C8-B357-F1F3DC113904}" srcOrd="1" destOrd="0" parTransId="{A67854CE-3C74-4D97-80B4-58784EE0F981}" sibTransId="{8C314ADA-85E3-43A7-9704-B4FF85CF1819}"/>
    <dgm:cxn modelId="{94F14488-CDF6-42DA-B758-E56A00B2B234}" type="presOf" srcId="{A3B8DC32-FA5D-42C8-B357-F1F3DC113904}" destId="{F7022425-2CEA-4567-A85D-67D884564443}" srcOrd="0" destOrd="0" presId="urn:microsoft.com/office/officeart/2005/8/layout/lProcess2"/>
    <dgm:cxn modelId="{6F6FD5E0-6689-4D87-B955-06A39236ACA5}" type="presOf" srcId="{97B06573-8440-45D6-985B-3980DB4EC97F}" destId="{7A523AE7-14DD-4B54-BB38-63D3837F65AD}" srcOrd="1" destOrd="0" presId="urn:microsoft.com/office/officeart/2005/8/layout/lProcess2"/>
    <dgm:cxn modelId="{35A36025-CD17-4175-9EB0-A213CF230C2E}" type="presParOf" srcId="{77891915-CBE8-43FF-9A31-4E748570976F}" destId="{5BE8B746-FDD2-4B4B-BAD7-BF8A8340595B}" srcOrd="0" destOrd="0" presId="urn:microsoft.com/office/officeart/2005/8/layout/lProcess2"/>
    <dgm:cxn modelId="{C5E444AC-00B5-42F4-AB2F-69C118EDE98E}" type="presParOf" srcId="{5BE8B746-FDD2-4B4B-BAD7-BF8A8340595B}" destId="{23A48D00-0D40-414D-9EC3-788B0D80385B}" srcOrd="0" destOrd="0" presId="urn:microsoft.com/office/officeart/2005/8/layout/lProcess2"/>
    <dgm:cxn modelId="{C9BB983B-E3E1-4104-A81E-B9544B84424A}" type="presParOf" srcId="{5BE8B746-FDD2-4B4B-BAD7-BF8A8340595B}" destId="{7A523AE7-14DD-4B54-BB38-63D3837F65AD}" srcOrd="1" destOrd="0" presId="urn:microsoft.com/office/officeart/2005/8/layout/lProcess2"/>
    <dgm:cxn modelId="{15A86783-58D6-40F1-A70C-BF40AF5E95B9}" type="presParOf" srcId="{5BE8B746-FDD2-4B4B-BAD7-BF8A8340595B}" destId="{45E8F9D6-496A-4A69-82DB-16A9945870FB}" srcOrd="2" destOrd="0" presId="urn:microsoft.com/office/officeart/2005/8/layout/lProcess2"/>
    <dgm:cxn modelId="{A0D4484C-3819-4BBF-9B40-9034A56A9B7B}" type="presParOf" srcId="{45E8F9D6-496A-4A69-82DB-16A9945870FB}" destId="{FE37570B-4DE5-4BF1-805D-C17B0B8B6F5B}" srcOrd="0" destOrd="0" presId="urn:microsoft.com/office/officeart/2005/8/layout/lProcess2"/>
    <dgm:cxn modelId="{74821BD6-2EC7-4511-AB54-B1FC16E61A7F}" type="presParOf" srcId="{FE37570B-4DE5-4BF1-805D-C17B0B8B6F5B}" destId="{334937D8-CBBF-48D7-A5ED-F83173C41806}" srcOrd="0" destOrd="0" presId="urn:microsoft.com/office/officeart/2005/8/layout/lProcess2"/>
    <dgm:cxn modelId="{C8D4CCF8-E9AE-4F6A-9F2E-AF74FCF66BE7}" type="presParOf" srcId="{FE37570B-4DE5-4BF1-805D-C17B0B8B6F5B}" destId="{A2BFDF36-8D40-42B5-8513-3420F0DDE9E7}" srcOrd="1" destOrd="0" presId="urn:microsoft.com/office/officeart/2005/8/layout/lProcess2"/>
    <dgm:cxn modelId="{9552C51F-E954-41A6-8FD8-3608B7DADB87}" type="presParOf" srcId="{FE37570B-4DE5-4BF1-805D-C17B0B8B6F5B}" destId="{F7022425-2CEA-4567-A85D-67D884564443}" srcOrd="2" destOrd="0" presId="urn:microsoft.com/office/officeart/2005/8/layout/lProcess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dgm:t>
        <a:bodyPr anchor="t"/>
        <a:lstStyle/>
        <a:p>
          <a:r>
            <a:rPr lang="en-US" sz="1800" dirty="0" smtClean="0"/>
            <a:t>Quota</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LinFactNeighborX="-49" custLinFactNeighborY="20000"/>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Lst>
  <dgm:cxnLst>
    <dgm:cxn modelId="{19BAB228-5853-400C-8743-60366E548917}" type="presOf" srcId="{97B06573-8440-45D6-985B-3980DB4EC97F}" destId="{7A523AE7-14DD-4B54-BB38-63D3837F65AD}" srcOrd="1"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11A8B80D-1081-4CA7-BABF-550583C7E3D1}" type="presOf" srcId="{3C1807C6-E416-40CE-8CF0-386DC789082F}" destId="{77891915-CBE8-43FF-9A31-4E748570976F}" srcOrd="0" destOrd="0" presId="urn:microsoft.com/office/officeart/2005/8/layout/lProcess2"/>
    <dgm:cxn modelId="{FD19BBBB-404C-4B4E-A7BD-FAE5C389D03F}" type="presOf" srcId="{97B06573-8440-45D6-985B-3980DB4EC97F}" destId="{23A48D00-0D40-414D-9EC3-788B0D80385B}" srcOrd="0" destOrd="0" presId="urn:microsoft.com/office/officeart/2005/8/layout/lProcess2"/>
    <dgm:cxn modelId="{28049B96-39B1-4394-9702-82B91A9AD6DB}" type="presParOf" srcId="{77891915-CBE8-43FF-9A31-4E748570976F}" destId="{5BE8B746-FDD2-4B4B-BAD7-BF8A8340595B}" srcOrd="0" destOrd="0" presId="urn:microsoft.com/office/officeart/2005/8/layout/lProcess2"/>
    <dgm:cxn modelId="{516A7712-A963-4C10-A768-C3DE27D85EA1}" type="presParOf" srcId="{5BE8B746-FDD2-4B4B-BAD7-BF8A8340595B}" destId="{23A48D00-0D40-414D-9EC3-788B0D80385B}" srcOrd="0" destOrd="0" presId="urn:microsoft.com/office/officeart/2005/8/layout/lProcess2"/>
    <dgm:cxn modelId="{D18B3E9B-2F9B-4246-8816-D239B75B7537}" type="presParOf" srcId="{5BE8B746-FDD2-4B4B-BAD7-BF8A8340595B}" destId="{7A523AE7-14DD-4B54-BB38-63D3837F65AD}" srcOrd="1" destOrd="0" presId="urn:microsoft.com/office/officeart/2005/8/layout/lProcess2"/>
    <dgm:cxn modelId="{6C6A4FC7-0E38-47BC-BEF1-0020AFF6B79E}" type="presParOf" srcId="{5BE8B746-FDD2-4B4B-BAD7-BF8A8340595B}" destId="{45E8F9D6-496A-4A69-82DB-16A9945870FB}" srcOrd="2" destOrd="0" presId="urn:microsoft.com/office/officeart/2005/8/layout/lProcess2"/>
    <dgm:cxn modelId="{892D64AE-6D19-4D81-A44A-AE220756333E}" type="presParOf" srcId="{45E8F9D6-496A-4A69-82DB-16A9945870FB}" destId="{FE37570B-4DE5-4BF1-805D-C17B0B8B6F5B}" srcOrd="0" destOrd="0" presId="urn:microsoft.com/office/officeart/2005/8/layout/lProcess2"/>
  </dgm:cxnLst>
  <dgm:bg/>
  <dgm:whole>
    <a:ln>
      <a:noFill/>
    </a:ln>
  </dgm:whole>
  <dgm:extLst>
    <a:ext uri="http://schemas.microsoft.com/office/drawing/2008/diagram">
      <dsp:dataModelExt xmlns:dsp="http://schemas.microsoft.com/office/drawing/2008/diagram" relId="rId3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97B06573-8440-45D6-985B-3980DB4EC97F}">
      <dgm:prSet phldrT="[Text]" custT="1"/>
      <dgm:spPr>
        <a:solidFill>
          <a:schemeClr val="accent3">
            <a:lumMod val="60000"/>
            <a:lumOff val="40000"/>
          </a:schemeClr>
        </a:solidFill>
      </dgm:spPr>
      <dgm:t>
        <a:bodyPr/>
        <a:lstStyle/>
        <a:p>
          <a:r>
            <a:rPr lang="en-US" sz="2000" dirty="0" smtClean="0"/>
            <a:t>Host groups</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dgm:t>
        <a:bodyPr/>
        <a:lstStyle/>
        <a:p>
          <a:r>
            <a:rPr lang="en-US" sz="2000" dirty="0" smtClean="0"/>
            <a:t>Clusters</a:t>
          </a:r>
          <a:endParaRPr lang="en-US" sz="20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1BB0DC64-ECA8-4D2B-A285-C8B5DFC7F36B}">
      <dgm:prSet phldrT="[Text]" custT="1"/>
      <dgm:spPr/>
      <dgm:t>
        <a:bodyPr/>
        <a:lstStyle/>
        <a:p>
          <a:r>
            <a:rPr lang="en-US" sz="2000" dirty="0" smtClean="0"/>
            <a:t>Hosts</a:t>
          </a:r>
          <a:endParaRPr lang="en-US" sz="2000" dirty="0"/>
        </a:p>
      </dgm:t>
    </dgm:pt>
    <dgm:pt modelId="{772D9A40-F201-4C2A-8878-5A3AB989773C}" type="parTrans" cxnId="{F08E9819-0B94-4469-9831-427B3C0C32C2}">
      <dgm:prSet/>
      <dgm:spPr/>
      <dgm:t>
        <a:bodyPr/>
        <a:lstStyle/>
        <a:p>
          <a:endParaRPr lang="en-US" sz="1100"/>
        </a:p>
      </dgm:t>
    </dgm:pt>
    <dgm:pt modelId="{9C35D62F-346D-430F-96A6-981BD333D539}" type="sibTrans" cxnId="{F08E9819-0B94-4469-9831-427B3C0C32C2}">
      <dgm:prSet/>
      <dgm:spPr/>
      <dgm:t>
        <a:bodyPr/>
        <a:lstStyle/>
        <a:p>
          <a:endParaRPr lang="en-US" sz="1100"/>
        </a:p>
      </dgm:t>
    </dgm:pt>
    <dgm:pt modelId="{357BF787-1496-46C5-9B4C-D35F262D0674}">
      <dgm:prSet phldrT="[Text]" custT="1"/>
      <dgm:spPr/>
      <dgm:t>
        <a:bodyPr/>
        <a:lstStyle/>
        <a:p>
          <a:r>
            <a:rPr lang="en-US" sz="1600" dirty="0" smtClean="0"/>
            <a:t>Nodes</a:t>
          </a:r>
          <a:endParaRPr lang="en-US" sz="16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2">
        <dgm:presLayoutVars>
          <dgm:bulletEnabled val="1"/>
        </dgm:presLayoutVars>
      </dgm:prSet>
      <dgm:spPr/>
      <dgm:t>
        <a:bodyPr/>
        <a:lstStyle/>
        <a:p>
          <a:endParaRPr lang="en-US"/>
        </a:p>
      </dgm:t>
    </dgm:pt>
    <dgm:pt modelId="{6C254629-089B-48FE-9043-72365E4441E8}" type="pres">
      <dgm:prSet presAssocID="{F4AFC838-D56D-4650-BD73-10ADAB2316C5}" presName="aSpace2" presStyleCnt="0"/>
      <dgm:spPr/>
    </dgm:pt>
    <dgm:pt modelId="{279EADB9-CFC5-48F3-BA0F-747BA39E613E}" type="pres">
      <dgm:prSet presAssocID="{1BB0DC64-ECA8-4D2B-A285-C8B5DFC7F36B}" presName="childNode" presStyleLbl="node1" presStyleIdx="1" presStyleCnt="2">
        <dgm:presLayoutVars>
          <dgm:bulletEnabled val="1"/>
        </dgm:presLayoutVars>
      </dgm:prSet>
      <dgm:spPr/>
      <dgm:t>
        <a:bodyPr/>
        <a:lstStyle/>
        <a:p>
          <a:endParaRPr lang="en-US"/>
        </a:p>
      </dgm:t>
    </dgm:pt>
  </dgm:ptLst>
  <dgm:cxnLst>
    <dgm:cxn modelId="{9B148F9D-0468-4CB5-94B9-8F36978FF7A8}" type="presOf" srcId="{97B06573-8440-45D6-985B-3980DB4EC97F}" destId="{7A523AE7-14DD-4B54-BB38-63D3837F65AD}" srcOrd="1" destOrd="0" presId="urn:microsoft.com/office/officeart/2005/8/layout/lProcess2"/>
    <dgm:cxn modelId="{8BAC9A2E-A726-46B0-8882-7092ABDB7951}" type="presOf" srcId="{357BF787-1496-46C5-9B4C-D35F262D0674}" destId="{79EDFADE-8B17-429A-BCB4-42756FF96A6F}" srcOrd="0" destOrd="1" presId="urn:microsoft.com/office/officeart/2005/8/layout/lProcess2"/>
    <dgm:cxn modelId="{F08E9819-0B94-4469-9831-427B3C0C32C2}" srcId="{97B06573-8440-45D6-985B-3980DB4EC97F}" destId="{1BB0DC64-ECA8-4D2B-A285-C8B5DFC7F36B}" srcOrd="1" destOrd="0" parTransId="{772D9A40-F201-4C2A-8878-5A3AB989773C}" sibTransId="{9C35D62F-346D-430F-96A6-981BD333D539}"/>
    <dgm:cxn modelId="{E78BFE54-2663-4C9B-B693-150606BB2A32}" srcId="{F4AFC838-D56D-4650-BD73-10ADAB2316C5}" destId="{357BF787-1496-46C5-9B4C-D35F262D0674}" srcOrd="0" destOrd="0" parTransId="{C56EDBAB-BACC-4E1F-9AD2-9083C4BEE235}" sibTransId="{69D1FDBE-7946-45FC-838F-0000A33A2BFB}"/>
    <dgm:cxn modelId="{83DEABCE-B3E3-45EC-A2DD-6E423E45C753}" srcId="{97B06573-8440-45D6-985B-3980DB4EC97F}" destId="{F4AFC838-D56D-4650-BD73-10ADAB2316C5}" srcOrd="0" destOrd="0" parTransId="{5329CD65-0E3B-491A-AEED-0C440AD85237}" sibTransId="{63382054-B04D-41BA-9579-75D171A24245}"/>
    <dgm:cxn modelId="{4CE90B61-85FB-478A-BC69-3A42BEE667C2}" type="presOf" srcId="{97B06573-8440-45D6-985B-3980DB4EC97F}" destId="{23A48D00-0D40-414D-9EC3-788B0D80385B}"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E465DE09-82ED-46D4-A9CC-9B3D26CEEAC9}" type="presOf" srcId="{1BB0DC64-ECA8-4D2B-A285-C8B5DFC7F36B}" destId="{279EADB9-CFC5-48F3-BA0F-747BA39E613E}" srcOrd="0" destOrd="0" presId="urn:microsoft.com/office/officeart/2005/8/layout/lProcess2"/>
    <dgm:cxn modelId="{C2F64997-1243-4FED-9DB1-C25C7C3C7D7A}" type="presOf" srcId="{3C1807C6-E416-40CE-8CF0-386DC789082F}" destId="{77891915-CBE8-43FF-9A31-4E748570976F}" srcOrd="0" destOrd="0" presId="urn:microsoft.com/office/officeart/2005/8/layout/lProcess2"/>
    <dgm:cxn modelId="{455CFF04-C6C3-44BF-A4A9-DA1C3ACAE041}" type="presOf" srcId="{F4AFC838-D56D-4650-BD73-10ADAB2316C5}" destId="{79EDFADE-8B17-429A-BCB4-42756FF96A6F}" srcOrd="0" destOrd="0" presId="urn:microsoft.com/office/officeart/2005/8/layout/lProcess2"/>
    <dgm:cxn modelId="{4127FF3C-B928-406E-81D6-B9C23D2C1148}" type="presParOf" srcId="{77891915-CBE8-43FF-9A31-4E748570976F}" destId="{5BE8B746-FDD2-4B4B-BAD7-BF8A8340595B}" srcOrd="0" destOrd="0" presId="urn:microsoft.com/office/officeart/2005/8/layout/lProcess2"/>
    <dgm:cxn modelId="{CA97FA19-C9F1-46A5-9699-63E2B9252E6B}" type="presParOf" srcId="{5BE8B746-FDD2-4B4B-BAD7-BF8A8340595B}" destId="{23A48D00-0D40-414D-9EC3-788B0D80385B}" srcOrd="0" destOrd="0" presId="urn:microsoft.com/office/officeart/2005/8/layout/lProcess2"/>
    <dgm:cxn modelId="{80A67028-C63D-40A2-98D3-AB00EFABC527}" type="presParOf" srcId="{5BE8B746-FDD2-4B4B-BAD7-BF8A8340595B}" destId="{7A523AE7-14DD-4B54-BB38-63D3837F65AD}" srcOrd="1" destOrd="0" presId="urn:microsoft.com/office/officeart/2005/8/layout/lProcess2"/>
    <dgm:cxn modelId="{919EE62B-5B0A-4389-8329-C16E80D289FC}" type="presParOf" srcId="{5BE8B746-FDD2-4B4B-BAD7-BF8A8340595B}" destId="{45E8F9D6-496A-4A69-82DB-16A9945870FB}" srcOrd="2" destOrd="0" presId="urn:microsoft.com/office/officeart/2005/8/layout/lProcess2"/>
    <dgm:cxn modelId="{D98144F3-9302-454A-BD3C-075692DD0ED2}" type="presParOf" srcId="{45E8F9D6-496A-4A69-82DB-16A9945870FB}" destId="{FE37570B-4DE5-4BF1-805D-C17B0B8B6F5B}" srcOrd="0" destOrd="0" presId="urn:microsoft.com/office/officeart/2005/8/layout/lProcess2"/>
    <dgm:cxn modelId="{8936A510-AF52-4465-B2C9-074EEF5ADF2B}" type="presParOf" srcId="{FE37570B-4DE5-4BF1-805D-C17B0B8B6F5B}" destId="{79EDFADE-8B17-429A-BCB4-42756FF96A6F}" srcOrd="0" destOrd="0" presId="urn:microsoft.com/office/officeart/2005/8/layout/lProcess2"/>
    <dgm:cxn modelId="{63BBE60A-64F3-4198-BBD0-3E7E82899AE5}" type="presParOf" srcId="{FE37570B-4DE5-4BF1-805D-C17B0B8B6F5B}" destId="{6C254629-089B-48FE-9043-72365E4441E8}" srcOrd="1" destOrd="0" presId="urn:microsoft.com/office/officeart/2005/8/layout/lProcess2"/>
    <dgm:cxn modelId="{5DE38669-AF7D-4CFD-A1A9-E194CB40C234}" type="presParOf" srcId="{FE37570B-4DE5-4BF1-805D-C17B0B8B6F5B}" destId="{279EADB9-CFC5-48F3-BA0F-747BA39E613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Storage Classifications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Pools</a:t>
          </a:r>
          <a:endParaRPr lang="en-US" sz="18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357BF787-1496-46C5-9B4C-D35F262D0674}">
      <dgm:prSet phldrT="[Text]" custT="1"/>
      <dgm:spPr>
        <a:solidFill>
          <a:schemeClr val="accent3"/>
        </a:solidFill>
      </dgm:spPr>
      <dgm:t>
        <a:bodyPr/>
        <a:lstStyle/>
        <a:p>
          <a:r>
            <a:rPr lang="en-US" sz="1400" dirty="0" err="1" smtClean="0"/>
            <a:t>Luns</a:t>
          </a:r>
          <a:endParaRPr lang="en-US" sz="14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18F8BD49-5528-4377-BE46-384F36E139B8}">
      <dgm:prSet phldrT="[Text]" custT="1"/>
      <dgm:spPr>
        <a:solidFill>
          <a:schemeClr val="accent3"/>
        </a:solidFill>
      </dgm:spPr>
      <dgm:t>
        <a:bodyPr/>
        <a:lstStyle/>
        <a:p>
          <a:r>
            <a:rPr lang="en-US" sz="1400" dirty="0" smtClean="0"/>
            <a:t>Arrays</a:t>
          </a:r>
          <a:endParaRPr lang="en-US" sz="1400" dirty="0"/>
        </a:p>
      </dgm:t>
    </dgm:pt>
    <dgm:pt modelId="{BEFE2F80-C4CA-4040-AAB1-2CC4A83E68E2}" type="parTrans" cxnId="{44BBDE67-3B52-4BAE-9549-590AA2F978FA}">
      <dgm:prSet/>
      <dgm:spPr/>
      <dgm:t>
        <a:bodyPr/>
        <a:lstStyle/>
        <a:p>
          <a:endParaRPr lang="en-US"/>
        </a:p>
      </dgm:t>
    </dgm:pt>
    <dgm:pt modelId="{83E6A7DD-714F-442D-9FAD-92297E6A6759}" type="sibTrans" cxnId="{44BBDE67-3B52-4BAE-9549-590AA2F978FA}">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464F85BE-B6DA-400F-AFB5-469F51795E37}" type="presOf" srcId="{F4AFC838-D56D-4650-BD73-10ADAB2316C5}" destId="{79EDFADE-8B17-429A-BCB4-42756FF96A6F}" srcOrd="0" destOrd="0" presId="urn:microsoft.com/office/officeart/2005/8/layout/lProcess2"/>
    <dgm:cxn modelId="{B1F416BA-DF7B-4F25-9B2D-0B99E6AE3A8A}" type="presOf" srcId="{357BF787-1496-46C5-9B4C-D35F262D0674}" destId="{79EDFADE-8B17-429A-BCB4-42756FF96A6F}" srcOrd="0" destOrd="1"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E78BFE54-2663-4C9B-B693-150606BB2A32}" srcId="{F4AFC838-D56D-4650-BD73-10ADAB2316C5}" destId="{357BF787-1496-46C5-9B4C-D35F262D0674}" srcOrd="0" destOrd="0" parTransId="{C56EDBAB-BACC-4E1F-9AD2-9083C4BEE235}" sibTransId="{69D1FDBE-7946-45FC-838F-0000A33A2BFB}"/>
    <dgm:cxn modelId="{55C93D8F-E4F9-4DA0-BEAB-368E0B745C7E}" type="presOf" srcId="{97B06573-8440-45D6-985B-3980DB4EC97F}" destId="{7A523AE7-14DD-4B54-BB38-63D3837F65AD}" srcOrd="1" destOrd="0" presId="urn:microsoft.com/office/officeart/2005/8/layout/lProcess2"/>
    <dgm:cxn modelId="{83DEABCE-B3E3-45EC-A2DD-6E423E45C753}" srcId="{97B06573-8440-45D6-985B-3980DB4EC97F}" destId="{F4AFC838-D56D-4650-BD73-10ADAB2316C5}" srcOrd="0" destOrd="0" parTransId="{5329CD65-0E3B-491A-AEED-0C440AD85237}" sibTransId="{63382054-B04D-41BA-9579-75D171A24245}"/>
    <dgm:cxn modelId="{7889B4F7-276E-4C4A-B4D3-9E12F79D3C4F}" type="presOf" srcId="{3C1807C6-E416-40CE-8CF0-386DC789082F}" destId="{77891915-CBE8-43FF-9A31-4E748570976F}" srcOrd="0" destOrd="0" presId="urn:microsoft.com/office/officeart/2005/8/layout/lProcess2"/>
    <dgm:cxn modelId="{44BBDE67-3B52-4BAE-9549-590AA2F978FA}" srcId="{357BF787-1496-46C5-9B4C-D35F262D0674}" destId="{18F8BD49-5528-4377-BE46-384F36E139B8}" srcOrd="0" destOrd="0" parTransId="{BEFE2F80-C4CA-4040-AAB1-2CC4A83E68E2}" sibTransId="{83E6A7DD-714F-442D-9FAD-92297E6A6759}"/>
    <dgm:cxn modelId="{2D39EFC3-AD5E-4249-8365-503F3A19A251}" type="presOf" srcId="{18F8BD49-5528-4377-BE46-384F36E139B8}" destId="{79EDFADE-8B17-429A-BCB4-42756FF96A6F}" srcOrd="0" destOrd="2" presId="urn:microsoft.com/office/officeart/2005/8/layout/lProcess2"/>
    <dgm:cxn modelId="{BBA88C58-F048-4D6C-AC74-F3583CCA0143}" type="presOf" srcId="{97B06573-8440-45D6-985B-3980DB4EC97F}" destId="{23A48D00-0D40-414D-9EC3-788B0D80385B}" srcOrd="0" destOrd="0" presId="urn:microsoft.com/office/officeart/2005/8/layout/lProcess2"/>
    <dgm:cxn modelId="{27EBD058-E3F8-4694-A23D-37D17E8AB22C}" type="presParOf" srcId="{77891915-CBE8-43FF-9A31-4E748570976F}" destId="{5BE8B746-FDD2-4B4B-BAD7-BF8A8340595B}" srcOrd="0" destOrd="0" presId="urn:microsoft.com/office/officeart/2005/8/layout/lProcess2"/>
    <dgm:cxn modelId="{73D82783-B351-488C-AAD5-80612993B267}" type="presParOf" srcId="{5BE8B746-FDD2-4B4B-BAD7-BF8A8340595B}" destId="{23A48D00-0D40-414D-9EC3-788B0D80385B}" srcOrd="0" destOrd="0" presId="urn:microsoft.com/office/officeart/2005/8/layout/lProcess2"/>
    <dgm:cxn modelId="{603295E2-8027-4B9A-8842-C795F2409A6B}" type="presParOf" srcId="{5BE8B746-FDD2-4B4B-BAD7-BF8A8340595B}" destId="{7A523AE7-14DD-4B54-BB38-63D3837F65AD}" srcOrd="1" destOrd="0" presId="urn:microsoft.com/office/officeart/2005/8/layout/lProcess2"/>
    <dgm:cxn modelId="{415BA9A2-DF23-4912-8C76-F51DB9B7552C}" type="presParOf" srcId="{5BE8B746-FDD2-4B4B-BAD7-BF8A8340595B}" destId="{45E8F9D6-496A-4A69-82DB-16A9945870FB}" srcOrd="2" destOrd="0" presId="urn:microsoft.com/office/officeart/2005/8/layout/lProcess2"/>
    <dgm:cxn modelId="{F6BEBD01-32E7-40E2-A8E3-228A9039A06C}" type="presParOf" srcId="{45E8F9D6-496A-4A69-82DB-16A9945870FB}" destId="{FE37570B-4DE5-4BF1-805D-C17B0B8B6F5B}" srcOrd="0" destOrd="0" presId="urn:microsoft.com/office/officeart/2005/8/layout/lProcess2"/>
    <dgm:cxn modelId="{040D487A-619A-4DA8-9E1A-7BCD30B39BCE}"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Capacity</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LinFactNeighborX="-49" custLinFactNeighborY="1786"/>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Lst>
  <dgm:cxnLst>
    <dgm:cxn modelId="{5C103689-4B5C-485C-8C16-D0A56C6A09F3}" type="presOf" srcId="{97B06573-8440-45D6-985B-3980DB4EC97F}" destId="{23A48D00-0D40-414D-9EC3-788B0D80385B}" srcOrd="0" destOrd="0" presId="urn:microsoft.com/office/officeart/2005/8/layout/lProcess2"/>
    <dgm:cxn modelId="{DF8CB801-6450-4958-B3BE-AA5E0830FF20}" type="presOf" srcId="{97B06573-8440-45D6-985B-3980DB4EC97F}" destId="{7A523AE7-14DD-4B54-BB38-63D3837F65AD}" srcOrd="1"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93EFCA8C-8BF1-42C3-AFC2-84EFA96CD975}" type="presOf" srcId="{3C1807C6-E416-40CE-8CF0-386DC789082F}" destId="{77891915-CBE8-43FF-9A31-4E748570976F}" srcOrd="0" destOrd="0" presId="urn:microsoft.com/office/officeart/2005/8/layout/lProcess2"/>
    <dgm:cxn modelId="{9FFD8A4A-141A-443F-8A7D-CEF76846F6B5}" type="presParOf" srcId="{77891915-CBE8-43FF-9A31-4E748570976F}" destId="{5BE8B746-FDD2-4B4B-BAD7-BF8A8340595B}" srcOrd="0" destOrd="0" presId="urn:microsoft.com/office/officeart/2005/8/layout/lProcess2"/>
    <dgm:cxn modelId="{D4A84E82-822F-491E-A4C7-555035485C37}" type="presParOf" srcId="{5BE8B746-FDD2-4B4B-BAD7-BF8A8340595B}" destId="{23A48D00-0D40-414D-9EC3-788B0D80385B}" srcOrd="0" destOrd="0" presId="urn:microsoft.com/office/officeart/2005/8/layout/lProcess2"/>
    <dgm:cxn modelId="{7406A67E-4340-4D19-8CC9-6DA1BBAE0A45}" type="presParOf" srcId="{5BE8B746-FDD2-4B4B-BAD7-BF8A8340595B}" destId="{7A523AE7-14DD-4B54-BB38-63D3837F65AD}" srcOrd="1" destOrd="0" presId="urn:microsoft.com/office/officeart/2005/8/layout/lProcess2"/>
    <dgm:cxn modelId="{93F39A51-848A-49CB-9E13-FC368DFDCADB}" type="presParOf" srcId="{5BE8B746-FDD2-4B4B-BAD7-BF8A8340595B}" destId="{45E8F9D6-496A-4A69-82DB-16A9945870FB}" srcOrd="2" destOrd="0" presId="urn:microsoft.com/office/officeart/2005/8/layout/lProcess2"/>
    <dgm:cxn modelId="{C85B3B3D-5C03-4523-BA18-D011FB78A223}" type="presParOf" srcId="{45E8F9D6-496A-4A69-82DB-16A9945870FB}" destId="{FE37570B-4DE5-4BF1-805D-C17B0B8B6F5B}" srcOrd="0" destOrd="0" presId="urn:microsoft.com/office/officeart/2005/8/layout/lProcess2"/>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Library Paths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Library Servers</a:t>
          </a:r>
          <a:endParaRPr lang="en-US" sz="14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44644996-5DE4-4DBC-882E-6EA78E07A87A}">
      <dgm:prSet phldrT="[Text]" custT="1"/>
      <dgm:spPr>
        <a:solidFill>
          <a:schemeClr val="accent3"/>
        </a:solidFill>
      </dgm:spPr>
      <dgm:t>
        <a:bodyPr/>
        <a:lstStyle/>
        <a:p>
          <a:r>
            <a:rPr lang="en-US" sz="1400" dirty="0" smtClean="0"/>
            <a:t>Shares</a:t>
          </a:r>
          <a:endParaRPr lang="en-US" sz="1400" dirty="0"/>
        </a:p>
      </dgm:t>
    </dgm:pt>
    <dgm:pt modelId="{2D0B9729-40D4-4D42-8EDB-FDBDCE89E551}" type="parTrans" cxnId="{61763848-7F43-4451-BDB7-4059473EDE4C}">
      <dgm:prSet/>
      <dgm:spPr/>
      <dgm:t>
        <a:bodyPr/>
        <a:lstStyle/>
        <a:p>
          <a:endParaRPr lang="en-US"/>
        </a:p>
      </dgm:t>
    </dgm:pt>
    <dgm:pt modelId="{24B2E5BC-E2D4-4B2C-BBCC-D523C7A42372}" type="sibTrans" cxnId="{61763848-7F43-4451-BDB7-4059473EDE4C}">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custLinFactNeighborY="2671"/>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6AD744BC-F1E5-4560-A198-02F22E30C24F}" srcId="{3C1807C6-E416-40CE-8CF0-386DC789082F}" destId="{97B06573-8440-45D6-985B-3980DB4EC97F}" srcOrd="0" destOrd="0" parTransId="{00C43891-C30F-4013-A466-A8523871E53E}" sibTransId="{EF8FF838-EC77-4387-B9AD-A921871FE257}"/>
    <dgm:cxn modelId="{83DEABCE-B3E3-45EC-A2DD-6E423E45C753}" srcId="{97B06573-8440-45D6-985B-3980DB4EC97F}" destId="{F4AFC838-D56D-4650-BD73-10ADAB2316C5}" srcOrd="0" destOrd="0" parTransId="{5329CD65-0E3B-491A-AEED-0C440AD85237}" sibTransId="{63382054-B04D-41BA-9579-75D171A24245}"/>
    <dgm:cxn modelId="{61763848-7F43-4451-BDB7-4059473EDE4C}" srcId="{F4AFC838-D56D-4650-BD73-10ADAB2316C5}" destId="{44644996-5DE4-4DBC-882E-6EA78E07A87A}" srcOrd="0" destOrd="0" parTransId="{2D0B9729-40D4-4D42-8EDB-FDBDCE89E551}" sibTransId="{24B2E5BC-E2D4-4B2C-BBCC-D523C7A42372}"/>
    <dgm:cxn modelId="{DEB36258-404A-423C-8571-3A2B44DE297A}" type="presOf" srcId="{44644996-5DE4-4DBC-882E-6EA78E07A87A}" destId="{79EDFADE-8B17-429A-BCB4-42756FF96A6F}" srcOrd="0" destOrd="1" presId="urn:microsoft.com/office/officeart/2005/8/layout/lProcess2"/>
    <dgm:cxn modelId="{C1CB3A6D-2F09-4A57-AD9E-4D3112381DB2}" type="presOf" srcId="{97B06573-8440-45D6-985B-3980DB4EC97F}" destId="{7A523AE7-14DD-4B54-BB38-63D3837F65AD}" srcOrd="1" destOrd="0" presId="urn:microsoft.com/office/officeart/2005/8/layout/lProcess2"/>
    <dgm:cxn modelId="{A1883C72-C234-41E8-8C6B-F05EAF706666}" type="presOf" srcId="{F4AFC838-D56D-4650-BD73-10ADAB2316C5}" destId="{79EDFADE-8B17-429A-BCB4-42756FF96A6F}" srcOrd="0" destOrd="0" presId="urn:microsoft.com/office/officeart/2005/8/layout/lProcess2"/>
    <dgm:cxn modelId="{80DF7689-A9A6-43CA-ADEE-73F01D9A301B}" type="presOf" srcId="{97B06573-8440-45D6-985B-3980DB4EC97F}" destId="{23A48D00-0D40-414D-9EC3-788B0D80385B}" srcOrd="0" destOrd="0" presId="urn:microsoft.com/office/officeart/2005/8/layout/lProcess2"/>
    <dgm:cxn modelId="{6C96115A-0E79-435E-A133-554948756E99}" type="presOf" srcId="{3C1807C6-E416-40CE-8CF0-386DC789082F}" destId="{77891915-CBE8-43FF-9A31-4E748570976F}" srcOrd="0" destOrd="0" presId="urn:microsoft.com/office/officeart/2005/8/layout/lProcess2"/>
    <dgm:cxn modelId="{8F7BCD39-0097-48AC-AF5D-86BF1C407EB1}" type="presParOf" srcId="{77891915-CBE8-43FF-9A31-4E748570976F}" destId="{5BE8B746-FDD2-4B4B-BAD7-BF8A8340595B}" srcOrd="0" destOrd="0" presId="urn:microsoft.com/office/officeart/2005/8/layout/lProcess2"/>
    <dgm:cxn modelId="{D2664502-8254-47CE-A4DD-63077FCAA76F}" type="presParOf" srcId="{5BE8B746-FDD2-4B4B-BAD7-BF8A8340595B}" destId="{23A48D00-0D40-414D-9EC3-788B0D80385B}" srcOrd="0" destOrd="0" presId="urn:microsoft.com/office/officeart/2005/8/layout/lProcess2"/>
    <dgm:cxn modelId="{BF1A7FCE-7A93-49CA-AB55-C1997D419931}" type="presParOf" srcId="{5BE8B746-FDD2-4B4B-BAD7-BF8A8340595B}" destId="{7A523AE7-14DD-4B54-BB38-63D3837F65AD}" srcOrd="1" destOrd="0" presId="urn:microsoft.com/office/officeart/2005/8/layout/lProcess2"/>
    <dgm:cxn modelId="{739F87DB-510A-4560-8041-F52171080FEA}" type="presParOf" srcId="{5BE8B746-FDD2-4B4B-BAD7-BF8A8340595B}" destId="{45E8F9D6-496A-4A69-82DB-16A9945870FB}" srcOrd="2" destOrd="0" presId="urn:microsoft.com/office/officeart/2005/8/layout/lProcess2"/>
    <dgm:cxn modelId="{DCAB9CBE-CF6A-403A-B13D-8CF977EE775D}" type="presParOf" srcId="{45E8F9D6-496A-4A69-82DB-16A9945870FB}" destId="{FE37570B-4DE5-4BF1-805D-C17B0B8B6F5B}" srcOrd="0" destOrd="0" presId="urn:microsoft.com/office/officeart/2005/8/layout/lProcess2"/>
    <dgm:cxn modelId="{0A1A9D86-4F0C-48C9-9D1D-9A7A8AA6B35C}"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dgm:t>
        <a:bodyPr/>
        <a:lstStyle/>
        <a:p>
          <a:r>
            <a:rPr lang="en-US" sz="1800" dirty="0" smtClean="0"/>
            <a:t>Templates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AB08F5FD-9523-4634-9754-3ECB7E670143}">
      <dgm:prSet phldrT="[Text]" custT="1"/>
      <dgm:spPr/>
      <dgm:t>
        <a:bodyPr/>
        <a:lstStyle/>
        <a:p>
          <a:r>
            <a:rPr lang="en-US" sz="1400" dirty="0" smtClean="0"/>
            <a:t>Service</a:t>
          </a:r>
          <a:endParaRPr lang="en-US" sz="1400" dirty="0"/>
        </a:p>
      </dgm:t>
    </dgm:pt>
    <dgm:pt modelId="{14274FB8-74D3-41C9-B2DD-A09E7E895AB3}" type="parTrans" cxnId="{50A9B4A4-E342-47DC-8A6E-BD3CD9B4D995}">
      <dgm:prSet/>
      <dgm:spPr/>
      <dgm:t>
        <a:bodyPr/>
        <a:lstStyle/>
        <a:p>
          <a:endParaRPr lang="en-US"/>
        </a:p>
      </dgm:t>
    </dgm:pt>
    <dgm:pt modelId="{298E650C-3835-48E2-9345-4C79DBA26462}" type="sibTrans" cxnId="{50A9B4A4-E342-47DC-8A6E-BD3CD9B4D995}">
      <dgm:prSet/>
      <dgm:spPr/>
      <dgm:t>
        <a:bodyPr/>
        <a:lstStyle/>
        <a:p>
          <a:endParaRPr lang="en-US"/>
        </a:p>
      </dgm:t>
    </dgm:pt>
    <dgm:pt modelId="{A3B8DC32-FA5D-42C8-B357-F1F3DC113904}">
      <dgm:prSet phldrT="[Text]" custT="1"/>
      <dgm:spPr/>
      <dgm:t>
        <a:bodyPr/>
        <a:lstStyle/>
        <a:p>
          <a:r>
            <a:rPr lang="en-US" sz="1400" dirty="0" smtClean="0"/>
            <a:t>Virtual Machine</a:t>
          </a:r>
          <a:endParaRPr lang="en-US" sz="1400" dirty="0"/>
        </a:p>
      </dgm:t>
    </dgm:pt>
    <dgm:pt modelId="{A67854CE-3C74-4D97-80B4-58784EE0F981}" type="parTrans" cxnId="{490C0894-D662-43C3-B80C-DA05796C7043}">
      <dgm:prSet/>
      <dgm:spPr/>
      <dgm:t>
        <a:bodyPr/>
        <a:lstStyle/>
        <a:p>
          <a:endParaRPr lang="en-US"/>
        </a:p>
      </dgm:t>
    </dgm:pt>
    <dgm:pt modelId="{8C314ADA-85E3-43A7-9704-B4FF85CF1819}" type="sibTrans" cxnId="{490C0894-D662-43C3-B80C-DA05796C7043}">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custLinFactNeighborY="-277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334937D8-CBBF-48D7-A5ED-F83173C41806}" type="pres">
      <dgm:prSet presAssocID="{AB08F5FD-9523-4634-9754-3ECB7E670143}" presName="childNode" presStyleLbl="node1" presStyleIdx="0" presStyleCnt="2">
        <dgm:presLayoutVars>
          <dgm:bulletEnabled val="1"/>
        </dgm:presLayoutVars>
      </dgm:prSet>
      <dgm:spPr/>
      <dgm:t>
        <a:bodyPr/>
        <a:lstStyle/>
        <a:p>
          <a:endParaRPr lang="en-US"/>
        </a:p>
      </dgm:t>
    </dgm:pt>
    <dgm:pt modelId="{A2BFDF36-8D40-42B5-8513-3420F0DDE9E7}" type="pres">
      <dgm:prSet presAssocID="{AB08F5FD-9523-4634-9754-3ECB7E670143}" presName="aSpace2" presStyleCnt="0"/>
      <dgm:spPr/>
    </dgm:pt>
    <dgm:pt modelId="{F7022425-2CEA-4567-A85D-67D884564443}" type="pres">
      <dgm:prSet presAssocID="{A3B8DC32-FA5D-42C8-B357-F1F3DC113904}" presName="childNode" presStyleLbl="node1" presStyleIdx="1" presStyleCnt="2">
        <dgm:presLayoutVars>
          <dgm:bulletEnabled val="1"/>
        </dgm:presLayoutVars>
      </dgm:prSet>
      <dgm:spPr/>
      <dgm:t>
        <a:bodyPr/>
        <a:lstStyle/>
        <a:p>
          <a:endParaRPr lang="en-US"/>
        </a:p>
      </dgm:t>
    </dgm:pt>
  </dgm:ptLst>
  <dgm:cxnLst>
    <dgm:cxn modelId="{F7010AA4-2D30-4D10-A9A0-44ECA9B99986}" type="presOf" srcId="{97B06573-8440-45D6-985B-3980DB4EC97F}" destId="{7A523AE7-14DD-4B54-BB38-63D3837F65AD}" srcOrd="1"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8A0B1AED-1F70-4D87-8DDA-CF44B85F6EA5}" type="presOf" srcId="{A3B8DC32-FA5D-42C8-B357-F1F3DC113904}" destId="{F7022425-2CEA-4567-A85D-67D884564443}" srcOrd="0" destOrd="0" presId="urn:microsoft.com/office/officeart/2005/8/layout/lProcess2"/>
    <dgm:cxn modelId="{490C0894-D662-43C3-B80C-DA05796C7043}" srcId="{97B06573-8440-45D6-985B-3980DB4EC97F}" destId="{A3B8DC32-FA5D-42C8-B357-F1F3DC113904}" srcOrd="1" destOrd="0" parTransId="{A67854CE-3C74-4D97-80B4-58784EE0F981}" sibTransId="{8C314ADA-85E3-43A7-9704-B4FF85CF1819}"/>
    <dgm:cxn modelId="{D106DC3B-D28D-4B9F-B8CD-979D9817C02B}" type="presOf" srcId="{97B06573-8440-45D6-985B-3980DB4EC97F}" destId="{23A48D00-0D40-414D-9EC3-788B0D80385B}" srcOrd="0" destOrd="0" presId="urn:microsoft.com/office/officeart/2005/8/layout/lProcess2"/>
    <dgm:cxn modelId="{50A9B4A4-E342-47DC-8A6E-BD3CD9B4D995}" srcId="{97B06573-8440-45D6-985B-3980DB4EC97F}" destId="{AB08F5FD-9523-4634-9754-3ECB7E670143}" srcOrd="0" destOrd="0" parTransId="{14274FB8-74D3-41C9-B2DD-A09E7E895AB3}" sibTransId="{298E650C-3835-48E2-9345-4C79DBA26462}"/>
    <dgm:cxn modelId="{5F977D0B-1C46-4DB2-8851-89F5BEC01B20}" type="presOf" srcId="{3C1807C6-E416-40CE-8CF0-386DC789082F}" destId="{77891915-CBE8-43FF-9A31-4E748570976F}" srcOrd="0" destOrd="0" presId="urn:microsoft.com/office/officeart/2005/8/layout/lProcess2"/>
    <dgm:cxn modelId="{015EC491-0D03-4218-9B5C-9844C2D70EA9}" type="presOf" srcId="{AB08F5FD-9523-4634-9754-3ECB7E670143}" destId="{334937D8-CBBF-48D7-A5ED-F83173C41806}" srcOrd="0" destOrd="0" presId="urn:microsoft.com/office/officeart/2005/8/layout/lProcess2"/>
    <dgm:cxn modelId="{4E114A4C-7FD4-486D-96CE-C57890762F89}" type="presParOf" srcId="{77891915-CBE8-43FF-9A31-4E748570976F}" destId="{5BE8B746-FDD2-4B4B-BAD7-BF8A8340595B}" srcOrd="0" destOrd="0" presId="urn:microsoft.com/office/officeart/2005/8/layout/lProcess2"/>
    <dgm:cxn modelId="{9F82CFD3-EF02-46B3-9188-3638D66D20D0}" type="presParOf" srcId="{5BE8B746-FDD2-4B4B-BAD7-BF8A8340595B}" destId="{23A48D00-0D40-414D-9EC3-788B0D80385B}" srcOrd="0" destOrd="0" presId="urn:microsoft.com/office/officeart/2005/8/layout/lProcess2"/>
    <dgm:cxn modelId="{839B3787-E54D-4F9A-BC77-F86D7CB345CE}" type="presParOf" srcId="{5BE8B746-FDD2-4B4B-BAD7-BF8A8340595B}" destId="{7A523AE7-14DD-4B54-BB38-63D3837F65AD}" srcOrd="1" destOrd="0" presId="urn:microsoft.com/office/officeart/2005/8/layout/lProcess2"/>
    <dgm:cxn modelId="{ADC45EFA-A07E-441E-96A1-BBBFCA4A776C}" type="presParOf" srcId="{5BE8B746-FDD2-4B4B-BAD7-BF8A8340595B}" destId="{45E8F9D6-496A-4A69-82DB-16A9945870FB}" srcOrd="2" destOrd="0" presId="urn:microsoft.com/office/officeart/2005/8/layout/lProcess2"/>
    <dgm:cxn modelId="{146F03F9-DF3D-4FDB-9827-3BB83FB70088}" type="presParOf" srcId="{45E8F9D6-496A-4A69-82DB-16A9945870FB}" destId="{FE37570B-4DE5-4BF1-805D-C17B0B8B6F5B}" srcOrd="0" destOrd="0" presId="urn:microsoft.com/office/officeart/2005/8/layout/lProcess2"/>
    <dgm:cxn modelId="{0978EE94-DDA5-4E29-9BDF-73D87796F9EE}" type="presParOf" srcId="{FE37570B-4DE5-4BF1-805D-C17B0B8B6F5B}" destId="{334937D8-CBBF-48D7-A5ED-F83173C41806}" srcOrd="0" destOrd="0" presId="urn:microsoft.com/office/officeart/2005/8/layout/lProcess2"/>
    <dgm:cxn modelId="{E40AAA77-1405-4642-B4E2-E74D89DA25E5}" type="presParOf" srcId="{FE37570B-4DE5-4BF1-805D-C17B0B8B6F5B}" destId="{A2BFDF36-8D40-42B5-8513-3420F0DDE9E7}" srcOrd="1" destOrd="0" presId="urn:microsoft.com/office/officeart/2005/8/layout/lProcess2"/>
    <dgm:cxn modelId="{6CE836D3-59D9-419E-A973-30D6F67D241F}" type="presParOf" srcId="{FE37570B-4DE5-4BF1-805D-C17B0B8B6F5B}" destId="{F7022425-2CEA-4567-A85D-67D884564443}" srcOrd="2" destOrd="0" presId="urn:microsoft.com/office/officeart/2005/8/layout/l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dgm:t>
        <a:bodyPr anchor="t"/>
        <a:lstStyle/>
        <a:p>
          <a:r>
            <a:rPr lang="en-US" sz="1800" dirty="0" smtClean="0"/>
            <a:t>Quota</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LinFactNeighborX="-49" custLinFactNeighborY="20000"/>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Lst>
  <dgm:cxnLst>
    <dgm:cxn modelId="{5714FDB1-19D8-48C4-9FBD-E0142CEF9EC0}" type="presOf" srcId="{3C1807C6-E416-40CE-8CF0-386DC789082F}" destId="{77891915-CBE8-43FF-9A31-4E748570976F}"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49CE0578-7300-418E-B764-A7B988F86F3F}" type="presOf" srcId="{97B06573-8440-45D6-985B-3980DB4EC97F}" destId="{23A48D00-0D40-414D-9EC3-788B0D80385B}" srcOrd="0" destOrd="0" presId="urn:microsoft.com/office/officeart/2005/8/layout/lProcess2"/>
    <dgm:cxn modelId="{4495C7DE-5E2F-4E69-9390-096264CDE5CA}" type="presOf" srcId="{97B06573-8440-45D6-985B-3980DB4EC97F}" destId="{7A523AE7-14DD-4B54-BB38-63D3837F65AD}" srcOrd="1" destOrd="0" presId="urn:microsoft.com/office/officeart/2005/8/layout/lProcess2"/>
    <dgm:cxn modelId="{0EB8E8FD-5A6E-46E2-9086-6FD2E2788742}" type="presParOf" srcId="{77891915-CBE8-43FF-9A31-4E748570976F}" destId="{5BE8B746-FDD2-4B4B-BAD7-BF8A8340595B}" srcOrd="0" destOrd="0" presId="urn:microsoft.com/office/officeart/2005/8/layout/lProcess2"/>
    <dgm:cxn modelId="{24DB857C-CB4B-4840-8E9B-20BAAC100232}" type="presParOf" srcId="{5BE8B746-FDD2-4B4B-BAD7-BF8A8340595B}" destId="{23A48D00-0D40-414D-9EC3-788B0D80385B}" srcOrd="0" destOrd="0" presId="urn:microsoft.com/office/officeart/2005/8/layout/lProcess2"/>
    <dgm:cxn modelId="{C6A41E24-2795-4689-AB78-9D6E93A091B8}" type="presParOf" srcId="{5BE8B746-FDD2-4B4B-BAD7-BF8A8340595B}" destId="{7A523AE7-14DD-4B54-BB38-63D3837F65AD}" srcOrd="1" destOrd="0" presId="urn:microsoft.com/office/officeart/2005/8/layout/lProcess2"/>
    <dgm:cxn modelId="{DB8FA314-EACF-43E0-93DF-6D4599964DB5}" type="presParOf" srcId="{5BE8B746-FDD2-4B4B-BAD7-BF8A8340595B}" destId="{45E8F9D6-496A-4A69-82DB-16A9945870FB}" srcOrd="2" destOrd="0" presId="urn:microsoft.com/office/officeart/2005/8/layout/lProcess2"/>
    <dgm:cxn modelId="{3D005E69-6F55-45E8-9BE1-B080B392D371}" type="presParOf" srcId="{45E8F9D6-496A-4A69-82DB-16A9945870FB}" destId="{FE37570B-4DE5-4BF1-805D-C17B0B8B6F5B}" srcOrd="0" destOrd="0" presId="urn:microsoft.com/office/officeart/2005/8/layout/lProcess2"/>
  </dgm:cxnLst>
  <dgm:bg/>
  <dgm:whole>
    <a:ln>
      <a:noFill/>
    </a:ln>
  </dgm:whole>
  <dgm:extLst>
    <a:ext uri="http://schemas.microsoft.com/office/drawing/2008/diagram">
      <dsp:dataModelExt xmlns:dsp="http://schemas.microsoft.com/office/drawing/2008/diagram" relId="rId3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Logical Networks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Network Sites</a:t>
          </a:r>
          <a:endParaRPr lang="en-US" sz="14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357BF787-1496-46C5-9B4C-D35F262D0674}">
      <dgm:prSet phldrT="[Text]" custT="1"/>
      <dgm:spPr>
        <a:solidFill>
          <a:schemeClr val="accent3"/>
        </a:solidFill>
      </dgm:spPr>
      <dgm:t>
        <a:bodyPr/>
        <a:lstStyle/>
        <a:p>
          <a:r>
            <a:rPr lang="en-US" sz="1400" dirty="0" smtClean="0"/>
            <a:t>Subnet / VLAN</a:t>
          </a:r>
          <a:endParaRPr lang="en-US" sz="14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C568A31B-14C4-439A-B5E9-4C840DADC2CD}">
      <dgm:prSet phldrT="[Text]" custT="1"/>
      <dgm:spPr>
        <a:solidFill>
          <a:schemeClr val="accent3"/>
        </a:solidFill>
      </dgm:spPr>
      <dgm:t>
        <a:bodyPr/>
        <a:lstStyle/>
        <a:p>
          <a:r>
            <a:rPr lang="en-US" sz="1400" dirty="0" smtClean="0"/>
            <a:t>IP Pools</a:t>
          </a:r>
          <a:endParaRPr lang="en-US" sz="1400" dirty="0"/>
        </a:p>
      </dgm:t>
    </dgm:pt>
    <dgm:pt modelId="{74A4C790-465C-4970-B873-CA7CD637D276}" type="parTrans" cxnId="{3B4A7F6B-C1D0-4285-A67A-962C6B447AD8}">
      <dgm:prSet/>
      <dgm:spPr/>
      <dgm:t>
        <a:bodyPr/>
        <a:lstStyle/>
        <a:p>
          <a:endParaRPr lang="en-US"/>
        </a:p>
      </dgm:t>
    </dgm:pt>
    <dgm:pt modelId="{0FC78D17-9711-4072-B7FE-2EF4F71E7DDB}" type="sibTrans" cxnId="{3B4A7F6B-C1D0-4285-A67A-962C6B447AD8}">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LinFactNeighborY="277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E0A64BD7-A208-4004-9CF8-8D6C4E86C059}" type="presOf" srcId="{3C1807C6-E416-40CE-8CF0-386DC789082F}" destId="{77891915-CBE8-43FF-9A31-4E748570976F}" srcOrd="0" destOrd="0" presId="urn:microsoft.com/office/officeart/2005/8/layout/lProcess2"/>
    <dgm:cxn modelId="{A7BBE4B2-E472-4407-9A9E-2632D60EF692}" type="presOf" srcId="{357BF787-1496-46C5-9B4C-D35F262D0674}" destId="{79EDFADE-8B17-429A-BCB4-42756FF96A6F}" srcOrd="0" destOrd="1"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3ECF772D-5448-482D-ABE3-711B1A68F309}" type="presOf" srcId="{C568A31B-14C4-439A-B5E9-4C840DADC2CD}" destId="{79EDFADE-8B17-429A-BCB4-42756FF96A6F}" srcOrd="0" destOrd="2" presId="urn:microsoft.com/office/officeart/2005/8/layout/lProcess2"/>
    <dgm:cxn modelId="{E78BFE54-2663-4C9B-B693-150606BB2A32}" srcId="{F4AFC838-D56D-4650-BD73-10ADAB2316C5}" destId="{357BF787-1496-46C5-9B4C-D35F262D0674}" srcOrd="0" destOrd="0" parTransId="{C56EDBAB-BACC-4E1F-9AD2-9083C4BEE235}" sibTransId="{69D1FDBE-7946-45FC-838F-0000A33A2BFB}"/>
    <dgm:cxn modelId="{4EFCE5C2-6CB6-4C60-9700-FD78C169DDDE}" type="presOf" srcId="{F4AFC838-D56D-4650-BD73-10ADAB2316C5}" destId="{79EDFADE-8B17-429A-BCB4-42756FF96A6F}" srcOrd="0" destOrd="0" presId="urn:microsoft.com/office/officeart/2005/8/layout/lProcess2"/>
    <dgm:cxn modelId="{3B4A7F6B-C1D0-4285-A67A-962C6B447AD8}" srcId="{357BF787-1496-46C5-9B4C-D35F262D0674}" destId="{C568A31B-14C4-439A-B5E9-4C840DADC2CD}" srcOrd="0" destOrd="0" parTransId="{74A4C790-465C-4970-B873-CA7CD637D276}" sibTransId="{0FC78D17-9711-4072-B7FE-2EF4F71E7DDB}"/>
    <dgm:cxn modelId="{83DEABCE-B3E3-45EC-A2DD-6E423E45C753}" srcId="{97B06573-8440-45D6-985B-3980DB4EC97F}" destId="{F4AFC838-D56D-4650-BD73-10ADAB2316C5}" srcOrd="0" destOrd="0" parTransId="{5329CD65-0E3B-491A-AEED-0C440AD85237}" sibTransId="{63382054-B04D-41BA-9579-75D171A24245}"/>
    <dgm:cxn modelId="{3CC13097-C763-41BA-B335-F354CDFBB8A0}" type="presOf" srcId="{97B06573-8440-45D6-985B-3980DB4EC97F}" destId="{7A523AE7-14DD-4B54-BB38-63D3837F65AD}" srcOrd="1" destOrd="0" presId="urn:microsoft.com/office/officeart/2005/8/layout/lProcess2"/>
    <dgm:cxn modelId="{2AA20AE7-0542-4087-A08A-F84CAC402FAD}" type="presOf" srcId="{97B06573-8440-45D6-985B-3980DB4EC97F}" destId="{23A48D00-0D40-414D-9EC3-788B0D80385B}" srcOrd="0" destOrd="0" presId="urn:microsoft.com/office/officeart/2005/8/layout/lProcess2"/>
    <dgm:cxn modelId="{EF85D24C-9794-4178-8F59-01C66C32BE7B}" type="presParOf" srcId="{77891915-CBE8-43FF-9A31-4E748570976F}" destId="{5BE8B746-FDD2-4B4B-BAD7-BF8A8340595B}" srcOrd="0" destOrd="0" presId="urn:microsoft.com/office/officeart/2005/8/layout/lProcess2"/>
    <dgm:cxn modelId="{282A28A2-D14B-44C8-852C-A1A35EBB34B1}" type="presParOf" srcId="{5BE8B746-FDD2-4B4B-BAD7-BF8A8340595B}" destId="{23A48D00-0D40-414D-9EC3-788B0D80385B}" srcOrd="0" destOrd="0" presId="urn:microsoft.com/office/officeart/2005/8/layout/lProcess2"/>
    <dgm:cxn modelId="{7BEFF2F4-A092-4563-B52D-97C5949A1540}" type="presParOf" srcId="{5BE8B746-FDD2-4B4B-BAD7-BF8A8340595B}" destId="{7A523AE7-14DD-4B54-BB38-63D3837F65AD}" srcOrd="1" destOrd="0" presId="urn:microsoft.com/office/officeart/2005/8/layout/lProcess2"/>
    <dgm:cxn modelId="{78C3691C-23B9-41E4-86E3-283157814A76}" type="presParOf" srcId="{5BE8B746-FDD2-4B4B-BAD7-BF8A8340595B}" destId="{45E8F9D6-496A-4A69-82DB-16A9945870FB}" srcOrd="2" destOrd="0" presId="urn:microsoft.com/office/officeart/2005/8/layout/lProcess2"/>
    <dgm:cxn modelId="{9B7CFD41-CB36-43BA-8FEE-5C402A864070}" type="presParOf" srcId="{45E8F9D6-496A-4A69-82DB-16A9945870FB}" destId="{FE37570B-4DE5-4BF1-805D-C17B0B8B6F5B}" srcOrd="0" destOrd="0" presId="urn:microsoft.com/office/officeart/2005/8/layout/lProcess2"/>
    <dgm:cxn modelId="{5CD09516-88B3-4D6B-872A-9DDB3201E731}"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09995-E83F-4BEA-A7BB-58124CE5F078}" type="doc">
      <dgm:prSet loTypeId="urn:microsoft.com/office/officeart/2005/8/layout/vProcess5" loCatId="process" qsTypeId="urn:microsoft.com/office/officeart/2005/8/quickstyle/simple3" qsCatId="simple" csTypeId="urn:microsoft.com/office/officeart/2005/8/colors/accent0_2" csCatId="mainScheme" phldr="1"/>
      <dgm:spPr/>
      <dgm:t>
        <a:bodyPr/>
        <a:lstStyle/>
        <a:p>
          <a:endParaRPr lang="en-US"/>
        </a:p>
      </dgm:t>
    </dgm:pt>
    <dgm:pt modelId="{75FB3405-6485-49EA-AD37-4B98647C9F30}">
      <dgm:prSet custT="1"/>
      <dgm:spPr/>
      <dgm:t>
        <a:bodyPr/>
        <a:lstStyle/>
        <a:p>
          <a:pPr rtl="0"/>
          <a:r>
            <a:rPr lang="en-US" sz="2400" dirty="0" smtClean="0"/>
            <a:t>Configure the fabric (servers, network, storage)</a:t>
          </a:r>
          <a:endParaRPr lang="en-US" sz="2400" dirty="0"/>
        </a:p>
      </dgm:t>
    </dgm:pt>
    <dgm:pt modelId="{249D4784-E240-4D8B-B555-CC2689E73194}" type="parTrans" cxnId="{2EDAA696-BDB5-4D66-A675-3EB893570F20}">
      <dgm:prSet/>
      <dgm:spPr/>
      <dgm:t>
        <a:bodyPr/>
        <a:lstStyle/>
        <a:p>
          <a:endParaRPr lang="en-US" sz="1600"/>
        </a:p>
      </dgm:t>
    </dgm:pt>
    <dgm:pt modelId="{E6246672-D990-4B69-93D3-89434A098D4B}" type="sibTrans" cxnId="{2EDAA696-BDB5-4D66-A675-3EB893570F20}">
      <dgm:prSet custT="1"/>
      <dgm:spPr/>
      <dgm:t>
        <a:bodyPr/>
        <a:lstStyle/>
        <a:p>
          <a:endParaRPr lang="en-US" sz="2800"/>
        </a:p>
      </dgm:t>
    </dgm:pt>
    <dgm:pt modelId="{3A173A92-B589-47E9-B40B-BC7BDD5EFECB}">
      <dgm:prSet custT="1"/>
      <dgm:spPr/>
      <dgm:t>
        <a:bodyPr/>
        <a:lstStyle/>
        <a:p>
          <a:pPr rtl="0"/>
          <a:r>
            <a:rPr lang="en-US" sz="2400" dirty="0" smtClean="0"/>
            <a:t>Delegate the cloud to a Self Service User</a:t>
          </a:r>
          <a:endParaRPr lang="en-US" sz="2400" dirty="0"/>
        </a:p>
      </dgm:t>
    </dgm:pt>
    <dgm:pt modelId="{74A049FD-BC7A-4DA8-AA55-190BC66E8739}" type="parTrans" cxnId="{05688667-3EDE-4063-8926-96CBB14F5581}">
      <dgm:prSet/>
      <dgm:spPr/>
      <dgm:t>
        <a:bodyPr/>
        <a:lstStyle/>
        <a:p>
          <a:endParaRPr lang="en-US" sz="1600"/>
        </a:p>
      </dgm:t>
    </dgm:pt>
    <dgm:pt modelId="{D45DD9EA-7F3C-4344-BFF7-9A665000AF0D}" type="sibTrans" cxnId="{05688667-3EDE-4063-8926-96CBB14F5581}">
      <dgm:prSet custT="1"/>
      <dgm:spPr/>
      <dgm:t>
        <a:bodyPr/>
        <a:lstStyle/>
        <a:p>
          <a:endParaRPr lang="en-US" sz="2800"/>
        </a:p>
      </dgm:t>
    </dgm:pt>
    <dgm:pt modelId="{07DA05F7-DCD6-4F84-A922-F010909C10BF}">
      <dgm:prSet custT="1"/>
      <dgm:spPr/>
      <dgm:t>
        <a:bodyPr/>
        <a:lstStyle/>
        <a:p>
          <a:pPr rtl="0"/>
          <a:r>
            <a:rPr lang="en-US" sz="2400" dirty="0" smtClean="0"/>
            <a:t>Self Service User creates VMs and Services in the cloud</a:t>
          </a:r>
          <a:endParaRPr lang="en-US" sz="2400" dirty="0"/>
        </a:p>
      </dgm:t>
    </dgm:pt>
    <dgm:pt modelId="{7C5FDA29-31CE-4A39-AE06-511F6A9ECF55}" type="parTrans" cxnId="{76D81A1A-74AE-46AF-99A7-CBA0499A7E38}">
      <dgm:prSet/>
      <dgm:spPr/>
      <dgm:t>
        <a:bodyPr/>
        <a:lstStyle/>
        <a:p>
          <a:endParaRPr lang="en-US" sz="1600"/>
        </a:p>
      </dgm:t>
    </dgm:pt>
    <dgm:pt modelId="{78A8BBA4-21DA-46AE-BEA4-3B6646E85C13}" type="sibTrans" cxnId="{76D81A1A-74AE-46AF-99A7-CBA0499A7E38}">
      <dgm:prSet/>
      <dgm:spPr/>
      <dgm:t>
        <a:bodyPr/>
        <a:lstStyle/>
        <a:p>
          <a:endParaRPr lang="en-US" sz="1600"/>
        </a:p>
      </dgm:t>
    </dgm:pt>
    <dgm:pt modelId="{8F4BCED4-D9BB-4883-8624-1073B82A44C2}">
      <dgm:prSet custT="1"/>
      <dgm:spPr/>
      <dgm:t>
        <a:bodyPr/>
        <a:lstStyle/>
        <a:p>
          <a:pPr rtl="0"/>
          <a:r>
            <a:rPr lang="en-US" sz="2400" dirty="0" smtClean="0"/>
            <a:t>Create a cloud from the fabric</a:t>
          </a:r>
          <a:endParaRPr lang="en-US" sz="2400" dirty="0"/>
        </a:p>
      </dgm:t>
    </dgm:pt>
    <dgm:pt modelId="{CE0EF390-E130-47BE-923B-5B4BE845697D}" type="parTrans" cxnId="{29FD22E0-EA18-487A-8092-A28DD728612E}">
      <dgm:prSet/>
      <dgm:spPr/>
      <dgm:t>
        <a:bodyPr/>
        <a:lstStyle/>
        <a:p>
          <a:endParaRPr lang="en-US" sz="1600"/>
        </a:p>
      </dgm:t>
    </dgm:pt>
    <dgm:pt modelId="{6C95B9E9-582A-4776-9A32-8207F6CD0A4C}" type="sibTrans" cxnId="{29FD22E0-EA18-487A-8092-A28DD728612E}">
      <dgm:prSet custT="1"/>
      <dgm:spPr/>
      <dgm:t>
        <a:bodyPr/>
        <a:lstStyle/>
        <a:p>
          <a:endParaRPr lang="en-US" sz="2800"/>
        </a:p>
      </dgm:t>
    </dgm:pt>
    <dgm:pt modelId="{0208A09D-E85E-49E9-87FC-1BEA0007F989}" type="pres">
      <dgm:prSet presAssocID="{AA209995-E83F-4BEA-A7BB-58124CE5F078}" presName="outerComposite" presStyleCnt="0">
        <dgm:presLayoutVars>
          <dgm:chMax val="5"/>
          <dgm:dir/>
          <dgm:resizeHandles val="exact"/>
        </dgm:presLayoutVars>
      </dgm:prSet>
      <dgm:spPr/>
      <dgm:t>
        <a:bodyPr/>
        <a:lstStyle/>
        <a:p>
          <a:endParaRPr lang="en-US"/>
        </a:p>
      </dgm:t>
    </dgm:pt>
    <dgm:pt modelId="{84EEC02C-122A-4740-9B0E-05AD6E6A9EA7}" type="pres">
      <dgm:prSet presAssocID="{AA209995-E83F-4BEA-A7BB-58124CE5F078}" presName="dummyMaxCanvas" presStyleCnt="0">
        <dgm:presLayoutVars/>
      </dgm:prSet>
      <dgm:spPr/>
      <dgm:t>
        <a:bodyPr/>
        <a:lstStyle/>
        <a:p>
          <a:endParaRPr lang="en-US"/>
        </a:p>
      </dgm:t>
    </dgm:pt>
    <dgm:pt modelId="{D912A249-5AB7-42CA-B3F9-CAECEB8565C7}" type="pres">
      <dgm:prSet presAssocID="{AA209995-E83F-4BEA-A7BB-58124CE5F078}" presName="FourNodes_1" presStyleLbl="node1" presStyleIdx="0" presStyleCnt="4">
        <dgm:presLayoutVars>
          <dgm:bulletEnabled val="1"/>
        </dgm:presLayoutVars>
      </dgm:prSet>
      <dgm:spPr/>
      <dgm:t>
        <a:bodyPr/>
        <a:lstStyle/>
        <a:p>
          <a:endParaRPr lang="en-US"/>
        </a:p>
      </dgm:t>
    </dgm:pt>
    <dgm:pt modelId="{A709D337-C24F-4F7F-88CB-EB60DE2184B8}" type="pres">
      <dgm:prSet presAssocID="{AA209995-E83F-4BEA-A7BB-58124CE5F078}" presName="FourNodes_2" presStyleLbl="node1" presStyleIdx="1" presStyleCnt="4">
        <dgm:presLayoutVars>
          <dgm:bulletEnabled val="1"/>
        </dgm:presLayoutVars>
      </dgm:prSet>
      <dgm:spPr/>
      <dgm:t>
        <a:bodyPr/>
        <a:lstStyle/>
        <a:p>
          <a:endParaRPr lang="en-US"/>
        </a:p>
      </dgm:t>
    </dgm:pt>
    <dgm:pt modelId="{758BB04F-7642-443D-8051-61B77D01341A}" type="pres">
      <dgm:prSet presAssocID="{AA209995-E83F-4BEA-A7BB-58124CE5F078}" presName="FourNodes_3" presStyleLbl="node1" presStyleIdx="2" presStyleCnt="4">
        <dgm:presLayoutVars>
          <dgm:bulletEnabled val="1"/>
        </dgm:presLayoutVars>
      </dgm:prSet>
      <dgm:spPr/>
      <dgm:t>
        <a:bodyPr/>
        <a:lstStyle/>
        <a:p>
          <a:endParaRPr lang="en-US"/>
        </a:p>
      </dgm:t>
    </dgm:pt>
    <dgm:pt modelId="{4B352453-E686-4BD8-A182-C7B3664B960E}" type="pres">
      <dgm:prSet presAssocID="{AA209995-E83F-4BEA-A7BB-58124CE5F078}" presName="FourNodes_4" presStyleLbl="node1" presStyleIdx="3" presStyleCnt="4">
        <dgm:presLayoutVars>
          <dgm:bulletEnabled val="1"/>
        </dgm:presLayoutVars>
      </dgm:prSet>
      <dgm:spPr/>
      <dgm:t>
        <a:bodyPr/>
        <a:lstStyle/>
        <a:p>
          <a:endParaRPr lang="en-US"/>
        </a:p>
      </dgm:t>
    </dgm:pt>
    <dgm:pt modelId="{6B78B518-ECE6-42D4-968C-F8ED503E2C7F}" type="pres">
      <dgm:prSet presAssocID="{AA209995-E83F-4BEA-A7BB-58124CE5F078}" presName="FourConn_1-2" presStyleLbl="fgAccFollowNode1" presStyleIdx="0" presStyleCnt="3">
        <dgm:presLayoutVars>
          <dgm:bulletEnabled val="1"/>
        </dgm:presLayoutVars>
      </dgm:prSet>
      <dgm:spPr/>
      <dgm:t>
        <a:bodyPr/>
        <a:lstStyle/>
        <a:p>
          <a:endParaRPr lang="en-US"/>
        </a:p>
      </dgm:t>
    </dgm:pt>
    <dgm:pt modelId="{653067A4-12FE-4CCA-809C-851595C27D76}" type="pres">
      <dgm:prSet presAssocID="{AA209995-E83F-4BEA-A7BB-58124CE5F078}" presName="FourConn_2-3" presStyleLbl="fgAccFollowNode1" presStyleIdx="1" presStyleCnt="3">
        <dgm:presLayoutVars>
          <dgm:bulletEnabled val="1"/>
        </dgm:presLayoutVars>
      </dgm:prSet>
      <dgm:spPr/>
      <dgm:t>
        <a:bodyPr/>
        <a:lstStyle/>
        <a:p>
          <a:endParaRPr lang="en-US"/>
        </a:p>
      </dgm:t>
    </dgm:pt>
    <dgm:pt modelId="{A15931B6-A307-4C20-8B2B-FF5F9FADDBCB}" type="pres">
      <dgm:prSet presAssocID="{AA209995-E83F-4BEA-A7BB-58124CE5F078}" presName="FourConn_3-4" presStyleLbl="fgAccFollowNode1" presStyleIdx="2" presStyleCnt="3">
        <dgm:presLayoutVars>
          <dgm:bulletEnabled val="1"/>
        </dgm:presLayoutVars>
      </dgm:prSet>
      <dgm:spPr/>
      <dgm:t>
        <a:bodyPr/>
        <a:lstStyle/>
        <a:p>
          <a:endParaRPr lang="en-US"/>
        </a:p>
      </dgm:t>
    </dgm:pt>
    <dgm:pt modelId="{BD6AEC92-1421-4EA5-9A89-664336C25B03}" type="pres">
      <dgm:prSet presAssocID="{AA209995-E83F-4BEA-A7BB-58124CE5F078}" presName="FourNodes_1_text" presStyleLbl="node1" presStyleIdx="3" presStyleCnt="4">
        <dgm:presLayoutVars>
          <dgm:bulletEnabled val="1"/>
        </dgm:presLayoutVars>
      </dgm:prSet>
      <dgm:spPr/>
      <dgm:t>
        <a:bodyPr/>
        <a:lstStyle/>
        <a:p>
          <a:endParaRPr lang="en-US"/>
        </a:p>
      </dgm:t>
    </dgm:pt>
    <dgm:pt modelId="{2C09F6F5-13F7-4255-8040-671F7711483B}" type="pres">
      <dgm:prSet presAssocID="{AA209995-E83F-4BEA-A7BB-58124CE5F078}" presName="FourNodes_2_text" presStyleLbl="node1" presStyleIdx="3" presStyleCnt="4">
        <dgm:presLayoutVars>
          <dgm:bulletEnabled val="1"/>
        </dgm:presLayoutVars>
      </dgm:prSet>
      <dgm:spPr/>
      <dgm:t>
        <a:bodyPr/>
        <a:lstStyle/>
        <a:p>
          <a:endParaRPr lang="en-US"/>
        </a:p>
      </dgm:t>
    </dgm:pt>
    <dgm:pt modelId="{6D69AC37-CD3E-4D9B-A4C0-49F578478918}" type="pres">
      <dgm:prSet presAssocID="{AA209995-E83F-4BEA-A7BB-58124CE5F078}" presName="FourNodes_3_text" presStyleLbl="node1" presStyleIdx="3" presStyleCnt="4">
        <dgm:presLayoutVars>
          <dgm:bulletEnabled val="1"/>
        </dgm:presLayoutVars>
      </dgm:prSet>
      <dgm:spPr/>
      <dgm:t>
        <a:bodyPr/>
        <a:lstStyle/>
        <a:p>
          <a:endParaRPr lang="en-US"/>
        </a:p>
      </dgm:t>
    </dgm:pt>
    <dgm:pt modelId="{2E7AF9DC-E342-4C95-B127-D84DD8A2A29D}" type="pres">
      <dgm:prSet presAssocID="{AA209995-E83F-4BEA-A7BB-58124CE5F078}" presName="FourNodes_4_text" presStyleLbl="node1" presStyleIdx="3" presStyleCnt="4">
        <dgm:presLayoutVars>
          <dgm:bulletEnabled val="1"/>
        </dgm:presLayoutVars>
      </dgm:prSet>
      <dgm:spPr/>
      <dgm:t>
        <a:bodyPr/>
        <a:lstStyle/>
        <a:p>
          <a:endParaRPr lang="en-US"/>
        </a:p>
      </dgm:t>
    </dgm:pt>
  </dgm:ptLst>
  <dgm:cxnLst>
    <dgm:cxn modelId="{F91244A4-ECC8-459C-B917-376D910CEF81}" type="presOf" srcId="{6C95B9E9-582A-4776-9A32-8207F6CD0A4C}" destId="{653067A4-12FE-4CCA-809C-851595C27D76}" srcOrd="0" destOrd="0" presId="urn:microsoft.com/office/officeart/2005/8/layout/vProcess5"/>
    <dgm:cxn modelId="{BF6C670D-AE40-42C3-BC9F-30A539BD6DBF}" type="presOf" srcId="{8F4BCED4-D9BB-4883-8624-1073B82A44C2}" destId="{2C09F6F5-13F7-4255-8040-671F7711483B}" srcOrd="1" destOrd="0" presId="urn:microsoft.com/office/officeart/2005/8/layout/vProcess5"/>
    <dgm:cxn modelId="{CDA358B0-230B-40FA-B446-B2F0FC1B79E5}" type="presOf" srcId="{D45DD9EA-7F3C-4344-BFF7-9A665000AF0D}" destId="{A15931B6-A307-4C20-8B2B-FF5F9FADDBCB}" srcOrd="0" destOrd="0" presId="urn:microsoft.com/office/officeart/2005/8/layout/vProcess5"/>
    <dgm:cxn modelId="{8C70CD90-9F65-4158-BD7E-48772CB8FB45}" type="presOf" srcId="{8F4BCED4-D9BB-4883-8624-1073B82A44C2}" destId="{A709D337-C24F-4F7F-88CB-EB60DE2184B8}" srcOrd="0" destOrd="0" presId="urn:microsoft.com/office/officeart/2005/8/layout/vProcess5"/>
    <dgm:cxn modelId="{9A0D9C01-18DC-4655-A321-895B02FDA80B}" type="presOf" srcId="{07DA05F7-DCD6-4F84-A922-F010909C10BF}" destId="{4B352453-E686-4BD8-A182-C7B3664B960E}" srcOrd="0" destOrd="0" presId="urn:microsoft.com/office/officeart/2005/8/layout/vProcess5"/>
    <dgm:cxn modelId="{9F19BA37-1162-4AFB-A6FB-505D649DD1ED}" type="presOf" srcId="{75FB3405-6485-49EA-AD37-4B98647C9F30}" destId="{D912A249-5AB7-42CA-B3F9-CAECEB8565C7}" srcOrd="0" destOrd="0" presId="urn:microsoft.com/office/officeart/2005/8/layout/vProcess5"/>
    <dgm:cxn modelId="{55AB138C-A2CE-44D2-9BC9-2054D24341B3}" type="presOf" srcId="{AA209995-E83F-4BEA-A7BB-58124CE5F078}" destId="{0208A09D-E85E-49E9-87FC-1BEA0007F989}" srcOrd="0" destOrd="0" presId="urn:microsoft.com/office/officeart/2005/8/layout/vProcess5"/>
    <dgm:cxn modelId="{85FF1035-76D4-4EE3-839A-617B11863533}" type="presOf" srcId="{3A173A92-B589-47E9-B40B-BC7BDD5EFECB}" destId="{758BB04F-7642-443D-8051-61B77D01341A}" srcOrd="0" destOrd="0" presId="urn:microsoft.com/office/officeart/2005/8/layout/vProcess5"/>
    <dgm:cxn modelId="{2EDAA696-BDB5-4D66-A675-3EB893570F20}" srcId="{AA209995-E83F-4BEA-A7BB-58124CE5F078}" destId="{75FB3405-6485-49EA-AD37-4B98647C9F30}" srcOrd="0" destOrd="0" parTransId="{249D4784-E240-4D8B-B555-CC2689E73194}" sibTransId="{E6246672-D990-4B69-93D3-89434A098D4B}"/>
    <dgm:cxn modelId="{76D81A1A-74AE-46AF-99A7-CBA0499A7E38}" srcId="{AA209995-E83F-4BEA-A7BB-58124CE5F078}" destId="{07DA05F7-DCD6-4F84-A922-F010909C10BF}" srcOrd="3" destOrd="0" parTransId="{7C5FDA29-31CE-4A39-AE06-511F6A9ECF55}" sibTransId="{78A8BBA4-21DA-46AE-BEA4-3B6646E85C13}"/>
    <dgm:cxn modelId="{29FD22E0-EA18-487A-8092-A28DD728612E}" srcId="{AA209995-E83F-4BEA-A7BB-58124CE5F078}" destId="{8F4BCED4-D9BB-4883-8624-1073B82A44C2}" srcOrd="1" destOrd="0" parTransId="{CE0EF390-E130-47BE-923B-5B4BE845697D}" sibTransId="{6C95B9E9-582A-4776-9A32-8207F6CD0A4C}"/>
    <dgm:cxn modelId="{DA91569D-88B7-476B-AA5A-49A0F8B954E1}" type="presOf" srcId="{75FB3405-6485-49EA-AD37-4B98647C9F30}" destId="{BD6AEC92-1421-4EA5-9A89-664336C25B03}" srcOrd="1" destOrd="0" presId="urn:microsoft.com/office/officeart/2005/8/layout/vProcess5"/>
    <dgm:cxn modelId="{92F4B7F7-0C52-480A-8B3B-BA0EC32E9C0F}" type="presOf" srcId="{E6246672-D990-4B69-93D3-89434A098D4B}" destId="{6B78B518-ECE6-42D4-968C-F8ED503E2C7F}" srcOrd="0" destOrd="0" presId="urn:microsoft.com/office/officeart/2005/8/layout/vProcess5"/>
    <dgm:cxn modelId="{9359A23B-69A0-44D2-A6C1-FAA336989725}" type="presOf" srcId="{07DA05F7-DCD6-4F84-A922-F010909C10BF}" destId="{2E7AF9DC-E342-4C95-B127-D84DD8A2A29D}" srcOrd="1" destOrd="0" presId="urn:microsoft.com/office/officeart/2005/8/layout/vProcess5"/>
    <dgm:cxn modelId="{05688667-3EDE-4063-8926-96CBB14F5581}" srcId="{AA209995-E83F-4BEA-A7BB-58124CE5F078}" destId="{3A173A92-B589-47E9-B40B-BC7BDD5EFECB}" srcOrd="2" destOrd="0" parTransId="{74A049FD-BC7A-4DA8-AA55-190BC66E8739}" sibTransId="{D45DD9EA-7F3C-4344-BFF7-9A665000AF0D}"/>
    <dgm:cxn modelId="{505E402D-D6A1-4B07-B496-29EAD60940EE}" type="presOf" srcId="{3A173A92-B589-47E9-B40B-BC7BDD5EFECB}" destId="{6D69AC37-CD3E-4D9B-A4C0-49F578478918}" srcOrd="1" destOrd="0" presId="urn:microsoft.com/office/officeart/2005/8/layout/vProcess5"/>
    <dgm:cxn modelId="{DC7B2EEC-1D0F-4B72-8D06-D0ECC83CECBA}" type="presParOf" srcId="{0208A09D-E85E-49E9-87FC-1BEA0007F989}" destId="{84EEC02C-122A-4740-9B0E-05AD6E6A9EA7}" srcOrd="0" destOrd="0" presId="urn:microsoft.com/office/officeart/2005/8/layout/vProcess5"/>
    <dgm:cxn modelId="{6F0F19B4-3E93-4550-BD0B-0E6CECB3A0D2}" type="presParOf" srcId="{0208A09D-E85E-49E9-87FC-1BEA0007F989}" destId="{D912A249-5AB7-42CA-B3F9-CAECEB8565C7}" srcOrd="1" destOrd="0" presId="urn:microsoft.com/office/officeart/2005/8/layout/vProcess5"/>
    <dgm:cxn modelId="{BE3E5CCA-0661-417C-A32A-9AA2C72F39C7}" type="presParOf" srcId="{0208A09D-E85E-49E9-87FC-1BEA0007F989}" destId="{A709D337-C24F-4F7F-88CB-EB60DE2184B8}" srcOrd="2" destOrd="0" presId="urn:microsoft.com/office/officeart/2005/8/layout/vProcess5"/>
    <dgm:cxn modelId="{C2520B1D-0B6E-463B-9571-3F4D0D31952B}" type="presParOf" srcId="{0208A09D-E85E-49E9-87FC-1BEA0007F989}" destId="{758BB04F-7642-443D-8051-61B77D01341A}" srcOrd="3" destOrd="0" presId="urn:microsoft.com/office/officeart/2005/8/layout/vProcess5"/>
    <dgm:cxn modelId="{A9834C88-A9D0-4B8C-A007-B475B6CDC26A}" type="presParOf" srcId="{0208A09D-E85E-49E9-87FC-1BEA0007F989}" destId="{4B352453-E686-4BD8-A182-C7B3664B960E}" srcOrd="4" destOrd="0" presId="urn:microsoft.com/office/officeart/2005/8/layout/vProcess5"/>
    <dgm:cxn modelId="{2BC92D37-D781-4E00-8831-980ADB3667B5}" type="presParOf" srcId="{0208A09D-E85E-49E9-87FC-1BEA0007F989}" destId="{6B78B518-ECE6-42D4-968C-F8ED503E2C7F}" srcOrd="5" destOrd="0" presId="urn:microsoft.com/office/officeart/2005/8/layout/vProcess5"/>
    <dgm:cxn modelId="{2D6A71B9-C390-4AD5-895B-DAE465811C6C}" type="presParOf" srcId="{0208A09D-E85E-49E9-87FC-1BEA0007F989}" destId="{653067A4-12FE-4CCA-809C-851595C27D76}" srcOrd="6" destOrd="0" presId="urn:microsoft.com/office/officeart/2005/8/layout/vProcess5"/>
    <dgm:cxn modelId="{704FEA16-763E-4142-A51A-B4D21B063E97}" type="presParOf" srcId="{0208A09D-E85E-49E9-87FC-1BEA0007F989}" destId="{A15931B6-A307-4C20-8B2B-FF5F9FADDBCB}" srcOrd="7" destOrd="0" presId="urn:microsoft.com/office/officeart/2005/8/layout/vProcess5"/>
    <dgm:cxn modelId="{7BCB55DB-9E04-4DB0-9213-BF4B1E93D26F}" type="presParOf" srcId="{0208A09D-E85E-49E9-87FC-1BEA0007F989}" destId="{BD6AEC92-1421-4EA5-9A89-664336C25B03}" srcOrd="8" destOrd="0" presId="urn:microsoft.com/office/officeart/2005/8/layout/vProcess5"/>
    <dgm:cxn modelId="{01E5150B-02A6-43AE-8AAB-81F471BDEDF2}" type="presParOf" srcId="{0208A09D-E85E-49E9-87FC-1BEA0007F989}" destId="{2C09F6F5-13F7-4255-8040-671F7711483B}" srcOrd="9" destOrd="0" presId="urn:microsoft.com/office/officeart/2005/8/layout/vProcess5"/>
    <dgm:cxn modelId="{EE11C97F-460E-45EB-A4E7-3D360ECE6B18}" type="presParOf" srcId="{0208A09D-E85E-49E9-87FC-1BEA0007F989}" destId="{6D69AC37-CD3E-4D9B-A4C0-49F578478918}" srcOrd="10" destOrd="0" presId="urn:microsoft.com/office/officeart/2005/8/layout/vProcess5"/>
    <dgm:cxn modelId="{F51385D7-0C56-4593-B578-A868103D24E9}" type="presParOf" srcId="{0208A09D-E85E-49E9-87FC-1BEA0007F989}" destId="{2E7AF9DC-E342-4C95-B127-D84DD8A2A29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0F639-FABB-4FEC-BC7F-DCBFDED15C9D}"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108165F3-7A21-4A04-A476-A2646BFC0E76}">
      <dgm:prSet phldrT="[Text]"/>
      <dgm:spPr>
        <a:ln>
          <a:solidFill>
            <a:schemeClr val="accent3"/>
          </a:solidFill>
        </a:ln>
      </dgm:spPr>
      <dgm:t>
        <a:bodyPr/>
        <a:lstStyle/>
        <a:p>
          <a:r>
            <a:rPr lang="en-US" dirty="0" smtClean="0"/>
            <a:t>Delegated Admin</a:t>
          </a:r>
          <a:endParaRPr lang="en-US" dirty="0"/>
        </a:p>
      </dgm:t>
    </dgm:pt>
    <dgm:pt modelId="{89483116-244E-4D78-A9BF-F4BEA13A6844}" type="parTrans" cxnId="{1302C9E5-27AA-4F68-BEDC-5597C6626978}">
      <dgm:prSet/>
      <dgm:spPr/>
      <dgm:t>
        <a:bodyPr/>
        <a:lstStyle/>
        <a:p>
          <a:endParaRPr lang="en-US"/>
        </a:p>
      </dgm:t>
    </dgm:pt>
    <dgm:pt modelId="{7DFC0DB4-EA48-4EB2-B1EC-B3769CFBCD92}" type="sibTrans" cxnId="{1302C9E5-27AA-4F68-BEDC-5597C6626978}">
      <dgm:prSet/>
      <dgm:spPr/>
      <dgm:t>
        <a:bodyPr/>
        <a:lstStyle/>
        <a:p>
          <a:endParaRPr lang="en-US"/>
        </a:p>
      </dgm:t>
    </dgm:pt>
    <dgm:pt modelId="{B7DF4932-5A8C-45B6-B9C2-9AD32DDA95DF}">
      <dgm:prSet phldrT="[Text]" custT="1"/>
      <dgm:spPr/>
      <dgm:t>
        <a:bodyPr/>
        <a:lstStyle/>
        <a:p>
          <a:r>
            <a:rPr lang="en-US" sz="1400" dirty="0" smtClean="0"/>
            <a:t>Configure fabric (</a:t>
          </a:r>
          <a:r>
            <a:rPr lang="en-US" sz="1400" b="0" dirty="0" smtClean="0"/>
            <a:t>hosts, networking and storage)</a:t>
          </a:r>
        </a:p>
      </dgm:t>
    </dgm:pt>
    <dgm:pt modelId="{D596F2DB-DB46-4D41-8EF4-88A0938B51BF}" type="parTrans" cxnId="{5FBC74B8-2E9C-4025-B48A-B64CDBA2B6A7}">
      <dgm:prSet/>
      <dgm:spPr/>
      <dgm:t>
        <a:bodyPr/>
        <a:lstStyle/>
        <a:p>
          <a:endParaRPr lang="en-US"/>
        </a:p>
      </dgm:t>
    </dgm:pt>
    <dgm:pt modelId="{1249BDA1-FBAC-4B57-83E6-395AF9B4B847}" type="sibTrans" cxnId="{5FBC74B8-2E9C-4025-B48A-B64CDBA2B6A7}">
      <dgm:prSet/>
      <dgm:spPr/>
      <dgm:t>
        <a:bodyPr/>
        <a:lstStyle/>
        <a:p>
          <a:endParaRPr lang="en-US"/>
        </a:p>
      </dgm:t>
    </dgm:pt>
    <dgm:pt modelId="{930D6096-CA02-4B13-B09E-F56F5B04AA1E}">
      <dgm:prSet phldrT="[Text]"/>
      <dgm:spPr>
        <a:ln>
          <a:solidFill>
            <a:schemeClr val="accent4"/>
          </a:solidFill>
        </a:ln>
      </dgm:spPr>
      <dgm:t>
        <a:bodyPr/>
        <a:lstStyle/>
        <a:p>
          <a:r>
            <a:rPr lang="en-US" dirty="0" smtClean="0"/>
            <a:t>Tenant Administrator</a:t>
          </a:r>
          <a:endParaRPr lang="en-US" dirty="0"/>
        </a:p>
      </dgm:t>
    </dgm:pt>
    <dgm:pt modelId="{42790350-CF05-43E4-AEDB-89FEFF791213}" type="parTrans" cxnId="{B76307AA-143D-4A63-B515-5000980C0B0A}">
      <dgm:prSet/>
      <dgm:spPr/>
      <dgm:t>
        <a:bodyPr/>
        <a:lstStyle/>
        <a:p>
          <a:endParaRPr lang="en-US"/>
        </a:p>
      </dgm:t>
    </dgm:pt>
    <dgm:pt modelId="{F6A4651D-A06C-40E4-AB6D-F3879CA733AB}" type="sibTrans" cxnId="{B76307AA-143D-4A63-B515-5000980C0B0A}">
      <dgm:prSet/>
      <dgm:spPr/>
      <dgm:t>
        <a:bodyPr/>
        <a:lstStyle/>
        <a:p>
          <a:endParaRPr lang="en-US"/>
        </a:p>
      </dgm:t>
    </dgm:pt>
    <dgm:pt modelId="{04D3578E-C3E5-4FE0-9FB4-C70619D9C48E}">
      <dgm:prSet phldrT="[Text]" custT="1"/>
      <dgm:spPr/>
      <dgm:t>
        <a:bodyPr/>
        <a:lstStyle/>
        <a:p>
          <a:r>
            <a:rPr lang="en-US" sz="1800" b="1" dirty="0" smtClean="0">
              <a:solidFill>
                <a:schemeClr val="bg2"/>
              </a:solidFill>
            </a:rPr>
            <a:t>Application Owner</a:t>
          </a:r>
        </a:p>
        <a:p>
          <a:r>
            <a:rPr lang="en-US" sz="1400" dirty="0" smtClean="0"/>
            <a:t>Scope: Clouds only</a:t>
          </a:r>
          <a:endParaRPr lang="en-US" sz="1400" dirty="0"/>
        </a:p>
      </dgm:t>
    </dgm:pt>
    <dgm:pt modelId="{F2F051E2-C5D8-46FA-8C47-57A73D140CEC}" type="parTrans" cxnId="{84466481-CFF2-4180-9F4B-3DE0D4EAFC5F}">
      <dgm:prSet/>
      <dgm:spPr/>
      <dgm:t>
        <a:bodyPr/>
        <a:lstStyle/>
        <a:p>
          <a:endParaRPr lang="en-US"/>
        </a:p>
      </dgm:t>
    </dgm:pt>
    <dgm:pt modelId="{BAABFBD5-0A75-4BA6-9A66-D20F83A58A7A}" type="sibTrans" cxnId="{84466481-CFF2-4180-9F4B-3DE0D4EAFC5F}">
      <dgm:prSet/>
      <dgm:spPr/>
      <dgm:t>
        <a:bodyPr/>
        <a:lstStyle/>
        <a:p>
          <a:endParaRPr lang="en-US"/>
        </a:p>
      </dgm:t>
    </dgm:pt>
    <dgm:pt modelId="{5FBAFE56-FCDB-4768-823A-72F2D502D790}">
      <dgm:prSet phldrT="[Text]" custT="1"/>
      <dgm:spPr/>
      <dgm:t>
        <a:bodyPr/>
        <a:lstStyle/>
        <a:p>
          <a:r>
            <a:rPr lang="en-US" sz="1800" b="1" dirty="0" smtClean="0">
              <a:solidFill>
                <a:schemeClr val="bg2"/>
              </a:solidFill>
            </a:rPr>
            <a:t>Fabric Administrator</a:t>
          </a:r>
        </a:p>
        <a:p>
          <a:r>
            <a:rPr lang="en-US" sz="1400" dirty="0" smtClean="0"/>
            <a:t>Scope: Host groups and clouds</a:t>
          </a:r>
          <a:endParaRPr lang="en-US" sz="1400" dirty="0"/>
        </a:p>
      </dgm:t>
    </dgm:pt>
    <dgm:pt modelId="{7FB28C1B-E618-472D-B01A-65FE59C26EEA}" type="parTrans" cxnId="{EAD8F9C9-90AF-4913-9F7B-36916304E3CF}">
      <dgm:prSet/>
      <dgm:spPr/>
      <dgm:t>
        <a:bodyPr/>
        <a:lstStyle/>
        <a:p>
          <a:endParaRPr lang="en-US"/>
        </a:p>
      </dgm:t>
    </dgm:pt>
    <dgm:pt modelId="{8A0D7C81-F141-42E4-B028-9CFA9694D3D7}" type="sibTrans" cxnId="{EAD8F9C9-90AF-4913-9F7B-36916304E3CF}">
      <dgm:prSet/>
      <dgm:spPr/>
      <dgm:t>
        <a:bodyPr/>
        <a:lstStyle/>
        <a:p>
          <a:endParaRPr lang="en-US"/>
        </a:p>
      </dgm:t>
    </dgm:pt>
    <dgm:pt modelId="{EB9A8AF7-11F1-4CAE-9446-9D53628D89D4}">
      <dgm:prSet phldrT="[Text]" custT="1"/>
      <dgm:spPr/>
      <dgm:t>
        <a:bodyPr/>
        <a:lstStyle/>
        <a:p>
          <a:r>
            <a:rPr lang="en-US" sz="1400" b="0" dirty="0" smtClean="0"/>
            <a:t>Author templates</a:t>
          </a:r>
        </a:p>
        <a:p>
          <a:r>
            <a:rPr lang="en-US" sz="1400" dirty="0" smtClean="0"/>
            <a:t>Deploy/manage VMs and </a:t>
          </a:r>
          <a:r>
            <a:rPr lang="en-US" sz="1400" b="0" dirty="0" smtClean="0"/>
            <a:t>Services</a:t>
          </a:r>
          <a:endParaRPr lang="en-US" sz="1400" b="0" dirty="0"/>
        </a:p>
      </dgm:t>
    </dgm:pt>
    <dgm:pt modelId="{1A5FA130-5A61-421E-8764-92D02550FEC3}" type="parTrans" cxnId="{8611ED3B-837D-4BCD-815D-7D56B9E72678}">
      <dgm:prSet/>
      <dgm:spPr/>
      <dgm:t>
        <a:bodyPr/>
        <a:lstStyle/>
        <a:p>
          <a:endParaRPr lang="en-US"/>
        </a:p>
      </dgm:t>
    </dgm:pt>
    <dgm:pt modelId="{E76F86AC-BB49-41DD-B3CA-565FC1EF036E}" type="sibTrans" cxnId="{8611ED3B-837D-4BCD-815D-7D56B9E72678}">
      <dgm:prSet/>
      <dgm:spPr/>
      <dgm:t>
        <a:bodyPr/>
        <a:lstStyle/>
        <a:p>
          <a:endParaRPr lang="en-US"/>
        </a:p>
      </dgm:t>
    </dgm:pt>
    <dgm:pt modelId="{22911232-F9ED-4B2E-9188-99942190C0D5}">
      <dgm:prSet phldrT="[Text]" custT="1"/>
      <dgm:spPr/>
      <dgm:t>
        <a:bodyPr/>
        <a:lstStyle/>
        <a:p>
          <a:r>
            <a:rPr lang="en-US" sz="1400" b="0" dirty="0" smtClean="0"/>
            <a:t>Share resources</a:t>
          </a:r>
          <a:endParaRPr lang="en-US" sz="1400" b="0" dirty="0"/>
        </a:p>
      </dgm:t>
    </dgm:pt>
    <dgm:pt modelId="{F971E8FE-0449-4E18-AB5C-B5BB5DFD3445}" type="parTrans" cxnId="{F2ECDBA9-784F-4122-9B36-A1D244FB3E2A}">
      <dgm:prSet/>
      <dgm:spPr/>
      <dgm:t>
        <a:bodyPr/>
        <a:lstStyle/>
        <a:p>
          <a:endParaRPr lang="en-US"/>
        </a:p>
      </dgm:t>
    </dgm:pt>
    <dgm:pt modelId="{3E46980B-6D2B-49EE-A702-747915FB9481}" type="sibTrans" cxnId="{F2ECDBA9-784F-4122-9B36-A1D244FB3E2A}">
      <dgm:prSet/>
      <dgm:spPr/>
      <dgm:t>
        <a:bodyPr/>
        <a:lstStyle/>
        <a:p>
          <a:endParaRPr lang="en-US"/>
        </a:p>
      </dgm:t>
    </dgm:pt>
    <dgm:pt modelId="{2DE64FF4-0D84-46BB-842C-8B3E6D35FC30}">
      <dgm:prSet phldrT="[Text]" custT="1"/>
      <dgm:spPr/>
      <dgm:t>
        <a:bodyPr/>
        <a:lstStyle/>
        <a:p>
          <a:r>
            <a:rPr lang="en-US" sz="1400" dirty="0" smtClean="0"/>
            <a:t>Quota as a shared and per-user limit</a:t>
          </a:r>
          <a:endParaRPr lang="en-US" sz="1400" dirty="0"/>
        </a:p>
      </dgm:t>
    </dgm:pt>
    <dgm:pt modelId="{C12D32BC-FFDF-4705-A0C7-0D6879ED5452}" type="parTrans" cxnId="{1FCDF9ED-11E8-44FA-A759-4C80FAB17C08}">
      <dgm:prSet/>
      <dgm:spPr/>
      <dgm:t>
        <a:bodyPr/>
        <a:lstStyle/>
        <a:p>
          <a:endParaRPr lang="en-US"/>
        </a:p>
      </dgm:t>
    </dgm:pt>
    <dgm:pt modelId="{83DF5B0A-72F4-4A45-A4BB-FB3048B1C8CE}" type="sibTrans" cxnId="{1FCDF9ED-11E8-44FA-A759-4C80FAB17C08}">
      <dgm:prSet/>
      <dgm:spPr/>
      <dgm:t>
        <a:bodyPr/>
        <a:lstStyle/>
        <a:p>
          <a:endParaRPr lang="en-US"/>
        </a:p>
      </dgm:t>
    </dgm:pt>
    <dgm:pt modelId="{37F216FE-86E9-48A3-9F53-ECEC915DB8D9}">
      <dgm:prSet phldrT="[Text]"/>
      <dgm:spPr>
        <a:ln>
          <a:solidFill>
            <a:schemeClr val="accent2"/>
          </a:solidFill>
        </a:ln>
      </dgm:spPr>
      <dgm:t>
        <a:bodyPr/>
        <a:lstStyle/>
        <a:p>
          <a:r>
            <a:rPr lang="en-US" dirty="0" smtClean="0"/>
            <a:t>VMM Admin</a:t>
          </a:r>
          <a:endParaRPr lang="en-US" dirty="0"/>
        </a:p>
      </dgm:t>
    </dgm:pt>
    <dgm:pt modelId="{A4337549-154F-455F-B081-C982DAFA8C9E}" type="parTrans" cxnId="{2484F504-8986-496C-8886-1773D60875B9}">
      <dgm:prSet/>
      <dgm:spPr/>
      <dgm:t>
        <a:bodyPr/>
        <a:lstStyle/>
        <a:p>
          <a:endParaRPr lang="en-US"/>
        </a:p>
      </dgm:t>
    </dgm:pt>
    <dgm:pt modelId="{E0D2D381-D7C3-4BC1-B0D1-D12D5F0C902A}" type="sibTrans" cxnId="{2484F504-8986-496C-8886-1773D60875B9}">
      <dgm:prSet/>
      <dgm:spPr/>
      <dgm:t>
        <a:bodyPr/>
        <a:lstStyle/>
        <a:p>
          <a:endParaRPr lang="en-US"/>
        </a:p>
      </dgm:t>
    </dgm:pt>
    <dgm:pt modelId="{1B2BAC61-C29E-45AB-90D1-0547ED1ADB91}">
      <dgm:prSet phldrT="[Text]" custT="1"/>
      <dgm:spPr/>
      <dgm:t>
        <a:bodyPr/>
        <a:lstStyle/>
        <a:p>
          <a:r>
            <a:rPr lang="en-US" sz="1800" b="1" dirty="0" smtClean="0">
              <a:solidFill>
                <a:schemeClr val="bg2"/>
              </a:solidFill>
            </a:rPr>
            <a:t>Fabric Administrator</a:t>
          </a:r>
        </a:p>
        <a:p>
          <a:r>
            <a:rPr lang="en-US" sz="1400" dirty="0" smtClean="0"/>
            <a:t>Scope: Entire system</a:t>
          </a:r>
        </a:p>
        <a:p>
          <a:r>
            <a:rPr lang="en-US" sz="1400" dirty="0" smtClean="0"/>
            <a:t>Can take any action</a:t>
          </a:r>
        </a:p>
      </dgm:t>
    </dgm:pt>
    <dgm:pt modelId="{B0B7AE21-CFB1-414B-AA1C-8A6784EE72C5}" type="parTrans" cxnId="{625354B8-893A-47D8-B7CF-4C87CDF4D36A}">
      <dgm:prSet/>
      <dgm:spPr/>
      <dgm:t>
        <a:bodyPr/>
        <a:lstStyle/>
        <a:p>
          <a:endParaRPr lang="en-US"/>
        </a:p>
      </dgm:t>
    </dgm:pt>
    <dgm:pt modelId="{FAD98DF9-3CFF-491B-A2CA-507DF4E69A84}" type="sibTrans" cxnId="{625354B8-893A-47D8-B7CF-4C87CDF4D36A}">
      <dgm:prSet/>
      <dgm:spPr/>
      <dgm:t>
        <a:bodyPr/>
        <a:lstStyle/>
        <a:p>
          <a:endParaRPr lang="en-US"/>
        </a:p>
      </dgm:t>
    </dgm:pt>
    <dgm:pt modelId="{936390BA-C404-4B9E-A84D-5F88A45BB1D9}">
      <dgm:prSet phldrT="[Text]" custT="1"/>
      <dgm:spPr/>
      <dgm:t>
        <a:bodyPr/>
        <a:lstStyle/>
        <a:p>
          <a:r>
            <a:rPr lang="en-US" sz="1400" b="0" dirty="0" smtClean="0"/>
            <a:t>Create cloud</a:t>
          </a:r>
          <a:r>
            <a:rPr lang="en-US" sz="1400" b="1" dirty="0" smtClean="0"/>
            <a:t> </a:t>
          </a:r>
          <a:r>
            <a:rPr lang="en-US" sz="1400" dirty="0" smtClean="0"/>
            <a:t>on fabric</a:t>
          </a:r>
        </a:p>
        <a:p>
          <a:r>
            <a:rPr lang="en-US" sz="1400" b="0" dirty="0" smtClean="0"/>
            <a:t>Assign cloud</a:t>
          </a:r>
        </a:p>
      </dgm:t>
    </dgm:pt>
    <dgm:pt modelId="{8571A81D-7C00-45A7-8808-B42023384917}" type="parTrans" cxnId="{61C3D25C-F1AF-4857-93FF-4ADEC3FC43CD}">
      <dgm:prSet/>
      <dgm:spPr/>
      <dgm:t>
        <a:bodyPr/>
        <a:lstStyle/>
        <a:p>
          <a:endParaRPr lang="en-US"/>
        </a:p>
      </dgm:t>
    </dgm:pt>
    <dgm:pt modelId="{68DF8BA7-5FB5-44A5-9452-FC71445A64DE}" type="sibTrans" cxnId="{61C3D25C-F1AF-4857-93FF-4ADEC3FC43CD}">
      <dgm:prSet/>
      <dgm:spPr/>
      <dgm:t>
        <a:bodyPr/>
        <a:lstStyle/>
        <a:p>
          <a:endParaRPr lang="en-US"/>
        </a:p>
      </dgm:t>
    </dgm:pt>
    <dgm:pt modelId="{689675BF-BE29-43DA-B6DC-BB188274D595}">
      <dgm:prSet phldrT="[Text]" custT="1"/>
      <dgm:spPr/>
      <dgm:t>
        <a:bodyPr/>
        <a:lstStyle/>
        <a:p>
          <a:r>
            <a:rPr lang="en-US" sz="1400" dirty="0" smtClean="0"/>
            <a:t>Revocable actions</a:t>
          </a:r>
          <a:endParaRPr lang="en-US" sz="1400" dirty="0"/>
        </a:p>
      </dgm:t>
    </dgm:pt>
    <dgm:pt modelId="{3ACDC3CB-3B1D-492D-8B87-DF030B44444C}" type="parTrans" cxnId="{B96B50E3-D633-4CA1-82BB-65089D2F0E10}">
      <dgm:prSet/>
      <dgm:spPr/>
      <dgm:t>
        <a:bodyPr/>
        <a:lstStyle/>
        <a:p>
          <a:endParaRPr lang="en-US"/>
        </a:p>
      </dgm:t>
    </dgm:pt>
    <dgm:pt modelId="{6F46E601-6D4A-4235-A992-999F7477A8FD}" type="sibTrans" cxnId="{B96B50E3-D633-4CA1-82BB-65089D2F0E10}">
      <dgm:prSet/>
      <dgm:spPr/>
      <dgm:t>
        <a:bodyPr/>
        <a:lstStyle/>
        <a:p>
          <a:endParaRPr lang="en-US"/>
        </a:p>
      </dgm:t>
    </dgm:pt>
    <dgm:pt modelId="{B6EBFB9A-A1A8-49C3-803F-76ED24068D6B}">
      <dgm:prSet phldrT="[Text]"/>
      <dgm:spPr>
        <a:ln>
          <a:solidFill>
            <a:schemeClr val="accent5"/>
          </a:solidFill>
        </a:ln>
      </dgm:spPr>
      <dgm:t>
        <a:bodyPr/>
        <a:lstStyle/>
        <a:p>
          <a:r>
            <a:rPr lang="en-US" dirty="0" smtClean="0"/>
            <a:t>Self-Service User</a:t>
          </a:r>
          <a:endParaRPr lang="en-US" dirty="0"/>
        </a:p>
      </dgm:t>
    </dgm:pt>
    <dgm:pt modelId="{9BD2248A-BBAA-4AB9-B643-0BE4267CA878}" type="parTrans" cxnId="{13425D8A-968F-406F-B0B7-3F0B0A3B7A60}">
      <dgm:prSet/>
      <dgm:spPr/>
      <dgm:t>
        <a:bodyPr/>
        <a:lstStyle/>
        <a:p>
          <a:endParaRPr lang="en-US"/>
        </a:p>
      </dgm:t>
    </dgm:pt>
    <dgm:pt modelId="{44FB5864-5161-4639-976C-87BEC94E8E81}" type="sibTrans" cxnId="{13425D8A-968F-406F-B0B7-3F0B0A3B7A60}">
      <dgm:prSet/>
      <dgm:spPr/>
      <dgm:t>
        <a:bodyPr/>
        <a:lstStyle/>
        <a:p>
          <a:endParaRPr lang="en-US"/>
        </a:p>
      </dgm:t>
    </dgm:pt>
    <dgm:pt modelId="{FA7FCD65-4724-41B4-9D91-3759B8E0C16A}">
      <dgm:prSet phldrT="[Text]" custT="1"/>
      <dgm:spPr/>
      <dgm:t>
        <a:bodyPr/>
        <a:lstStyle/>
        <a:p>
          <a:r>
            <a:rPr lang="en-US" sz="1800" b="1" dirty="0" smtClean="0">
              <a:solidFill>
                <a:schemeClr val="bg2"/>
              </a:solidFill>
            </a:rPr>
            <a:t>Tenant</a:t>
          </a:r>
          <a:endParaRPr lang="en-US" sz="1800" b="1" dirty="0">
            <a:solidFill>
              <a:schemeClr val="bg2"/>
            </a:solidFill>
          </a:endParaRPr>
        </a:p>
      </dgm:t>
    </dgm:pt>
    <dgm:pt modelId="{7EF1F021-94AA-4483-918E-CFB46FC5622C}" type="parTrans" cxnId="{58BA9082-63DC-454B-9BFC-565A84120BF1}">
      <dgm:prSet/>
      <dgm:spPr/>
      <dgm:t>
        <a:bodyPr/>
        <a:lstStyle/>
        <a:p>
          <a:endParaRPr lang="en-US"/>
        </a:p>
      </dgm:t>
    </dgm:pt>
    <dgm:pt modelId="{275CE29E-1534-42A7-989F-E083E45CD32E}" type="sibTrans" cxnId="{58BA9082-63DC-454B-9BFC-565A84120BF1}">
      <dgm:prSet/>
      <dgm:spPr/>
      <dgm:t>
        <a:bodyPr/>
        <a:lstStyle/>
        <a:p>
          <a:endParaRPr lang="en-US"/>
        </a:p>
      </dgm:t>
    </dgm:pt>
    <dgm:pt modelId="{568FDE46-F843-41AA-8E94-10AA62ED3E1A}">
      <dgm:prSet phldrT="[Text]" custT="1"/>
      <dgm:spPr/>
      <dgm:t>
        <a:bodyPr/>
        <a:lstStyle/>
        <a:p>
          <a:r>
            <a:rPr lang="en-US" sz="1400" dirty="0" smtClean="0"/>
            <a:t>Scope: Clouds only</a:t>
          </a:r>
          <a:endParaRPr lang="en-US" sz="1400" dirty="0"/>
        </a:p>
      </dgm:t>
    </dgm:pt>
    <dgm:pt modelId="{157ABAB0-40CF-4986-B282-0D6B5993A7B8}" type="parTrans" cxnId="{CC0B6C22-12BE-4699-9D96-5B1757535EF5}">
      <dgm:prSet/>
      <dgm:spPr/>
      <dgm:t>
        <a:bodyPr/>
        <a:lstStyle/>
        <a:p>
          <a:endParaRPr lang="en-US"/>
        </a:p>
      </dgm:t>
    </dgm:pt>
    <dgm:pt modelId="{22D40B95-E52E-4CAE-BB68-D8D7A8842902}" type="sibTrans" cxnId="{CC0B6C22-12BE-4699-9D96-5B1757535EF5}">
      <dgm:prSet/>
      <dgm:spPr/>
      <dgm:t>
        <a:bodyPr/>
        <a:lstStyle/>
        <a:p>
          <a:endParaRPr lang="en-US"/>
        </a:p>
      </dgm:t>
    </dgm:pt>
    <dgm:pt modelId="{588C8DA2-CCA8-4171-A998-F6CEF54183A1}">
      <dgm:prSet phldrT="[Text]" custT="1"/>
      <dgm:spPr/>
      <dgm:t>
        <a:bodyPr/>
        <a:lstStyle/>
        <a:p>
          <a:r>
            <a:rPr lang="en-US" sz="1400" dirty="0" smtClean="0"/>
            <a:t>Author VM Networks</a:t>
          </a:r>
          <a:endParaRPr lang="en-US" sz="1400" dirty="0"/>
        </a:p>
      </dgm:t>
    </dgm:pt>
    <dgm:pt modelId="{9048A4FF-0A4A-4EE7-BE8E-458BC67CD9AF}" type="parTrans" cxnId="{2285567C-A3A7-46E5-A485-EAE244FA4253}">
      <dgm:prSet/>
      <dgm:spPr/>
      <dgm:t>
        <a:bodyPr/>
        <a:lstStyle/>
        <a:p>
          <a:endParaRPr lang="en-US"/>
        </a:p>
      </dgm:t>
    </dgm:pt>
    <dgm:pt modelId="{DB5DB06B-DF14-4C34-B1B4-9B6219790B66}" type="sibTrans" cxnId="{2285567C-A3A7-46E5-A485-EAE244FA4253}">
      <dgm:prSet/>
      <dgm:spPr/>
      <dgm:t>
        <a:bodyPr/>
        <a:lstStyle/>
        <a:p>
          <a:endParaRPr lang="en-US"/>
        </a:p>
      </dgm:t>
    </dgm:pt>
    <dgm:pt modelId="{23D0197C-B8F3-48D3-BF38-3AD6C5775C73}">
      <dgm:prSet phldrT="[Text]" custT="1"/>
      <dgm:spPr/>
      <dgm:t>
        <a:bodyPr/>
        <a:lstStyle/>
        <a:p>
          <a:r>
            <a:rPr lang="en-US" sz="1400" dirty="0" smtClean="0"/>
            <a:t>Assign cloud</a:t>
          </a:r>
          <a:endParaRPr lang="en-US" sz="1400" dirty="0"/>
        </a:p>
      </dgm:t>
    </dgm:pt>
    <dgm:pt modelId="{1D17A335-58CF-4E49-A80C-338CC3F8278D}" type="parTrans" cxnId="{3EAD01DD-F0C1-4A4D-91B1-4A788A6DC65B}">
      <dgm:prSet/>
      <dgm:spPr/>
      <dgm:t>
        <a:bodyPr/>
        <a:lstStyle/>
        <a:p>
          <a:endParaRPr lang="en-US"/>
        </a:p>
      </dgm:t>
    </dgm:pt>
    <dgm:pt modelId="{10ABBF7D-C5B2-4359-B8A3-927AC6ED3748}" type="sibTrans" cxnId="{3EAD01DD-F0C1-4A4D-91B1-4A788A6DC65B}">
      <dgm:prSet/>
      <dgm:spPr/>
      <dgm:t>
        <a:bodyPr/>
        <a:lstStyle/>
        <a:p>
          <a:endParaRPr lang="en-US"/>
        </a:p>
      </dgm:t>
    </dgm:pt>
    <dgm:pt modelId="{26877C31-03DF-4D51-A492-CDEAC2D63BBA}">
      <dgm:prSet phldrT="[Text]" custT="1"/>
      <dgm:spPr/>
      <dgm:t>
        <a:bodyPr/>
        <a:lstStyle/>
        <a:p>
          <a:r>
            <a:rPr lang="en-US" sz="1400" dirty="0" smtClean="0"/>
            <a:t>All other SSU settings  </a:t>
          </a:r>
          <a:r>
            <a:rPr lang="en-US" sz="1400" dirty="0" smtClean="0">
              <a:sym typeface="Wingdings" pitchFamily="2" charset="2"/>
            </a:rPr>
            <a:t></a:t>
          </a:r>
          <a:endParaRPr lang="en-US" sz="1400" dirty="0"/>
        </a:p>
      </dgm:t>
    </dgm:pt>
    <dgm:pt modelId="{DEEC431E-748F-4E29-8020-46D09A9A6396}" type="parTrans" cxnId="{7F52E2E5-5B23-4623-B98E-61EF74B891AC}">
      <dgm:prSet/>
      <dgm:spPr/>
      <dgm:t>
        <a:bodyPr/>
        <a:lstStyle/>
        <a:p>
          <a:endParaRPr lang="en-US"/>
        </a:p>
      </dgm:t>
    </dgm:pt>
    <dgm:pt modelId="{B9EB9829-2E67-499F-9548-11281939C085}" type="sibTrans" cxnId="{7F52E2E5-5B23-4623-B98E-61EF74B891AC}">
      <dgm:prSet/>
      <dgm:spPr/>
      <dgm:t>
        <a:bodyPr/>
        <a:lstStyle/>
        <a:p>
          <a:endParaRPr lang="en-US"/>
        </a:p>
      </dgm:t>
    </dgm:pt>
    <dgm:pt modelId="{4872AB60-4106-43BD-98EA-4D61B25FDEA2}" type="pres">
      <dgm:prSet presAssocID="{9180F639-FABB-4FEC-BC7F-DCBFDED15C9D}" presName="Name0" presStyleCnt="0">
        <dgm:presLayoutVars>
          <dgm:chMax val="5"/>
          <dgm:chPref val="5"/>
          <dgm:dir/>
          <dgm:animLvl val="lvl"/>
        </dgm:presLayoutVars>
      </dgm:prSet>
      <dgm:spPr/>
      <dgm:t>
        <a:bodyPr/>
        <a:lstStyle/>
        <a:p>
          <a:endParaRPr lang="en-US"/>
        </a:p>
      </dgm:t>
    </dgm:pt>
    <dgm:pt modelId="{3BD2FEBE-2738-40C9-B42E-5BA166AC0B41}" type="pres">
      <dgm:prSet presAssocID="{37F216FE-86E9-48A3-9F53-ECEC915DB8D9}" presName="parentText1" presStyleLbl="node1" presStyleIdx="0" presStyleCnt="4" custScaleY="55788">
        <dgm:presLayoutVars>
          <dgm:chMax/>
          <dgm:chPref val="3"/>
          <dgm:bulletEnabled val="1"/>
        </dgm:presLayoutVars>
      </dgm:prSet>
      <dgm:spPr>
        <a:prstGeom prst="rect">
          <a:avLst/>
        </a:prstGeom>
      </dgm:spPr>
      <dgm:t>
        <a:bodyPr/>
        <a:lstStyle/>
        <a:p>
          <a:endParaRPr lang="en-US"/>
        </a:p>
      </dgm:t>
    </dgm:pt>
    <dgm:pt modelId="{87F9B2CB-73B1-45C1-A08C-7C02D763DA33}" type="pres">
      <dgm:prSet presAssocID="{37F216FE-86E9-48A3-9F53-ECEC915DB8D9}" presName="childText1" presStyleLbl="solidAlignAcc1" presStyleIdx="0" presStyleCnt="4">
        <dgm:presLayoutVars>
          <dgm:chMax val="0"/>
          <dgm:chPref val="0"/>
          <dgm:bulletEnabled val="1"/>
        </dgm:presLayoutVars>
      </dgm:prSet>
      <dgm:spPr/>
      <dgm:t>
        <a:bodyPr/>
        <a:lstStyle/>
        <a:p>
          <a:endParaRPr lang="en-US"/>
        </a:p>
      </dgm:t>
    </dgm:pt>
    <dgm:pt modelId="{BA985DA4-9058-4B4F-8B31-AB8199F11A8D}" type="pres">
      <dgm:prSet presAssocID="{108165F3-7A21-4A04-A476-A2646BFC0E76}" presName="parentText2" presStyleLbl="node1" presStyleIdx="1" presStyleCnt="4" custScaleY="55788">
        <dgm:presLayoutVars>
          <dgm:chMax/>
          <dgm:chPref val="3"/>
          <dgm:bulletEnabled val="1"/>
        </dgm:presLayoutVars>
      </dgm:prSet>
      <dgm:spPr>
        <a:prstGeom prst="rect">
          <a:avLst/>
        </a:prstGeom>
      </dgm:spPr>
      <dgm:t>
        <a:bodyPr/>
        <a:lstStyle/>
        <a:p>
          <a:endParaRPr lang="en-US"/>
        </a:p>
      </dgm:t>
    </dgm:pt>
    <dgm:pt modelId="{D630E1AB-C2DF-437A-9530-F305FE8A0768}" type="pres">
      <dgm:prSet presAssocID="{108165F3-7A21-4A04-A476-A2646BFC0E76}" presName="childText2" presStyleLbl="solidAlignAcc1" presStyleIdx="1" presStyleCnt="4" custLinFactNeighborX="408">
        <dgm:presLayoutVars>
          <dgm:chMax val="0"/>
          <dgm:chPref val="0"/>
          <dgm:bulletEnabled val="1"/>
        </dgm:presLayoutVars>
      </dgm:prSet>
      <dgm:spPr/>
      <dgm:t>
        <a:bodyPr/>
        <a:lstStyle/>
        <a:p>
          <a:endParaRPr lang="en-US"/>
        </a:p>
      </dgm:t>
    </dgm:pt>
    <dgm:pt modelId="{49344640-C6DE-43FB-8214-E60064D68484}" type="pres">
      <dgm:prSet presAssocID="{930D6096-CA02-4B13-B09E-F56F5B04AA1E}" presName="parentText3" presStyleLbl="node1" presStyleIdx="2" presStyleCnt="4" custScaleY="55788" custLinFactNeighborY="6490">
        <dgm:presLayoutVars>
          <dgm:chMax/>
          <dgm:chPref val="3"/>
          <dgm:bulletEnabled val="1"/>
        </dgm:presLayoutVars>
      </dgm:prSet>
      <dgm:spPr>
        <a:prstGeom prst="rect">
          <a:avLst/>
        </a:prstGeom>
      </dgm:spPr>
      <dgm:t>
        <a:bodyPr/>
        <a:lstStyle/>
        <a:p>
          <a:endParaRPr lang="en-US"/>
        </a:p>
      </dgm:t>
    </dgm:pt>
    <dgm:pt modelId="{44E46D57-792C-4386-9661-D2D4BDB65E61}" type="pres">
      <dgm:prSet presAssocID="{930D6096-CA02-4B13-B09E-F56F5B04AA1E}" presName="childText3" presStyleLbl="solidAlignAcc1" presStyleIdx="2" presStyleCnt="4" custLinFactNeighborX="395">
        <dgm:presLayoutVars>
          <dgm:chMax val="0"/>
          <dgm:chPref val="0"/>
          <dgm:bulletEnabled val="1"/>
        </dgm:presLayoutVars>
      </dgm:prSet>
      <dgm:spPr/>
      <dgm:t>
        <a:bodyPr/>
        <a:lstStyle/>
        <a:p>
          <a:endParaRPr lang="en-US"/>
        </a:p>
      </dgm:t>
    </dgm:pt>
    <dgm:pt modelId="{E3CFAE8A-79F2-4FA5-87CC-AEA10E472476}" type="pres">
      <dgm:prSet presAssocID="{B6EBFB9A-A1A8-49C3-803F-76ED24068D6B}" presName="parentText4" presStyleLbl="node1" presStyleIdx="3" presStyleCnt="4" custScaleY="55788" custLinFactNeighborY="11266">
        <dgm:presLayoutVars>
          <dgm:chMax/>
          <dgm:chPref val="3"/>
          <dgm:bulletEnabled val="1"/>
        </dgm:presLayoutVars>
      </dgm:prSet>
      <dgm:spPr>
        <a:prstGeom prst="rect">
          <a:avLst/>
        </a:prstGeom>
      </dgm:spPr>
      <dgm:t>
        <a:bodyPr/>
        <a:lstStyle/>
        <a:p>
          <a:endParaRPr lang="en-US"/>
        </a:p>
      </dgm:t>
    </dgm:pt>
    <dgm:pt modelId="{B71E03B0-ECC1-4B7F-8B97-EE00BB99FC89}" type="pres">
      <dgm:prSet presAssocID="{B6EBFB9A-A1A8-49C3-803F-76ED24068D6B}" presName="childText4" presStyleLbl="solidAlignAcc1" presStyleIdx="3" presStyleCnt="4" custScaleX="133016" custLinFactNeighborX="16166">
        <dgm:presLayoutVars>
          <dgm:chMax val="0"/>
          <dgm:chPref val="0"/>
          <dgm:bulletEnabled val="1"/>
        </dgm:presLayoutVars>
      </dgm:prSet>
      <dgm:spPr/>
      <dgm:t>
        <a:bodyPr/>
        <a:lstStyle/>
        <a:p>
          <a:endParaRPr lang="en-US"/>
        </a:p>
      </dgm:t>
    </dgm:pt>
  </dgm:ptLst>
  <dgm:cxnLst>
    <dgm:cxn modelId="{8611ED3B-837D-4BCD-815D-7D56B9E72678}" srcId="{B6EBFB9A-A1A8-49C3-803F-76ED24068D6B}" destId="{EB9A8AF7-11F1-4CAE-9446-9D53628D89D4}" srcOrd="1" destOrd="0" parTransId="{1A5FA130-5A61-421E-8764-92D02550FEC3}" sibTransId="{E76F86AC-BB49-41DD-B3CA-565FC1EF036E}"/>
    <dgm:cxn modelId="{ED1580DE-3759-4106-8DA1-B920F4C9A6AD}" type="presOf" srcId="{689675BF-BE29-43DA-B6DC-BB188274D595}" destId="{B71E03B0-ECC1-4B7F-8B97-EE00BB99FC89}" srcOrd="0" destOrd="3" presId="urn:microsoft.com/office/officeart/2009/3/layout/IncreasingArrowsProcess"/>
    <dgm:cxn modelId="{B96B50E3-D633-4CA1-82BB-65089D2F0E10}" srcId="{B6EBFB9A-A1A8-49C3-803F-76ED24068D6B}" destId="{689675BF-BE29-43DA-B6DC-BB188274D595}" srcOrd="3" destOrd="0" parTransId="{3ACDC3CB-3B1D-492D-8B87-DF030B44444C}" sibTransId="{6F46E601-6D4A-4235-A992-999F7477A8FD}"/>
    <dgm:cxn modelId="{156CFE51-2A87-433A-AC1A-55DEAA1238FD}" type="presOf" srcId="{B7DF4932-5A8C-45B6-B9C2-9AD32DDA95DF}" destId="{D630E1AB-C2DF-437A-9530-F305FE8A0768}" srcOrd="0" destOrd="1" presId="urn:microsoft.com/office/officeart/2009/3/layout/IncreasingArrowsProcess"/>
    <dgm:cxn modelId="{1FCDF9ED-11E8-44FA-A759-4C80FAB17C08}" srcId="{B6EBFB9A-A1A8-49C3-803F-76ED24068D6B}" destId="{2DE64FF4-0D84-46BB-842C-8B3E6D35FC30}" srcOrd="4" destOrd="0" parTransId="{C12D32BC-FFDF-4705-A0C7-0D6879ED5452}" sibTransId="{83DF5B0A-72F4-4A45-A4BB-FB3048B1C8CE}"/>
    <dgm:cxn modelId="{58BA9082-63DC-454B-9BFC-565A84120BF1}" srcId="{930D6096-CA02-4B13-B09E-F56F5B04AA1E}" destId="{FA7FCD65-4724-41B4-9D91-3759B8E0C16A}" srcOrd="0" destOrd="0" parTransId="{7EF1F021-94AA-4483-918E-CFB46FC5622C}" sibTransId="{275CE29E-1534-42A7-989F-E083E45CD32E}"/>
    <dgm:cxn modelId="{2484F504-8986-496C-8886-1773D60875B9}" srcId="{9180F639-FABB-4FEC-BC7F-DCBFDED15C9D}" destId="{37F216FE-86E9-48A3-9F53-ECEC915DB8D9}" srcOrd="0" destOrd="0" parTransId="{A4337549-154F-455F-B081-C982DAFA8C9E}" sibTransId="{E0D2D381-D7C3-4BC1-B0D1-D12D5F0C902A}"/>
    <dgm:cxn modelId="{2C433A53-997D-41E5-8E48-B4C4BD476AAE}" type="presOf" srcId="{930D6096-CA02-4B13-B09E-F56F5B04AA1E}" destId="{49344640-C6DE-43FB-8214-E60064D68484}" srcOrd="0" destOrd="0" presId="urn:microsoft.com/office/officeart/2009/3/layout/IncreasingArrowsProcess"/>
    <dgm:cxn modelId="{84466481-CFF2-4180-9F4B-3DE0D4EAFC5F}" srcId="{B6EBFB9A-A1A8-49C3-803F-76ED24068D6B}" destId="{04D3578E-C3E5-4FE0-9FB4-C70619D9C48E}" srcOrd="0" destOrd="0" parTransId="{F2F051E2-C5D8-46FA-8C47-57A73D140CEC}" sibTransId="{BAABFBD5-0A75-4BA6-9A66-D20F83A58A7A}"/>
    <dgm:cxn modelId="{E40458EE-D8EF-435C-8AE6-24D9F55FEEC0}" type="presOf" srcId="{936390BA-C404-4B9E-A84D-5F88A45BB1D9}" destId="{D630E1AB-C2DF-437A-9530-F305FE8A0768}" srcOrd="0" destOrd="2" presId="urn:microsoft.com/office/officeart/2009/3/layout/IncreasingArrowsProcess"/>
    <dgm:cxn modelId="{FBDC4D5F-C6CE-4889-AB2B-6062BEBC8F09}" type="presOf" srcId="{B6EBFB9A-A1A8-49C3-803F-76ED24068D6B}" destId="{E3CFAE8A-79F2-4FA5-87CC-AEA10E472476}" srcOrd="0" destOrd="0" presId="urn:microsoft.com/office/officeart/2009/3/layout/IncreasingArrowsProcess"/>
    <dgm:cxn modelId="{17FDD1D2-1726-4103-A7D2-7AFFDF75EDED}" type="presOf" srcId="{EB9A8AF7-11F1-4CAE-9446-9D53628D89D4}" destId="{B71E03B0-ECC1-4B7F-8B97-EE00BB99FC89}" srcOrd="0" destOrd="1" presId="urn:microsoft.com/office/officeart/2009/3/layout/IncreasingArrowsProcess"/>
    <dgm:cxn modelId="{7B5CB55F-28B3-4FE1-A079-D7F89C3D894C}" type="presOf" srcId="{568FDE46-F843-41AA-8E94-10AA62ED3E1A}" destId="{44E46D57-792C-4386-9661-D2D4BDB65E61}" srcOrd="0" destOrd="1" presId="urn:microsoft.com/office/officeart/2009/3/layout/IncreasingArrowsProcess"/>
    <dgm:cxn modelId="{61C3D25C-F1AF-4857-93FF-4ADEC3FC43CD}" srcId="{108165F3-7A21-4A04-A476-A2646BFC0E76}" destId="{936390BA-C404-4B9E-A84D-5F88A45BB1D9}" srcOrd="2" destOrd="0" parTransId="{8571A81D-7C00-45A7-8808-B42023384917}" sibTransId="{68DF8BA7-5FB5-44A5-9452-FC71445A64DE}"/>
    <dgm:cxn modelId="{13425D8A-968F-406F-B0B7-3F0B0A3B7A60}" srcId="{9180F639-FABB-4FEC-BC7F-DCBFDED15C9D}" destId="{B6EBFB9A-A1A8-49C3-803F-76ED24068D6B}" srcOrd="3" destOrd="0" parTransId="{9BD2248A-BBAA-4AB9-B643-0BE4267CA878}" sibTransId="{44FB5864-5161-4639-976C-87BEC94E8E81}"/>
    <dgm:cxn modelId="{8BBC7B9C-C3CC-4723-A79D-B7FC3D0D9C64}" type="presOf" srcId="{588C8DA2-CCA8-4171-A998-F6CEF54183A1}" destId="{44E46D57-792C-4386-9661-D2D4BDB65E61}" srcOrd="0" destOrd="2" presId="urn:microsoft.com/office/officeart/2009/3/layout/IncreasingArrowsProcess"/>
    <dgm:cxn modelId="{41F9ADED-5443-4AC5-85A0-3D9D82A0BF82}" type="presOf" srcId="{2DE64FF4-0D84-46BB-842C-8B3E6D35FC30}" destId="{B71E03B0-ECC1-4B7F-8B97-EE00BB99FC89}" srcOrd="0" destOrd="4" presId="urn:microsoft.com/office/officeart/2009/3/layout/IncreasingArrowsProcess"/>
    <dgm:cxn modelId="{59F62F3D-56A6-4681-A270-980010FFDDFF}" type="presOf" srcId="{9180F639-FABB-4FEC-BC7F-DCBFDED15C9D}" destId="{4872AB60-4106-43BD-98EA-4D61B25FDEA2}" srcOrd="0" destOrd="0" presId="urn:microsoft.com/office/officeart/2009/3/layout/IncreasingArrowsProcess"/>
    <dgm:cxn modelId="{C725EA03-5F31-44C4-A55C-A74CC1AB34D9}" type="presOf" srcId="{22911232-F9ED-4B2E-9188-99942190C0D5}" destId="{B71E03B0-ECC1-4B7F-8B97-EE00BB99FC89}" srcOrd="0" destOrd="2" presId="urn:microsoft.com/office/officeart/2009/3/layout/IncreasingArrowsProcess"/>
    <dgm:cxn modelId="{1302C9E5-27AA-4F68-BEDC-5597C6626978}" srcId="{9180F639-FABB-4FEC-BC7F-DCBFDED15C9D}" destId="{108165F3-7A21-4A04-A476-A2646BFC0E76}" srcOrd="1" destOrd="0" parTransId="{89483116-244E-4D78-A9BF-F4BEA13A6844}" sibTransId="{7DFC0DB4-EA48-4EB2-B1EC-B3769CFBCD92}"/>
    <dgm:cxn modelId="{3EAD01DD-F0C1-4A4D-91B1-4A788A6DC65B}" srcId="{930D6096-CA02-4B13-B09E-F56F5B04AA1E}" destId="{23D0197C-B8F3-48D3-BF38-3AD6C5775C73}" srcOrd="3" destOrd="0" parTransId="{1D17A335-58CF-4E49-A80C-338CC3F8278D}" sibTransId="{10ABBF7D-C5B2-4359-B8A3-927AC6ED3748}"/>
    <dgm:cxn modelId="{EAD8F9C9-90AF-4913-9F7B-36916304E3CF}" srcId="{108165F3-7A21-4A04-A476-A2646BFC0E76}" destId="{5FBAFE56-FCDB-4768-823A-72F2D502D790}" srcOrd="0" destOrd="0" parTransId="{7FB28C1B-E618-472D-B01A-65FE59C26EEA}" sibTransId="{8A0D7C81-F141-42E4-B028-9CFA9694D3D7}"/>
    <dgm:cxn modelId="{F2ECDBA9-784F-4122-9B36-A1D244FB3E2A}" srcId="{B6EBFB9A-A1A8-49C3-803F-76ED24068D6B}" destId="{22911232-F9ED-4B2E-9188-99942190C0D5}" srcOrd="2" destOrd="0" parTransId="{F971E8FE-0449-4E18-AB5C-B5BB5DFD3445}" sibTransId="{3E46980B-6D2B-49EE-A702-747915FB9481}"/>
    <dgm:cxn modelId="{72FE62D0-ABDA-4263-8536-6711B1F57126}" type="presOf" srcId="{1B2BAC61-C29E-45AB-90D1-0547ED1ADB91}" destId="{87F9B2CB-73B1-45C1-A08C-7C02D763DA33}" srcOrd="0" destOrd="0" presId="urn:microsoft.com/office/officeart/2009/3/layout/IncreasingArrowsProcess"/>
    <dgm:cxn modelId="{5FBC74B8-2E9C-4025-B48A-B64CDBA2B6A7}" srcId="{108165F3-7A21-4A04-A476-A2646BFC0E76}" destId="{B7DF4932-5A8C-45B6-B9C2-9AD32DDA95DF}" srcOrd="1" destOrd="0" parTransId="{D596F2DB-DB46-4D41-8EF4-88A0938B51BF}" sibTransId="{1249BDA1-FBAC-4B57-83E6-395AF9B4B847}"/>
    <dgm:cxn modelId="{0373E489-E40F-4ED4-97EB-0C3981CF5BE1}" type="presOf" srcId="{FA7FCD65-4724-41B4-9D91-3759B8E0C16A}" destId="{44E46D57-792C-4386-9661-D2D4BDB65E61}" srcOrd="0" destOrd="0" presId="urn:microsoft.com/office/officeart/2009/3/layout/IncreasingArrowsProcess"/>
    <dgm:cxn modelId="{87FD2F98-0A0C-4D1C-9106-177A1BE32C41}" type="presOf" srcId="{108165F3-7A21-4A04-A476-A2646BFC0E76}" destId="{BA985DA4-9058-4B4F-8B31-AB8199F11A8D}" srcOrd="0" destOrd="0" presId="urn:microsoft.com/office/officeart/2009/3/layout/IncreasingArrowsProcess"/>
    <dgm:cxn modelId="{B76307AA-143D-4A63-B515-5000980C0B0A}" srcId="{9180F639-FABB-4FEC-BC7F-DCBFDED15C9D}" destId="{930D6096-CA02-4B13-B09E-F56F5B04AA1E}" srcOrd="2" destOrd="0" parTransId="{42790350-CF05-43E4-AEDB-89FEFF791213}" sibTransId="{F6A4651D-A06C-40E4-AB6D-F3879CA733AB}"/>
    <dgm:cxn modelId="{9F5B6C7E-DA2D-40B2-BAD8-CB9EFB312694}" type="presOf" srcId="{26877C31-03DF-4D51-A492-CDEAC2D63BBA}" destId="{44E46D57-792C-4386-9661-D2D4BDB65E61}" srcOrd="0" destOrd="4" presId="urn:microsoft.com/office/officeart/2009/3/layout/IncreasingArrowsProcess"/>
    <dgm:cxn modelId="{7F52E2E5-5B23-4623-B98E-61EF74B891AC}" srcId="{930D6096-CA02-4B13-B09E-F56F5B04AA1E}" destId="{26877C31-03DF-4D51-A492-CDEAC2D63BBA}" srcOrd="4" destOrd="0" parTransId="{DEEC431E-748F-4E29-8020-46D09A9A6396}" sibTransId="{B9EB9829-2E67-499F-9548-11281939C085}"/>
    <dgm:cxn modelId="{CC0B6C22-12BE-4699-9D96-5B1757535EF5}" srcId="{930D6096-CA02-4B13-B09E-F56F5B04AA1E}" destId="{568FDE46-F843-41AA-8E94-10AA62ED3E1A}" srcOrd="1" destOrd="0" parTransId="{157ABAB0-40CF-4986-B282-0D6B5993A7B8}" sibTransId="{22D40B95-E52E-4CAE-BB68-D8D7A8842902}"/>
    <dgm:cxn modelId="{625354B8-893A-47D8-B7CF-4C87CDF4D36A}" srcId="{37F216FE-86E9-48A3-9F53-ECEC915DB8D9}" destId="{1B2BAC61-C29E-45AB-90D1-0547ED1ADB91}" srcOrd="0" destOrd="0" parTransId="{B0B7AE21-CFB1-414B-AA1C-8A6784EE72C5}" sibTransId="{FAD98DF9-3CFF-491B-A2CA-507DF4E69A84}"/>
    <dgm:cxn modelId="{98572A00-CA08-4543-8684-F09D840A3689}" type="presOf" srcId="{5FBAFE56-FCDB-4768-823A-72F2D502D790}" destId="{D630E1AB-C2DF-437A-9530-F305FE8A0768}" srcOrd="0" destOrd="0" presId="urn:microsoft.com/office/officeart/2009/3/layout/IncreasingArrowsProcess"/>
    <dgm:cxn modelId="{C2613742-171F-4F3D-8FC7-720A60C05378}" type="presOf" srcId="{23D0197C-B8F3-48D3-BF38-3AD6C5775C73}" destId="{44E46D57-792C-4386-9661-D2D4BDB65E61}" srcOrd="0" destOrd="3" presId="urn:microsoft.com/office/officeart/2009/3/layout/IncreasingArrowsProcess"/>
    <dgm:cxn modelId="{2285567C-A3A7-46E5-A485-EAE244FA4253}" srcId="{930D6096-CA02-4B13-B09E-F56F5B04AA1E}" destId="{588C8DA2-CCA8-4171-A998-F6CEF54183A1}" srcOrd="2" destOrd="0" parTransId="{9048A4FF-0A4A-4EE7-BE8E-458BC67CD9AF}" sibTransId="{DB5DB06B-DF14-4C34-B1B4-9B6219790B66}"/>
    <dgm:cxn modelId="{CD3C3EE7-3AEB-402D-A103-17760074DB16}" type="presOf" srcId="{37F216FE-86E9-48A3-9F53-ECEC915DB8D9}" destId="{3BD2FEBE-2738-40C9-B42E-5BA166AC0B41}" srcOrd="0" destOrd="0" presId="urn:microsoft.com/office/officeart/2009/3/layout/IncreasingArrowsProcess"/>
    <dgm:cxn modelId="{AEC4B846-8781-4B48-A307-44F22BF5335C}" type="presOf" srcId="{04D3578E-C3E5-4FE0-9FB4-C70619D9C48E}" destId="{B71E03B0-ECC1-4B7F-8B97-EE00BB99FC89}" srcOrd="0" destOrd="0" presId="urn:microsoft.com/office/officeart/2009/3/layout/IncreasingArrowsProcess"/>
    <dgm:cxn modelId="{2E6337BB-DBD9-41EF-97B2-A2D4E8E1AE78}" type="presParOf" srcId="{4872AB60-4106-43BD-98EA-4D61B25FDEA2}" destId="{3BD2FEBE-2738-40C9-B42E-5BA166AC0B41}" srcOrd="0" destOrd="0" presId="urn:microsoft.com/office/officeart/2009/3/layout/IncreasingArrowsProcess"/>
    <dgm:cxn modelId="{B9DCD706-9480-4C23-A2E3-D5D192EA7DAC}" type="presParOf" srcId="{4872AB60-4106-43BD-98EA-4D61B25FDEA2}" destId="{87F9B2CB-73B1-45C1-A08C-7C02D763DA33}" srcOrd="1" destOrd="0" presId="urn:microsoft.com/office/officeart/2009/3/layout/IncreasingArrowsProcess"/>
    <dgm:cxn modelId="{95EDEF6B-D138-4081-B956-BD686DAF4B6E}" type="presParOf" srcId="{4872AB60-4106-43BD-98EA-4D61B25FDEA2}" destId="{BA985DA4-9058-4B4F-8B31-AB8199F11A8D}" srcOrd="2" destOrd="0" presId="urn:microsoft.com/office/officeart/2009/3/layout/IncreasingArrowsProcess"/>
    <dgm:cxn modelId="{99D93025-E718-4084-BE7D-0B07524D22F1}" type="presParOf" srcId="{4872AB60-4106-43BD-98EA-4D61B25FDEA2}" destId="{D630E1AB-C2DF-437A-9530-F305FE8A0768}" srcOrd="3" destOrd="0" presId="urn:microsoft.com/office/officeart/2009/3/layout/IncreasingArrowsProcess"/>
    <dgm:cxn modelId="{61247F88-341C-451B-AEA0-74DAC8596EAB}" type="presParOf" srcId="{4872AB60-4106-43BD-98EA-4D61B25FDEA2}" destId="{49344640-C6DE-43FB-8214-E60064D68484}" srcOrd="4" destOrd="0" presId="urn:microsoft.com/office/officeart/2009/3/layout/IncreasingArrowsProcess"/>
    <dgm:cxn modelId="{95E09EFB-E7DD-4923-8259-AF6C1B50A262}" type="presParOf" srcId="{4872AB60-4106-43BD-98EA-4D61B25FDEA2}" destId="{44E46D57-792C-4386-9661-D2D4BDB65E61}" srcOrd="5" destOrd="0" presId="urn:microsoft.com/office/officeart/2009/3/layout/IncreasingArrowsProcess"/>
    <dgm:cxn modelId="{531715B2-E2E2-4504-888A-CE8CFDDF1933}" type="presParOf" srcId="{4872AB60-4106-43BD-98EA-4D61B25FDEA2}" destId="{E3CFAE8A-79F2-4FA5-87CC-AEA10E472476}" srcOrd="6" destOrd="0" presId="urn:microsoft.com/office/officeart/2009/3/layout/IncreasingArrowsProcess"/>
    <dgm:cxn modelId="{A4A2CE8E-53F7-43DE-972B-DD7B21A757EC}" type="presParOf" srcId="{4872AB60-4106-43BD-98EA-4D61B25FDEA2}" destId="{B71E03B0-ECC1-4B7F-8B97-EE00BB99FC89}"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6324DA-7B08-49FE-ACA8-9D1D04F6FD3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3C43E197-BA00-4B8E-A42A-66E887EA8801}">
      <dgm:prSet phldrT="[Text]"/>
      <dgm:spPr>
        <a:ln>
          <a:solidFill>
            <a:schemeClr val="accent1"/>
          </a:solidFill>
        </a:ln>
      </dgm:spPr>
      <dgm:t>
        <a:bodyPr/>
        <a:lstStyle/>
        <a:p>
          <a:r>
            <a:rPr lang="en-US" dirty="0" smtClean="0"/>
            <a:t>Read-only Administrator</a:t>
          </a:r>
          <a:endParaRPr lang="en-US" dirty="0"/>
        </a:p>
      </dgm:t>
    </dgm:pt>
    <dgm:pt modelId="{EBFC443B-6E5C-4667-9AB8-EBCBE20D2E54}" type="parTrans" cxnId="{42BB89BE-BC74-4811-9664-CB835DB72CDB}">
      <dgm:prSet/>
      <dgm:spPr/>
      <dgm:t>
        <a:bodyPr/>
        <a:lstStyle/>
        <a:p>
          <a:endParaRPr lang="en-US"/>
        </a:p>
      </dgm:t>
    </dgm:pt>
    <dgm:pt modelId="{CCD291DB-74B2-44BB-B83D-1E9449FB1C28}" type="sibTrans" cxnId="{42BB89BE-BC74-4811-9664-CB835DB72CDB}">
      <dgm:prSet/>
      <dgm:spPr/>
      <dgm:t>
        <a:bodyPr/>
        <a:lstStyle/>
        <a:p>
          <a:endParaRPr lang="en-US"/>
        </a:p>
      </dgm:t>
    </dgm:pt>
    <dgm:pt modelId="{70F49316-A530-4543-851A-DD5DD2CAEE1C}">
      <dgm:prSet phldrT="[Text]" custT="1"/>
      <dgm:spPr/>
      <dgm:t>
        <a:bodyPr/>
        <a:lstStyle/>
        <a:p>
          <a:r>
            <a:rPr lang="en-US" sz="1600" b="1" dirty="0" smtClean="0">
              <a:solidFill>
                <a:schemeClr val="bg2"/>
              </a:solidFill>
            </a:rPr>
            <a:t>Help Desk</a:t>
          </a:r>
        </a:p>
        <a:p>
          <a:r>
            <a:rPr lang="en-US" sz="1400" dirty="0" smtClean="0"/>
            <a:t>Scope: Host groups and clouds,   No actions</a:t>
          </a:r>
          <a:endParaRPr lang="en-US" sz="1400" dirty="0"/>
        </a:p>
      </dgm:t>
    </dgm:pt>
    <dgm:pt modelId="{71513A20-E0A1-45E9-B037-A2B47B4E7AF2}" type="parTrans" cxnId="{B7E00977-8C64-4A3A-9F0A-CDAABBCD3B05}">
      <dgm:prSet/>
      <dgm:spPr/>
      <dgm:t>
        <a:bodyPr/>
        <a:lstStyle/>
        <a:p>
          <a:endParaRPr lang="en-US"/>
        </a:p>
      </dgm:t>
    </dgm:pt>
    <dgm:pt modelId="{7FF94CCD-0CFE-45E2-9270-6892FE711428}" type="sibTrans" cxnId="{B7E00977-8C64-4A3A-9F0A-CDAABBCD3B05}">
      <dgm:prSet/>
      <dgm:spPr/>
      <dgm:t>
        <a:bodyPr/>
        <a:lstStyle/>
        <a:p>
          <a:endParaRPr lang="en-US"/>
        </a:p>
      </dgm:t>
    </dgm:pt>
    <dgm:pt modelId="{7B51BC2B-CA18-44FE-8EFF-57270C797368}">
      <dgm:prSet phldrT="[Text]" custT="1"/>
      <dgm:spPr/>
      <dgm:t>
        <a:bodyPr/>
        <a:lstStyle/>
        <a:p>
          <a:endParaRPr lang="en-US" sz="1400" dirty="0"/>
        </a:p>
      </dgm:t>
    </dgm:pt>
    <dgm:pt modelId="{B265F464-6573-46A9-BF97-58209C64C1B8}" type="parTrans" cxnId="{DCB14EBC-A3BF-4659-B84C-4AF0AA277AE8}">
      <dgm:prSet/>
      <dgm:spPr/>
      <dgm:t>
        <a:bodyPr/>
        <a:lstStyle/>
        <a:p>
          <a:endParaRPr lang="en-US"/>
        </a:p>
      </dgm:t>
    </dgm:pt>
    <dgm:pt modelId="{25F342E6-5234-4150-A3A3-E0143E04B013}" type="sibTrans" cxnId="{DCB14EBC-A3BF-4659-B84C-4AF0AA277AE8}">
      <dgm:prSet/>
      <dgm:spPr/>
      <dgm:t>
        <a:bodyPr/>
        <a:lstStyle/>
        <a:p>
          <a:endParaRPr lang="en-US"/>
        </a:p>
      </dgm:t>
    </dgm:pt>
    <dgm:pt modelId="{B61FE73C-7628-4BAA-9FAD-68F745F7F294}">
      <dgm:prSet phldrT="[Text]" custT="1"/>
      <dgm:spPr/>
      <dgm:t>
        <a:bodyPr/>
        <a:lstStyle/>
        <a:p>
          <a:endParaRPr lang="en-US" sz="1400" dirty="0"/>
        </a:p>
      </dgm:t>
    </dgm:pt>
    <dgm:pt modelId="{89F9D47C-15E4-4907-BEF8-6121D21D63D1}" type="parTrans" cxnId="{79E4F08D-FD7A-4A00-955A-427683ACA585}">
      <dgm:prSet/>
      <dgm:spPr/>
      <dgm:t>
        <a:bodyPr/>
        <a:lstStyle/>
        <a:p>
          <a:endParaRPr lang="en-US"/>
        </a:p>
      </dgm:t>
    </dgm:pt>
    <dgm:pt modelId="{EF429D5C-FFA6-425D-B022-CA36D4D50946}" type="sibTrans" cxnId="{79E4F08D-FD7A-4A00-955A-427683ACA585}">
      <dgm:prSet/>
      <dgm:spPr/>
      <dgm:t>
        <a:bodyPr/>
        <a:lstStyle/>
        <a:p>
          <a:endParaRPr lang="en-US"/>
        </a:p>
      </dgm:t>
    </dgm:pt>
    <dgm:pt modelId="{7D25B4C9-AA00-43BA-A637-1B09761E2498}" type="pres">
      <dgm:prSet presAssocID="{956324DA-7B08-49FE-ACA8-9D1D04F6FD37}" presName="Name0" presStyleCnt="0">
        <dgm:presLayoutVars>
          <dgm:chMax val="5"/>
          <dgm:chPref val="5"/>
          <dgm:dir/>
          <dgm:animLvl val="lvl"/>
        </dgm:presLayoutVars>
      </dgm:prSet>
      <dgm:spPr/>
      <dgm:t>
        <a:bodyPr/>
        <a:lstStyle/>
        <a:p>
          <a:endParaRPr lang="en-US"/>
        </a:p>
      </dgm:t>
    </dgm:pt>
    <dgm:pt modelId="{858FA257-F518-41A3-9D8C-B5E2E4D1D69C}" type="pres">
      <dgm:prSet presAssocID="{3C43E197-BA00-4B8E-A42A-66E887EA8801}" presName="parentText1" presStyleLbl="node1" presStyleIdx="0" presStyleCnt="1" custScaleX="80684" custScaleY="70373">
        <dgm:presLayoutVars>
          <dgm:chMax/>
          <dgm:chPref val="3"/>
          <dgm:bulletEnabled val="1"/>
        </dgm:presLayoutVars>
      </dgm:prSet>
      <dgm:spPr>
        <a:prstGeom prst="rect">
          <a:avLst/>
        </a:prstGeom>
      </dgm:spPr>
      <dgm:t>
        <a:bodyPr/>
        <a:lstStyle/>
        <a:p>
          <a:endParaRPr lang="en-US"/>
        </a:p>
      </dgm:t>
    </dgm:pt>
    <dgm:pt modelId="{C4B6F025-F2DA-48C2-A269-4EC3F852A5EF}" type="pres">
      <dgm:prSet presAssocID="{3C43E197-BA00-4B8E-A42A-66E887EA8801}" presName="childText1" presStyleLbl="solidAlignAcc1" presStyleIdx="0" presStyleCnt="1" custScaleX="87511" custScaleY="32200" custLinFactNeighborX="4062" custLinFactNeighborY="-34773">
        <dgm:presLayoutVars>
          <dgm:chMax val="0"/>
          <dgm:chPref val="0"/>
          <dgm:bulletEnabled val="1"/>
        </dgm:presLayoutVars>
      </dgm:prSet>
      <dgm:spPr/>
      <dgm:t>
        <a:bodyPr/>
        <a:lstStyle/>
        <a:p>
          <a:endParaRPr lang="en-US"/>
        </a:p>
      </dgm:t>
    </dgm:pt>
  </dgm:ptLst>
  <dgm:cxnLst>
    <dgm:cxn modelId="{B7875C42-AA5F-4F28-90BA-FC4ACC7F8D32}" type="presOf" srcId="{B61FE73C-7628-4BAA-9FAD-68F745F7F294}" destId="{C4B6F025-F2DA-48C2-A269-4EC3F852A5EF}" srcOrd="0" destOrd="1" presId="urn:microsoft.com/office/officeart/2009/3/layout/IncreasingArrowsProcess"/>
    <dgm:cxn modelId="{3B958E9C-7D19-431A-96AB-6A0C615CAB32}" type="presOf" srcId="{70F49316-A530-4543-851A-DD5DD2CAEE1C}" destId="{C4B6F025-F2DA-48C2-A269-4EC3F852A5EF}" srcOrd="0" destOrd="0" presId="urn:microsoft.com/office/officeart/2009/3/layout/IncreasingArrowsProcess"/>
    <dgm:cxn modelId="{974789F5-B716-46C8-B7E5-90F86224A8F1}" type="presOf" srcId="{956324DA-7B08-49FE-ACA8-9D1D04F6FD37}" destId="{7D25B4C9-AA00-43BA-A637-1B09761E2498}" srcOrd="0" destOrd="0" presId="urn:microsoft.com/office/officeart/2009/3/layout/IncreasingArrowsProcess"/>
    <dgm:cxn modelId="{A1D87A5A-2245-4EB0-B767-A4234533503F}" type="presOf" srcId="{7B51BC2B-CA18-44FE-8EFF-57270C797368}" destId="{C4B6F025-F2DA-48C2-A269-4EC3F852A5EF}" srcOrd="0" destOrd="2" presId="urn:microsoft.com/office/officeart/2009/3/layout/IncreasingArrowsProcess"/>
    <dgm:cxn modelId="{DCB14EBC-A3BF-4659-B84C-4AF0AA277AE8}" srcId="{3C43E197-BA00-4B8E-A42A-66E887EA8801}" destId="{7B51BC2B-CA18-44FE-8EFF-57270C797368}" srcOrd="2" destOrd="0" parTransId="{B265F464-6573-46A9-BF97-58209C64C1B8}" sibTransId="{25F342E6-5234-4150-A3A3-E0143E04B013}"/>
    <dgm:cxn modelId="{79E4F08D-FD7A-4A00-955A-427683ACA585}" srcId="{3C43E197-BA00-4B8E-A42A-66E887EA8801}" destId="{B61FE73C-7628-4BAA-9FAD-68F745F7F294}" srcOrd="1" destOrd="0" parTransId="{89F9D47C-15E4-4907-BEF8-6121D21D63D1}" sibTransId="{EF429D5C-FFA6-425D-B022-CA36D4D50946}"/>
    <dgm:cxn modelId="{42BB89BE-BC74-4811-9664-CB835DB72CDB}" srcId="{956324DA-7B08-49FE-ACA8-9D1D04F6FD37}" destId="{3C43E197-BA00-4B8E-A42A-66E887EA8801}" srcOrd="0" destOrd="0" parTransId="{EBFC443B-6E5C-4667-9AB8-EBCBE20D2E54}" sibTransId="{CCD291DB-74B2-44BB-B83D-1E9449FB1C28}"/>
    <dgm:cxn modelId="{B7E00977-8C64-4A3A-9F0A-CDAABBCD3B05}" srcId="{3C43E197-BA00-4B8E-A42A-66E887EA8801}" destId="{70F49316-A530-4543-851A-DD5DD2CAEE1C}" srcOrd="0" destOrd="0" parTransId="{71513A20-E0A1-45E9-B037-A2B47B4E7AF2}" sibTransId="{7FF94CCD-0CFE-45E2-9270-6892FE711428}"/>
    <dgm:cxn modelId="{B351F3BE-CC24-4038-AA6B-C1FF0404DF08}" type="presOf" srcId="{3C43E197-BA00-4B8E-A42A-66E887EA8801}" destId="{858FA257-F518-41A3-9D8C-B5E2E4D1D69C}" srcOrd="0" destOrd="0" presId="urn:microsoft.com/office/officeart/2009/3/layout/IncreasingArrowsProcess"/>
    <dgm:cxn modelId="{63DF996C-3AFD-4B09-AF76-0666DFE02307}" type="presParOf" srcId="{7D25B4C9-AA00-43BA-A637-1B09761E2498}" destId="{858FA257-F518-41A3-9D8C-B5E2E4D1D69C}" srcOrd="0" destOrd="0" presId="urn:microsoft.com/office/officeart/2009/3/layout/IncreasingArrowsProcess"/>
    <dgm:cxn modelId="{192DE47B-2DEB-49A8-9B2D-A58B63F87C70}" type="presParOf" srcId="{7D25B4C9-AA00-43BA-A637-1B09761E2498}" destId="{C4B6F025-F2DA-48C2-A269-4EC3F852A5EF}"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97B06573-8440-45D6-985B-3980DB4EC97F}">
      <dgm:prSet phldrT="[Text]" custT="1"/>
      <dgm:spPr>
        <a:solidFill>
          <a:schemeClr val="accent3">
            <a:lumMod val="60000"/>
            <a:lumOff val="40000"/>
          </a:schemeClr>
        </a:solidFill>
      </dgm:spPr>
      <dgm:t>
        <a:bodyPr/>
        <a:lstStyle/>
        <a:p>
          <a:r>
            <a:rPr lang="en-US" sz="2000" dirty="0" smtClean="0"/>
            <a:t>Host groups</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dgm:t>
        <a:bodyPr/>
        <a:lstStyle/>
        <a:p>
          <a:r>
            <a:rPr lang="en-US" sz="2000" dirty="0" smtClean="0"/>
            <a:t>Clusters</a:t>
          </a:r>
          <a:endParaRPr lang="en-US" sz="20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1BB0DC64-ECA8-4D2B-A285-C8B5DFC7F36B}">
      <dgm:prSet phldrT="[Text]" custT="1"/>
      <dgm:spPr/>
      <dgm:t>
        <a:bodyPr/>
        <a:lstStyle/>
        <a:p>
          <a:r>
            <a:rPr lang="en-US" sz="2000" dirty="0" smtClean="0"/>
            <a:t>Hosts</a:t>
          </a:r>
          <a:endParaRPr lang="en-US" sz="2000" dirty="0"/>
        </a:p>
      </dgm:t>
    </dgm:pt>
    <dgm:pt modelId="{772D9A40-F201-4C2A-8878-5A3AB989773C}" type="parTrans" cxnId="{F08E9819-0B94-4469-9831-427B3C0C32C2}">
      <dgm:prSet/>
      <dgm:spPr/>
      <dgm:t>
        <a:bodyPr/>
        <a:lstStyle/>
        <a:p>
          <a:endParaRPr lang="en-US" sz="1100"/>
        </a:p>
      </dgm:t>
    </dgm:pt>
    <dgm:pt modelId="{9C35D62F-346D-430F-96A6-981BD333D539}" type="sibTrans" cxnId="{F08E9819-0B94-4469-9831-427B3C0C32C2}">
      <dgm:prSet/>
      <dgm:spPr/>
      <dgm:t>
        <a:bodyPr/>
        <a:lstStyle/>
        <a:p>
          <a:endParaRPr lang="en-US" sz="1100"/>
        </a:p>
      </dgm:t>
    </dgm:pt>
    <dgm:pt modelId="{357BF787-1496-46C5-9B4C-D35F262D0674}">
      <dgm:prSet phldrT="[Text]" custT="1"/>
      <dgm:spPr/>
      <dgm:t>
        <a:bodyPr/>
        <a:lstStyle/>
        <a:p>
          <a:r>
            <a:rPr lang="en-US" sz="1600" dirty="0" smtClean="0"/>
            <a:t>Nodes</a:t>
          </a:r>
          <a:endParaRPr lang="en-US" sz="16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2">
        <dgm:presLayoutVars>
          <dgm:bulletEnabled val="1"/>
        </dgm:presLayoutVars>
      </dgm:prSet>
      <dgm:spPr/>
      <dgm:t>
        <a:bodyPr/>
        <a:lstStyle/>
        <a:p>
          <a:endParaRPr lang="en-US"/>
        </a:p>
      </dgm:t>
    </dgm:pt>
    <dgm:pt modelId="{6C254629-089B-48FE-9043-72365E4441E8}" type="pres">
      <dgm:prSet presAssocID="{F4AFC838-D56D-4650-BD73-10ADAB2316C5}" presName="aSpace2" presStyleCnt="0"/>
      <dgm:spPr/>
    </dgm:pt>
    <dgm:pt modelId="{279EADB9-CFC5-48F3-BA0F-747BA39E613E}" type="pres">
      <dgm:prSet presAssocID="{1BB0DC64-ECA8-4D2B-A285-C8B5DFC7F36B}" presName="childNode" presStyleLbl="node1" presStyleIdx="1" presStyleCnt="2">
        <dgm:presLayoutVars>
          <dgm:bulletEnabled val="1"/>
        </dgm:presLayoutVars>
      </dgm:prSet>
      <dgm:spPr/>
      <dgm:t>
        <a:bodyPr/>
        <a:lstStyle/>
        <a:p>
          <a:endParaRPr lang="en-US"/>
        </a:p>
      </dgm:t>
    </dgm:pt>
  </dgm:ptLst>
  <dgm:cxnLst>
    <dgm:cxn modelId="{110208C9-610C-4E6A-896D-DD4D7A4F9DE4}" type="presOf" srcId="{1BB0DC64-ECA8-4D2B-A285-C8B5DFC7F36B}" destId="{279EADB9-CFC5-48F3-BA0F-747BA39E613E}"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E78BFE54-2663-4C9B-B693-150606BB2A32}" srcId="{F4AFC838-D56D-4650-BD73-10ADAB2316C5}" destId="{357BF787-1496-46C5-9B4C-D35F262D0674}" srcOrd="0" destOrd="0" parTransId="{C56EDBAB-BACC-4E1F-9AD2-9083C4BEE235}" sibTransId="{69D1FDBE-7946-45FC-838F-0000A33A2BFB}"/>
    <dgm:cxn modelId="{83DEABCE-B3E3-45EC-A2DD-6E423E45C753}" srcId="{97B06573-8440-45D6-985B-3980DB4EC97F}" destId="{F4AFC838-D56D-4650-BD73-10ADAB2316C5}" srcOrd="0" destOrd="0" parTransId="{5329CD65-0E3B-491A-AEED-0C440AD85237}" sibTransId="{63382054-B04D-41BA-9579-75D171A24245}"/>
    <dgm:cxn modelId="{D99B5196-3479-4D2A-9884-BCC3F6D676D1}" type="presOf" srcId="{3C1807C6-E416-40CE-8CF0-386DC789082F}" destId="{77891915-CBE8-43FF-9A31-4E748570976F}" srcOrd="0" destOrd="0" presId="urn:microsoft.com/office/officeart/2005/8/layout/lProcess2"/>
    <dgm:cxn modelId="{6848ECB9-6216-4C52-9064-EEF355E0572B}" type="presOf" srcId="{F4AFC838-D56D-4650-BD73-10ADAB2316C5}" destId="{79EDFADE-8B17-429A-BCB4-42756FF96A6F}" srcOrd="0" destOrd="0" presId="urn:microsoft.com/office/officeart/2005/8/layout/lProcess2"/>
    <dgm:cxn modelId="{83324557-956B-44CD-B452-475ED36095AC}" type="presOf" srcId="{97B06573-8440-45D6-985B-3980DB4EC97F}" destId="{23A48D00-0D40-414D-9EC3-788B0D80385B}" srcOrd="0" destOrd="0" presId="urn:microsoft.com/office/officeart/2005/8/layout/lProcess2"/>
    <dgm:cxn modelId="{F08E9819-0B94-4469-9831-427B3C0C32C2}" srcId="{97B06573-8440-45D6-985B-3980DB4EC97F}" destId="{1BB0DC64-ECA8-4D2B-A285-C8B5DFC7F36B}" srcOrd="1" destOrd="0" parTransId="{772D9A40-F201-4C2A-8878-5A3AB989773C}" sibTransId="{9C35D62F-346D-430F-96A6-981BD333D539}"/>
    <dgm:cxn modelId="{3FD5FD3F-5C19-493C-84F3-6914289953F4}" type="presOf" srcId="{97B06573-8440-45D6-985B-3980DB4EC97F}" destId="{7A523AE7-14DD-4B54-BB38-63D3837F65AD}" srcOrd="1" destOrd="0" presId="urn:microsoft.com/office/officeart/2005/8/layout/lProcess2"/>
    <dgm:cxn modelId="{52FBF148-C8FC-47A9-9047-61C3BE075422}" type="presOf" srcId="{357BF787-1496-46C5-9B4C-D35F262D0674}" destId="{79EDFADE-8B17-429A-BCB4-42756FF96A6F}" srcOrd="0" destOrd="1" presId="urn:microsoft.com/office/officeart/2005/8/layout/lProcess2"/>
    <dgm:cxn modelId="{479EB4DD-9293-432C-91B7-3C875C24F4B2}" type="presParOf" srcId="{77891915-CBE8-43FF-9A31-4E748570976F}" destId="{5BE8B746-FDD2-4B4B-BAD7-BF8A8340595B}" srcOrd="0" destOrd="0" presId="urn:microsoft.com/office/officeart/2005/8/layout/lProcess2"/>
    <dgm:cxn modelId="{5C6F7A73-BD59-4251-A250-A5AE54F055BC}" type="presParOf" srcId="{5BE8B746-FDD2-4B4B-BAD7-BF8A8340595B}" destId="{23A48D00-0D40-414D-9EC3-788B0D80385B}" srcOrd="0" destOrd="0" presId="urn:microsoft.com/office/officeart/2005/8/layout/lProcess2"/>
    <dgm:cxn modelId="{2AE46161-A2F0-467E-9096-2B8067EFD8D3}" type="presParOf" srcId="{5BE8B746-FDD2-4B4B-BAD7-BF8A8340595B}" destId="{7A523AE7-14DD-4B54-BB38-63D3837F65AD}" srcOrd="1" destOrd="0" presId="urn:microsoft.com/office/officeart/2005/8/layout/lProcess2"/>
    <dgm:cxn modelId="{05B118B9-370E-4E00-8D52-F5198CA94E7C}" type="presParOf" srcId="{5BE8B746-FDD2-4B4B-BAD7-BF8A8340595B}" destId="{45E8F9D6-496A-4A69-82DB-16A9945870FB}" srcOrd="2" destOrd="0" presId="urn:microsoft.com/office/officeart/2005/8/layout/lProcess2"/>
    <dgm:cxn modelId="{A908B13F-65FF-4B7F-AD74-F56273D30F35}" type="presParOf" srcId="{45E8F9D6-496A-4A69-82DB-16A9945870FB}" destId="{FE37570B-4DE5-4BF1-805D-C17B0B8B6F5B}" srcOrd="0" destOrd="0" presId="urn:microsoft.com/office/officeart/2005/8/layout/lProcess2"/>
    <dgm:cxn modelId="{79135960-0881-455B-9372-E1A0DD0081F3}" type="presParOf" srcId="{FE37570B-4DE5-4BF1-805D-C17B0B8B6F5B}" destId="{79EDFADE-8B17-429A-BCB4-42756FF96A6F}" srcOrd="0" destOrd="0" presId="urn:microsoft.com/office/officeart/2005/8/layout/lProcess2"/>
    <dgm:cxn modelId="{3CA77EED-28C5-4590-A224-BF65CCD3BD4A}" type="presParOf" srcId="{FE37570B-4DE5-4BF1-805D-C17B0B8B6F5B}" destId="{6C254629-089B-48FE-9043-72365E4441E8}" srcOrd="1" destOrd="0" presId="urn:microsoft.com/office/officeart/2005/8/layout/lProcess2"/>
    <dgm:cxn modelId="{C32F9A6E-BF6F-4E71-945A-88E1276B4CFF}" type="presParOf" srcId="{FE37570B-4DE5-4BF1-805D-C17B0B8B6F5B}" destId="{279EADB9-CFC5-48F3-BA0F-747BA39E613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Logical Networks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Network Sites</a:t>
          </a:r>
          <a:endParaRPr lang="en-US" sz="14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357BF787-1496-46C5-9B4C-D35F262D0674}">
      <dgm:prSet phldrT="[Text]" custT="1"/>
      <dgm:spPr>
        <a:solidFill>
          <a:schemeClr val="accent3"/>
        </a:solidFill>
      </dgm:spPr>
      <dgm:t>
        <a:bodyPr/>
        <a:lstStyle/>
        <a:p>
          <a:r>
            <a:rPr lang="en-US" sz="1400" dirty="0" smtClean="0"/>
            <a:t>Subnet / VLAN</a:t>
          </a:r>
          <a:endParaRPr lang="en-US" sz="14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C568A31B-14C4-439A-B5E9-4C840DADC2CD}">
      <dgm:prSet phldrT="[Text]" custT="1"/>
      <dgm:spPr>
        <a:solidFill>
          <a:schemeClr val="accent3"/>
        </a:solidFill>
      </dgm:spPr>
      <dgm:t>
        <a:bodyPr/>
        <a:lstStyle/>
        <a:p>
          <a:r>
            <a:rPr lang="en-US" sz="1400" dirty="0" smtClean="0"/>
            <a:t>IP Pools</a:t>
          </a:r>
          <a:endParaRPr lang="en-US" sz="1400" dirty="0"/>
        </a:p>
      </dgm:t>
    </dgm:pt>
    <dgm:pt modelId="{74A4C790-465C-4970-B873-CA7CD637D276}" type="parTrans" cxnId="{3B4A7F6B-C1D0-4285-A67A-962C6B447AD8}">
      <dgm:prSet/>
      <dgm:spPr/>
      <dgm:t>
        <a:bodyPr/>
        <a:lstStyle/>
        <a:p>
          <a:endParaRPr lang="en-US"/>
        </a:p>
      </dgm:t>
    </dgm:pt>
    <dgm:pt modelId="{0FC78D17-9711-4072-B7FE-2EF4F71E7DDB}" type="sibTrans" cxnId="{3B4A7F6B-C1D0-4285-A67A-962C6B447AD8}">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EE0D7247-D503-4C8C-9126-CD6BB2170527}" type="presOf" srcId="{357BF787-1496-46C5-9B4C-D35F262D0674}" destId="{79EDFADE-8B17-429A-BCB4-42756FF96A6F}" srcOrd="0" destOrd="1"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E78BFE54-2663-4C9B-B693-150606BB2A32}" srcId="{F4AFC838-D56D-4650-BD73-10ADAB2316C5}" destId="{357BF787-1496-46C5-9B4C-D35F262D0674}" srcOrd="0" destOrd="0" parTransId="{C56EDBAB-BACC-4E1F-9AD2-9083C4BEE235}" sibTransId="{69D1FDBE-7946-45FC-838F-0000A33A2BFB}"/>
    <dgm:cxn modelId="{3B4A7F6B-C1D0-4285-A67A-962C6B447AD8}" srcId="{357BF787-1496-46C5-9B4C-D35F262D0674}" destId="{C568A31B-14C4-439A-B5E9-4C840DADC2CD}" srcOrd="0" destOrd="0" parTransId="{74A4C790-465C-4970-B873-CA7CD637D276}" sibTransId="{0FC78D17-9711-4072-B7FE-2EF4F71E7DDB}"/>
    <dgm:cxn modelId="{83DEABCE-B3E3-45EC-A2DD-6E423E45C753}" srcId="{97B06573-8440-45D6-985B-3980DB4EC97F}" destId="{F4AFC838-D56D-4650-BD73-10ADAB2316C5}" srcOrd="0" destOrd="0" parTransId="{5329CD65-0E3B-491A-AEED-0C440AD85237}" sibTransId="{63382054-B04D-41BA-9579-75D171A24245}"/>
    <dgm:cxn modelId="{D33DE091-9D1F-4ECE-90FC-6C4AA292B844}" type="presOf" srcId="{F4AFC838-D56D-4650-BD73-10ADAB2316C5}" destId="{79EDFADE-8B17-429A-BCB4-42756FF96A6F}" srcOrd="0" destOrd="0" presId="urn:microsoft.com/office/officeart/2005/8/layout/lProcess2"/>
    <dgm:cxn modelId="{8ABACAE4-88D3-4744-AA5D-14A02D3593CF}" type="presOf" srcId="{3C1807C6-E416-40CE-8CF0-386DC789082F}" destId="{77891915-CBE8-43FF-9A31-4E748570976F}" srcOrd="0" destOrd="0" presId="urn:microsoft.com/office/officeart/2005/8/layout/lProcess2"/>
    <dgm:cxn modelId="{EB4CD44A-C7A2-442B-9C36-43FD9BB1BC30}" type="presOf" srcId="{97B06573-8440-45D6-985B-3980DB4EC97F}" destId="{7A523AE7-14DD-4B54-BB38-63D3837F65AD}" srcOrd="1" destOrd="0" presId="urn:microsoft.com/office/officeart/2005/8/layout/lProcess2"/>
    <dgm:cxn modelId="{3A02DC39-9C0B-430D-B4EE-7F6ADB477529}" type="presOf" srcId="{C568A31B-14C4-439A-B5E9-4C840DADC2CD}" destId="{79EDFADE-8B17-429A-BCB4-42756FF96A6F}" srcOrd="0" destOrd="2" presId="urn:microsoft.com/office/officeart/2005/8/layout/lProcess2"/>
    <dgm:cxn modelId="{E2CC015E-3A1C-4398-999A-99E0BCCD5800}" type="presOf" srcId="{97B06573-8440-45D6-985B-3980DB4EC97F}" destId="{23A48D00-0D40-414D-9EC3-788B0D80385B}" srcOrd="0" destOrd="0" presId="urn:microsoft.com/office/officeart/2005/8/layout/lProcess2"/>
    <dgm:cxn modelId="{DE571C54-B1D4-4953-8CDB-E4690C60B6DF}" type="presParOf" srcId="{77891915-CBE8-43FF-9A31-4E748570976F}" destId="{5BE8B746-FDD2-4B4B-BAD7-BF8A8340595B}" srcOrd="0" destOrd="0" presId="urn:microsoft.com/office/officeart/2005/8/layout/lProcess2"/>
    <dgm:cxn modelId="{05B58E64-5EDB-4938-A3C5-253605BB6238}" type="presParOf" srcId="{5BE8B746-FDD2-4B4B-BAD7-BF8A8340595B}" destId="{23A48D00-0D40-414D-9EC3-788B0D80385B}" srcOrd="0" destOrd="0" presId="urn:microsoft.com/office/officeart/2005/8/layout/lProcess2"/>
    <dgm:cxn modelId="{D02A6918-1EB3-4E7F-B99A-3E0AD658E67B}" type="presParOf" srcId="{5BE8B746-FDD2-4B4B-BAD7-BF8A8340595B}" destId="{7A523AE7-14DD-4B54-BB38-63D3837F65AD}" srcOrd="1" destOrd="0" presId="urn:microsoft.com/office/officeart/2005/8/layout/lProcess2"/>
    <dgm:cxn modelId="{C022622A-B5C7-423F-AE55-E0412C115D7C}" type="presParOf" srcId="{5BE8B746-FDD2-4B4B-BAD7-BF8A8340595B}" destId="{45E8F9D6-496A-4A69-82DB-16A9945870FB}" srcOrd="2" destOrd="0" presId="urn:microsoft.com/office/officeart/2005/8/layout/lProcess2"/>
    <dgm:cxn modelId="{A8170B76-9476-4778-8596-730AD4FE8BD6}" type="presParOf" srcId="{45E8F9D6-496A-4A69-82DB-16A9945870FB}" destId="{FE37570B-4DE5-4BF1-805D-C17B0B8B6F5B}" srcOrd="0" destOrd="0" presId="urn:microsoft.com/office/officeart/2005/8/layout/lProcess2"/>
    <dgm:cxn modelId="{EB67ED3E-F6F8-481E-841D-2AA41350381A}"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Storage Classifications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Pools</a:t>
          </a:r>
          <a:endParaRPr lang="en-US" sz="18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357BF787-1496-46C5-9B4C-D35F262D0674}">
      <dgm:prSet phldrT="[Text]" custT="1"/>
      <dgm:spPr>
        <a:solidFill>
          <a:schemeClr val="accent3"/>
        </a:solidFill>
      </dgm:spPr>
      <dgm:t>
        <a:bodyPr/>
        <a:lstStyle/>
        <a:p>
          <a:r>
            <a:rPr lang="en-US" sz="1400" dirty="0" err="1" smtClean="0"/>
            <a:t>Luns</a:t>
          </a:r>
          <a:endParaRPr lang="en-US" sz="1400" dirty="0"/>
        </a:p>
      </dgm:t>
    </dgm:pt>
    <dgm:pt modelId="{C56EDBAB-BACC-4E1F-9AD2-9083C4BEE235}" type="parTrans" cxnId="{E78BFE54-2663-4C9B-B693-150606BB2A32}">
      <dgm:prSet/>
      <dgm:spPr/>
      <dgm:t>
        <a:bodyPr/>
        <a:lstStyle/>
        <a:p>
          <a:endParaRPr lang="en-US" sz="1100"/>
        </a:p>
      </dgm:t>
    </dgm:pt>
    <dgm:pt modelId="{69D1FDBE-7946-45FC-838F-0000A33A2BFB}" type="sibTrans" cxnId="{E78BFE54-2663-4C9B-B693-150606BB2A32}">
      <dgm:prSet/>
      <dgm:spPr/>
      <dgm:t>
        <a:bodyPr/>
        <a:lstStyle/>
        <a:p>
          <a:endParaRPr lang="en-US" sz="1100"/>
        </a:p>
      </dgm:t>
    </dgm:pt>
    <dgm:pt modelId="{18F8BD49-5528-4377-BE46-384F36E139B8}">
      <dgm:prSet phldrT="[Text]" custT="1"/>
      <dgm:spPr>
        <a:solidFill>
          <a:schemeClr val="accent3"/>
        </a:solidFill>
      </dgm:spPr>
      <dgm:t>
        <a:bodyPr/>
        <a:lstStyle/>
        <a:p>
          <a:r>
            <a:rPr lang="en-US" sz="1400" dirty="0" smtClean="0"/>
            <a:t>Arrays</a:t>
          </a:r>
          <a:endParaRPr lang="en-US" sz="1400" dirty="0"/>
        </a:p>
      </dgm:t>
    </dgm:pt>
    <dgm:pt modelId="{BEFE2F80-C4CA-4040-AAB1-2CC4A83E68E2}" type="parTrans" cxnId="{44BBDE67-3B52-4BAE-9549-590AA2F978FA}">
      <dgm:prSet/>
      <dgm:spPr/>
      <dgm:t>
        <a:bodyPr/>
        <a:lstStyle/>
        <a:p>
          <a:endParaRPr lang="en-US"/>
        </a:p>
      </dgm:t>
    </dgm:pt>
    <dgm:pt modelId="{83E6A7DD-714F-442D-9FAD-92297E6A6759}" type="sibTrans" cxnId="{44BBDE67-3B52-4BAE-9549-590AA2F978FA}">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C6CA8FCE-697D-4336-B515-E204DE6D6490}" type="presOf" srcId="{3C1807C6-E416-40CE-8CF0-386DC789082F}" destId="{77891915-CBE8-43FF-9A31-4E748570976F}" srcOrd="0" destOrd="0" presId="urn:microsoft.com/office/officeart/2005/8/layout/lProcess2"/>
    <dgm:cxn modelId="{E78BFE54-2663-4C9B-B693-150606BB2A32}" srcId="{F4AFC838-D56D-4650-BD73-10ADAB2316C5}" destId="{357BF787-1496-46C5-9B4C-D35F262D0674}" srcOrd="0" destOrd="0" parTransId="{C56EDBAB-BACC-4E1F-9AD2-9083C4BEE235}" sibTransId="{69D1FDBE-7946-45FC-838F-0000A33A2BFB}"/>
    <dgm:cxn modelId="{83DEABCE-B3E3-45EC-A2DD-6E423E45C753}" srcId="{97B06573-8440-45D6-985B-3980DB4EC97F}" destId="{F4AFC838-D56D-4650-BD73-10ADAB2316C5}" srcOrd="0" destOrd="0" parTransId="{5329CD65-0E3B-491A-AEED-0C440AD85237}" sibTransId="{63382054-B04D-41BA-9579-75D171A24245}"/>
    <dgm:cxn modelId="{CF38AA69-8880-4CEC-A2E1-3AD55C577933}" type="presOf" srcId="{F4AFC838-D56D-4650-BD73-10ADAB2316C5}" destId="{79EDFADE-8B17-429A-BCB4-42756FF96A6F}" srcOrd="0" destOrd="0" presId="urn:microsoft.com/office/officeart/2005/8/layout/lProcess2"/>
    <dgm:cxn modelId="{44649598-89E7-488E-B07E-69FD9812E78B}" type="presOf" srcId="{97B06573-8440-45D6-985B-3980DB4EC97F}" destId="{7A523AE7-14DD-4B54-BB38-63D3837F65AD}" srcOrd="1" destOrd="0" presId="urn:microsoft.com/office/officeart/2005/8/layout/lProcess2"/>
    <dgm:cxn modelId="{83B646D8-CCBB-4AD0-AE38-046F56CBDAC1}" type="presOf" srcId="{97B06573-8440-45D6-985B-3980DB4EC97F}" destId="{23A48D00-0D40-414D-9EC3-788B0D80385B}" srcOrd="0" destOrd="0" presId="urn:microsoft.com/office/officeart/2005/8/layout/lProcess2"/>
    <dgm:cxn modelId="{BFEA2074-CB54-4143-8A9F-17DA2AF000B8}" type="presOf" srcId="{357BF787-1496-46C5-9B4C-D35F262D0674}" destId="{79EDFADE-8B17-429A-BCB4-42756FF96A6F}" srcOrd="0" destOrd="1"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44BBDE67-3B52-4BAE-9549-590AA2F978FA}" srcId="{357BF787-1496-46C5-9B4C-D35F262D0674}" destId="{18F8BD49-5528-4377-BE46-384F36E139B8}" srcOrd="0" destOrd="0" parTransId="{BEFE2F80-C4CA-4040-AAB1-2CC4A83E68E2}" sibTransId="{83E6A7DD-714F-442D-9FAD-92297E6A6759}"/>
    <dgm:cxn modelId="{62FE8219-D022-4E59-9BD5-147CDF952D97}" type="presOf" srcId="{18F8BD49-5528-4377-BE46-384F36E139B8}" destId="{79EDFADE-8B17-429A-BCB4-42756FF96A6F}" srcOrd="0" destOrd="2" presId="urn:microsoft.com/office/officeart/2005/8/layout/lProcess2"/>
    <dgm:cxn modelId="{48104261-A7CE-4A4E-B237-ED2750B09099}" type="presParOf" srcId="{77891915-CBE8-43FF-9A31-4E748570976F}" destId="{5BE8B746-FDD2-4B4B-BAD7-BF8A8340595B}" srcOrd="0" destOrd="0" presId="urn:microsoft.com/office/officeart/2005/8/layout/lProcess2"/>
    <dgm:cxn modelId="{64B1A138-A650-455C-9285-4BCA52AA6325}" type="presParOf" srcId="{5BE8B746-FDD2-4B4B-BAD7-BF8A8340595B}" destId="{23A48D00-0D40-414D-9EC3-788B0D80385B}" srcOrd="0" destOrd="0" presId="urn:microsoft.com/office/officeart/2005/8/layout/lProcess2"/>
    <dgm:cxn modelId="{41350EE9-4D80-4012-90CB-C18B3AC9BC08}" type="presParOf" srcId="{5BE8B746-FDD2-4B4B-BAD7-BF8A8340595B}" destId="{7A523AE7-14DD-4B54-BB38-63D3837F65AD}" srcOrd="1" destOrd="0" presId="urn:microsoft.com/office/officeart/2005/8/layout/lProcess2"/>
    <dgm:cxn modelId="{F89D9EEB-1451-4B6C-AC9E-B6F897654BDC}" type="presParOf" srcId="{5BE8B746-FDD2-4B4B-BAD7-BF8A8340595B}" destId="{45E8F9D6-496A-4A69-82DB-16A9945870FB}" srcOrd="2" destOrd="0" presId="urn:microsoft.com/office/officeart/2005/8/layout/lProcess2"/>
    <dgm:cxn modelId="{4AA48110-E776-432D-88A8-D767B77DC64A}" type="presParOf" srcId="{45E8F9D6-496A-4A69-82DB-16A9945870FB}" destId="{FE37570B-4DE5-4BF1-805D-C17B0B8B6F5B}" srcOrd="0" destOrd="0" presId="urn:microsoft.com/office/officeart/2005/8/layout/lProcess2"/>
    <dgm:cxn modelId="{22D97406-7376-4E0E-8C40-E30BF91A88EA}"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Capacity</a:t>
          </a:r>
          <a:endParaRPr lang="en-US" sz="20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LinFactNeighborX="-49" custLinFactNeighborY="-9524"/>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Lst>
  <dgm:cxnLst>
    <dgm:cxn modelId="{A5BE1F26-6F41-4DA3-A054-9B6B83F486C0}" type="presOf" srcId="{97B06573-8440-45D6-985B-3980DB4EC97F}" destId="{7A523AE7-14DD-4B54-BB38-63D3837F65AD}" srcOrd="1" destOrd="0" presId="urn:microsoft.com/office/officeart/2005/8/layout/lProcess2"/>
    <dgm:cxn modelId="{9D2A502A-F527-4920-833C-F067CF077DCB}" type="presOf" srcId="{3C1807C6-E416-40CE-8CF0-386DC789082F}" destId="{77891915-CBE8-43FF-9A31-4E748570976F}"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9CAA7091-B2D9-4AF2-B896-D472D917AA3E}" type="presOf" srcId="{97B06573-8440-45D6-985B-3980DB4EC97F}" destId="{23A48D00-0D40-414D-9EC3-788B0D80385B}" srcOrd="0" destOrd="0" presId="urn:microsoft.com/office/officeart/2005/8/layout/lProcess2"/>
    <dgm:cxn modelId="{4824D3E1-971F-4D36-9963-CF22E8A87C28}" type="presParOf" srcId="{77891915-CBE8-43FF-9A31-4E748570976F}" destId="{5BE8B746-FDD2-4B4B-BAD7-BF8A8340595B}" srcOrd="0" destOrd="0" presId="urn:microsoft.com/office/officeart/2005/8/layout/lProcess2"/>
    <dgm:cxn modelId="{09871B98-1A7D-4A77-883C-EF57B7A91D9A}" type="presParOf" srcId="{5BE8B746-FDD2-4B4B-BAD7-BF8A8340595B}" destId="{23A48D00-0D40-414D-9EC3-788B0D80385B}" srcOrd="0" destOrd="0" presId="urn:microsoft.com/office/officeart/2005/8/layout/lProcess2"/>
    <dgm:cxn modelId="{69A0F8FE-1A3C-469D-A988-BEFDD3C11E70}" type="presParOf" srcId="{5BE8B746-FDD2-4B4B-BAD7-BF8A8340595B}" destId="{7A523AE7-14DD-4B54-BB38-63D3837F65AD}" srcOrd="1" destOrd="0" presId="urn:microsoft.com/office/officeart/2005/8/layout/lProcess2"/>
    <dgm:cxn modelId="{E6F075CF-1C8A-439A-AAE9-46F4E5BD3AB0}" type="presParOf" srcId="{5BE8B746-FDD2-4B4B-BAD7-BF8A8340595B}" destId="{45E8F9D6-496A-4A69-82DB-16A9945870FB}" srcOrd="2" destOrd="0" presId="urn:microsoft.com/office/officeart/2005/8/layout/lProcess2"/>
    <dgm:cxn modelId="{4EB78614-B38A-4DA4-B00F-310178D42618}" type="presParOf" srcId="{45E8F9D6-496A-4A69-82DB-16A9945870FB}" destId="{FE37570B-4DE5-4BF1-805D-C17B0B8B6F5B}" srcOrd="0" destOrd="0" presId="urn:microsoft.com/office/officeart/2005/8/layout/lProcess2"/>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1807C6-E416-40CE-8CF0-386DC789082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7B06573-8440-45D6-985B-3980DB4EC97F}">
      <dgm:prSet phldrT="[Text]" custT="1"/>
      <dgm:spPr>
        <a:solidFill>
          <a:schemeClr val="accent1">
            <a:lumMod val="20000"/>
            <a:lumOff val="80000"/>
          </a:schemeClr>
        </a:solidFill>
      </dgm:spPr>
      <dgm:t>
        <a:bodyPr anchor="t"/>
        <a:lstStyle/>
        <a:p>
          <a:r>
            <a:rPr lang="en-US" sz="1800" dirty="0" smtClean="0"/>
            <a:t>Library Paths</a:t>
          </a:r>
          <a:endParaRPr lang="en-US" sz="1800" dirty="0"/>
        </a:p>
      </dgm:t>
    </dgm:pt>
    <dgm:pt modelId="{00C43891-C30F-4013-A466-A8523871E53E}" type="parTrans" cxnId="{6AD744BC-F1E5-4560-A198-02F22E30C24F}">
      <dgm:prSet/>
      <dgm:spPr/>
      <dgm:t>
        <a:bodyPr/>
        <a:lstStyle/>
        <a:p>
          <a:endParaRPr lang="en-US" sz="1100"/>
        </a:p>
      </dgm:t>
    </dgm:pt>
    <dgm:pt modelId="{EF8FF838-EC77-4387-B9AD-A921871FE257}" type="sibTrans" cxnId="{6AD744BC-F1E5-4560-A198-02F22E30C24F}">
      <dgm:prSet/>
      <dgm:spPr/>
      <dgm:t>
        <a:bodyPr/>
        <a:lstStyle/>
        <a:p>
          <a:endParaRPr lang="en-US" sz="1100"/>
        </a:p>
      </dgm:t>
    </dgm:pt>
    <dgm:pt modelId="{F4AFC838-D56D-4650-BD73-10ADAB2316C5}">
      <dgm:prSet phldrT="[Text]" custT="1"/>
      <dgm:spPr>
        <a:solidFill>
          <a:schemeClr val="accent3"/>
        </a:solidFill>
      </dgm:spPr>
      <dgm:t>
        <a:bodyPr/>
        <a:lstStyle/>
        <a:p>
          <a:r>
            <a:rPr lang="en-US" sz="1400" dirty="0" smtClean="0"/>
            <a:t>Library Servers</a:t>
          </a:r>
          <a:endParaRPr lang="en-US" sz="1400" dirty="0"/>
        </a:p>
      </dgm:t>
    </dgm:pt>
    <dgm:pt modelId="{5329CD65-0E3B-491A-AEED-0C440AD85237}" type="parTrans" cxnId="{83DEABCE-B3E3-45EC-A2DD-6E423E45C753}">
      <dgm:prSet/>
      <dgm:spPr/>
      <dgm:t>
        <a:bodyPr/>
        <a:lstStyle/>
        <a:p>
          <a:endParaRPr lang="en-US" sz="1100"/>
        </a:p>
      </dgm:t>
    </dgm:pt>
    <dgm:pt modelId="{63382054-B04D-41BA-9579-75D171A24245}" type="sibTrans" cxnId="{83DEABCE-B3E3-45EC-A2DD-6E423E45C753}">
      <dgm:prSet/>
      <dgm:spPr/>
      <dgm:t>
        <a:bodyPr/>
        <a:lstStyle/>
        <a:p>
          <a:endParaRPr lang="en-US" sz="1100"/>
        </a:p>
      </dgm:t>
    </dgm:pt>
    <dgm:pt modelId="{44644996-5DE4-4DBC-882E-6EA78E07A87A}">
      <dgm:prSet phldrT="[Text]" custT="1"/>
      <dgm:spPr>
        <a:solidFill>
          <a:schemeClr val="accent3"/>
        </a:solidFill>
      </dgm:spPr>
      <dgm:t>
        <a:bodyPr/>
        <a:lstStyle/>
        <a:p>
          <a:r>
            <a:rPr lang="en-US" sz="1400" dirty="0" smtClean="0"/>
            <a:t>Shares</a:t>
          </a:r>
          <a:endParaRPr lang="en-US" sz="1400" dirty="0"/>
        </a:p>
      </dgm:t>
    </dgm:pt>
    <dgm:pt modelId="{2D0B9729-40D4-4D42-8EDB-FDBDCE89E551}" type="parTrans" cxnId="{61763848-7F43-4451-BDB7-4059473EDE4C}">
      <dgm:prSet/>
      <dgm:spPr/>
      <dgm:t>
        <a:bodyPr/>
        <a:lstStyle/>
        <a:p>
          <a:endParaRPr lang="en-US"/>
        </a:p>
      </dgm:t>
    </dgm:pt>
    <dgm:pt modelId="{24B2E5BC-E2D4-4B2C-BBCC-D523C7A42372}" type="sibTrans" cxnId="{61763848-7F43-4451-BDB7-4059473EDE4C}">
      <dgm:prSet/>
      <dgm:spPr/>
      <dgm:t>
        <a:bodyPr/>
        <a:lstStyle/>
        <a:p>
          <a:endParaRPr lang="en-US"/>
        </a:p>
      </dgm:t>
    </dgm:pt>
    <dgm:pt modelId="{77891915-CBE8-43FF-9A31-4E748570976F}" type="pres">
      <dgm:prSet presAssocID="{3C1807C6-E416-40CE-8CF0-386DC789082F}" presName="theList" presStyleCnt="0">
        <dgm:presLayoutVars>
          <dgm:dir/>
          <dgm:animLvl val="lvl"/>
          <dgm:resizeHandles val="exact"/>
        </dgm:presLayoutVars>
      </dgm:prSet>
      <dgm:spPr/>
      <dgm:t>
        <a:bodyPr/>
        <a:lstStyle/>
        <a:p>
          <a:endParaRPr lang="en-US"/>
        </a:p>
      </dgm:t>
    </dgm:pt>
    <dgm:pt modelId="{5BE8B746-FDD2-4B4B-BAD7-BF8A8340595B}" type="pres">
      <dgm:prSet presAssocID="{97B06573-8440-45D6-985B-3980DB4EC97F}" presName="compNode" presStyleCnt="0"/>
      <dgm:spPr/>
    </dgm:pt>
    <dgm:pt modelId="{23A48D00-0D40-414D-9EC3-788B0D80385B}" type="pres">
      <dgm:prSet presAssocID="{97B06573-8440-45D6-985B-3980DB4EC97F}" presName="aNode" presStyleLbl="bgShp" presStyleIdx="0" presStyleCnt="1" custScaleX="100098"/>
      <dgm:spPr/>
      <dgm:t>
        <a:bodyPr/>
        <a:lstStyle/>
        <a:p>
          <a:endParaRPr lang="en-US"/>
        </a:p>
      </dgm:t>
    </dgm:pt>
    <dgm:pt modelId="{7A523AE7-14DD-4B54-BB38-63D3837F65AD}" type="pres">
      <dgm:prSet presAssocID="{97B06573-8440-45D6-985B-3980DB4EC97F}" presName="textNode" presStyleLbl="bgShp" presStyleIdx="0" presStyleCnt="1"/>
      <dgm:spPr/>
      <dgm:t>
        <a:bodyPr/>
        <a:lstStyle/>
        <a:p>
          <a:endParaRPr lang="en-US"/>
        </a:p>
      </dgm:t>
    </dgm:pt>
    <dgm:pt modelId="{45E8F9D6-496A-4A69-82DB-16A9945870FB}" type="pres">
      <dgm:prSet presAssocID="{97B06573-8440-45D6-985B-3980DB4EC97F}" presName="compChildNode" presStyleCnt="0"/>
      <dgm:spPr/>
    </dgm:pt>
    <dgm:pt modelId="{FE37570B-4DE5-4BF1-805D-C17B0B8B6F5B}" type="pres">
      <dgm:prSet presAssocID="{97B06573-8440-45D6-985B-3980DB4EC97F}" presName="theInnerList" presStyleCnt="0"/>
      <dgm:spPr/>
    </dgm:pt>
    <dgm:pt modelId="{79EDFADE-8B17-429A-BCB4-42756FF96A6F}" type="pres">
      <dgm:prSet presAssocID="{F4AFC838-D56D-4650-BD73-10ADAB2316C5}" presName="childNode" presStyleLbl="node1" presStyleIdx="0" presStyleCnt="1">
        <dgm:presLayoutVars>
          <dgm:bulletEnabled val="1"/>
        </dgm:presLayoutVars>
      </dgm:prSet>
      <dgm:spPr/>
      <dgm:t>
        <a:bodyPr/>
        <a:lstStyle/>
        <a:p>
          <a:endParaRPr lang="en-US"/>
        </a:p>
      </dgm:t>
    </dgm:pt>
  </dgm:ptLst>
  <dgm:cxnLst>
    <dgm:cxn modelId="{78373DF3-F04F-452F-9288-F834E46BA77F}" type="presOf" srcId="{F4AFC838-D56D-4650-BD73-10ADAB2316C5}" destId="{79EDFADE-8B17-429A-BCB4-42756FF96A6F}" srcOrd="0" destOrd="0" presId="urn:microsoft.com/office/officeart/2005/8/layout/lProcess2"/>
    <dgm:cxn modelId="{0835E4D2-BF9E-4128-BCEB-8CA6778DC1A4}" type="presOf" srcId="{3C1807C6-E416-40CE-8CF0-386DC789082F}" destId="{77891915-CBE8-43FF-9A31-4E748570976F}" srcOrd="0" destOrd="0" presId="urn:microsoft.com/office/officeart/2005/8/layout/lProcess2"/>
    <dgm:cxn modelId="{6AD744BC-F1E5-4560-A198-02F22E30C24F}" srcId="{3C1807C6-E416-40CE-8CF0-386DC789082F}" destId="{97B06573-8440-45D6-985B-3980DB4EC97F}" srcOrd="0" destOrd="0" parTransId="{00C43891-C30F-4013-A466-A8523871E53E}" sibTransId="{EF8FF838-EC77-4387-B9AD-A921871FE257}"/>
    <dgm:cxn modelId="{83DEABCE-B3E3-45EC-A2DD-6E423E45C753}" srcId="{97B06573-8440-45D6-985B-3980DB4EC97F}" destId="{F4AFC838-D56D-4650-BD73-10ADAB2316C5}" srcOrd="0" destOrd="0" parTransId="{5329CD65-0E3B-491A-AEED-0C440AD85237}" sibTransId="{63382054-B04D-41BA-9579-75D171A24245}"/>
    <dgm:cxn modelId="{79A92A2C-A888-418A-8ADB-B51F67913868}" type="presOf" srcId="{97B06573-8440-45D6-985B-3980DB4EC97F}" destId="{23A48D00-0D40-414D-9EC3-788B0D80385B}" srcOrd="0" destOrd="0" presId="urn:microsoft.com/office/officeart/2005/8/layout/lProcess2"/>
    <dgm:cxn modelId="{61763848-7F43-4451-BDB7-4059473EDE4C}" srcId="{F4AFC838-D56D-4650-BD73-10ADAB2316C5}" destId="{44644996-5DE4-4DBC-882E-6EA78E07A87A}" srcOrd="0" destOrd="0" parTransId="{2D0B9729-40D4-4D42-8EDB-FDBDCE89E551}" sibTransId="{24B2E5BC-E2D4-4B2C-BBCC-D523C7A42372}"/>
    <dgm:cxn modelId="{D28E59F8-067F-4330-AD76-5FF82099C80C}" type="presOf" srcId="{97B06573-8440-45D6-985B-3980DB4EC97F}" destId="{7A523AE7-14DD-4B54-BB38-63D3837F65AD}" srcOrd="1" destOrd="0" presId="urn:microsoft.com/office/officeart/2005/8/layout/lProcess2"/>
    <dgm:cxn modelId="{630955EB-DCBD-48F3-A545-BBAF977AB20B}" type="presOf" srcId="{44644996-5DE4-4DBC-882E-6EA78E07A87A}" destId="{79EDFADE-8B17-429A-BCB4-42756FF96A6F}" srcOrd="0" destOrd="1" presId="urn:microsoft.com/office/officeart/2005/8/layout/lProcess2"/>
    <dgm:cxn modelId="{991B7CBF-6378-4B1F-BA7B-7973160AE106}" type="presParOf" srcId="{77891915-CBE8-43FF-9A31-4E748570976F}" destId="{5BE8B746-FDD2-4B4B-BAD7-BF8A8340595B}" srcOrd="0" destOrd="0" presId="urn:microsoft.com/office/officeart/2005/8/layout/lProcess2"/>
    <dgm:cxn modelId="{59B64409-2AFE-4B15-94FD-37756D7B516D}" type="presParOf" srcId="{5BE8B746-FDD2-4B4B-BAD7-BF8A8340595B}" destId="{23A48D00-0D40-414D-9EC3-788B0D80385B}" srcOrd="0" destOrd="0" presId="urn:microsoft.com/office/officeart/2005/8/layout/lProcess2"/>
    <dgm:cxn modelId="{DCE38C8D-0DD1-4ECF-8552-4461E1F9825E}" type="presParOf" srcId="{5BE8B746-FDD2-4B4B-BAD7-BF8A8340595B}" destId="{7A523AE7-14DD-4B54-BB38-63D3837F65AD}" srcOrd="1" destOrd="0" presId="urn:microsoft.com/office/officeart/2005/8/layout/lProcess2"/>
    <dgm:cxn modelId="{4833C67F-4D84-4506-89BF-F343943880BB}" type="presParOf" srcId="{5BE8B746-FDD2-4B4B-BAD7-BF8A8340595B}" destId="{45E8F9D6-496A-4A69-82DB-16A9945870FB}" srcOrd="2" destOrd="0" presId="urn:microsoft.com/office/officeart/2005/8/layout/lProcess2"/>
    <dgm:cxn modelId="{CAB36FF6-21F6-4A10-8A6B-C1483E896BFD}" type="presParOf" srcId="{45E8F9D6-496A-4A69-82DB-16A9945870FB}" destId="{FE37570B-4DE5-4BF1-805D-C17B0B8B6F5B}" srcOrd="0" destOrd="0" presId="urn:microsoft.com/office/officeart/2005/8/layout/lProcess2"/>
    <dgm:cxn modelId="{A9A85E02-AAA1-427C-ABAE-A12ED7784AF1}" type="presParOf" srcId="{FE37570B-4DE5-4BF1-805D-C17B0B8B6F5B}" destId="{79EDFADE-8B17-429A-BCB4-42756FF96A6F}" srcOrd="0" destOrd="0" presId="urn:microsoft.com/office/officeart/2005/8/layout/l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9289-2FC2-4510-A9F3-D4A107711195}">
      <dsp:nvSpPr>
        <dsp:cNvPr id="0" name=""/>
        <dsp:cNvSpPr/>
      </dsp:nvSpPr>
      <dsp:spPr>
        <a:xfrm>
          <a:off x="948546" y="1181"/>
          <a:ext cx="3632336" cy="2179401"/>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kern="1200" dirty="0" smtClean="0"/>
            <a:t>Multi-tenancy</a:t>
          </a:r>
          <a:endParaRPr lang="en-US" sz="2800" kern="1200" dirty="0"/>
        </a:p>
      </dsp:txBody>
      <dsp:txXfrm>
        <a:off x="948546" y="1181"/>
        <a:ext cx="3632336" cy="2179401"/>
      </dsp:txXfrm>
    </dsp:sp>
    <dsp:sp modelId="{39A0B091-9605-46A8-98A0-A267458D1D53}">
      <dsp:nvSpPr>
        <dsp:cNvPr id="0" name=""/>
        <dsp:cNvSpPr/>
      </dsp:nvSpPr>
      <dsp:spPr>
        <a:xfrm>
          <a:off x="4944116" y="1181"/>
          <a:ext cx="3632336" cy="2179401"/>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kern="1200" dirty="0" smtClean="0"/>
            <a:t>Partner Enablement</a:t>
          </a:r>
          <a:endParaRPr lang="en-US" sz="2800" kern="1200" dirty="0"/>
        </a:p>
      </dsp:txBody>
      <dsp:txXfrm>
        <a:off x="4944116" y="1181"/>
        <a:ext cx="3632336" cy="2179401"/>
      </dsp:txXfrm>
    </dsp:sp>
    <dsp:sp modelId="{91FFD855-38B0-4E70-9697-11A770485479}">
      <dsp:nvSpPr>
        <dsp:cNvPr id="0" name=""/>
        <dsp:cNvSpPr/>
      </dsp:nvSpPr>
      <dsp:spPr>
        <a:xfrm>
          <a:off x="948546" y="2543816"/>
          <a:ext cx="3632336" cy="2179401"/>
        </a:xfrm>
        <a:prstGeom prst="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kern="1200" dirty="0" smtClean="0"/>
            <a:t>Windows Server 2012</a:t>
          </a:r>
          <a:endParaRPr lang="en-US" sz="2800" kern="1200" dirty="0"/>
        </a:p>
      </dsp:txBody>
      <dsp:txXfrm>
        <a:off x="948546" y="2543816"/>
        <a:ext cx="3632336" cy="2179401"/>
      </dsp:txXfrm>
    </dsp:sp>
    <dsp:sp modelId="{77AB1C87-A516-4D82-A84D-4E92C7090C3A}">
      <dsp:nvSpPr>
        <dsp:cNvPr id="0" name=""/>
        <dsp:cNvSpPr/>
      </dsp:nvSpPr>
      <dsp:spPr>
        <a:xfrm>
          <a:off x="4944116" y="2543816"/>
          <a:ext cx="3632336" cy="2179401"/>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kern="1200" dirty="0" err="1" smtClean="0">
              <a:solidFill>
                <a:schemeClr val="tx1"/>
              </a:solidFill>
            </a:rPr>
            <a:t>Perf</a:t>
          </a:r>
          <a:r>
            <a:rPr lang="en-US" sz="2800" kern="1200" dirty="0" smtClean="0">
              <a:solidFill>
                <a:schemeClr val="tx1"/>
              </a:solidFill>
            </a:rPr>
            <a:t> and Scale</a:t>
          </a:r>
          <a:endParaRPr lang="en-US" sz="2800" kern="1200" dirty="0">
            <a:solidFill>
              <a:schemeClr val="tx1"/>
            </a:solidFill>
          </a:endParaRPr>
        </a:p>
      </dsp:txBody>
      <dsp:txXfrm>
        <a:off x="4944116" y="2543816"/>
        <a:ext cx="3632336" cy="2179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93" y="0"/>
          <a:ext cx="2035734" cy="15252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Templates</a:t>
          </a:r>
          <a:endParaRPr lang="en-US" sz="1800" kern="1200" dirty="0"/>
        </a:p>
      </dsp:txBody>
      <dsp:txXfrm>
        <a:off x="993" y="0"/>
        <a:ext cx="2035734" cy="457582"/>
      </dsp:txXfrm>
    </dsp:sp>
    <dsp:sp modelId="{334937D8-CBBF-48D7-A5ED-F83173C41806}">
      <dsp:nvSpPr>
        <dsp:cNvPr id="0" name=""/>
        <dsp:cNvSpPr/>
      </dsp:nvSpPr>
      <dsp:spPr>
        <a:xfrm>
          <a:off x="205364" y="458029"/>
          <a:ext cx="1626992" cy="459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a:t>
          </a:r>
          <a:endParaRPr lang="en-US" sz="1400" kern="1200" dirty="0"/>
        </a:p>
      </dsp:txBody>
      <dsp:txXfrm>
        <a:off x="218834" y="471499"/>
        <a:ext cx="1600052" cy="432951"/>
      </dsp:txXfrm>
    </dsp:sp>
    <dsp:sp modelId="{F7022425-2CEA-4567-A85D-67D884564443}">
      <dsp:nvSpPr>
        <dsp:cNvPr id="0" name=""/>
        <dsp:cNvSpPr/>
      </dsp:nvSpPr>
      <dsp:spPr>
        <a:xfrm>
          <a:off x="205364" y="988673"/>
          <a:ext cx="1626992" cy="459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Virtual Machine</a:t>
          </a:r>
          <a:endParaRPr lang="en-US" sz="1400" kern="1200" dirty="0"/>
        </a:p>
      </dsp:txBody>
      <dsp:txXfrm>
        <a:off x="218834" y="1002143"/>
        <a:ext cx="1600052" cy="4329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5731" cy="38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Quota</a:t>
          </a:r>
          <a:endParaRPr lang="en-US" sz="2000" kern="1200" dirty="0"/>
        </a:p>
      </dsp:txBody>
      <dsp:txXfrm>
        <a:off x="0" y="0"/>
        <a:ext cx="2035731" cy="114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53" y="0"/>
          <a:ext cx="1951756" cy="2468879"/>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Host groups</a:t>
          </a:r>
          <a:endParaRPr lang="en-US" sz="2000" kern="1200" dirty="0"/>
        </a:p>
      </dsp:txBody>
      <dsp:txXfrm>
        <a:off x="953" y="0"/>
        <a:ext cx="1951756" cy="740664"/>
      </dsp:txXfrm>
    </dsp:sp>
    <dsp:sp modelId="{79EDFADE-8B17-429A-BCB4-42756FF96A6F}">
      <dsp:nvSpPr>
        <dsp:cNvPr id="0" name=""/>
        <dsp:cNvSpPr/>
      </dsp:nvSpPr>
      <dsp:spPr>
        <a:xfrm>
          <a:off x="196129" y="741387"/>
          <a:ext cx="1561404" cy="7444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lvl="0" algn="l" defTabSz="889000">
            <a:lnSpc>
              <a:spcPct val="90000"/>
            </a:lnSpc>
            <a:spcBef>
              <a:spcPct val="0"/>
            </a:spcBef>
            <a:spcAft>
              <a:spcPct val="35000"/>
            </a:spcAft>
          </a:pPr>
          <a:r>
            <a:rPr lang="en-US" sz="2000" kern="1200" dirty="0" smtClean="0"/>
            <a:t>Clusters</a:t>
          </a:r>
          <a:endParaRPr lang="en-US" sz="2000" kern="1200" dirty="0"/>
        </a:p>
        <a:p>
          <a:pPr marL="171450" lvl="1" indent="-171450" algn="l" defTabSz="711200">
            <a:lnSpc>
              <a:spcPct val="90000"/>
            </a:lnSpc>
            <a:spcBef>
              <a:spcPct val="0"/>
            </a:spcBef>
            <a:spcAft>
              <a:spcPct val="15000"/>
            </a:spcAft>
            <a:buChar char="••"/>
          </a:pPr>
          <a:r>
            <a:rPr lang="en-US" sz="1600" kern="1200" dirty="0" smtClean="0"/>
            <a:t>Nodes</a:t>
          </a:r>
          <a:endParaRPr lang="en-US" sz="1600" kern="1200" dirty="0"/>
        </a:p>
      </dsp:txBody>
      <dsp:txXfrm>
        <a:off x="217932" y="763190"/>
        <a:ext cx="1517798" cy="700795"/>
      </dsp:txXfrm>
    </dsp:sp>
    <dsp:sp modelId="{279EADB9-CFC5-48F3-BA0F-747BA39E613E}">
      <dsp:nvSpPr>
        <dsp:cNvPr id="0" name=""/>
        <dsp:cNvSpPr/>
      </dsp:nvSpPr>
      <dsp:spPr>
        <a:xfrm>
          <a:off x="196129" y="1600311"/>
          <a:ext cx="1561404" cy="7444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Hosts</a:t>
          </a:r>
          <a:endParaRPr lang="en-US" sz="2000" kern="1200" dirty="0"/>
        </a:p>
      </dsp:txBody>
      <dsp:txXfrm>
        <a:off x="217932" y="1622114"/>
        <a:ext cx="1517798" cy="7007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52" y="0"/>
          <a:ext cx="1951759"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Storage Classifications</a:t>
          </a:r>
          <a:endParaRPr lang="en-US" sz="1800" kern="1200" dirty="0"/>
        </a:p>
      </dsp:txBody>
      <dsp:txXfrm>
        <a:off x="952" y="0"/>
        <a:ext cx="1951759" cy="822960"/>
      </dsp:txXfrm>
    </dsp:sp>
    <dsp:sp modelId="{79EDFADE-8B17-429A-BCB4-42756FF96A6F}">
      <dsp:nvSpPr>
        <dsp:cNvPr id="0" name=""/>
        <dsp:cNvSpPr/>
      </dsp:nvSpPr>
      <dsp:spPr>
        <a:xfrm>
          <a:off x="196892" y="822960"/>
          <a:ext cx="1559878"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Pools</a:t>
          </a:r>
          <a:endParaRPr lang="en-US" sz="1800" kern="1200" dirty="0"/>
        </a:p>
        <a:p>
          <a:pPr marL="114300" lvl="1" indent="-114300" algn="l" defTabSz="622300">
            <a:lnSpc>
              <a:spcPct val="90000"/>
            </a:lnSpc>
            <a:spcBef>
              <a:spcPct val="0"/>
            </a:spcBef>
            <a:spcAft>
              <a:spcPct val="15000"/>
            </a:spcAft>
            <a:buChar char="••"/>
          </a:pPr>
          <a:r>
            <a:rPr lang="en-US" sz="1400" kern="1200" dirty="0" err="1" smtClean="0"/>
            <a:t>Luns</a:t>
          </a:r>
          <a:endParaRPr lang="en-US" sz="1400" kern="1200" dirty="0"/>
        </a:p>
        <a:p>
          <a:pPr marL="228600" lvl="2" indent="-114300" algn="l" defTabSz="622300">
            <a:lnSpc>
              <a:spcPct val="90000"/>
            </a:lnSpc>
            <a:spcBef>
              <a:spcPct val="0"/>
            </a:spcBef>
            <a:spcAft>
              <a:spcPct val="15000"/>
            </a:spcAft>
            <a:buChar char="••"/>
          </a:pPr>
          <a:r>
            <a:rPr lang="en-US" sz="1400" kern="1200" dirty="0" smtClean="0"/>
            <a:t>Arrays</a:t>
          </a:r>
          <a:endParaRPr lang="en-US" sz="1400" kern="1200" dirty="0"/>
        </a:p>
      </dsp:txBody>
      <dsp:txXfrm>
        <a:off x="242579" y="868647"/>
        <a:ext cx="1468504" cy="16917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1951756" cy="6400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Capacity</a:t>
          </a:r>
          <a:endParaRPr lang="en-US" sz="2000" kern="1200" dirty="0"/>
        </a:p>
      </dsp:txBody>
      <dsp:txXfrm>
        <a:off x="0" y="0"/>
        <a:ext cx="1951756" cy="1920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52" y="0"/>
          <a:ext cx="1951759"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Library Paths</a:t>
          </a:r>
          <a:endParaRPr lang="en-US" sz="1800" kern="1200" dirty="0"/>
        </a:p>
      </dsp:txBody>
      <dsp:txXfrm>
        <a:off x="952" y="0"/>
        <a:ext cx="1951759" cy="822960"/>
      </dsp:txXfrm>
    </dsp:sp>
    <dsp:sp modelId="{79EDFADE-8B17-429A-BCB4-42756FF96A6F}">
      <dsp:nvSpPr>
        <dsp:cNvPr id="0" name=""/>
        <dsp:cNvSpPr/>
      </dsp:nvSpPr>
      <dsp:spPr>
        <a:xfrm>
          <a:off x="196892" y="822960"/>
          <a:ext cx="1559878"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Library Servers</a:t>
          </a:r>
          <a:endParaRPr lang="en-US" sz="1400" kern="1200" dirty="0"/>
        </a:p>
        <a:p>
          <a:pPr marL="114300" lvl="1" indent="-114300" algn="l" defTabSz="622300">
            <a:lnSpc>
              <a:spcPct val="90000"/>
            </a:lnSpc>
            <a:spcBef>
              <a:spcPct val="0"/>
            </a:spcBef>
            <a:spcAft>
              <a:spcPct val="15000"/>
            </a:spcAft>
            <a:buChar char="••"/>
          </a:pPr>
          <a:r>
            <a:rPr lang="en-US" sz="1400" kern="1200" dirty="0" smtClean="0"/>
            <a:t>Shares</a:t>
          </a:r>
          <a:endParaRPr lang="en-US" sz="1400" kern="1200" dirty="0"/>
        </a:p>
      </dsp:txBody>
      <dsp:txXfrm>
        <a:off x="242579" y="868647"/>
        <a:ext cx="1468504" cy="16917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1092" y="0"/>
          <a:ext cx="2238682" cy="15252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Templates</a:t>
          </a:r>
          <a:endParaRPr lang="en-US" sz="1800" kern="1200" dirty="0"/>
        </a:p>
      </dsp:txBody>
      <dsp:txXfrm>
        <a:off x="1092" y="0"/>
        <a:ext cx="2238682" cy="457582"/>
      </dsp:txXfrm>
    </dsp:sp>
    <dsp:sp modelId="{334937D8-CBBF-48D7-A5ED-F83173C41806}">
      <dsp:nvSpPr>
        <dsp:cNvPr id="0" name=""/>
        <dsp:cNvSpPr/>
      </dsp:nvSpPr>
      <dsp:spPr>
        <a:xfrm>
          <a:off x="225837" y="458029"/>
          <a:ext cx="1789192" cy="459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a:t>
          </a:r>
          <a:endParaRPr lang="en-US" sz="1400" kern="1200" dirty="0"/>
        </a:p>
      </dsp:txBody>
      <dsp:txXfrm>
        <a:off x="239307" y="471499"/>
        <a:ext cx="1762252" cy="432951"/>
      </dsp:txXfrm>
    </dsp:sp>
    <dsp:sp modelId="{F7022425-2CEA-4567-A85D-67D884564443}">
      <dsp:nvSpPr>
        <dsp:cNvPr id="0" name=""/>
        <dsp:cNvSpPr/>
      </dsp:nvSpPr>
      <dsp:spPr>
        <a:xfrm>
          <a:off x="225837" y="988673"/>
          <a:ext cx="1789192" cy="4598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Virtual Machine</a:t>
          </a:r>
          <a:endParaRPr lang="en-US" sz="1400" kern="1200" dirty="0"/>
        </a:p>
      </dsp:txBody>
      <dsp:txXfrm>
        <a:off x="239307" y="1002143"/>
        <a:ext cx="1762252" cy="4329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5731" cy="38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Quota</a:t>
          </a:r>
          <a:endParaRPr lang="en-US" sz="2000" kern="1200" dirty="0"/>
        </a:p>
      </dsp:txBody>
      <dsp:txXfrm>
        <a:off x="0" y="0"/>
        <a:ext cx="2035731" cy="1143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7721"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Logical Networks</a:t>
          </a:r>
          <a:endParaRPr lang="en-US" sz="1800" kern="1200" dirty="0"/>
        </a:p>
      </dsp:txBody>
      <dsp:txXfrm>
        <a:off x="0" y="0"/>
        <a:ext cx="2037721" cy="822960"/>
      </dsp:txXfrm>
    </dsp:sp>
    <dsp:sp modelId="{79EDFADE-8B17-429A-BCB4-42756FF96A6F}">
      <dsp:nvSpPr>
        <dsp:cNvPr id="0" name=""/>
        <dsp:cNvSpPr/>
      </dsp:nvSpPr>
      <dsp:spPr>
        <a:xfrm>
          <a:off x="203772" y="822960"/>
          <a:ext cx="1630176"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Network Sites</a:t>
          </a:r>
          <a:endParaRPr lang="en-US" sz="1400" kern="1200" dirty="0"/>
        </a:p>
        <a:p>
          <a:pPr marL="114300" lvl="1" indent="-114300" algn="l" defTabSz="622300">
            <a:lnSpc>
              <a:spcPct val="90000"/>
            </a:lnSpc>
            <a:spcBef>
              <a:spcPct val="0"/>
            </a:spcBef>
            <a:spcAft>
              <a:spcPct val="15000"/>
            </a:spcAft>
            <a:buChar char="••"/>
          </a:pPr>
          <a:r>
            <a:rPr lang="en-US" sz="1400" kern="1200" dirty="0" smtClean="0"/>
            <a:t>Subnet / VLAN</a:t>
          </a:r>
          <a:endParaRPr lang="en-US" sz="1400" kern="1200" dirty="0"/>
        </a:p>
        <a:p>
          <a:pPr marL="228600" lvl="2" indent="-114300" algn="l" defTabSz="622300">
            <a:lnSpc>
              <a:spcPct val="90000"/>
            </a:lnSpc>
            <a:spcBef>
              <a:spcPct val="0"/>
            </a:spcBef>
            <a:spcAft>
              <a:spcPct val="15000"/>
            </a:spcAft>
            <a:buChar char="••"/>
          </a:pPr>
          <a:r>
            <a:rPr lang="en-US" sz="1400" kern="1200" dirty="0" smtClean="0"/>
            <a:t>IP Pools</a:t>
          </a:r>
          <a:endParaRPr lang="en-US" sz="1400" kern="1200" dirty="0"/>
        </a:p>
      </dsp:txBody>
      <dsp:txXfrm>
        <a:off x="251518" y="870706"/>
        <a:ext cx="1534684" cy="1687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A249-5AB7-42CA-B3F9-CAECEB8565C7}">
      <dsp:nvSpPr>
        <dsp:cNvPr id="0" name=""/>
        <dsp:cNvSpPr/>
      </dsp:nvSpPr>
      <dsp:spPr>
        <a:xfrm>
          <a:off x="0" y="0"/>
          <a:ext cx="9183139" cy="111480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Configure the fabric (servers, network, storage)</a:t>
          </a:r>
          <a:endParaRPr lang="en-US" sz="2400" kern="1200" dirty="0"/>
        </a:p>
      </dsp:txBody>
      <dsp:txXfrm>
        <a:off x="32652" y="32652"/>
        <a:ext cx="7885974" cy="1049502"/>
      </dsp:txXfrm>
    </dsp:sp>
    <dsp:sp modelId="{A709D337-C24F-4F7F-88CB-EB60DE2184B8}">
      <dsp:nvSpPr>
        <dsp:cNvPr id="0" name=""/>
        <dsp:cNvSpPr/>
      </dsp:nvSpPr>
      <dsp:spPr>
        <a:xfrm>
          <a:off x="769087" y="1317498"/>
          <a:ext cx="9183139" cy="111480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Create a cloud from the fabric</a:t>
          </a:r>
          <a:endParaRPr lang="en-US" sz="2400" kern="1200" dirty="0"/>
        </a:p>
      </dsp:txBody>
      <dsp:txXfrm>
        <a:off x="801739" y="1350150"/>
        <a:ext cx="7624123" cy="1049502"/>
      </dsp:txXfrm>
    </dsp:sp>
    <dsp:sp modelId="{758BB04F-7642-443D-8051-61B77D01341A}">
      <dsp:nvSpPr>
        <dsp:cNvPr id="0" name=""/>
        <dsp:cNvSpPr/>
      </dsp:nvSpPr>
      <dsp:spPr>
        <a:xfrm>
          <a:off x="1526696" y="2634996"/>
          <a:ext cx="9183139" cy="111480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Delegate the cloud to a Self Service User</a:t>
          </a:r>
          <a:endParaRPr lang="en-US" sz="2400" kern="1200" dirty="0"/>
        </a:p>
      </dsp:txBody>
      <dsp:txXfrm>
        <a:off x="1559348" y="2667648"/>
        <a:ext cx="7635602" cy="1049502"/>
      </dsp:txXfrm>
    </dsp:sp>
    <dsp:sp modelId="{4B352453-E686-4BD8-A182-C7B3664B960E}">
      <dsp:nvSpPr>
        <dsp:cNvPr id="0" name=""/>
        <dsp:cNvSpPr/>
      </dsp:nvSpPr>
      <dsp:spPr>
        <a:xfrm>
          <a:off x="2295784" y="3952494"/>
          <a:ext cx="9183139" cy="111480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Self Service User creates VMs and Services in the cloud</a:t>
          </a:r>
          <a:endParaRPr lang="en-US" sz="2400" kern="1200" dirty="0"/>
        </a:p>
      </dsp:txBody>
      <dsp:txXfrm>
        <a:off x="2328436" y="3985146"/>
        <a:ext cx="7624123" cy="1049502"/>
      </dsp:txXfrm>
    </dsp:sp>
    <dsp:sp modelId="{6B78B518-ECE6-42D4-968C-F8ED503E2C7F}">
      <dsp:nvSpPr>
        <dsp:cNvPr id="0" name=""/>
        <dsp:cNvSpPr/>
      </dsp:nvSpPr>
      <dsp:spPr>
        <a:xfrm>
          <a:off x="8458515" y="853840"/>
          <a:ext cx="724624" cy="72462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621555" y="853840"/>
        <a:ext cx="398544" cy="545280"/>
      </dsp:txXfrm>
    </dsp:sp>
    <dsp:sp modelId="{653067A4-12FE-4CCA-809C-851595C27D76}">
      <dsp:nvSpPr>
        <dsp:cNvPr id="0" name=""/>
        <dsp:cNvSpPr/>
      </dsp:nvSpPr>
      <dsp:spPr>
        <a:xfrm>
          <a:off x="9227603" y="2171338"/>
          <a:ext cx="724624" cy="72462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9390643" y="2171338"/>
        <a:ext cx="398544" cy="545280"/>
      </dsp:txXfrm>
    </dsp:sp>
    <dsp:sp modelId="{A15931B6-A307-4C20-8B2B-FF5F9FADDBCB}">
      <dsp:nvSpPr>
        <dsp:cNvPr id="0" name=""/>
        <dsp:cNvSpPr/>
      </dsp:nvSpPr>
      <dsp:spPr>
        <a:xfrm>
          <a:off x="9985212" y="3488836"/>
          <a:ext cx="724624" cy="724624"/>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10148252" y="3488836"/>
        <a:ext cx="398544" cy="54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2FEBE-2738-40C9-B42E-5BA166AC0B41}">
      <dsp:nvSpPr>
        <dsp:cNvPr id="0" name=""/>
        <dsp:cNvSpPr/>
      </dsp:nvSpPr>
      <dsp:spPr>
        <a:xfrm>
          <a:off x="1105907" y="210284"/>
          <a:ext cx="10132584" cy="822957"/>
        </a:xfrm>
        <a:prstGeom prst="rect">
          <a:avLst/>
        </a:prstGeom>
        <a:solidFill>
          <a:schemeClr val="accent2">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4180" numCol="1" spcCol="1270" anchor="ctr" anchorCtr="0">
          <a:noAutofit/>
        </a:bodyPr>
        <a:lstStyle/>
        <a:p>
          <a:pPr lvl="0" algn="l" defTabSz="1289050">
            <a:lnSpc>
              <a:spcPct val="90000"/>
            </a:lnSpc>
            <a:spcBef>
              <a:spcPct val="0"/>
            </a:spcBef>
            <a:spcAft>
              <a:spcPct val="35000"/>
            </a:spcAft>
          </a:pPr>
          <a:r>
            <a:rPr lang="en-US" sz="2900" kern="1200" dirty="0" smtClean="0"/>
            <a:t>VMM Admin</a:t>
          </a:r>
          <a:endParaRPr lang="en-US" sz="2900" kern="1200" dirty="0"/>
        </a:p>
      </dsp:txBody>
      <dsp:txXfrm>
        <a:off x="1105907" y="210284"/>
        <a:ext cx="10132584" cy="822957"/>
      </dsp:txXfrm>
    </dsp:sp>
    <dsp:sp modelId="{87F9B2CB-73B1-45C1-A08C-7C02D763DA33}">
      <dsp:nvSpPr>
        <dsp:cNvPr id="0" name=""/>
        <dsp:cNvSpPr/>
      </dsp:nvSpPr>
      <dsp:spPr>
        <a:xfrm>
          <a:off x="1105907" y="1024149"/>
          <a:ext cx="2335560" cy="272858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Fabric Administrator</a:t>
          </a:r>
        </a:p>
        <a:p>
          <a:pPr lvl="0" algn="l" defTabSz="800100">
            <a:lnSpc>
              <a:spcPct val="90000"/>
            </a:lnSpc>
            <a:spcBef>
              <a:spcPct val="0"/>
            </a:spcBef>
            <a:spcAft>
              <a:spcPct val="35000"/>
            </a:spcAft>
          </a:pPr>
          <a:r>
            <a:rPr lang="en-US" sz="1400" kern="1200" dirty="0" smtClean="0"/>
            <a:t>Scope: Entire system</a:t>
          </a:r>
        </a:p>
        <a:p>
          <a:pPr lvl="0" algn="l" defTabSz="800100">
            <a:lnSpc>
              <a:spcPct val="90000"/>
            </a:lnSpc>
            <a:spcBef>
              <a:spcPct val="0"/>
            </a:spcBef>
            <a:spcAft>
              <a:spcPct val="35000"/>
            </a:spcAft>
          </a:pPr>
          <a:r>
            <a:rPr lang="en-US" sz="1400" kern="1200" dirty="0" smtClean="0"/>
            <a:t>Can take any action</a:t>
          </a:r>
        </a:p>
      </dsp:txBody>
      <dsp:txXfrm>
        <a:off x="1105907" y="1024149"/>
        <a:ext cx="2335560" cy="2728586"/>
      </dsp:txXfrm>
    </dsp:sp>
    <dsp:sp modelId="{BA985DA4-9058-4B4F-8B31-AB8199F11A8D}">
      <dsp:nvSpPr>
        <dsp:cNvPr id="0" name=""/>
        <dsp:cNvSpPr/>
      </dsp:nvSpPr>
      <dsp:spPr>
        <a:xfrm>
          <a:off x="3441468" y="701827"/>
          <a:ext cx="7797023" cy="822957"/>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4180" numCol="1" spcCol="1270" anchor="ctr" anchorCtr="0">
          <a:noAutofit/>
        </a:bodyPr>
        <a:lstStyle/>
        <a:p>
          <a:pPr lvl="0" algn="l" defTabSz="1289050">
            <a:lnSpc>
              <a:spcPct val="90000"/>
            </a:lnSpc>
            <a:spcBef>
              <a:spcPct val="0"/>
            </a:spcBef>
            <a:spcAft>
              <a:spcPct val="35000"/>
            </a:spcAft>
          </a:pPr>
          <a:r>
            <a:rPr lang="en-US" sz="2900" kern="1200" dirty="0" smtClean="0"/>
            <a:t>Delegated Admin</a:t>
          </a:r>
          <a:endParaRPr lang="en-US" sz="2900" kern="1200" dirty="0"/>
        </a:p>
      </dsp:txBody>
      <dsp:txXfrm>
        <a:off x="3441468" y="701827"/>
        <a:ext cx="7797023" cy="822957"/>
      </dsp:txXfrm>
    </dsp:sp>
    <dsp:sp modelId="{D630E1AB-C2DF-437A-9530-F305FE8A0768}">
      <dsp:nvSpPr>
        <dsp:cNvPr id="0" name=""/>
        <dsp:cNvSpPr/>
      </dsp:nvSpPr>
      <dsp:spPr>
        <a:xfrm>
          <a:off x="3450997" y="1515692"/>
          <a:ext cx="2335560" cy="265903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Fabric Administrator</a:t>
          </a:r>
        </a:p>
        <a:p>
          <a:pPr lvl="0" algn="l" defTabSz="800100">
            <a:lnSpc>
              <a:spcPct val="90000"/>
            </a:lnSpc>
            <a:spcBef>
              <a:spcPct val="0"/>
            </a:spcBef>
            <a:spcAft>
              <a:spcPct val="35000"/>
            </a:spcAft>
          </a:pPr>
          <a:r>
            <a:rPr lang="en-US" sz="1400" kern="1200" dirty="0" smtClean="0"/>
            <a:t>Scope: Host groups and clouds</a:t>
          </a:r>
          <a:endParaRPr lang="en-US" sz="1400" kern="1200" dirty="0"/>
        </a:p>
        <a:p>
          <a:pPr lvl="0" algn="l" defTabSz="622300">
            <a:lnSpc>
              <a:spcPct val="90000"/>
            </a:lnSpc>
            <a:spcBef>
              <a:spcPct val="0"/>
            </a:spcBef>
            <a:spcAft>
              <a:spcPct val="35000"/>
            </a:spcAft>
          </a:pPr>
          <a:r>
            <a:rPr lang="en-US" sz="1400" kern="1200" dirty="0" smtClean="0"/>
            <a:t>Configure fabric (</a:t>
          </a:r>
          <a:r>
            <a:rPr lang="en-US" sz="1400" b="0" kern="1200" dirty="0" smtClean="0"/>
            <a:t>hosts, networking and storage)</a:t>
          </a:r>
        </a:p>
        <a:p>
          <a:pPr lvl="0" algn="l" defTabSz="622300">
            <a:lnSpc>
              <a:spcPct val="90000"/>
            </a:lnSpc>
            <a:spcBef>
              <a:spcPct val="0"/>
            </a:spcBef>
            <a:spcAft>
              <a:spcPct val="35000"/>
            </a:spcAft>
          </a:pPr>
          <a:r>
            <a:rPr lang="en-US" sz="1400" b="0" kern="1200" dirty="0" smtClean="0"/>
            <a:t>Create cloud</a:t>
          </a:r>
          <a:r>
            <a:rPr lang="en-US" sz="1400" b="1" kern="1200" dirty="0" smtClean="0"/>
            <a:t> </a:t>
          </a:r>
          <a:r>
            <a:rPr lang="en-US" sz="1400" kern="1200" dirty="0" smtClean="0"/>
            <a:t>on fabric</a:t>
          </a:r>
        </a:p>
        <a:p>
          <a:pPr lvl="0" algn="l" defTabSz="622300">
            <a:lnSpc>
              <a:spcPct val="90000"/>
            </a:lnSpc>
            <a:spcBef>
              <a:spcPct val="0"/>
            </a:spcBef>
            <a:spcAft>
              <a:spcPct val="35000"/>
            </a:spcAft>
          </a:pPr>
          <a:r>
            <a:rPr lang="en-US" sz="1400" b="0" kern="1200" dirty="0" smtClean="0"/>
            <a:t>Assign cloud</a:t>
          </a:r>
        </a:p>
      </dsp:txBody>
      <dsp:txXfrm>
        <a:off x="3450997" y="1515692"/>
        <a:ext cx="2335560" cy="2659038"/>
      </dsp:txXfrm>
    </dsp:sp>
    <dsp:sp modelId="{49344640-C6DE-43FB-8214-E60064D68484}">
      <dsp:nvSpPr>
        <dsp:cNvPr id="0" name=""/>
        <dsp:cNvSpPr/>
      </dsp:nvSpPr>
      <dsp:spPr>
        <a:xfrm>
          <a:off x="5777029" y="1289108"/>
          <a:ext cx="5461462" cy="822957"/>
        </a:xfrm>
        <a:prstGeom prst="rect">
          <a:avLst/>
        </a:prstGeom>
        <a:solidFill>
          <a:schemeClr val="accent4">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4180" numCol="1" spcCol="1270" anchor="ctr" anchorCtr="0">
          <a:noAutofit/>
        </a:bodyPr>
        <a:lstStyle/>
        <a:p>
          <a:pPr lvl="0" algn="l" defTabSz="1289050">
            <a:lnSpc>
              <a:spcPct val="90000"/>
            </a:lnSpc>
            <a:spcBef>
              <a:spcPct val="0"/>
            </a:spcBef>
            <a:spcAft>
              <a:spcPct val="35000"/>
            </a:spcAft>
          </a:pPr>
          <a:r>
            <a:rPr lang="en-US" sz="2900" kern="1200" dirty="0" smtClean="0"/>
            <a:t>Tenant Administrator</a:t>
          </a:r>
          <a:endParaRPr lang="en-US" sz="2900" kern="1200" dirty="0"/>
        </a:p>
      </dsp:txBody>
      <dsp:txXfrm>
        <a:off x="5777029" y="1289108"/>
        <a:ext cx="5461462" cy="822957"/>
      </dsp:txXfrm>
    </dsp:sp>
    <dsp:sp modelId="{44E46D57-792C-4386-9661-D2D4BDB65E61}">
      <dsp:nvSpPr>
        <dsp:cNvPr id="0" name=""/>
        <dsp:cNvSpPr/>
      </dsp:nvSpPr>
      <dsp:spPr>
        <a:xfrm>
          <a:off x="5786254" y="2007235"/>
          <a:ext cx="2335560" cy="2676817"/>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Tenant</a:t>
          </a:r>
          <a:endParaRPr lang="en-US" sz="1800" b="1" kern="1200" dirty="0">
            <a:solidFill>
              <a:schemeClr val="bg2"/>
            </a:solidFill>
          </a:endParaRPr>
        </a:p>
        <a:p>
          <a:pPr lvl="0" algn="l" defTabSz="622300">
            <a:lnSpc>
              <a:spcPct val="90000"/>
            </a:lnSpc>
            <a:spcBef>
              <a:spcPct val="0"/>
            </a:spcBef>
            <a:spcAft>
              <a:spcPct val="35000"/>
            </a:spcAft>
          </a:pPr>
          <a:r>
            <a:rPr lang="en-US" sz="1400" kern="1200" dirty="0" smtClean="0"/>
            <a:t>Scope: Clouds only</a:t>
          </a:r>
          <a:endParaRPr lang="en-US" sz="1400" kern="1200" dirty="0"/>
        </a:p>
        <a:p>
          <a:pPr lvl="0" algn="l" defTabSz="622300">
            <a:lnSpc>
              <a:spcPct val="90000"/>
            </a:lnSpc>
            <a:spcBef>
              <a:spcPct val="0"/>
            </a:spcBef>
            <a:spcAft>
              <a:spcPct val="35000"/>
            </a:spcAft>
          </a:pPr>
          <a:r>
            <a:rPr lang="en-US" sz="1400" kern="1200" dirty="0" smtClean="0"/>
            <a:t>Author VM Networks</a:t>
          </a:r>
          <a:endParaRPr lang="en-US" sz="1400" kern="1200" dirty="0"/>
        </a:p>
        <a:p>
          <a:pPr lvl="0" algn="l" defTabSz="622300">
            <a:lnSpc>
              <a:spcPct val="90000"/>
            </a:lnSpc>
            <a:spcBef>
              <a:spcPct val="0"/>
            </a:spcBef>
            <a:spcAft>
              <a:spcPct val="35000"/>
            </a:spcAft>
          </a:pPr>
          <a:r>
            <a:rPr lang="en-US" sz="1400" kern="1200" dirty="0" smtClean="0"/>
            <a:t>Assign cloud</a:t>
          </a:r>
          <a:endParaRPr lang="en-US" sz="1400" kern="1200" dirty="0"/>
        </a:p>
        <a:p>
          <a:pPr lvl="0" algn="l" defTabSz="622300">
            <a:lnSpc>
              <a:spcPct val="90000"/>
            </a:lnSpc>
            <a:spcBef>
              <a:spcPct val="0"/>
            </a:spcBef>
            <a:spcAft>
              <a:spcPct val="35000"/>
            </a:spcAft>
          </a:pPr>
          <a:r>
            <a:rPr lang="en-US" sz="1400" kern="1200" dirty="0" smtClean="0"/>
            <a:t>All other SSU settings  </a:t>
          </a:r>
          <a:r>
            <a:rPr lang="en-US" sz="1400" kern="1200" dirty="0" smtClean="0">
              <a:sym typeface="Wingdings" pitchFamily="2" charset="2"/>
            </a:rPr>
            <a:t></a:t>
          </a:r>
          <a:endParaRPr lang="en-US" sz="1400" kern="1200" dirty="0"/>
        </a:p>
      </dsp:txBody>
      <dsp:txXfrm>
        <a:off x="5786254" y="2007235"/>
        <a:ext cx="2335560" cy="2676817"/>
      </dsp:txXfrm>
    </dsp:sp>
    <dsp:sp modelId="{E3CFAE8A-79F2-4FA5-87CC-AEA10E472476}">
      <dsp:nvSpPr>
        <dsp:cNvPr id="0" name=""/>
        <dsp:cNvSpPr/>
      </dsp:nvSpPr>
      <dsp:spPr>
        <a:xfrm>
          <a:off x="8112589" y="1851104"/>
          <a:ext cx="3125902" cy="822957"/>
        </a:xfrm>
        <a:prstGeom prst="rect">
          <a:avLst/>
        </a:prstGeom>
        <a:solidFill>
          <a:schemeClr val="accent5">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254000" bIns="234180" numCol="1" spcCol="1270" anchor="ctr" anchorCtr="0">
          <a:noAutofit/>
        </a:bodyPr>
        <a:lstStyle/>
        <a:p>
          <a:pPr lvl="0" algn="l" defTabSz="1289050">
            <a:lnSpc>
              <a:spcPct val="90000"/>
            </a:lnSpc>
            <a:spcBef>
              <a:spcPct val="0"/>
            </a:spcBef>
            <a:spcAft>
              <a:spcPct val="35000"/>
            </a:spcAft>
          </a:pPr>
          <a:r>
            <a:rPr lang="en-US" sz="2900" kern="1200" dirty="0" smtClean="0"/>
            <a:t>Self-Service User</a:t>
          </a:r>
          <a:endParaRPr lang="en-US" sz="2900" kern="1200" dirty="0"/>
        </a:p>
      </dsp:txBody>
      <dsp:txXfrm>
        <a:off x="8112589" y="1851104"/>
        <a:ext cx="3125902" cy="822957"/>
      </dsp:txXfrm>
    </dsp:sp>
    <dsp:sp modelId="{B71E03B0-ECC1-4B7F-8B97-EE00BB99FC89}">
      <dsp:nvSpPr>
        <dsp:cNvPr id="0" name=""/>
        <dsp:cNvSpPr/>
      </dsp:nvSpPr>
      <dsp:spPr>
        <a:xfrm>
          <a:off x="8104529" y="2498778"/>
          <a:ext cx="3134973" cy="270819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Application Owner</a:t>
          </a:r>
        </a:p>
        <a:p>
          <a:pPr lvl="0" algn="l" defTabSz="800100">
            <a:lnSpc>
              <a:spcPct val="90000"/>
            </a:lnSpc>
            <a:spcBef>
              <a:spcPct val="0"/>
            </a:spcBef>
            <a:spcAft>
              <a:spcPct val="35000"/>
            </a:spcAft>
          </a:pPr>
          <a:r>
            <a:rPr lang="en-US" sz="1400" kern="1200" dirty="0" smtClean="0"/>
            <a:t>Scope: Clouds only</a:t>
          </a:r>
          <a:endParaRPr lang="en-US" sz="1400" kern="1200" dirty="0"/>
        </a:p>
        <a:p>
          <a:pPr lvl="0" algn="l" defTabSz="622300">
            <a:lnSpc>
              <a:spcPct val="90000"/>
            </a:lnSpc>
            <a:spcBef>
              <a:spcPct val="0"/>
            </a:spcBef>
            <a:spcAft>
              <a:spcPct val="35000"/>
            </a:spcAft>
          </a:pPr>
          <a:r>
            <a:rPr lang="en-US" sz="1400" b="0" kern="1200" dirty="0" smtClean="0"/>
            <a:t>Author templates</a:t>
          </a:r>
        </a:p>
        <a:p>
          <a:pPr lvl="0" algn="l" defTabSz="622300">
            <a:lnSpc>
              <a:spcPct val="90000"/>
            </a:lnSpc>
            <a:spcBef>
              <a:spcPct val="0"/>
            </a:spcBef>
            <a:spcAft>
              <a:spcPct val="35000"/>
            </a:spcAft>
          </a:pPr>
          <a:r>
            <a:rPr lang="en-US" sz="1400" kern="1200" dirty="0" smtClean="0"/>
            <a:t>Deploy/manage VMs and </a:t>
          </a:r>
          <a:r>
            <a:rPr lang="en-US" sz="1400" b="0" kern="1200" dirty="0" smtClean="0"/>
            <a:t>Services</a:t>
          </a:r>
          <a:endParaRPr lang="en-US" sz="1400" b="0" kern="1200" dirty="0"/>
        </a:p>
        <a:p>
          <a:pPr lvl="0" algn="l" defTabSz="622300">
            <a:lnSpc>
              <a:spcPct val="90000"/>
            </a:lnSpc>
            <a:spcBef>
              <a:spcPct val="0"/>
            </a:spcBef>
            <a:spcAft>
              <a:spcPct val="35000"/>
            </a:spcAft>
          </a:pPr>
          <a:r>
            <a:rPr lang="en-US" sz="1400" b="0" kern="1200" dirty="0" smtClean="0"/>
            <a:t>Share resources</a:t>
          </a:r>
          <a:endParaRPr lang="en-US" sz="1400" b="0" kern="1200" dirty="0"/>
        </a:p>
        <a:p>
          <a:pPr lvl="0" algn="l" defTabSz="622300">
            <a:lnSpc>
              <a:spcPct val="90000"/>
            </a:lnSpc>
            <a:spcBef>
              <a:spcPct val="0"/>
            </a:spcBef>
            <a:spcAft>
              <a:spcPct val="35000"/>
            </a:spcAft>
          </a:pPr>
          <a:r>
            <a:rPr lang="en-US" sz="1400" kern="1200" dirty="0" smtClean="0"/>
            <a:t>Revocable actions</a:t>
          </a:r>
          <a:endParaRPr lang="en-US" sz="1400" kern="1200" dirty="0"/>
        </a:p>
        <a:p>
          <a:pPr lvl="0" algn="l" defTabSz="622300">
            <a:lnSpc>
              <a:spcPct val="90000"/>
            </a:lnSpc>
            <a:spcBef>
              <a:spcPct val="0"/>
            </a:spcBef>
            <a:spcAft>
              <a:spcPct val="35000"/>
            </a:spcAft>
          </a:pPr>
          <a:r>
            <a:rPr lang="en-US" sz="1400" kern="1200" dirty="0" smtClean="0"/>
            <a:t>Quota as a shared and per-user limit</a:t>
          </a:r>
          <a:endParaRPr lang="en-US" sz="1400" kern="1200" dirty="0"/>
        </a:p>
      </dsp:txBody>
      <dsp:txXfrm>
        <a:off x="8104529" y="2498778"/>
        <a:ext cx="3134973" cy="2708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FA257-F518-41A3-9D8C-B5E2E4D1D69C}">
      <dsp:nvSpPr>
        <dsp:cNvPr id="0" name=""/>
        <dsp:cNvSpPr/>
      </dsp:nvSpPr>
      <dsp:spPr>
        <a:xfrm>
          <a:off x="671879" y="1887358"/>
          <a:ext cx="4672571" cy="593548"/>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33895" numCol="1" spcCol="1270" anchor="ctr" anchorCtr="0">
          <a:noAutofit/>
        </a:bodyPr>
        <a:lstStyle/>
        <a:p>
          <a:pPr lvl="0" algn="l" defTabSz="1066800">
            <a:lnSpc>
              <a:spcPct val="90000"/>
            </a:lnSpc>
            <a:spcBef>
              <a:spcPct val="0"/>
            </a:spcBef>
            <a:spcAft>
              <a:spcPct val="35000"/>
            </a:spcAft>
          </a:pPr>
          <a:r>
            <a:rPr lang="en-US" sz="2400" kern="1200" dirty="0" smtClean="0"/>
            <a:t>Read-only Administrator</a:t>
          </a:r>
          <a:endParaRPr lang="en-US" sz="2400" kern="1200" dirty="0"/>
        </a:p>
      </dsp:txBody>
      <dsp:txXfrm>
        <a:off x="671879" y="1887358"/>
        <a:ext cx="4672571" cy="593548"/>
      </dsp:txXfrm>
    </dsp:sp>
    <dsp:sp modelId="{C4B6F025-F2DA-48C2-A269-4EC3F852A5EF}">
      <dsp:nvSpPr>
        <dsp:cNvPr id="0" name=""/>
        <dsp:cNvSpPr/>
      </dsp:nvSpPr>
      <dsp:spPr>
        <a:xfrm>
          <a:off x="664132" y="2395720"/>
          <a:ext cx="4683280" cy="72848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2"/>
              </a:solidFill>
            </a:rPr>
            <a:t>Help Desk</a:t>
          </a:r>
        </a:p>
        <a:p>
          <a:pPr lvl="0" algn="l" defTabSz="711200">
            <a:lnSpc>
              <a:spcPct val="90000"/>
            </a:lnSpc>
            <a:spcBef>
              <a:spcPct val="0"/>
            </a:spcBef>
            <a:spcAft>
              <a:spcPct val="35000"/>
            </a:spcAft>
          </a:pPr>
          <a:r>
            <a:rPr lang="en-US" sz="1400" kern="1200" dirty="0" smtClean="0"/>
            <a:t>Scope: Host groups and clouds,   No actions</a:t>
          </a:r>
          <a:endParaRPr lang="en-US" sz="1400" kern="1200" dirty="0"/>
        </a:p>
        <a:p>
          <a:pPr lvl="0" algn="l" defTabSz="622300">
            <a:lnSpc>
              <a:spcPct val="90000"/>
            </a:lnSpc>
            <a:spcBef>
              <a:spcPct val="0"/>
            </a:spcBef>
            <a:spcAft>
              <a:spcPct val="35000"/>
            </a:spcAft>
          </a:pPr>
          <a:endParaRPr lang="en-US" sz="1400" kern="1200" dirty="0"/>
        </a:p>
        <a:p>
          <a:pPr lvl="0" algn="l" defTabSz="622300">
            <a:lnSpc>
              <a:spcPct val="90000"/>
            </a:lnSpc>
            <a:spcBef>
              <a:spcPct val="0"/>
            </a:spcBef>
            <a:spcAft>
              <a:spcPct val="35000"/>
            </a:spcAft>
          </a:pPr>
          <a:endParaRPr lang="en-US" sz="1400" kern="1200" dirty="0"/>
        </a:p>
      </dsp:txBody>
      <dsp:txXfrm>
        <a:off x="664132" y="2395720"/>
        <a:ext cx="4683280" cy="728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7721" cy="27432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Host groups</a:t>
          </a:r>
          <a:endParaRPr lang="en-US" sz="2000" kern="1200" dirty="0"/>
        </a:p>
      </dsp:txBody>
      <dsp:txXfrm>
        <a:off x="0" y="0"/>
        <a:ext cx="2037721" cy="822960"/>
      </dsp:txXfrm>
    </dsp:sp>
    <dsp:sp modelId="{79EDFADE-8B17-429A-BCB4-42756FF96A6F}">
      <dsp:nvSpPr>
        <dsp:cNvPr id="0" name=""/>
        <dsp:cNvSpPr/>
      </dsp:nvSpPr>
      <dsp:spPr>
        <a:xfrm>
          <a:off x="203772" y="823763"/>
          <a:ext cx="1630176" cy="82711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lvl="0" algn="l" defTabSz="889000">
            <a:lnSpc>
              <a:spcPct val="90000"/>
            </a:lnSpc>
            <a:spcBef>
              <a:spcPct val="0"/>
            </a:spcBef>
            <a:spcAft>
              <a:spcPct val="35000"/>
            </a:spcAft>
          </a:pPr>
          <a:r>
            <a:rPr lang="en-US" sz="2000" kern="1200" dirty="0" smtClean="0"/>
            <a:t>Clusters</a:t>
          </a:r>
          <a:endParaRPr lang="en-US" sz="2000" kern="1200" dirty="0"/>
        </a:p>
        <a:p>
          <a:pPr marL="171450" lvl="1" indent="-171450" algn="l" defTabSz="711200">
            <a:lnSpc>
              <a:spcPct val="90000"/>
            </a:lnSpc>
            <a:spcBef>
              <a:spcPct val="0"/>
            </a:spcBef>
            <a:spcAft>
              <a:spcPct val="15000"/>
            </a:spcAft>
            <a:buChar char="••"/>
          </a:pPr>
          <a:r>
            <a:rPr lang="en-US" sz="1600" kern="1200" dirty="0" smtClean="0"/>
            <a:t>Nodes</a:t>
          </a:r>
          <a:endParaRPr lang="en-US" sz="1600" kern="1200" dirty="0"/>
        </a:p>
      </dsp:txBody>
      <dsp:txXfrm>
        <a:off x="227997" y="847988"/>
        <a:ext cx="1581726" cy="778662"/>
      </dsp:txXfrm>
    </dsp:sp>
    <dsp:sp modelId="{279EADB9-CFC5-48F3-BA0F-747BA39E613E}">
      <dsp:nvSpPr>
        <dsp:cNvPr id="0" name=""/>
        <dsp:cNvSpPr/>
      </dsp:nvSpPr>
      <dsp:spPr>
        <a:xfrm>
          <a:off x="203772" y="1778124"/>
          <a:ext cx="1630176" cy="82711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Hosts</a:t>
          </a:r>
          <a:endParaRPr lang="en-US" sz="2000" kern="1200" dirty="0"/>
        </a:p>
      </dsp:txBody>
      <dsp:txXfrm>
        <a:off x="227997" y="1802349"/>
        <a:ext cx="1581726" cy="778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7721"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Logical Networks</a:t>
          </a:r>
          <a:endParaRPr lang="en-US" sz="1800" kern="1200" dirty="0"/>
        </a:p>
      </dsp:txBody>
      <dsp:txXfrm>
        <a:off x="0" y="0"/>
        <a:ext cx="2037721" cy="822960"/>
      </dsp:txXfrm>
    </dsp:sp>
    <dsp:sp modelId="{79EDFADE-8B17-429A-BCB4-42756FF96A6F}">
      <dsp:nvSpPr>
        <dsp:cNvPr id="0" name=""/>
        <dsp:cNvSpPr/>
      </dsp:nvSpPr>
      <dsp:spPr>
        <a:xfrm>
          <a:off x="203772" y="822960"/>
          <a:ext cx="1630176"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Network Sites</a:t>
          </a:r>
          <a:endParaRPr lang="en-US" sz="1400" kern="1200" dirty="0"/>
        </a:p>
        <a:p>
          <a:pPr marL="114300" lvl="1" indent="-114300" algn="l" defTabSz="622300">
            <a:lnSpc>
              <a:spcPct val="90000"/>
            </a:lnSpc>
            <a:spcBef>
              <a:spcPct val="0"/>
            </a:spcBef>
            <a:spcAft>
              <a:spcPct val="15000"/>
            </a:spcAft>
            <a:buChar char="••"/>
          </a:pPr>
          <a:r>
            <a:rPr lang="en-US" sz="1400" kern="1200" dirty="0" smtClean="0"/>
            <a:t>Subnet / VLAN</a:t>
          </a:r>
          <a:endParaRPr lang="en-US" sz="1400" kern="1200" dirty="0"/>
        </a:p>
        <a:p>
          <a:pPr marL="228600" lvl="2" indent="-114300" algn="l" defTabSz="622300">
            <a:lnSpc>
              <a:spcPct val="90000"/>
            </a:lnSpc>
            <a:spcBef>
              <a:spcPct val="0"/>
            </a:spcBef>
            <a:spcAft>
              <a:spcPct val="15000"/>
            </a:spcAft>
            <a:buChar char="••"/>
          </a:pPr>
          <a:r>
            <a:rPr lang="en-US" sz="1400" kern="1200" dirty="0" smtClean="0"/>
            <a:t>IP Pools</a:t>
          </a:r>
          <a:endParaRPr lang="en-US" sz="1400" kern="1200" dirty="0"/>
        </a:p>
      </dsp:txBody>
      <dsp:txXfrm>
        <a:off x="251518" y="870706"/>
        <a:ext cx="1534684" cy="1687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93" y="0"/>
          <a:ext cx="2035734"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Storage Classifications</a:t>
          </a:r>
          <a:endParaRPr lang="en-US" sz="1800" kern="1200" dirty="0"/>
        </a:p>
      </dsp:txBody>
      <dsp:txXfrm>
        <a:off x="993" y="0"/>
        <a:ext cx="2035734" cy="822960"/>
      </dsp:txXfrm>
    </dsp:sp>
    <dsp:sp modelId="{79EDFADE-8B17-429A-BCB4-42756FF96A6F}">
      <dsp:nvSpPr>
        <dsp:cNvPr id="0" name=""/>
        <dsp:cNvSpPr/>
      </dsp:nvSpPr>
      <dsp:spPr>
        <a:xfrm>
          <a:off x="205364" y="822960"/>
          <a:ext cx="1626992"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Pools</a:t>
          </a:r>
          <a:endParaRPr lang="en-US" sz="1800" kern="1200" dirty="0"/>
        </a:p>
        <a:p>
          <a:pPr marL="114300" lvl="1" indent="-114300" algn="l" defTabSz="622300">
            <a:lnSpc>
              <a:spcPct val="90000"/>
            </a:lnSpc>
            <a:spcBef>
              <a:spcPct val="0"/>
            </a:spcBef>
            <a:spcAft>
              <a:spcPct val="15000"/>
            </a:spcAft>
            <a:buChar char="••"/>
          </a:pPr>
          <a:r>
            <a:rPr lang="en-US" sz="1400" kern="1200" dirty="0" err="1" smtClean="0"/>
            <a:t>Luns</a:t>
          </a:r>
          <a:endParaRPr lang="en-US" sz="1400" kern="1200" dirty="0"/>
        </a:p>
        <a:p>
          <a:pPr marL="228600" lvl="2" indent="-114300" algn="l" defTabSz="622300">
            <a:lnSpc>
              <a:spcPct val="90000"/>
            </a:lnSpc>
            <a:spcBef>
              <a:spcPct val="0"/>
            </a:spcBef>
            <a:spcAft>
              <a:spcPct val="15000"/>
            </a:spcAft>
            <a:buChar char="••"/>
          </a:pPr>
          <a:r>
            <a:rPr lang="en-US" sz="1400" kern="1200" dirty="0" smtClean="0"/>
            <a:t>Arrays</a:t>
          </a:r>
          <a:endParaRPr lang="en-US" sz="1400" kern="1200" dirty="0"/>
        </a:p>
      </dsp:txBody>
      <dsp:txXfrm>
        <a:off x="253017" y="870613"/>
        <a:ext cx="1531686" cy="1687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0" y="0"/>
          <a:ext cx="2035731" cy="6400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Capacity</a:t>
          </a:r>
          <a:endParaRPr lang="en-US" sz="2000" kern="1200" dirty="0"/>
        </a:p>
      </dsp:txBody>
      <dsp:txXfrm>
        <a:off x="0" y="0"/>
        <a:ext cx="2035731" cy="1920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48D00-0D40-414D-9EC3-788B0D80385B}">
      <dsp:nvSpPr>
        <dsp:cNvPr id="0" name=""/>
        <dsp:cNvSpPr/>
      </dsp:nvSpPr>
      <dsp:spPr>
        <a:xfrm>
          <a:off x="993" y="0"/>
          <a:ext cx="2035734" cy="27432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Library Paths</a:t>
          </a:r>
          <a:endParaRPr lang="en-US" sz="1800" kern="1200" dirty="0"/>
        </a:p>
      </dsp:txBody>
      <dsp:txXfrm>
        <a:off x="993" y="0"/>
        <a:ext cx="2035734" cy="822960"/>
      </dsp:txXfrm>
    </dsp:sp>
    <dsp:sp modelId="{79EDFADE-8B17-429A-BCB4-42756FF96A6F}">
      <dsp:nvSpPr>
        <dsp:cNvPr id="0" name=""/>
        <dsp:cNvSpPr/>
      </dsp:nvSpPr>
      <dsp:spPr>
        <a:xfrm>
          <a:off x="205364" y="822960"/>
          <a:ext cx="1626992" cy="178308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US" sz="1400" kern="1200" dirty="0" smtClean="0"/>
            <a:t>Library Servers</a:t>
          </a:r>
          <a:endParaRPr lang="en-US" sz="1400" kern="1200" dirty="0"/>
        </a:p>
        <a:p>
          <a:pPr marL="114300" lvl="1" indent="-114300" algn="l" defTabSz="622300">
            <a:lnSpc>
              <a:spcPct val="90000"/>
            </a:lnSpc>
            <a:spcBef>
              <a:spcPct val="0"/>
            </a:spcBef>
            <a:spcAft>
              <a:spcPct val="15000"/>
            </a:spcAft>
            <a:buChar char="••"/>
          </a:pPr>
          <a:r>
            <a:rPr lang="en-US" sz="1400" kern="1200" dirty="0" smtClean="0"/>
            <a:t>Shares</a:t>
          </a:r>
          <a:endParaRPr lang="en-US" sz="1400" kern="1200" dirty="0"/>
        </a:p>
      </dsp:txBody>
      <dsp:txXfrm>
        <a:off x="253017" y="870613"/>
        <a:ext cx="1531686" cy="16877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68989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8642A-1BB5-47B3-9E78-18C2822B76C3}" type="slidenum">
              <a:rPr lang="en-US" smtClean="0"/>
              <a:pPr/>
              <a:t>26</a:t>
            </a:fld>
            <a:endParaRPr lang="en-US"/>
          </a:p>
        </p:txBody>
      </p:sp>
    </p:spTree>
    <p:extLst>
      <p:ext uri="{BB962C8B-B14F-4D97-AF65-F5344CB8AC3E}">
        <p14:creationId xmlns:p14="http://schemas.microsoft.com/office/powerpoint/2010/main" val="367298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63979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3979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55446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90477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88755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88755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03938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887552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1"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
        <p:nvSpPr>
          <p:cNvPr id="4" name="Footer Placeholder 3"/>
          <p:cNvSpPr>
            <a:spLocks noGrp="1"/>
          </p:cNvSpPr>
          <p:nvPr>
            <p:ph type="ftr" sz="quarter" idx="11"/>
          </p:nvPr>
        </p:nvSpPr>
        <p:spPr>
          <a:xfrm>
            <a:off x="2894012" y="6356350"/>
            <a:ext cx="9220199" cy="365125"/>
          </a:xfrm>
          <a:prstGeom prst="rect">
            <a:avLst/>
          </a:prstGeom>
        </p:spPr>
        <p:txBody>
          <a:bodyPr/>
          <a:lstStyle/>
          <a:p>
            <a:r>
              <a:rPr lang="en-US" dirty="0" smtClean="0"/>
              <a:t>Microsoft NDA confidential: Distribution only to partners under Non disclosure. Microsoft makes no warranties, expressed or implied</a:t>
            </a:r>
          </a:p>
        </p:txBody>
      </p:sp>
    </p:spTree>
    <p:extLst>
      <p:ext uri="{BB962C8B-B14F-4D97-AF65-F5344CB8AC3E}">
        <p14:creationId xmlns:p14="http://schemas.microsoft.com/office/powerpoint/2010/main" val="4092390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26" Type="http://schemas.microsoft.com/office/2007/relationships/diagramDrawing" Target="../diagrams/drawing16.xml"/><Relationship Id="rId3" Type="http://schemas.openxmlformats.org/officeDocument/2006/relationships/diagramLayout" Target="../diagrams/layout12.xml"/><Relationship Id="rId21" Type="http://schemas.microsoft.com/office/2007/relationships/diagramDrawing" Target="../diagrams/drawing15.xml"/><Relationship Id="rId34" Type="http://schemas.openxmlformats.org/officeDocument/2006/relationships/diagramQuickStyle" Target="../diagrams/quickStyle18.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5" Type="http://schemas.openxmlformats.org/officeDocument/2006/relationships/diagramColors" Target="../diagrams/colors16.xml"/><Relationship Id="rId33" Type="http://schemas.openxmlformats.org/officeDocument/2006/relationships/diagramLayout" Target="../diagrams/layout18.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29" Type="http://schemas.openxmlformats.org/officeDocument/2006/relationships/diagramQuickStyle" Target="../diagrams/quickStyle17.xml"/><Relationship Id="rId1" Type="http://schemas.openxmlformats.org/officeDocument/2006/relationships/slideLayout" Target="../slideLayouts/slideLayout12.xml"/><Relationship Id="rId6" Type="http://schemas.microsoft.com/office/2007/relationships/diagramDrawing" Target="../diagrams/drawing12.xml"/><Relationship Id="rId11" Type="http://schemas.microsoft.com/office/2007/relationships/diagramDrawing" Target="../diagrams/drawing13.xml"/><Relationship Id="rId24" Type="http://schemas.openxmlformats.org/officeDocument/2006/relationships/diagramQuickStyle" Target="../diagrams/quickStyle16.xml"/><Relationship Id="rId32" Type="http://schemas.openxmlformats.org/officeDocument/2006/relationships/diagramData" Target="../diagrams/data18.xml"/><Relationship Id="rId5" Type="http://schemas.openxmlformats.org/officeDocument/2006/relationships/diagramColors" Target="../diagrams/colors12.xml"/><Relationship Id="rId15" Type="http://schemas.openxmlformats.org/officeDocument/2006/relationships/diagramColors" Target="../diagrams/colors14.xml"/><Relationship Id="rId23" Type="http://schemas.openxmlformats.org/officeDocument/2006/relationships/diagramLayout" Target="../diagrams/layout16.xml"/><Relationship Id="rId28" Type="http://schemas.openxmlformats.org/officeDocument/2006/relationships/diagramLayout" Target="../diagrams/layout17.xml"/><Relationship Id="rId36" Type="http://schemas.microsoft.com/office/2007/relationships/diagramDrawing" Target="../diagrams/drawing18.xml"/><Relationship Id="rId10" Type="http://schemas.openxmlformats.org/officeDocument/2006/relationships/diagramColors" Target="../diagrams/colors13.xml"/><Relationship Id="rId19" Type="http://schemas.openxmlformats.org/officeDocument/2006/relationships/diagramQuickStyle" Target="../diagrams/quickStyle15.xml"/><Relationship Id="rId31" Type="http://schemas.microsoft.com/office/2007/relationships/diagramDrawing" Target="../diagrams/drawing17.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 Id="rId22" Type="http://schemas.openxmlformats.org/officeDocument/2006/relationships/diagramData" Target="../diagrams/data16.xml"/><Relationship Id="rId27" Type="http://schemas.openxmlformats.org/officeDocument/2006/relationships/diagramData" Target="../diagrams/data17.xml"/><Relationship Id="rId30" Type="http://schemas.openxmlformats.org/officeDocument/2006/relationships/diagramColors" Target="../diagrams/colors17.xml"/><Relationship Id="rId35" Type="http://schemas.openxmlformats.org/officeDocument/2006/relationships/diagramColors" Target="../diagrams/colors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wmf"/><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hyperlink" Target="http://microsoft.com/msdn"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6.emf"/><Relationship Id="rId11" Type="http://schemas.microsoft.com/office/2007/relationships/hdphoto" Target="../media/hdphoto4.wdp"/><Relationship Id="rId5" Type="http://schemas.openxmlformats.org/officeDocument/2006/relationships/hyperlink" Target="http://northamerica.msteched.com/" TargetMode="External"/><Relationship Id="rId10" Type="http://schemas.openxmlformats.org/officeDocument/2006/relationships/image" Target="../media/image48.png"/><Relationship Id="rId4" Type="http://schemas.microsoft.com/office/2007/relationships/hdphoto" Target="../media/hdphoto3.wdp"/><Relationship Id="rId9" Type="http://schemas.openxmlformats.org/officeDocument/2006/relationships/hyperlink" Target="http://microsoft.com/techne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Layout" Target="../diagrams/layout5.xml"/><Relationship Id="rId21" Type="http://schemas.microsoft.com/office/2007/relationships/diagramDrawing" Target="../diagrams/drawing8.xml"/><Relationship Id="rId34" Type="http://schemas.openxmlformats.org/officeDocument/2006/relationships/diagramQuickStyle" Target="../diagrams/quickStyle11.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33" Type="http://schemas.openxmlformats.org/officeDocument/2006/relationships/diagramLayout" Target="../diagrams/layout11.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29" Type="http://schemas.openxmlformats.org/officeDocument/2006/relationships/diagramQuickStyle" Target="../diagrams/quickStyle10.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QuickStyle" Target="../diagrams/quickStyle9.xml"/><Relationship Id="rId32" Type="http://schemas.openxmlformats.org/officeDocument/2006/relationships/diagramData" Target="../diagrams/data11.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diagramLayout" Target="../diagrams/layout9.xml"/><Relationship Id="rId28" Type="http://schemas.openxmlformats.org/officeDocument/2006/relationships/diagramLayout" Target="../diagrams/layout10.xml"/><Relationship Id="rId36" Type="http://schemas.microsoft.com/office/2007/relationships/diagramDrawing" Target="../diagrams/drawing11.xml"/><Relationship Id="rId10" Type="http://schemas.openxmlformats.org/officeDocument/2006/relationships/diagramColors" Target="../diagrams/colors6.xml"/><Relationship Id="rId19" Type="http://schemas.openxmlformats.org/officeDocument/2006/relationships/diagramQuickStyle" Target="../diagrams/quickStyle8.xml"/><Relationship Id="rId31" Type="http://schemas.microsoft.com/office/2007/relationships/diagramDrawing" Target="../diagrams/drawing10.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Data" Target="../diagrams/data9.xml"/><Relationship Id="rId27" Type="http://schemas.openxmlformats.org/officeDocument/2006/relationships/diagramData" Target="../diagrams/data10.xml"/><Relationship Id="rId30" Type="http://schemas.openxmlformats.org/officeDocument/2006/relationships/diagramColors" Target="../diagrams/colors10.xml"/><Relationship Id="rId35" Type="http://schemas.openxmlformats.org/officeDocument/2006/relationships/diagramColors" Target="../diagrams/colors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339536"/>
            <a:ext cx="6942160" cy="1232464"/>
          </a:xfrm>
        </p:spPr>
        <p:txBody>
          <a:bodyPr/>
          <a:lstStyle/>
          <a:p>
            <a:r>
              <a:rPr lang="en-US" sz="2800" dirty="0"/>
              <a:t>Enabling Hosted </a:t>
            </a:r>
            <a:r>
              <a:rPr lang="en-US" sz="2800" dirty="0" err="1"/>
              <a:t>IaaS</a:t>
            </a:r>
            <a:r>
              <a:rPr lang="en-US" sz="2800" dirty="0"/>
              <a:t> Clouds for Service Providers Using Microsoft System Center 2012 SP1 with Windows Server 2012</a:t>
            </a:r>
          </a:p>
        </p:txBody>
      </p:sp>
      <p:sp>
        <p:nvSpPr>
          <p:cNvPr id="3" name="Subtitle 2"/>
          <p:cNvSpPr>
            <a:spLocks noGrp="1"/>
          </p:cNvSpPr>
          <p:nvPr>
            <p:ph type="subTitle" idx="1"/>
          </p:nvPr>
        </p:nvSpPr>
        <p:spPr/>
        <p:txBody>
          <a:bodyPr/>
          <a:lstStyle/>
          <a:p>
            <a:r>
              <a:rPr lang="en-US" dirty="0" smtClean="0"/>
              <a:t>Marc Umeno, Eric Winner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9113" y="217670"/>
            <a:ext cx="1155699" cy="369332"/>
          </a:xfrm>
          <a:prstGeom prst="rect">
            <a:avLst/>
          </a:prstGeom>
        </p:spPr>
        <p:txBody>
          <a:bodyPr wrap="square">
            <a:spAutoFit/>
          </a:bodyPr>
          <a:lstStyle/>
          <a:p>
            <a:r>
              <a:rPr lang="en-US" dirty="0"/>
              <a:t>MGT326</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929897" y="2514600"/>
            <a:ext cx="9443215" cy="3962400"/>
            <a:chOff x="3733800" y="990600"/>
            <a:chExt cx="3200400" cy="2743200"/>
          </a:xfrm>
          <a:solidFill>
            <a:schemeClr val="bg2">
              <a:lumMod val="20000"/>
              <a:lumOff val="80000"/>
            </a:schemeClr>
          </a:solidFill>
        </p:grpSpPr>
        <p:sp>
          <p:nvSpPr>
            <p:cNvPr id="31" name="Rectangle 30"/>
            <p:cNvSpPr/>
            <p:nvPr/>
          </p:nvSpPr>
          <p:spPr>
            <a:xfrm>
              <a:off x="3733800" y="990600"/>
              <a:ext cx="3200400" cy="2743200"/>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2" name="TextBox 31"/>
            <p:cNvSpPr txBox="1"/>
            <p:nvPr/>
          </p:nvSpPr>
          <p:spPr>
            <a:xfrm>
              <a:off x="3778956" y="1010280"/>
              <a:ext cx="3147646" cy="326463"/>
            </a:xfrm>
            <a:prstGeom prst="rect">
              <a:avLst/>
            </a:prstGeom>
            <a:grp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700" dirty="0">
                  <a:solidFill>
                    <a:prstClr val="black"/>
                  </a:solidFill>
                </a:rPr>
                <a:t>Cloud</a:t>
              </a:r>
              <a:endParaRPr lang="en-US" dirty="0">
                <a:solidFill>
                  <a:prstClr val="black"/>
                </a:solidFill>
              </a:endParaRPr>
            </a:p>
          </p:txBody>
        </p:sp>
      </p:grpSp>
      <p:sp>
        <p:nvSpPr>
          <p:cNvPr id="33" name="Rectangle 32"/>
          <p:cNvSpPr/>
          <p:nvPr/>
        </p:nvSpPr>
        <p:spPr>
          <a:xfrm>
            <a:off x="11423899" y="94161"/>
            <a:ext cx="731330" cy="6382840"/>
          </a:xfrm>
          <a:prstGeom prst="rect">
            <a:avLst/>
          </a:prstGeom>
          <a:solidFill>
            <a:schemeClr val="bg2">
              <a:lumMod val="20000"/>
              <a:lumOff val="8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dirty="0">
                <a:solidFill>
                  <a:prstClr val="black"/>
                </a:solidFill>
              </a:rPr>
              <a:t>Jobs</a:t>
            </a:r>
          </a:p>
          <a:p>
            <a:pPr algn="ctr"/>
            <a:endParaRPr lang="en-US" sz="2100" dirty="0">
              <a:solidFill>
                <a:prstClr val="white"/>
              </a:solidFill>
            </a:endParaRPr>
          </a:p>
        </p:txBody>
      </p:sp>
      <p:sp>
        <p:nvSpPr>
          <p:cNvPr id="46" name="Rectangle 45"/>
          <p:cNvSpPr/>
          <p:nvPr/>
        </p:nvSpPr>
        <p:spPr>
          <a:xfrm>
            <a:off x="4713012" y="860419"/>
            <a:ext cx="2803430" cy="548640"/>
          </a:xfrm>
          <a:prstGeom prst="rect">
            <a:avLst/>
          </a:prstGeom>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sz="2100" dirty="0">
                <a:solidFill>
                  <a:prstClr val="white"/>
                </a:solidFill>
              </a:rPr>
              <a:t>Virtual Machine</a:t>
            </a:r>
          </a:p>
        </p:txBody>
      </p:sp>
      <p:sp>
        <p:nvSpPr>
          <p:cNvPr id="52" name="Rectangle 51"/>
          <p:cNvSpPr/>
          <p:nvPr/>
        </p:nvSpPr>
        <p:spPr>
          <a:xfrm>
            <a:off x="7760218" y="860419"/>
            <a:ext cx="2803430" cy="548640"/>
          </a:xfrm>
          <a:prstGeom prst="rect">
            <a:avLst/>
          </a:prstGeom>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sz="2100" dirty="0">
                <a:solidFill>
                  <a:prstClr val="white"/>
                </a:solidFill>
              </a:rPr>
              <a:t>Service</a:t>
            </a:r>
          </a:p>
        </p:txBody>
      </p:sp>
      <p:graphicFrame>
        <p:nvGraphicFramePr>
          <p:cNvPr id="57" name="Diagram 56"/>
          <p:cNvGraphicFramePr/>
          <p:nvPr>
            <p:extLst>
              <p:ext uri="{D42A27DB-BD31-4B8C-83A1-F6EECF244321}">
                <p14:modId xmlns:p14="http://schemas.microsoft.com/office/powerpoint/2010/main" val="4040560599"/>
              </p:ext>
            </p:extLst>
          </p:nvPr>
        </p:nvGraphicFramePr>
        <p:xfrm>
          <a:off x="4445473" y="3886200"/>
          <a:ext cx="1953664" cy="246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58"/>
          <p:cNvGraphicFramePr/>
          <p:nvPr>
            <p:extLst>
              <p:ext uri="{D42A27DB-BD31-4B8C-83A1-F6EECF244321}">
                <p14:modId xmlns:p14="http://schemas.microsoft.com/office/powerpoint/2010/main" val="3118479978"/>
              </p:ext>
            </p:extLst>
          </p:nvPr>
        </p:nvGraphicFramePr>
        <p:xfrm>
          <a:off x="9219429" y="2974728"/>
          <a:ext cx="1953664"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59"/>
          <p:cNvGraphicFramePr/>
          <p:nvPr>
            <p:extLst>
              <p:ext uri="{D42A27DB-BD31-4B8C-83A1-F6EECF244321}">
                <p14:modId xmlns:p14="http://schemas.microsoft.com/office/powerpoint/2010/main" val="3598922632"/>
              </p:ext>
            </p:extLst>
          </p:nvPr>
        </p:nvGraphicFramePr>
        <p:xfrm>
          <a:off x="4411094" y="2974728"/>
          <a:ext cx="1953664" cy="64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2" name="Diagram 61"/>
          <p:cNvGraphicFramePr/>
          <p:nvPr>
            <p:extLst>
              <p:ext uri="{D42A27DB-BD31-4B8C-83A1-F6EECF244321}">
                <p14:modId xmlns:p14="http://schemas.microsoft.com/office/powerpoint/2010/main" val="2772040464"/>
              </p:ext>
            </p:extLst>
          </p:nvPr>
        </p:nvGraphicFramePr>
        <p:xfrm>
          <a:off x="2013958" y="3043308"/>
          <a:ext cx="1953664" cy="27432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Diagram 18"/>
          <p:cNvGraphicFramePr/>
          <p:nvPr>
            <p:extLst>
              <p:ext uri="{D42A27DB-BD31-4B8C-83A1-F6EECF244321}">
                <p14:modId xmlns:p14="http://schemas.microsoft.com/office/powerpoint/2010/main" val="611785344"/>
              </p:ext>
            </p:extLst>
          </p:nvPr>
        </p:nvGraphicFramePr>
        <p:xfrm>
          <a:off x="2025222" y="887725"/>
          <a:ext cx="2240867" cy="15252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4" name="Rectangle 23"/>
          <p:cNvSpPr/>
          <p:nvPr/>
        </p:nvSpPr>
        <p:spPr>
          <a:xfrm>
            <a:off x="6846057" y="1905000"/>
            <a:ext cx="1950212" cy="548640"/>
          </a:xfrm>
          <a:prstGeom prst="rect">
            <a:avLst/>
          </a:prstGeom>
        </p:spPr>
        <p:style>
          <a:lnRef idx="0">
            <a:schemeClr val="accent2"/>
          </a:lnRef>
          <a:fillRef idx="3">
            <a:schemeClr val="accent2"/>
          </a:fillRef>
          <a:effectRef idx="3">
            <a:schemeClr val="accent2"/>
          </a:effectRef>
          <a:fontRef idx="minor">
            <a:schemeClr val="lt1"/>
          </a:fontRef>
        </p:style>
        <p:txBody>
          <a:bodyPr lIns="121899" tIns="60949" rIns="121899" bIns="60949" rtlCol="0" anchor="ctr"/>
          <a:lstStyle/>
          <a:p>
            <a:pPr algn="ctr"/>
            <a:r>
              <a:rPr lang="en-US" sz="2100" dirty="0">
                <a:solidFill>
                  <a:prstClr val="white"/>
                </a:solidFill>
              </a:rPr>
              <a:t>VM </a:t>
            </a:r>
            <a:r>
              <a:rPr lang="en-US" sz="2100" dirty="0" smtClean="0">
                <a:solidFill>
                  <a:prstClr val="white"/>
                </a:solidFill>
              </a:rPr>
              <a:t>Networks usage</a:t>
            </a:r>
            <a:endParaRPr lang="en-US" sz="2100" dirty="0">
              <a:solidFill>
                <a:prstClr val="white"/>
              </a:solidFill>
            </a:endParaRPr>
          </a:p>
        </p:txBody>
      </p:sp>
      <p:sp>
        <p:nvSpPr>
          <p:cNvPr id="28" name="Left Bracket 27"/>
          <p:cNvSpPr/>
          <p:nvPr/>
        </p:nvSpPr>
        <p:spPr>
          <a:xfrm>
            <a:off x="1508210" y="762001"/>
            <a:ext cx="406294" cy="3009900"/>
          </a:xfrm>
          <a:prstGeom prst="leftBracket">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r>
              <a:rPr lang="en-US" sz="1900" dirty="0"/>
              <a:t>App Admin</a:t>
            </a:r>
          </a:p>
        </p:txBody>
      </p:sp>
      <p:sp>
        <p:nvSpPr>
          <p:cNvPr id="29" name="Left Bracket 28"/>
          <p:cNvSpPr/>
          <p:nvPr/>
        </p:nvSpPr>
        <p:spPr>
          <a:xfrm>
            <a:off x="203147" y="94160"/>
            <a:ext cx="406294" cy="6687641"/>
          </a:xfrm>
          <a:prstGeom prst="lef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r>
              <a:rPr lang="en-US" dirty="0" smtClean="0"/>
              <a:t>Fabric Admin</a:t>
            </a:r>
            <a:endParaRPr lang="en-US" dirty="0"/>
          </a:p>
        </p:txBody>
      </p:sp>
      <p:graphicFrame>
        <p:nvGraphicFramePr>
          <p:cNvPr id="21" name="Diagram 20"/>
          <p:cNvGraphicFramePr/>
          <p:nvPr>
            <p:extLst>
              <p:ext uri="{D42A27DB-BD31-4B8C-83A1-F6EECF244321}">
                <p14:modId xmlns:p14="http://schemas.microsoft.com/office/powerpoint/2010/main" val="835087690"/>
              </p:ext>
            </p:extLst>
          </p:nvPr>
        </p:nvGraphicFramePr>
        <p:xfrm>
          <a:off x="4462986" y="2057400"/>
          <a:ext cx="2037721" cy="381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6" name="Left Bracket 25"/>
          <p:cNvSpPr/>
          <p:nvPr/>
        </p:nvSpPr>
        <p:spPr>
          <a:xfrm>
            <a:off x="914162" y="91849"/>
            <a:ext cx="406294" cy="3680051"/>
          </a:xfrm>
          <a:prstGeom prst="leftBracket">
            <a:avLst/>
          </a:prstGeom>
          <a:ln w="38100"/>
        </p:spPr>
        <p:style>
          <a:lnRef idx="1">
            <a:schemeClr val="accent4"/>
          </a:lnRef>
          <a:fillRef idx="0">
            <a:schemeClr val="accent4"/>
          </a:fillRef>
          <a:effectRef idx="0">
            <a:schemeClr val="accent4"/>
          </a:effectRef>
          <a:fontRef idx="minor">
            <a:schemeClr val="tx1"/>
          </a:fontRef>
        </p:style>
        <p:txBody>
          <a:bodyPr lIns="121899" tIns="60949" rIns="121899" bIns="60949" rtlCol="0" anchor="ctr"/>
          <a:lstStyle/>
          <a:p>
            <a:pPr algn="ctr"/>
            <a:r>
              <a:rPr lang="en-US" sz="1900" dirty="0"/>
              <a:t>Tenant Admin</a:t>
            </a:r>
          </a:p>
        </p:txBody>
      </p:sp>
      <p:sp>
        <p:nvSpPr>
          <p:cNvPr id="27" name="Rectangle 26"/>
          <p:cNvSpPr/>
          <p:nvPr/>
        </p:nvSpPr>
        <p:spPr>
          <a:xfrm>
            <a:off x="2016077" y="64142"/>
            <a:ext cx="1945291" cy="599799"/>
          </a:xfrm>
          <a:prstGeom prst="rect">
            <a:avLst/>
          </a:prstGeom>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1900" dirty="0">
                <a:solidFill>
                  <a:prstClr val="white"/>
                </a:solidFill>
              </a:rPr>
              <a:t>App Admin</a:t>
            </a:r>
          </a:p>
          <a:p>
            <a:pPr algn="ctr"/>
            <a:r>
              <a:rPr lang="en-US" sz="1900" dirty="0" err="1">
                <a:solidFill>
                  <a:prstClr val="white"/>
                </a:solidFill>
              </a:rPr>
              <a:t>UserRole</a:t>
            </a:r>
            <a:endParaRPr lang="en-US" sz="1900" dirty="0">
              <a:solidFill>
                <a:prstClr val="white"/>
              </a:solidFill>
            </a:endParaRPr>
          </a:p>
        </p:txBody>
      </p:sp>
      <p:cxnSp>
        <p:nvCxnSpPr>
          <p:cNvPr id="34" name="Straight Connector 33"/>
          <p:cNvCxnSpPr/>
          <p:nvPr/>
        </p:nvCxnSpPr>
        <p:spPr>
          <a:xfrm flipV="1">
            <a:off x="2027807" y="670643"/>
            <a:ext cx="9366645" cy="95251"/>
          </a:xfrm>
          <a:prstGeom prst="line">
            <a:avLst/>
          </a:prstGeom>
          <a:ln w="381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56412" y="76200"/>
            <a:ext cx="1939857" cy="548640"/>
          </a:xfrm>
          <a:prstGeom prst="rect">
            <a:avLst/>
          </a:prstGeom>
        </p:spPr>
        <p:style>
          <a:lnRef idx="0">
            <a:schemeClr val="accent4"/>
          </a:lnRef>
          <a:fillRef idx="3">
            <a:schemeClr val="accent4"/>
          </a:fillRef>
          <a:effectRef idx="3">
            <a:schemeClr val="accent4"/>
          </a:effectRef>
          <a:fontRef idx="minor">
            <a:schemeClr val="lt1"/>
          </a:fontRef>
        </p:style>
        <p:txBody>
          <a:bodyPr lIns="121899" tIns="60949" rIns="121899" bIns="60949" rtlCol="0" anchor="ctr"/>
          <a:lstStyle/>
          <a:p>
            <a:pPr algn="ctr"/>
            <a:r>
              <a:rPr lang="en-US" sz="1900" dirty="0">
                <a:solidFill>
                  <a:prstClr val="white"/>
                </a:solidFill>
              </a:rPr>
              <a:t>VM Networks creation</a:t>
            </a:r>
          </a:p>
        </p:txBody>
      </p:sp>
      <p:sp>
        <p:nvSpPr>
          <p:cNvPr id="35" name="TextBox 34"/>
          <p:cNvSpPr txBox="1"/>
          <p:nvPr/>
        </p:nvSpPr>
        <p:spPr>
          <a:xfrm>
            <a:off x="0" y="6373482"/>
            <a:ext cx="12188825" cy="615553"/>
          </a:xfrm>
          <a:prstGeom prst="rect">
            <a:avLst/>
          </a:prstGeom>
          <a:noFill/>
        </p:spPr>
        <p:txBody>
          <a:bodyPr wrap="square" lIns="121899" tIns="60949" rIns="121899" bIns="60949" rtlCol="0">
            <a:spAutoFit/>
          </a:bodyPr>
          <a:lstStyle/>
          <a:p>
            <a:r>
              <a:rPr lang="en-US" sz="3200" dirty="0"/>
              <a:t>	SC 2012 SP1 VMM</a:t>
            </a:r>
          </a:p>
        </p:txBody>
      </p:sp>
      <p:graphicFrame>
        <p:nvGraphicFramePr>
          <p:cNvPr id="36" name="Diagram 35"/>
          <p:cNvGraphicFramePr/>
          <p:nvPr>
            <p:extLst>
              <p:ext uri="{D42A27DB-BD31-4B8C-83A1-F6EECF244321}">
                <p14:modId xmlns:p14="http://schemas.microsoft.com/office/powerpoint/2010/main" val="81953517"/>
              </p:ext>
            </p:extLst>
          </p:nvPr>
        </p:nvGraphicFramePr>
        <p:xfrm>
          <a:off x="6792150" y="2974728"/>
          <a:ext cx="2037721" cy="27432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cxnSp>
        <p:nvCxnSpPr>
          <p:cNvPr id="25" name="Straight Connector 24"/>
          <p:cNvCxnSpPr/>
          <p:nvPr/>
        </p:nvCxnSpPr>
        <p:spPr>
          <a:xfrm flipV="1">
            <a:off x="1929898" y="3676649"/>
            <a:ext cx="9366645" cy="95251"/>
          </a:xfrm>
          <a:prstGeom prst="line">
            <a:avLst/>
          </a:prstGeom>
          <a:ln w="381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67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Controlling Usage by Self-Service Users</a:t>
            </a:r>
            <a:endParaRPr lang="en-US" dirty="0"/>
          </a:p>
        </p:txBody>
      </p:sp>
      <p:sp>
        <p:nvSpPr>
          <p:cNvPr id="3" name="Text Placeholder 2"/>
          <p:cNvSpPr>
            <a:spLocks noGrp="1"/>
          </p:cNvSpPr>
          <p:nvPr>
            <p:ph type="body" sz="quarter" idx="10"/>
          </p:nvPr>
        </p:nvSpPr>
        <p:spPr>
          <a:xfrm>
            <a:off x="519112" y="1447799"/>
            <a:ext cx="11149013" cy="5318379"/>
          </a:xfrm>
        </p:spPr>
        <p:txBody>
          <a:bodyPr/>
          <a:lstStyle/>
          <a:p>
            <a:pPr>
              <a:buClr>
                <a:schemeClr val="bg2"/>
              </a:buClr>
              <a:buFont typeface="Arial" pitchFamily="34" charset="0"/>
              <a:buChar char="•"/>
            </a:pPr>
            <a:r>
              <a:rPr lang="en-US" dirty="0" smtClean="0"/>
              <a:t>Permitted actions – fine-grained action control</a:t>
            </a:r>
          </a:p>
          <a:p>
            <a:pPr lvl="1">
              <a:buFont typeface="Arial" pitchFamily="34" charset="0"/>
              <a:buChar char="•"/>
            </a:pPr>
            <a:r>
              <a:rPr lang="en-US" dirty="0" smtClean="0"/>
              <a:t>Author, VM Control, Read-only</a:t>
            </a:r>
          </a:p>
          <a:p>
            <a:pPr>
              <a:buClr>
                <a:schemeClr val="bg2"/>
              </a:buClr>
              <a:buFont typeface="Arial" pitchFamily="34" charset="0"/>
              <a:buChar char="•"/>
            </a:pPr>
            <a:r>
              <a:rPr lang="en-US" dirty="0" smtClean="0"/>
              <a:t>Quota – 2 Types of Quota</a:t>
            </a:r>
          </a:p>
          <a:p>
            <a:pPr lvl="1">
              <a:buFont typeface="Arial" pitchFamily="34" charset="0"/>
              <a:buChar char="•"/>
            </a:pPr>
            <a:r>
              <a:rPr lang="en-US" dirty="0" smtClean="0"/>
              <a:t>Shared – total usage of all members of the user role</a:t>
            </a:r>
          </a:p>
          <a:p>
            <a:pPr lvl="1">
              <a:buFont typeface="Arial" pitchFamily="34" charset="0"/>
              <a:buChar char="•"/>
            </a:pPr>
            <a:r>
              <a:rPr lang="en-US" dirty="0" smtClean="0"/>
              <a:t>Per-user – usage of each member of the user role</a:t>
            </a:r>
          </a:p>
          <a:p>
            <a:pPr>
              <a:buClr>
                <a:schemeClr val="bg2"/>
              </a:buClr>
              <a:buFont typeface="Arial" pitchFamily="34" charset="0"/>
              <a:buChar char="•"/>
            </a:pPr>
            <a:r>
              <a:rPr lang="en-US" dirty="0" smtClean="0"/>
              <a:t>Dimensions of Quota</a:t>
            </a:r>
          </a:p>
          <a:p>
            <a:pPr lvl="1">
              <a:buFont typeface="Arial" pitchFamily="34" charset="0"/>
              <a:buChar char="•"/>
            </a:pPr>
            <a:r>
              <a:rPr lang="en-US" dirty="0" err="1" smtClean="0"/>
              <a:t>vCPUs</a:t>
            </a:r>
            <a:endParaRPr lang="en-US" dirty="0" smtClean="0"/>
          </a:p>
          <a:p>
            <a:pPr lvl="1">
              <a:buFont typeface="Arial" pitchFamily="34" charset="0"/>
              <a:buChar char="•"/>
            </a:pPr>
            <a:r>
              <a:rPr lang="en-US" dirty="0" smtClean="0"/>
              <a:t>Memory</a:t>
            </a:r>
          </a:p>
          <a:p>
            <a:pPr lvl="1">
              <a:buFont typeface="Arial" pitchFamily="34" charset="0"/>
              <a:buChar char="•"/>
            </a:pPr>
            <a:r>
              <a:rPr lang="en-US" dirty="0" smtClean="0"/>
              <a:t>Storage</a:t>
            </a:r>
          </a:p>
          <a:p>
            <a:pPr lvl="1">
              <a:buFont typeface="Arial" pitchFamily="34" charset="0"/>
              <a:buChar char="•"/>
            </a:pPr>
            <a:r>
              <a:rPr lang="en-US" dirty="0" smtClean="0"/>
              <a:t>Number of deployed VMs (VMs in Library are not counted)</a:t>
            </a:r>
          </a:p>
          <a:p>
            <a:pPr lvl="1">
              <a:buFont typeface="Arial" pitchFamily="34" charset="0"/>
              <a:buChar char="•"/>
            </a:pPr>
            <a:r>
              <a:rPr lang="en-US" dirty="0" smtClean="0"/>
              <a:t>Custom Quota (to support quota points from VMM 2008 R2)</a:t>
            </a:r>
            <a:endParaRPr lang="en-US" dirty="0"/>
          </a:p>
        </p:txBody>
      </p:sp>
      <p:pic>
        <p:nvPicPr>
          <p:cNvPr id="8" name="Picture 32" descr="Equalizer 512x512.png"/>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04968" y="3870960"/>
            <a:ext cx="5486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6" descr="Dashboard 512x512.png"/>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304968" y="2358967"/>
            <a:ext cx="5486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descr="Checkbox 512x512.png"/>
          <p:cNvPicPr>
            <a:picLocks noChangeAspect="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64172" y="1356360"/>
            <a:ext cx="5486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83098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among application owners</a:t>
            </a:r>
            <a:endParaRPr lang="en-US" dirty="0"/>
          </a:p>
        </p:txBody>
      </p:sp>
      <p:sp>
        <p:nvSpPr>
          <p:cNvPr id="3" name="Text Placeholder 2"/>
          <p:cNvSpPr>
            <a:spLocks noGrp="1"/>
          </p:cNvSpPr>
          <p:nvPr>
            <p:ph type="body" sz="quarter" idx="10"/>
          </p:nvPr>
        </p:nvSpPr>
        <p:spPr>
          <a:xfrm>
            <a:off x="519112" y="1447799"/>
            <a:ext cx="11149013" cy="5675400"/>
          </a:xfrm>
        </p:spPr>
        <p:txBody>
          <a:bodyPr/>
          <a:lstStyle/>
          <a:p>
            <a:pPr marL="0" indent="0">
              <a:buNone/>
            </a:pPr>
            <a:r>
              <a:rPr lang="en-US" dirty="0" smtClean="0"/>
              <a:t>An application owner authors the service template and then shares that template with his team to deploy the application.</a:t>
            </a:r>
          </a:p>
          <a:p>
            <a:pPr>
              <a:buFont typeface="Arial" pitchFamily="34" charset="0"/>
              <a:buChar char="•"/>
            </a:pPr>
            <a:endParaRPr lang="en-US" dirty="0" smtClean="0"/>
          </a:p>
          <a:p>
            <a:pPr marL="0" indent="0">
              <a:buNone/>
            </a:pPr>
            <a:r>
              <a:rPr lang="en-US" dirty="0" smtClean="0"/>
              <a:t>Shareable Objects</a:t>
            </a:r>
          </a:p>
          <a:p>
            <a:pPr lvl="1">
              <a:buFont typeface="Arial" pitchFamily="34" charset="0"/>
              <a:buChar char="•"/>
            </a:pPr>
            <a:r>
              <a:rPr lang="en-US" dirty="0"/>
              <a:t>Resource group </a:t>
            </a:r>
            <a:r>
              <a:rPr lang="en-US" dirty="0" smtClean="0"/>
              <a:t>– group of on-disk library objects which user considers interchangeable</a:t>
            </a:r>
            <a:endParaRPr lang="en-US" dirty="0"/>
          </a:p>
          <a:p>
            <a:pPr lvl="1">
              <a:buFont typeface="Arial" pitchFamily="34" charset="0"/>
              <a:buChar char="•"/>
            </a:pPr>
            <a:r>
              <a:rPr lang="en-US" dirty="0" smtClean="0"/>
              <a:t>Profiles (Hardware, Guest OS, Application, SQL)</a:t>
            </a:r>
          </a:p>
          <a:p>
            <a:pPr lvl="1">
              <a:buFont typeface="Arial" pitchFamily="34" charset="0"/>
              <a:buChar char="•"/>
            </a:pPr>
            <a:r>
              <a:rPr lang="en-US" dirty="0" smtClean="0"/>
              <a:t>Templates (VM, Service)</a:t>
            </a:r>
            <a:endParaRPr lang="en-US" dirty="0"/>
          </a:p>
          <a:p>
            <a:pPr lvl="1">
              <a:buFont typeface="Arial" pitchFamily="34" charset="0"/>
              <a:buChar char="•"/>
            </a:pPr>
            <a:r>
              <a:rPr lang="en-US" dirty="0" smtClean="0"/>
              <a:t>Virtual </a:t>
            </a:r>
            <a:r>
              <a:rPr lang="en-US" dirty="0"/>
              <a:t>machine </a:t>
            </a:r>
            <a:endParaRPr lang="en-US" dirty="0" smtClean="0"/>
          </a:p>
          <a:p>
            <a:pPr lvl="1">
              <a:buFont typeface="Arial" pitchFamily="34" charset="0"/>
              <a:buChar char="•"/>
            </a:pPr>
            <a:r>
              <a:rPr lang="en-US" dirty="0" smtClean="0"/>
              <a:t>Service</a:t>
            </a:r>
            <a:endParaRPr lang="en-US" dirty="0"/>
          </a:p>
          <a:p>
            <a:pPr lvl="1">
              <a:buFont typeface="Arial" pitchFamily="34" charset="0"/>
              <a:buChar char="•"/>
            </a:pPr>
            <a:endParaRPr lang="en-US" dirty="0"/>
          </a:p>
          <a:p>
            <a:pPr lvl="1">
              <a:buFont typeface="Arial" pitchFamily="34" charset="0"/>
              <a:buChar char="•"/>
            </a:pPr>
            <a:endParaRPr lang="en-US" dirty="0"/>
          </a:p>
        </p:txBody>
      </p:sp>
    </p:spTree>
    <p:extLst>
      <p:ext uri="{BB962C8B-B14F-4D97-AF65-F5344CB8AC3E}">
        <p14:creationId xmlns:p14="http://schemas.microsoft.com/office/powerpoint/2010/main" val="1538506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Proxying</a:t>
            </a:r>
            <a:r>
              <a:rPr lang="en-US" dirty="0" smtClean="0"/>
              <a:t> Identity - </a:t>
            </a:r>
            <a:r>
              <a:rPr lang="en-US" dirty="0" err="1" smtClean="0"/>
              <a:t>OnBehalfOf</a:t>
            </a:r>
            <a:r>
              <a:rPr lang="en-US" dirty="0" smtClean="0"/>
              <a:t>	</a:t>
            </a:r>
            <a:endParaRPr lang="en-US" dirty="0"/>
          </a:p>
        </p:txBody>
      </p:sp>
      <p:sp>
        <p:nvSpPr>
          <p:cNvPr id="3" name="Text Placeholder 2"/>
          <p:cNvSpPr>
            <a:spLocks noGrp="1"/>
          </p:cNvSpPr>
          <p:nvPr>
            <p:ph type="body" sz="quarter" idx="10"/>
          </p:nvPr>
        </p:nvSpPr>
        <p:spPr>
          <a:xfrm>
            <a:off x="519112" y="1447799"/>
            <a:ext cx="11149013" cy="4924425"/>
          </a:xfrm>
        </p:spPr>
        <p:txBody>
          <a:bodyPr/>
          <a:lstStyle/>
          <a:p>
            <a:r>
              <a:rPr lang="en-US" dirty="0" smtClean="0"/>
              <a:t>Powershell interface to multiplex TA and SSU operations on a single connection (requires Full Admin)</a:t>
            </a:r>
          </a:p>
          <a:p>
            <a:r>
              <a:rPr lang="en-US" dirty="0"/>
              <a:t>Open connection in </a:t>
            </a:r>
            <a:r>
              <a:rPr lang="en-US" dirty="0" err="1" smtClean="0"/>
              <a:t>OnBehalfOf</a:t>
            </a:r>
            <a:r>
              <a:rPr lang="en-US" dirty="0" smtClean="0"/>
              <a:t> mode</a:t>
            </a:r>
          </a:p>
          <a:p>
            <a:r>
              <a:rPr lang="en-US" dirty="0" smtClean="0"/>
              <a:t>Object filtering operates against </a:t>
            </a:r>
            <a:r>
              <a:rPr lang="en-US" dirty="0" err="1" smtClean="0"/>
              <a:t>OnBehalfOf</a:t>
            </a:r>
            <a:r>
              <a:rPr lang="en-US" dirty="0" smtClean="0"/>
              <a:t> context</a:t>
            </a:r>
            <a:endParaRPr lang="en-US" dirty="0"/>
          </a:p>
          <a:p>
            <a:r>
              <a:rPr lang="en-US" dirty="0" smtClean="0"/>
              <a:t>Quota and Action restrictions are verified against the </a:t>
            </a:r>
            <a:r>
              <a:rPr lang="en-US" dirty="0" err="1" smtClean="0"/>
              <a:t>OnBehalfOf</a:t>
            </a:r>
            <a:r>
              <a:rPr lang="en-US" dirty="0" smtClean="0"/>
              <a:t> </a:t>
            </a:r>
            <a:r>
              <a:rPr lang="en-US" dirty="0" err="1" smtClean="0"/>
              <a:t>userrole</a:t>
            </a:r>
            <a:r>
              <a:rPr lang="en-US" dirty="0" smtClean="0"/>
              <a:t> and user.</a:t>
            </a:r>
          </a:p>
          <a:p>
            <a:r>
              <a:rPr lang="en-US" dirty="0" smtClean="0"/>
              <a:t>Pass </a:t>
            </a:r>
            <a:r>
              <a:rPr lang="en-US" dirty="0" err="1"/>
              <a:t>OnBehalfOf</a:t>
            </a:r>
            <a:r>
              <a:rPr lang="en-US" dirty="0"/>
              <a:t> </a:t>
            </a:r>
            <a:r>
              <a:rPr lang="en-US" dirty="0" err="1"/>
              <a:t>userrole</a:t>
            </a:r>
            <a:r>
              <a:rPr lang="en-US" dirty="0"/>
              <a:t> and </a:t>
            </a:r>
            <a:r>
              <a:rPr lang="en-US" dirty="0" err="1" smtClean="0"/>
              <a:t>OnBehalfOfUser</a:t>
            </a:r>
            <a:r>
              <a:rPr lang="en-US" dirty="0" smtClean="0"/>
              <a:t> </a:t>
            </a:r>
            <a:r>
              <a:rPr lang="en-US" dirty="0"/>
              <a:t>to each subsequent </a:t>
            </a:r>
            <a:r>
              <a:rPr lang="en-US" dirty="0" err="1"/>
              <a:t>commandlet</a:t>
            </a:r>
            <a:endParaRPr lang="en-US" dirty="0"/>
          </a:p>
          <a:p>
            <a:r>
              <a:rPr lang="en-US" dirty="0" smtClean="0"/>
              <a:t>Audit trail will keep job owner (</a:t>
            </a:r>
            <a:r>
              <a:rPr lang="en-US" dirty="0" err="1" smtClean="0"/>
              <a:t>OnBehalfOf</a:t>
            </a:r>
            <a:r>
              <a:rPr lang="en-US" dirty="0" smtClean="0"/>
              <a:t> user) and job session owner (Full Admin identity)</a:t>
            </a:r>
          </a:p>
        </p:txBody>
      </p:sp>
    </p:spTree>
    <p:extLst>
      <p:ext uri="{BB962C8B-B14F-4D97-AF65-F5344CB8AC3E}">
        <p14:creationId xmlns:p14="http://schemas.microsoft.com/office/powerpoint/2010/main" val="4098893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Example of </a:t>
            </a:r>
            <a:r>
              <a:rPr lang="en-US" dirty="0" err="1" smtClean="0"/>
              <a:t>OnBehalfOf</a:t>
            </a:r>
            <a:r>
              <a:rPr lang="en-US" dirty="0" smtClean="0"/>
              <a:t> syntax</a:t>
            </a:r>
            <a:endParaRPr lang="en-US" dirty="0"/>
          </a:p>
        </p:txBody>
      </p:sp>
      <p:sp>
        <p:nvSpPr>
          <p:cNvPr id="6" name="Text Placeholder 5"/>
          <p:cNvSpPr>
            <a:spLocks noGrp="1"/>
          </p:cNvSpPr>
          <p:nvPr>
            <p:ph type="body" sz="quarter" idx="10"/>
          </p:nvPr>
        </p:nvSpPr>
        <p:spPr>
          <a:xfrm>
            <a:off x="455612" y="1371600"/>
            <a:ext cx="11612880" cy="4001095"/>
          </a:xfrm>
        </p:spPr>
        <p:txBody>
          <a:bodyPr/>
          <a:lstStyle/>
          <a:p>
            <a:r>
              <a:rPr lang="en-US" sz="2000" dirty="0"/>
              <a:t>get-</a:t>
            </a:r>
            <a:r>
              <a:rPr lang="en-US" sz="2000" dirty="0" err="1"/>
              <a:t>scvmmserver</a:t>
            </a:r>
            <a:r>
              <a:rPr lang="en-US" sz="2000" dirty="0"/>
              <a:t> </a:t>
            </a:r>
            <a:r>
              <a:rPr lang="en-US" sz="2000" dirty="0" err="1"/>
              <a:t>localhost</a:t>
            </a:r>
            <a:r>
              <a:rPr lang="en-US" sz="2000" dirty="0"/>
              <a:t> -</a:t>
            </a:r>
            <a:r>
              <a:rPr lang="en-US" sz="2000" dirty="0" err="1"/>
              <a:t>UserRoleName</a:t>
            </a:r>
            <a:r>
              <a:rPr lang="en-US" sz="2000" dirty="0"/>
              <a:t> Administrator </a:t>
            </a:r>
            <a:r>
              <a:rPr lang="en-US" sz="2000" b="1" dirty="0" smtClean="0"/>
              <a:t>–</a:t>
            </a:r>
            <a:r>
              <a:rPr lang="en-US" sz="2000" b="1" dirty="0" err="1" smtClean="0"/>
              <a:t>ForOnBehalfOf</a:t>
            </a:r>
            <a:endParaRPr lang="en-US" sz="2000" b="1" dirty="0" smtClean="0"/>
          </a:p>
          <a:p>
            <a:endParaRPr lang="en-US" sz="2000" dirty="0" smtClean="0"/>
          </a:p>
          <a:p>
            <a:r>
              <a:rPr lang="en-US" sz="2000" dirty="0" smtClean="0"/>
              <a:t>$</a:t>
            </a:r>
            <a:r>
              <a:rPr lang="en-US" sz="2000" dirty="0" err="1" smtClean="0"/>
              <a:t>blueSSU</a:t>
            </a:r>
            <a:r>
              <a:rPr lang="en-US" sz="2000" dirty="0" smtClean="0"/>
              <a:t> </a:t>
            </a:r>
            <a:r>
              <a:rPr lang="en-US" sz="2000" dirty="0"/>
              <a:t>= get-</a:t>
            </a:r>
            <a:r>
              <a:rPr lang="en-US" sz="2000" dirty="0" err="1"/>
              <a:t>scuserrole</a:t>
            </a:r>
            <a:r>
              <a:rPr lang="en-US" sz="2000" dirty="0"/>
              <a:t> -Name </a:t>
            </a:r>
            <a:r>
              <a:rPr lang="en-US" sz="2000" dirty="0" err="1" smtClean="0"/>
              <a:t>Blue_SSU</a:t>
            </a:r>
            <a:endParaRPr lang="en-US" sz="2000" dirty="0" smtClean="0"/>
          </a:p>
          <a:p>
            <a:endParaRPr lang="en-US" sz="2000" dirty="0"/>
          </a:p>
          <a:p>
            <a:r>
              <a:rPr lang="en-US" sz="2000" dirty="0" smtClean="0"/>
              <a:t>$</a:t>
            </a:r>
            <a:r>
              <a:rPr lang="en-US" sz="2000" dirty="0" err="1" smtClean="0"/>
              <a:t>bluevm</a:t>
            </a:r>
            <a:r>
              <a:rPr lang="en-US" sz="2000" dirty="0" smtClean="0"/>
              <a:t> </a:t>
            </a:r>
            <a:r>
              <a:rPr lang="en-US" sz="2000" dirty="0"/>
              <a:t>= Get-</a:t>
            </a:r>
            <a:r>
              <a:rPr lang="en-US" sz="2000" dirty="0" err="1"/>
              <a:t>SCVirtualMachine</a:t>
            </a:r>
            <a:r>
              <a:rPr lang="en-US" sz="2000" dirty="0"/>
              <a:t> -Name </a:t>
            </a:r>
            <a:r>
              <a:rPr lang="en-US" sz="2000" dirty="0" err="1" smtClean="0"/>
              <a:t>BlueVM</a:t>
            </a:r>
            <a:r>
              <a:rPr lang="en-US" sz="2000" dirty="0" smtClean="0"/>
              <a:t> -</a:t>
            </a:r>
            <a:r>
              <a:rPr lang="en-US" sz="2000" dirty="0" err="1" smtClean="0"/>
              <a:t>OnBehalfOfUser</a:t>
            </a:r>
            <a:r>
              <a:rPr lang="en-US" sz="2000" dirty="0" smtClean="0"/>
              <a:t> </a:t>
            </a:r>
            <a:r>
              <a:rPr lang="en-US" sz="2000" dirty="0"/>
              <a:t>user1@bluecola </a:t>
            </a:r>
            <a:endParaRPr lang="en-US" sz="2000" dirty="0" smtClean="0"/>
          </a:p>
          <a:p>
            <a:r>
              <a:rPr lang="en-US" sz="2000" dirty="0" smtClean="0"/>
              <a:t>-</a:t>
            </a:r>
            <a:r>
              <a:rPr lang="en-US" sz="2000" dirty="0" err="1"/>
              <a:t>OnBehalfOfUserRole</a:t>
            </a:r>
            <a:r>
              <a:rPr lang="en-US" sz="2000" dirty="0"/>
              <a:t> </a:t>
            </a:r>
            <a:r>
              <a:rPr lang="en-US" sz="2000" dirty="0" smtClean="0"/>
              <a:t>$</a:t>
            </a:r>
            <a:r>
              <a:rPr lang="en-US" sz="2000" dirty="0" err="1" smtClean="0"/>
              <a:t>blueSSU</a:t>
            </a:r>
            <a:endParaRPr lang="en-US" sz="2000" dirty="0" smtClean="0"/>
          </a:p>
          <a:p>
            <a:endParaRPr lang="en-US" sz="2000" dirty="0" smtClean="0"/>
          </a:p>
          <a:p>
            <a:r>
              <a:rPr lang="en-US" sz="2000" dirty="0" smtClean="0"/>
              <a:t>Stop-</a:t>
            </a:r>
            <a:r>
              <a:rPr lang="en-US" sz="2000" dirty="0" err="1" smtClean="0"/>
              <a:t>scVirtualMachine</a:t>
            </a:r>
            <a:r>
              <a:rPr lang="en-US" sz="2000" dirty="0" smtClean="0"/>
              <a:t> –VM $</a:t>
            </a:r>
            <a:r>
              <a:rPr lang="en-US" sz="2000" dirty="0" err="1" smtClean="0"/>
              <a:t>bluevm</a:t>
            </a:r>
            <a:r>
              <a:rPr lang="en-US" sz="2000" dirty="0" smtClean="0"/>
              <a:t> </a:t>
            </a:r>
            <a:r>
              <a:rPr lang="en-US" sz="2000" dirty="0"/>
              <a:t>-</a:t>
            </a:r>
            <a:r>
              <a:rPr lang="en-US" sz="2000" dirty="0" err="1"/>
              <a:t>OnBehalfOfUser</a:t>
            </a:r>
            <a:r>
              <a:rPr lang="en-US" sz="2000" dirty="0"/>
              <a:t> user1@bluecola </a:t>
            </a:r>
            <a:endParaRPr lang="en-US" sz="2000" dirty="0" smtClean="0"/>
          </a:p>
          <a:p>
            <a:r>
              <a:rPr lang="en-US" sz="2000" dirty="0" smtClean="0"/>
              <a:t>-</a:t>
            </a:r>
            <a:r>
              <a:rPr lang="en-US" sz="2000" dirty="0" err="1"/>
              <a:t>OnBehalfOfUserRole</a:t>
            </a:r>
            <a:r>
              <a:rPr lang="en-US" sz="2000" dirty="0"/>
              <a:t> $</a:t>
            </a:r>
            <a:r>
              <a:rPr lang="en-US" sz="2000" dirty="0" err="1"/>
              <a:t>blueSSU</a:t>
            </a:r>
            <a:endParaRPr lang="en-US" sz="2000" dirty="0"/>
          </a:p>
          <a:p>
            <a:endParaRPr lang="en-US" sz="2000" dirty="0" smtClean="0"/>
          </a:p>
          <a:p>
            <a:endParaRPr lang="en-US" sz="2000" dirty="0" smtClean="0"/>
          </a:p>
          <a:p>
            <a:endParaRPr lang="en-US" sz="2000" dirty="0"/>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622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Eric Winner</a:t>
            </a:r>
          </a:p>
          <a:p>
            <a:r>
              <a:rPr lang="en-US" dirty="0" smtClean="0"/>
              <a:t>Microsoft</a:t>
            </a:r>
          </a:p>
        </p:txBody>
      </p:sp>
      <p:sp>
        <p:nvSpPr>
          <p:cNvPr id="2" name="Title 1"/>
          <p:cNvSpPr>
            <a:spLocks noGrp="1"/>
          </p:cNvSpPr>
          <p:nvPr>
            <p:ph type="ctrTitle"/>
          </p:nvPr>
        </p:nvSpPr>
        <p:spPr/>
        <p:txBody>
          <a:bodyPr/>
          <a:lstStyle/>
          <a:p>
            <a:r>
              <a:rPr lang="en-US" dirty="0" smtClean="0"/>
              <a:t>Tenant Administration and </a:t>
            </a:r>
            <a:r>
              <a:rPr lang="en-US" dirty="0" err="1" smtClean="0"/>
              <a:t>OnBehalfOf</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7476047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78" y="304800"/>
            <a:ext cx="10869876" cy="664797"/>
          </a:xfrm>
        </p:spPr>
        <p:txBody>
          <a:bodyPr/>
          <a:lstStyle/>
          <a:p>
            <a:r>
              <a:rPr lang="en-US" sz="4800" dirty="0" smtClean="0"/>
              <a:t>Feedback from </a:t>
            </a:r>
            <a:r>
              <a:rPr lang="en-US" sz="4800" dirty="0"/>
              <a:t>Service Providers</a:t>
            </a:r>
          </a:p>
        </p:txBody>
      </p:sp>
      <p:sp>
        <p:nvSpPr>
          <p:cNvPr id="44" name="Rectangle for Speaker Name"/>
          <p:cNvSpPr/>
          <p:nvPr/>
        </p:nvSpPr>
        <p:spPr bwMode="auto">
          <a:xfrm>
            <a:off x="3678026" y="1498602"/>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p:txBody>
      </p:sp>
      <p:sp>
        <p:nvSpPr>
          <p:cNvPr id="45" name="Rectangle for Speaker Name"/>
          <p:cNvSpPr/>
          <p:nvPr/>
        </p:nvSpPr>
        <p:spPr bwMode="auto">
          <a:xfrm>
            <a:off x="6105167" y="3933002"/>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p:txBody>
      </p:sp>
      <p:sp>
        <p:nvSpPr>
          <p:cNvPr id="17" name="Rectangle for Speaker Name"/>
          <p:cNvSpPr/>
          <p:nvPr/>
        </p:nvSpPr>
        <p:spPr bwMode="auto">
          <a:xfrm>
            <a:off x="8521843" y="1498601"/>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p:txBody>
      </p:sp>
      <p:sp>
        <p:nvSpPr>
          <p:cNvPr id="29" name="Rectangle for Speaker Name"/>
          <p:cNvSpPr/>
          <p:nvPr/>
        </p:nvSpPr>
        <p:spPr bwMode="auto">
          <a:xfrm>
            <a:off x="6105167" y="1494602"/>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1900" b="1" dirty="0">
              <a:solidFill>
                <a:schemeClr val="tx1"/>
              </a:solidFill>
              <a:latin typeface="Segoe Condensed" pitchFamily="34" charset="0"/>
            </a:endParaRPr>
          </a:p>
          <a:p>
            <a:pPr algn="ctr" defTabSz="1218585" fontAlgn="base">
              <a:spcBef>
                <a:spcPct val="0"/>
              </a:spcBef>
              <a:spcAft>
                <a:spcPct val="0"/>
              </a:spcAft>
            </a:pPr>
            <a:endParaRPr lang="en-US" sz="1900" b="1" dirty="0">
              <a:solidFill>
                <a:schemeClr val="tx1"/>
              </a:solidFill>
              <a:latin typeface="Segoe Condensed" pitchFamily="34" charset="0"/>
            </a:endParaRPr>
          </a:p>
          <a:p>
            <a:pPr algn="ctr" defTabSz="1218585" fontAlgn="base">
              <a:spcBef>
                <a:spcPct val="0"/>
              </a:spcBef>
              <a:spcAft>
                <a:spcPct val="0"/>
              </a:spcAft>
            </a:pPr>
            <a:endParaRPr lang="en-US" sz="1900" b="1" dirty="0">
              <a:solidFill>
                <a:schemeClr val="tx1"/>
              </a:solidFill>
              <a:latin typeface="Segoe Condensed" pitchFamily="34" charset="0"/>
            </a:endParaRPr>
          </a:p>
          <a:p>
            <a:pPr algn="ctr" defTabSz="1218585" fontAlgn="base">
              <a:spcBef>
                <a:spcPct val="0"/>
              </a:spcBef>
              <a:spcAft>
                <a:spcPct val="0"/>
              </a:spcAft>
            </a:pPr>
            <a:endParaRPr lang="en-US" sz="1900" b="1" dirty="0">
              <a:solidFill>
                <a:schemeClr val="tx1"/>
              </a:solidFill>
              <a:latin typeface="Segoe Condensed" pitchFamily="34" charset="0"/>
            </a:endParaRPr>
          </a:p>
        </p:txBody>
      </p:sp>
      <p:sp>
        <p:nvSpPr>
          <p:cNvPr id="31" name="Rectangle for Speaker Name"/>
          <p:cNvSpPr/>
          <p:nvPr/>
        </p:nvSpPr>
        <p:spPr bwMode="auto">
          <a:xfrm>
            <a:off x="3678026" y="3933002"/>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p:txBody>
      </p:sp>
      <p:sp>
        <p:nvSpPr>
          <p:cNvPr id="32" name="Rectangle for Speaker Name"/>
          <p:cNvSpPr/>
          <p:nvPr/>
        </p:nvSpPr>
        <p:spPr bwMode="auto">
          <a:xfrm>
            <a:off x="1250885" y="3933002"/>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p:txBody>
      </p:sp>
      <p:sp>
        <p:nvSpPr>
          <p:cNvPr id="33" name="TextBox 32"/>
          <p:cNvSpPr txBox="1"/>
          <p:nvPr/>
        </p:nvSpPr>
        <p:spPr bwMode="black">
          <a:xfrm>
            <a:off x="3950635" y="2129980"/>
            <a:ext cx="1363192" cy="93564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Let me use my existing customer-facing UI</a:t>
            </a:r>
          </a:p>
        </p:txBody>
      </p:sp>
      <p:grpSp>
        <p:nvGrpSpPr>
          <p:cNvPr id="34" name="Group 33"/>
          <p:cNvGrpSpPr/>
          <p:nvPr/>
        </p:nvGrpSpPr>
        <p:grpSpPr bwMode="black">
          <a:xfrm>
            <a:off x="3891797" y="1909001"/>
            <a:ext cx="1897890" cy="1366703"/>
            <a:chOff x="6473493" y="1478015"/>
            <a:chExt cx="1979275" cy="1425310"/>
          </a:xfrm>
        </p:grpSpPr>
        <p:pic>
          <p:nvPicPr>
            <p:cNvPr id="35" name="Picture 45" descr="C:\Users\sakuu\Documents\Ballmer MGX 2011\Tile Icons\Quote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6" descr="C:\Users\sakuu\Documents\Ballmer MGX 2011\Tile Icons\Qu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bwMode="black">
          <a:xfrm>
            <a:off x="1563977" y="4343401"/>
            <a:ext cx="1477584" cy="140346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Manage across multiple instances of System Center</a:t>
            </a:r>
          </a:p>
        </p:txBody>
      </p:sp>
      <p:grpSp>
        <p:nvGrpSpPr>
          <p:cNvPr id="38" name="Group 37"/>
          <p:cNvGrpSpPr/>
          <p:nvPr/>
        </p:nvGrpSpPr>
        <p:grpSpPr bwMode="black">
          <a:xfrm>
            <a:off x="1425847" y="4384558"/>
            <a:ext cx="1897890" cy="1366703"/>
            <a:chOff x="6473493" y="1478015"/>
            <a:chExt cx="1979275" cy="1425310"/>
          </a:xfrm>
        </p:grpSpPr>
        <p:pic>
          <p:nvPicPr>
            <p:cNvPr id="39" name="Picture 45" descr="C:\Users\sakuu\Documents\Ballmer MGX 2011\Tile Icons\Quote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6" descr="C:\Users\sakuu\Documents\Ballmer MGX 2011\Tile Icons\Qu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bwMode="black">
          <a:xfrm>
            <a:off x="3891797" y="4596985"/>
            <a:ext cx="1523603" cy="93564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Customize and extend offerings to differentiate</a:t>
            </a:r>
          </a:p>
        </p:txBody>
      </p:sp>
      <p:grpSp>
        <p:nvGrpSpPr>
          <p:cNvPr id="43" name="Group 42"/>
          <p:cNvGrpSpPr/>
          <p:nvPr/>
        </p:nvGrpSpPr>
        <p:grpSpPr bwMode="black">
          <a:xfrm>
            <a:off x="3740130" y="4445001"/>
            <a:ext cx="2081564" cy="1366703"/>
            <a:chOff x="6473493" y="1478015"/>
            <a:chExt cx="1979275" cy="1425310"/>
          </a:xfrm>
        </p:grpSpPr>
        <p:pic>
          <p:nvPicPr>
            <p:cNvPr id="47" name="Picture 45" descr="C:\Users\sakuu\Documents\Ballmer MGX 2011\Tile Icons\Quote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6" descr="C:\Users\sakuu\Documents\Ballmer MGX 2011\Tile Icons\Qu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p:cNvSpPr txBox="1"/>
          <p:nvPr/>
        </p:nvSpPr>
        <p:spPr bwMode="black">
          <a:xfrm>
            <a:off x="6502135" y="2076768"/>
            <a:ext cx="1249457" cy="116955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Web APIs to enable Hosted IaaS Portals</a:t>
            </a:r>
          </a:p>
        </p:txBody>
      </p:sp>
      <p:grpSp>
        <p:nvGrpSpPr>
          <p:cNvPr id="54" name="Group 53"/>
          <p:cNvGrpSpPr/>
          <p:nvPr/>
        </p:nvGrpSpPr>
        <p:grpSpPr bwMode="black">
          <a:xfrm>
            <a:off x="6283761" y="1905001"/>
            <a:ext cx="1954248" cy="1366703"/>
            <a:chOff x="6473493" y="1478015"/>
            <a:chExt cx="2038049" cy="1425310"/>
          </a:xfrm>
        </p:grpSpPr>
        <p:pic>
          <p:nvPicPr>
            <p:cNvPr id="55" name="Picture 45" descr="C:\Users\sakuu\Documents\Ballmer MGX 2011\Tile Icons\Quote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8004268"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6" descr="C:\Users\sakuu\Documents\Ballmer MGX 2011\Tile Icons\Quo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Box 56"/>
          <p:cNvSpPr txBox="1"/>
          <p:nvPr/>
        </p:nvSpPr>
        <p:spPr bwMode="black">
          <a:xfrm>
            <a:off x="8767327" y="2108201"/>
            <a:ext cx="1422030" cy="93564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Add Multi-tenancy to System Center</a:t>
            </a:r>
          </a:p>
        </p:txBody>
      </p:sp>
      <p:grpSp>
        <p:nvGrpSpPr>
          <p:cNvPr id="58" name="Group 57"/>
          <p:cNvGrpSpPr/>
          <p:nvPr/>
        </p:nvGrpSpPr>
        <p:grpSpPr bwMode="black">
          <a:xfrm>
            <a:off x="8619789" y="1908999"/>
            <a:ext cx="2091527" cy="1366703"/>
            <a:chOff x="6473493" y="1478015"/>
            <a:chExt cx="1979275" cy="1425310"/>
          </a:xfrm>
        </p:grpSpPr>
        <p:pic>
          <p:nvPicPr>
            <p:cNvPr id="59" name="Picture 45" descr="C:\Users\sakuu\Documents\Ballmer MGX 2011\Tile Icons\Quote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6" descr="C:\Users\sakuu\Documents\Ballmer MGX 2011\Tile Icons\Quot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p:cNvSpPr txBox="1"/>
          <p:nvPr/>
        </p:nvSpPr>
        <p:spPr bwMode="black">
          <a:xfrm>
            <a:off x="6392964" y="4546600"/>
            <a:ext cx="1460201" cy="116955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Remove need for me to manage tenant networks</a:t>
            </a:r>
          </a:p>
        </p:txBody>
      </p:sp>
      <p:grpSp>
        <p:nvGrpSpPr>
          <p:cNvPr id="66" name="Group 65"/>
          <p:cNvGrpSpPr/>
          <p:nvPr/>
        </p:nvGrpSpPr>
        <p:grpSpPr bwMode="black">
          <a:xfrm>
            <a:off x="6227988" y="4343401"/>
            <a:ext cx="2091527" cy="1366703"/>
            <a:chOff x="6473493" y="1478015"/>
            <a:chExt cx="1979275" cy="1425310"/>
          </a:xfrm>
        </p:grpSpPr>
        <p:pic>
          <p:nvPicPr>
            <p:cNvPr id="67" name="Picture 45" descr="C:\Users\sakuu\Documents\Ballmer MGX 2011\Tile Icons\Quote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6" descr="C:\Users\sakuu\Documents\Ballmer MGX 2011\Tile Icons\Quot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for Speaker Name"/>
          <p:cNvSpPr/>
          <p:nvPr/>
        </p:nvSpPr>
        <p:spPr bwMode="auto">
          <a:xfrm>
            <a:off x="8532308" y="3937001"/>
            <a:ext cx="2266490" cy="223919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a:p>
            <a:pPr algn="ctr" defTabSz="1218585" fontAlgn="base">
              <a:spcBef>
                <a:spcPct val="0"/>
              </a:spcBef>
              <a:spcAft>
                <a:spcPct val="0"/>
              </a:spcAft>
            </a:pPr>
            <a:endParaRPr lang="en-US" sz="3200" b="1" dirty="0">
              <a:solidFill>
                <a:schemeClr val="tx1"/>
              </a:solidFill>
              <a:latin typeface="Segoe Condensed" pitchFamily="34" charset="0"/>
            </a:endParaRPr>
          </a:p>
        </p:txBody>
      </p:sp>
      <p:sp>
        <p:nvSpPr>
          <p:cNvPr id="71" name="TextBox 70"/>
          <p:cNvSpPr txBox="1"/>
          <p:nvPr/>
        </p:nvSpPr>
        <p:spPr bwMode="black">
          <a:xfrm>
            <a:off x="8866181" y="4546600"/>
            <a:ext cx="1424750" cy="1169551"/>
          </a:xfrm>
          <a:prstGeom prst="rect">
            <a:avLst/>
          </a:prstGeom>
          <a:noFill/>
        </p:spPr>
        <p:txBody>
          <a:bodyPr wrap="square" lIns="109721" tIns="0" rIns="0" bIns="0" rtlCol="0">
            <a:spAutoFit/>
          </a:bodyPr>
          <a:lstStyle/>
          <a:p>
            <a:pPr algn="ctr">
              <a:lnSpc>
                <a:spcPct val="80000"/>
              </a:lnSpc>
            </a:pPr>
            <a:r>
              <a:rPr lang="en-US" sz="1900" b="1" dirty="0">
                <a:latin typeface="Segoe UI Light" pitchFamily="34" charset="0"/>
                <a:cs typeface="Segoe UI Light" pitchFamily="34" charset="0"/>
              </a:rPr>
              <a:t>Value-add services such as  monitoring or backup</a:t>
            </a:r>
          </a:p>
        </p:txBody>
      </p:sp>
      <p:grpSp>
        <p:nvGrpSpPr>
          <p:cNvPr id="72" name="Group 71"/>
          <p:cNvGrpSpPr/>
          <p:nvPr/>
        </p:nvGrpSpPr>
        <p:grpSpPr bwMode="black">
          <a:xfrm>
            <a:off x="8605697" y="4343401"/>
            <a:ext cx="2091527" cy="1366703"/>
            <a:chOff x="6473493" y="1478015"/>
            <a:chExt cx="1979275" cy="1425310"/>
          </a:xfrm>
        </p:grpSpPr>
        <p:pic>
          <p:nvPicPr>
            <p:cNvPr id="73" name="Picture 45" descr="C:\Users\sakuu\Documents\Ballmer MGX 2011\Tile Icons\Quote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7945494" y="1478015"/>
              <a:ext cx="507274" cy="39607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6" descr="C:\Users\sakuu\Documents\Ballmer MGX 2011\Tile Icons\Quot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6473493" y="2575699"/>
              <a:ext cx="419610" cy="327626"/>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for Speaker Name"/>
          <p:cNvSpPr/>
          <p:nvPr/>
        </p:nvSpPr>
        <p:spPr bwMode="auto">
          <a:xfrm>
            <a:off x="1253323" y="1498602"/>
            <a:ext cx="2266490" cy="2239199"/>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endParaRPr lang="en-US" sz="32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a:p>
            <a:pPr algn="ctr" defTabSz="1218585" fontAlgn="base">
              <a:spcBef>
                <a:spcPct val="0"/>
              </a:spcBef>
              <a:spcAft>
                <a:spcPct val="0"/>
              </a:spcAft>
            </a:pPr>
            <a:endParaRPr lang="en-US" sz="1900" b="1" dirty="0">
              <a:solidFill>
                <a:schemeClr val="bg1"/>
              </a:solidFill>
              <a:latin typeface="Segoe Condensed" pitchFamily="34" charset="0"/>
            </a:endParaRPr>
          </a:p>
        </p:txBody>
      </p:sp>
      <p:grpSp>
        <p:nvGrpSpPr>
          <p:cNvPr id="76" name="Group 75"/>
          <p:cNvGrpSpPr/>
          <p:nvPr/>
        </p:nvGrpSpPr>
        <p:grpSpPr bwMode="black">
          <a:xfrm flipH="1">
            <a:off x="2109233" y="2073751"/>
            <a:ext cx="591006" cy="1253651"/>
            <a:chOff x="8920162" y="3943878"/>
            <a:chExt cx="419101" cy="889001"/>
          </a:xfrm>
          <a:solidFill>
            <a:srgbClr val="FFFFFF"/>
          </a:solidFill>
        </p:grpSpPr>
        <p:sp>
          <p:nvSpPr>
            <p:cNvPr id="77" name="Oval 16"/>
            <p:cNvSpPr>
              <a:spLocks noChangeArrowheads="1"/>
            </p:cNvSpPr>
            <p:nvPr/>
          </p:nvSpPr>
          <p:spPr bwMode="black">
            <a:xfrm>
              <a:off x="9148762" y="3943878"/>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sp>
          <p:nvSpPr>
            <p:cNvPr id="78" name="Freeform 17"/>
            <p:cNvSpPr>
              <a:spLocks/>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sp>
          <p:nvSpPr>
            <p:cNvPr id="79" name="Freeform 18"/>
            <p:cNvSpPr>
              <a:spLocks/>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sp>
          <p:nvSpPr>
            <p:cNvPr id="80" name="Freeform 19"/>
            <p:cNvSpPr>
              <a:spLocks/>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sp>
          <p:nvSpPr>
            <p:cNvPr id="81" name="Freeform 20"/>
            <p:cNvSpPr>
              <a:spLocks/>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sp>
          <p:nvSpPr>
            <p:cNvPr id="82" name="Freeform 21"/>
            <p:cNvSpPr>
              <a:spLocks/>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b="1">
                <a:solidFill>
                  <a:schemeClr val="bg1"/>
                </a:solidFill>
              </a:endParaRPr>
            </a:p>
          </p:txBody>
        </p:sp>
      </p:grpSp>
    </p:spTree>
    <p:extLst>
      <p:ext uri="{BB962C8B-B14F-4D97-AF65-F5344CB8AC3E}">
        <p14:creationId xmlns:p14="http://schemas.microsoft.com/office/powerpoint/2010/main" val="91025751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70412" y="3242841"/>
            <a:ext cx="7162800" cy="2167359"/>
            <a:chOff x="4570412" y="3242841"/>
            <a:chExt cx="7162800" cy="2167359"/>
          </a:xfrm>
        </p:grpSpPr>
        <p:sp>
          <p:nvSpPr>
            <p:cNvPr id="5" name="Rectangle 4"/>
            <p:cNvSpPr/>
            <p:nvPr/>
          </p:nvSpPr>
          <p:spPr bwMode="auto">
            <a:xfrm>
              <a:off x="4570412" y="3242841"/>
              <a:ext cx="7162800" cy="2167359"/>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3200" b="1" dirty="0" smtClean="0">
                  <a:gradFill>
                    <a:gsLst>
                      <a:gs pos="0">
                        <a:srgbClr val="FFFFFF"/>
                      </a:gs>
                      <a:gs pos="100000">
                        <a:srgbClr val="FFFFFF"/>
                      </a:gs>
                    </a:gsLst>
                    <a:lin ang="5400000" scaled="0"/>
                  </a:gradFill>
                  <a:latin typeface="Segoe UI Light" pitchFamily="34" charset="0"/>
                </a:rPr>
                <a:t>Service Provider Foundation</a:t>
              </a:r>
              <a:endParaRPr lang="en-US" sz="1200" b="1" dirty="0">
                <a:solidFill>
                  <a:schemeClr val="tx1">
                    <a:alpha val="99000"/>
                  </a:schemeClr>
                </a:solidFill>
              </a:endParaRPr>
            </a:p>
          </p:txBody>
        </p:sp>
        <p:sp>
          <p:nvSpPr>
            <p:cNvPr id="26" name="Freeform 25"/>
            <p:cNvSpPr>
              <a:spLocks noEditPoints="1"/>
            </p:cNvSpPr>
            <p:nvPr/>
          </p:nvSpPr>
          <p:spPr bwMode="auto">
            <a:xfrm rot="18900000">
              <a:off x="4747069" y="4058169"/>
              <a:ext cx="494141" cy="488814"/>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32" name="Rectangle 31"/>
            <p:cNvSpPr/>
            <p:nvPr/>
          </p:nvSpPr>
          <p:spPr>
            <a:xfrm>
              <a:off x="5300589" y="3845659"/>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REST OData API</a:t>
              </a:r>
              <a:endParaRPr lang="en-US" sz="2000" dirty="0">
                <a:solidFill>
                  <a:schemeClr val="tx1"/>
                </a:solidFill>
              </a:endParaRPr>
            </a:p>
          </p:txBody>
        </p:sp>
        <p:sp>
          <p:nvSpPr>
            <p:cNvPr id="49" name="Rectangle 48"/>
            <p:cNvSpPr/>
            <p:nvPr/>
          </p:nvSpPr>
          <p:spPr>
            <a:xfrm>
              <a:off x="6486001" y="3834791"/>
              <a:ext cx="2504011"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Aggregation</a:t>
              </a:r>
              <a:endParaRPr lang="en-US" sz="2000" dirty="0">
                <a:solidFill>
                  <a:schemeClr val="tx1"/>
                </a:solidFill>
              </a:endParaRPr>
            </a:p>
          </p:txBody>
        </p:sp>
        <p:sp>
          <p:nvSpPr>
            <p:cNvPr id="99" name="Rectangle 98"/>
            <p:cNvSpPr/>
            <p:nvPr/>
          </p:nvSpPr>
          <p:spPr>
            <a:xfrm>
              <a:off x="9218612" y="3825105"/>
              <a:ext cx="2362200" cy="9549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Automation</a:t>
              </a:r>
              <a:endParaRPr lang="en-US" sz="2000" dirty="0">
                <a:solidFill>
                  <a:schemeClr val="tx1"/>
                </a:solidFill>
              </a:endParaRPr>
            </a:p>
          </p:txBody>
        </p:sp>
      </p:grpSp>
      <p:sp>
        <p:nvSpPr>
          <p:cNvPr id="2" name="Title 1"/>
          <p:cNvSpPr>
            <a:spLocks noGrp="1"/>
          </p:cNvSpPr>
          <p:nvPr>
            <p:ph type="title"/>
          </p:nvPr>
        </p:nvSpPr>
        <p:spPr/>
        <p:txBody>
          <a:bodyPr/>
          <a:lstStyle/>
          <a:p>
            <a:r>
              <a:rPr lang="en-US" dirty="0"/>
              <a:t>Enabling Service Providers to Offer </a:t>
            </a:r>
            <a:r>
              <a:rPr lang="en-US" dirty="0" err="1"/>
              <a:t>IaaS</a:t>
            </a:r>
            <a:endParaRPr lang="en-US" dirty="0"/>
          </a:p>
        </p:txBody>
      </p:sp>
      <p:grpSp>
        <p:nvGrpSpPr>
          <p:cNvPr id="3" name="Group 2"/>
          <p:cNvGrpSpPr/>
          <p:nvPr/>
        </p:nvGrpSpPr>
        <p:grpSpPr>
          <a:xfrm>
            <a:off x="4570412" y="5638800"/>
            <a:ext cx="7162800" cy="990600"/>
            <a:chOff x="4570412" y="5638800"/>
            <a:chExt cx="7162800" cy="990600"/>
          </a:xfrm>
        </p:grpSpPr>
        <p:sp>
          <p:nvSpPr>
            <p:cNvPr id="10" name="Rectangle 9"/>
            <p:cNvSpPr/>
            <p:nvPr/>
          </p:nvSpPr>
          <p:spPr bwMode="auto">
            <a:xfrm>
              <a:off x="4570412" y="5638800"/>
              <a:ext cx="7162800" cy="9906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2400" dirty="0" smtClean="0">
                  <a:gradFill>
                    <a:gsLst>
                      <a:gs pos="0">
                        <a:srgbClr val="FFFFFF"/>
                      </a:gs>
                      <a:gs pos="100000">
                        <a:srgbClr val="FFFFFF"/>
                      </a:gs>
                    </a:gsLst>
                    <a:lin ang="5400000" scaled="0"/>
                  </a:gradFill>
                  <a:latin typeface="Segoe UI Light" pitchFamily="34" charset="0"/>
                </a:rPr>
                <a:t>Fabric Stamps</a:t>
              </a:r>
              <a:endParaRPr lang="en-US" sz="1050" b="1" dirty="0">
                <a:solidFill>
                  <a:schemeClr val="tx1">
                    <a:alpha val="99000"/>
                  </a:schemeClr>
                </a:solidFill>
              </a:endParaRPr>
            </a:p>
          </p:txBody>
        </p:sp>
        <p:sp>
          <p:nvSpPr>
            <p:cNvPr id="13" name="Freeform 6"/>
            <p:cNvSpPr>
              <a:spLocks noEditPoints="1"/>
            </p:cNvSpPr>
            <p:nvPr/>
          </p:nvSpPr>
          <p:spPr bwMode="auto">
            <a:xfrm>
              <a:off x="5910799"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noEditPoints="1"/>
            </p:cNvSpPr>
            <p:nvPr/>
          </p:nvSpPr>
          <p:spPr bwMode="auto">
            <a:xfrm>
              <a:off x="6161438"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6412078" y="6099981"/>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auto">
            <a:xfrm>
              <a:off x="8128492"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p:nvSpPr>
          <p:spPr bwMode="auto">
            <a:xfrm>
              <a:off x="8379131"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auto">
            <a:xfrm>
              <a:off x="8629771" y="6134100"/>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0422692"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p:nvSpPr>
          <p:spPr bwMode="auto">
            <a:xfrm>
              <a:off x="10673331"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10923971" y="6118609"/>
              <a:ext cx="215734" cy="434591"/>
            </a:xfrm>
            <a:custGeom>
              <a:avLst/>
              <a:gdLst>
                <a:gd name="T0" fmla="*/ 340 w 351"/>
                <a:gd name="T1" fmla="*/ 0 h 707"/>
                <a:gd name="T2" fmla="*/ 8 w 351"/>
                <a:gd name="T3" fmla="*/ 0 h 707"/>
                <a:gd name="T4" fmla="*/ 0 w 351"/>
                <a:gd name="T5" fmla="*/ 8 h 707"/>
                <a:gd name="T6" fmla="*/ 0 w 351"/>
                <a:gd name="T7" fmla="*/ 146 h 707"/>
                <a:gd name="T8" fmla="*/ 0 w 351"/>
                <a:gd name="T9" fmla="*/ 157 h 707"/>
                <a:gd name="T10" fmla="*/ 0 w 351"/>
                <a:gd name="T11" fmla="*/ 699 h 707"/>
                <a:gd name="T12" fmla="*/ 8 w 351"/>
                <a:gd name="T13" fmla="*/ 707 h 707"/>
                <a:gd name="T14" fmla="*/ 340 w 351"/>
                <a:gd name="T15" fmla="*/ 707 h 707"/>
                <a:gd name="T16" fmla="*/ 351 w 351"/>
                <a:gd name="T17" fmla="*/ 699 h 707"/>
                <a:gd name="T18" fmla="*/ 351 w 351"/>
                <a:gd name="T19" fmla="*/ 157 h 707"/>
                <a:gd name="T20" fmla="*/ 351 w 351"/>
                <a:gd name="T21" fmla="*/ 146 h 707"/>
                <a:gd name="T22" fmla="*/ 351 w 351"/>
                <a:gd name="T23" fmla="*/ 8 h 707"/>
                <a:gd name="T24" fmla="*/ 340 w 351"/>
                <a:gd name="T25" fmla="*/ 0 h 707"/>
                <a:gd name="T26" fmla="*/ 43 w 351"/>
                <a:gd name="T27" fmla="*/ 108 h 707"/>
                <a:gd name="T28" fmla="*/ 43 w 351"/>
                <a:gd name="T29" fmla="*/ 76 h 707"/>
                <a:gd name="T30" fmla="*/ 51 w 351"/>
                <a:gd name="T31" fmla="*/ 65 h 707"/>
                <a:gd name="T32" fmla="*/ 300 w 351"/>
                <a:gd name="T33" fmla="*/ 65 h 707"/>
                <a:gd name="T34" fmla="*/ 308 w 351"/>
                <a:gd name="T35" fmla="*/ 76 h 707"/>
                <a:gd name="T36" fmla="*/ 308 w 351"/>
                <a:gd name="T37" fmla="*/ 108 h 707"/>
                <a:gd name="T38" fmla="*/ 300 w 351"/>
                <a:gd name="T39" fmla="*/ 116 h 707"/>
                <a:gd name="T40" fmla="*/ 51 w 351"/>
                <a:gd name="T41" fmla="*/ 116 h 707"/>
                <a:gd name="T42" fmla="*/ 43 w 351"/>
                <a:gd name="T43" fmla="*/ 108 h 707"/>
                <a:gd name="T44" fmla="*/ 278 w 351"/>
                <a:gd name="T45" fmla="*/ 333 h 707"/>
                <a:gd name="T46" fmla="*/ 257 w 351"/>
                <a:gd name="T47" fmla="*/ 309 h 707"/>
                <a:gd name="T48" fmla="*/ 278 w 351"/>
                <a:gd name="T49" fmla="*/ 287 h 707"/>
                <a:gd name="T50" fmla="*/ 305 w 351"/>
                <a:gd name="T51" fmla="*/ 309 h 707"/>
                <a:gd name="T52" fmla="*/ 278 w 351"/>
                <a:gd name="T53" fmla="*/ 333 h 707"/>
                <a:gd name="T54" fmla="*/ 278 w 351"/>
                <a:gd name="T55" fmla="*/ 255 h 707"/>
                <a:gd name="T56" fmla="*/ 248 w 351"/>
                <a:gd name="T57" fmla="*/ 222 h 707"/>
                <a:gd name="T58" fmla="*/ 278 w 351"/>
                <a:gd name="T59" fmla="*/ 192 h 707"/>
                <a:gd name="T60" fmla="*/ 313 w 351"/>
                <a:gd name="T61" fmla="*/ 222 h 707"/>
                <a:gd name="T62" fmla="*/ 278 w 351"/>
                <a:gd name="T63" fmla="*/ 25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1" h="707">
                  <a:moveTo>
                    <a:pt x="340" y="0"/>
                  </a:moveTo>
                  <a:cubicBezTo>
                    <a:pt x="8" y="0"/>
                    <a:pt x="8" y="0"/>
                    <a:pt x="8" y="0"/>
                  </a:cubicBezTo>
                  <a:cubicBezTo>
                    <a:pt x="5" y="0"/>
                    <a:pt x="0" y="2"/>
                    <a:pt x="0" y="8"/>
                  </a:cubicBezTo>
                  <a:cubicBezTo>
                    <a:pt x="0" y="146"/>
                    <a:pt x="0" y="146"/>
                    <a:pt x="0" y="146"/>
                  </a:cubicBezTo>
                  <a:cubicBezTo>
                    <a:pt x="0" y="157"/>
                    <a:pt x="0" y="157"/>
                    <a:pt x="0" y="157"/>
                  </a:cubicBezTo>
                  <a:cubicBezTo>
                    <a:pt x="0" y="699"/>
                    <a:pt x="0" y="699"/>
                    <a:pt x="0" y="699"/>
                  </a:cubicBezTo>
                  <a:cubicBezTo>
                    <a:pt x="0" y="704"/>
                    <a:pt x="5" y="707"/>
                    <a:pt x="8" y="707"/>
                  </a:cubicBezTo>
                  <a:cubicBezTo>
                    <a:pt x="340" y="707"/>
                    <a:pt x="340" y="707"/>
                    <a:pt x="340" y="707"/>
                  </a:cubicBezTo>
                  <a:cubicBezTo>
                    <a:pt x="346" y="707"/>
                    <a:pt x="351" y="704"/>
                    <a:pt x="351" y="699"/>
                  </a:cubicBezTo>
                  <a:cubicBezTo>
                    <a:pt x="351" y="157"/>
                    <a:pt x="351" y="157"/>
                    <a:pt x="351" y="157"/>
                  </a:cubicBezTo>
                  <a:cubicBezTo>
                    <a:pt x="351" y="146"/>
                    <a:pt x="351" y="146"/>
                    <a:pt x="351" y="146"/>
                  </a:cubicBezTo>
                  <a:cubicBezTo>
                    <a:pt x="351" y="8"/>
                    <a:pt x="351" y="8"/>
                    <a:pt x="351" y="8"/>
                  </a:cubicBezTo>
                  <a:cubicBezTo>
                    <a:pt x="351" y="2"/>
                    <a:pt x="346" y="0"/>
                    <a:pt x="340" y="0"/>
                  </a:cubicBezTo>
                  <a:close/>
                  <a:moveTo>
                    <a:pt x="43" y="108"/>
                  </a:moveTo>
                  <a:cubicBezTo>
                    <a:pt x="43" y="76"/>
                    <a:pt x="43" y="76"/>
                    <a:pt x="43" y="76"/>
                  </a:cubicBezTo>
                  <a:cubicBezTo>
                    <a:pt x="43" y="70"/>
                    <a:pt x="46" y="65"/>
                    <a:pt x="51" y="65"/>
                  </a:cubicBezTo>
                  <a:cubicBezTo>
                    <a:pt x="300" y="65"/>
                    <a:pt x="300" y="65"/>
                    <a:pt x="300" y="65"/>
                  </a:cubicBezTo>
                  <a:cubicBezTo>
                    <a:pt x="305" y="65"/>
                    <a:pt x="308" y="70"/>
                    <a:pt x="308" y="76"/>
                  </a:cubicBezTo>
                  <a:cubicBezTo>
                    <a:pt x="308" y="108"/>
                    <a:pt x="308" y="108"/>
                    <a:pt x="308" y="108"/>
                  </a:cubicBezTo>
                  <a:cubicBezTo>
                    <a:pt x="308" y="114"/>
                    <a:pt x="305" y="116"/>
                    <a:pt x="300" y="116"/>
                  </a:cubicBezTo>
                  <a:cubicBezTo>
                    <a:pt x="51" y="116"/>
                    <a:pt x="51" y="116"/>
                    <a:pt x="51" y="116"/>
                  </a:cubicBezTo>
                  <a:cubicBezTo>
                    <a:pt x="46" y="116"/>
                    <a:pt x="43" y="114"/>
                    <a:pt x="43" y="108"/>
                  </a:cubicBezTo>
                  <a:close/>
                  <a:moveTo>
                    <a:pt x="278" y="333"/>
                  </a:moveTo>
                  <a:cubicBezTo>
                    <a:pt x="267" y="333"/>
                    <a:pt x="257" y="322"/>
                    <a:pt x="257" y="309"/>
                  </a:cubicBezTo>
                  <a:cubicBezTo>
                    <a:pt x="257" y="298"/>
                    <a:pt x="267" y="287"/>
                    <a:pt x="278" y="287"/>
                  </a:cubicBezTo>
                  <a:cubicBezTo>
                    <a:pt x="292" y="287"/>
                    <a:pt x="305" y="298"/>
                    <a:pt x="305" y="309"/>
                  </a:cubicBezTo>
                  <a:cubicBezTo>
                    <a:pt x="305" y="322"/>
                    <a:pt x="292" y="333"/>
                    <a:pt x="278" y="333"/>
                  </a:cubicBezTo>
                  <a:close/>
                  <a:moveTo>
                    <a:pt x="278" y="255"/>
                  </a:moveTo>
                  <a:cubicBezTo>
                    <a:pt x="262" y="255"/>
                    <a:pt x="248" y="241"/>
                    <a:pt x="248" y="222"/>
                  </a:cubicBezTo>
                  <a:cubicBezTo>
                    <a:pt x="248" y="206"/>
                    <a:pt x="262" y="192"/>
                    <a:pt x="278" y="192"/>
                  </a:cubicBezTo>
                  <a:cubicBezTo>
                    <a:pt x="297" y="192"/>
                    <a:pt x="313" y="206"/>
                    <a:pt x="313" y="222"/>
                  </a:cubicBezTo>
                  <a:cubicBezTo>
                    <a:pt x="313" y="241"/>
                    <a:pt x="297" y="255"/>
                    <a:pt x="278" y="2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noEditPoints="1"/>
            </p:cNvSpPr>
            <p:nvPr/>
          </p:nvSpPr>
          <p:spPr bwMode="auto">
            <a:xfrm>
              <a:off x="9904412" y="608051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p:nvSpPr>
          <p:spPr bwMode="auto">
            <a:xfrm>
              <a:off x="7618412" y="609600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auto">
            <a:xfrm>
              <a:off x="5345732" y="6084490"/>
              <a:ext cx="442080" cy="468710"/>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51" name="Straight Arrow Connector 50"/>
          <p:cNvCxnSpPr/>
          <p:nvPr/>
        </p:nvCxnSpPr>
        <p:spPr>
          <a:xfrm>
            <a:off x="7839452" y="4800600"/>
            <a:ext cx="2308679" cy="838200"/>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6557450" y="4800600"/>
            <a:ext cx="1282002" cy="838200"/>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 idx="0"/>
          </p:cNvCxnSpPr>
          <p:nvPr/>
        </p:nvCxnSpPr>
        <p:spPr>
          <a:xfrm>
            <a:off x="7839452" y="4800600"/>
            <a:ext cx="312360" cy="838200"/>
          </a:xfrm>
          <a:prstGeom prst="straightConnector1">
            <a:avLst/>
          </a:prstGeom>
          <a:ln w="25400">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3213" y="1905000"/>
            <a:ext cx="2971800" cy="2341419"/>
            <a:chOff x="303213" y="1905000"/>
            <a:chExt cx="2971800" cy="2341419"/>
          </a:xfrm>
        </p:grpSpPr>
        <p:sp>
          <p:nvSpPr>
            <p:cNvPr id="6" name="Rectangle 5"/>
            <p:cNvSpPr/>
            <p:nvPr/>
          </p:nvSpPr>
          <p:spPr bwMode="auto">
            <a:xfrm>
              <a:off x="303213" y="1905000"/>
              <a:ext cx="2971800" cy="2341419"/>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lvl="0" defTabSz="914099" fontAlgn="base">
                <a:lnSpc>
                  <a:spcPct val="90000"/>
                </a:lnSpc>
                <a:spcBef>
                  <a:spcPct val="0"/>
                </a:spcBef>
                <a:spcAft>
                  <a:spcPct val="0"/>
                </a:spcAft>
              </a:pPr>
              <a:r>
                <a:rPr lang="en-US" b="1" dirty="0" smtClean="0">
                  <a:gradFill>
                    <a:gsLst>
                      <a:gs pos="0">
                        <a:srgbClr val="FFFFFF"/>
                      </a:gs>
                      <a:gs pos="100000">
                        <a:srgbClr val="FFFFFF"/>
                      </a:gs>
                    </a:gsLst>
                    <a:lin ang="5400000" scaled="0"/>
                  </a:gradFill>
                </a:rPr>
                <a:t>Tenant 1</a:t>
              </a:r>
              <a:endParaRPr lang="en-US" sz="1400" b="1" dirty="0">
                <a:solidFill>
                  <a:schemeClr val="tx1">
                    <a:alpha val="99000"/>
                  </a:schemeClr>
                </a:solidFill>
              </a:endParaRPr>
            </a:p>
          </p:txBody>
        </p:sp>
        <p:sp>
          <p:nvSpPr>
            <p:cNvPr id="79" name="TextBox 78"/>
            <p:cNvSpPr txBox="1"/>
            <p:nvPr/>
          </p:nvSpPr>
          <p:spPr>
            <a:xfrm>
              <a:off x="684212" y="3755460"/>
              <a:ext cx="1970026" cy="369332"/>
            </a:xfrm>
            <a:prstGeom prst="rect">
              <a:avLst/>
            </a:prstGeom>
            <a:noFill/>
          </p:spPr>
          <p:txBody>
            <a:bodyPr wrap="none" rtlCol="0">
              <a:spAutoFit/>
            </a:bodyPr>
            <a:lstStyle/>
            <a:p>
              <a:r>
                <a:rPr lang="en-US" dirty="0" smtClean="0"/>
                <a:t>Self-service Users</a:t>
              </a:r>
            </a:p>
          </p:txBody>
        </p:sp>
        <p:sp>
          <p:nvSpPr>
            <p:cNvPr id="82" name="TextBox 81"/>
            <p:cNvSpPr txBox="1"/>
            <p:nvPr/>
          </p:nvSpPr>
          <p:spPr>
            <a:xfrm>
              <a:off x="852583" y="2280596"/>
              <a:ext cx="1736629" cy="369332"/>
            </a:xfrm>
            <a:prstGeom prst="rect">
              <a:avLst/>
            </a:prstGeom>
            <a:noFill/>
          </p:spPr>
          <p:txBody>
            <a:bodyPr wrap="none" rtlCol="0">
              <a:spAutoFit/>
            </a:bodyPr>
            <a:lstStyle/>
            <a:p>
              <a:r>
                <a:rPr lang="en-US" dirty="0" smtClean="0"/>
                <a:t>Tenant Admins</a:t>
              </a:r>
            </a:p>
          </p:txBody>
        </p:sp>
        <p:sp>
          <p:nvSpPr>
            <p:cNvPr id="83" name="Flowchart: Multidocument 82"/>
            <p:cNvSpPr/>
            <p:nvPr/>
          </p:nvSpPr>
          <p:spPr>
            <a:xfrm>
              <a:off x="985121" y="2791668"/>
              <a:ext cx="1451691" cy="845151"/>
            </a:xfrm>
            <a:prstGeom prst="flowChartMultidocument">
              <a:avLst/>
            </a:prstGeom>
            <a:solidFill>
              <a:schemeClr val="accent1">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Tenant’s </a:t>
              </a:r>
            </a:p>
            <a:p>
              <a:pPr algn="ctr"/>
              <a:r>
                <a:rPr lang="en-US" sz="1200" dirty="0" smtClean="0"/>
                <a:t>Apps, Scripts, Tools</a:t>
              </a:r>
              <a:endParaRPr lang="en-US" sz="1200" dirty="0"/>
            </a:p>
          </p:txBody>
        </p:sp>
      </p:grpSp>
      <p:grpSp>
        <p:nvGrpSpPr>
          <p:cNvPr id="4" name="Group 3"/>
          <p:cNvGrpSpPr/>
          <p:nvPr/>
        </p:nvGrpSpPr>
        <p:grpSpPr>
          <a:xfrm>
            <a:off x="4570412" y="990601"/>
            <a:ext cx="7162800" cy="962042"/>
            <a:chOff x="4570412" y="990601"/>
            <a:chExt cx="7162800" cy="962042"/>
          </a:xfrm>
        </p:grpSpPr>
        <p:sp>
          <p:nvSpPr>
            <p:cNvPr id="25" name="Rectangle 24"/>
            <p:cNvSpPr/>
            <p:nvPr/>
          </p:nvSpPr>
          <p:spPr bwMode="auto">
            <a:xfrm>
              <a:off x="4570412" y="990601"/>
              <a:ext cx="7162800" cy="96204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800" dirty="0" err="1" smtClean="0">
                  <a:gradFill>
                    <a:gsLst>
                      <a:gs pos="0">
                        <a:srgbClr val="FFFFFF"/>
                      </a:gs>
                      <a:gs pos="100000">
                        <a:srgbClr val="FFFFFF"/>
                      </a:gs>
                    </a:gsLst>
                    <a:lin ang="5400000" scaled="0"/>
                  </a:gradFill>
                  <a:latin typeface="Segoe UI Light" pitchFamily="34" charset="0"/>
                </a:rPr>
                <a:t>Hoster</a:t>
              </a:r>
              <a:r>
                <a:rPr lang="en-US" sz="2800" dirty="0" smtClean="0">
                  <a:gradFill>
                    <a:gsLst>
                      <a:gs pos="0">
                        <a:srgbClr val="FFFFFF"/>
                      </a:gs>
                      <a:gs pos="100000">
                        <a:srgbClr val="FFFFFF"/>
                      </a:gs>
                    </a:gsLst>
                    <a:lin ang="5400000" scaled="0"/>
                  </a:gradFill>
                  <a:latin typeface="Segoe UI Light" pitchFamily="34" charset="0"/>
                </a:rPr>
                <a:t> Portal</a:t>
              </a:r>
              <a:endParaRPr lang="en-US" sz="1100" b="1" dirty="0">
                <a:solidFill>
                  <a:schemeClr val="tx1">
                    <a:alpha val="99000"/>
                  </a:schemeClr>
                </a:solidFill>
              </a:endParaRPr>
            </a:p>
          </p:txBody>
        </p:sp>
        <p:sp>
          <p:nvSpPr>
            <p:cNvPr id="84" name="Freeform 83"/>
            <p:cNvSpPr>
              <a:spLocks noEditPoints="1"/>
            </p:cNvSpPr>
            <p:nvPr/>
          </p:nvSpPr>
          <p:spPr bwMode="auto">
            <a:xfrm>
              <a:off x="5063437" y="1143000"/>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grpSp>
        <p:nvGrpSpPr>
          <p:cNvPr id="27" name="Group 26"/>
          <p:cNvGrpSpPr/>
          <p:nvPr/>
        </p:nvGrpSpPr>
        <p:grpSpPr>
          <a:xfrm>
            <a:off x="303212" y="4343400"/>
            <a:ext cx="2971801" cy="2341419"/>
            <a:chOff x="303212" y="4343400"/>
            <a:chExt cx="2971801" cy="2341419"/>
          </a:xfrm>
        </p:grpSpPr>
        <p:sp>
          <p:nvSpPr>
            <p:cNvPr id="8" name="Rectangle 7"/>
            <p:cNvSpPr/>
            <p:nvPr/>
          </p:nvSpPr>
          <p:spPr bwMode="auto">
            <a:xfrm>
              <a:off x="303212" y="4343400"/>
              <a:ext cx="2971801" cy="234141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ct val="90000"/>
                </a:lnSpc>
                <a:spcBef>
                  <a:spcPct val="0"/>
                </a:spcBef>
                <a:spcAft>
                  <a:spcPct val="0"/>
                </a:spcAft>
              </a:pPr>
              <a:r>
                <a:rPr lang="en-US" b="1" dirty="0" smtClean="0">
                  <a:gradFill>
                    <a:gsLst>
                      <a:gs pos="0">
                        <a:srgbClr val="FFFFFF"/>
                      </a:gs>
                      <a:gs pos="100000">
                        <a:srgbClr val="FFFFFF"/>
                      </a:gs>
                    </a:gsLst>
                    <a:lin ang="5400000" scaled="0"/>
                  </a:gradFill>
                </a:rPr>
                <a:t>Tenant 2</a:t>
              </a:r>
              <a:endParaRPr lang="en-US" sz="1200" b="1" dirty="0">
                <a:solidFill>
                  <a:schemeClr val="tx1"/>
                </a:solidFill>
              </a:endParaRPr>
            </a:p>
          </p:txBody>
        </p:sp>
        <p:sp>
          <p:nvSpPr>
            <p:cNvPr id="87" name="TextBox 86"/>
            <p:cNvSpPr txBox="1"/>
            <p:nvPr/>
          </p:nvSpPr>
          <p:spPr>
            <a:xfrm>
              <a:off x="771586" y="6197111"/>
              <a:ext cx="1970026" cy="369332"/>
            </a:xfrm>
            <a:prstGeom prst="rect">
              <a:avLst/>
            </a:prstGeom>
            <a:noFill/>
          </p:spPr>
          <p:txBody>
            <a:bodyPr wrap="none" rtlCol="0">
              <a:spAutoFit/>
            </a:bodyPr>
            <a:lstStyle/>
            <a:p>
              <a:r>
                <a:rPr lang="en-US" dirty="0" smtClean="0"/>
                <a:t>Self-service Users</a:t>
              </a:r>
            </a:p>
          </p:txBody>
        </p:sp>
        <p:sp>
          <p:nvSpPr>
            <p:cNvPr id="88" name="TextBox 87"/>
            <p:cNvSpPr txBox="1"/>
            <p:nvPr/>
          </p:nvSpPr>
          <p:spPr>
            <a:xfrm>
              <a:off x="939957" y="4722247"/>
              <a:ext cx="1736629" cy="369332"/>
            </a:xfrm>
            <a:prstGeom prst="rect">
              <a:avLst/>
            </a:prstGeom>
            <a:noFill/>
          </p:spPr>
          <p:txBody>
            <a:bodyPr wrap="none" rtlCol="0">
              <a:spAutoFit/>
            </a:bodyPr>
            <a:lstStyle/>
            <a:p>
              <a:r>
                <a:rPr lang="en-US" dirty="0" smtClean="0"/>
                <a:t>Tenant Admins</a:t>
              </a:r>
            </a:p>
          </p:txBody>
        </p:sp>
        <p:sp>
          <p:nvSpPr>
            <p:cNvPr id="89" name="Flowchart: Multidocument 88"/>
            <p:cNvSpPr/>
            <p:nvPr/>
          </p:nvSpPr>
          <p:spPr>
            <a:xfrm>
              <a:off x="1072495" y="5233319"/>
              <a:ext cx="1451691" cy="845151"/>
            </a:xfrm>
            <a:prstGeom prst="flowChartMultidocument">
              <a:avLst/>
            </a:prstGeom>
            <a:solidFill>
              <a:schemeClr val="accent1">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Tenant’s </a:t>
              </a:r>
            </a:p>
            <a:p>
              <a:pPr algn="ctr"/>
              <a:r>
                <a:rPr lang="en-US" sz="1200" dirty="0" smtClean="0"/>
                <a:t>Apps, Scripts, Tools</a:t>
              </a:r>
              <a:endParaRPr lang="en-US" sz="1200" dirty="0"/>
            </a:p>
          </p:txBody>
        </p:sp>
      </p:grpSp>
      <p:sp>
        <p:nvSpPr>
          <p:cNvPr id="94" name="Right Arrow 93"/>
          <p:cNvSpPr/>
          <p:nvPr/>
        </p:nvSpPr>
        <p:spPr bwMode="auto">
          <a:xfrm>
            <a:off x="3427412" y="3973946"/>
            <a:ext cx="1143000" cy="674254"/>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https</a:t>
            </a:r>
          </a:p>
        </p:txBody>
      </p:sp>
      <p:sp>
        <p:nvSpPr>
          <p:cNvPr id="95" name="Down Arrow 94"/>
          <p:cNvSpPr/>
          <p:nvPr/>
        </p:nvSpPr>
        <p:spPr bwMode="auto">
          <a:xfrm>
            <a:off x="5089146" y="2057400"/>
            <a:ext cx="624266" cy="10668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http</a:t>
            </a:r>
          </a:p>
        </p:txBody>
      </p:sp>
      <p:sp>
        <p:nvSpPr>
          <p:cNvPr id="105" name="Rectangle 104"/>
          <p:cNvSpPr/>
          <p:nvPr/>
        </p:nvSpPr>
        <p:spPr>
          <a:xfrm>
            <a:off x="9218612" y="2117958"/>
            <a:ext cx="2504011"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Provider’s Other Systems</a:t>
            </a:r>
            <a:endParaRPr lang="en-US" sz="2000" dirty="0">
              <a:solidFill>
                <a:schemeClr val="tx1"/>
              </a:solidFill>
            </a:endParaRPr>
          </a:p>
        </p:txBody>
      </p:sp>
      <p:cxnSp>
        <p:nvCxnSpPr>
          <p:cNvPr id="107" name="Straight Arrow Connector 106"/>
          <p:cNvCxnSpPr/>
          <p:nvPr/>
        </p:nvCxnSpPr>
        <p:spPr>
          <a:xfrm flipH="1">
            <a:off x="10742611" y="3072899"/>
            <a:ext cx="1" cy="748647"/>
          </a:xfrm>
          <a:prstGeom prst="straightConnector1">
            <a:avLst/>
          </a:prstGeom>
          <a:ln w="25400">
            <a:solidFill>
              <a:srgbClr val="FFFF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bwMode="auto">
          <a:xfrm rot="18900000">
            <a:off x="3235871" y="1710400"/>
            <a:ext cx="1371600" cy="463318"/>
          </a:xfrm>
          <a:prstGeom prst="rightArrow">
            <a:avLst/>
          </a:prstGeom>
          <a:solidFill>
            <a:schemeClr val="accent5">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0622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9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5" grpId="1" animBg="1"/>
      <p:bldP spid="95" grpId="2" animBg="1"/>
      <p:bldP spid="105" grpId="0" animBg="1"/>
      <p:bldP spid="11" grpId="0" animBg="1"/>
      <p:bldP spid="11" grpId="1" animBg="1"/>
      <p:bldP spid="11"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SPF Enables Hosted </a:t>
            </a:r>
            <a:r>
              <a:rPr lang="en-US" dirty="0" err="1" smtClean="0"/>
              <a:t>IaaS</a:t>
            </a:r>
            <a:endParaRPr lang="en-US" dirty="0"/>
          </a:p>
        </p:txBody>
      </p:sp>
      <p:sp>
        <p:nvSpPr>
          <p:cNvPr id="42" name="Rectangle 41"/>
          <p:cNvSpPr/>
          <p:nvPr/>
        </p:nvSpPr>
        <p:spPr bwMode="auto">
          <a:xfrm>
            <a:off x="303212" y="5521464"/>
            <a:ext cx="11551548" cy="1031736"/>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2" spcCol="914400" rtlCol="0" fromWordArt="0" anchor="ctr" anchorCtr="0" forceAA="0" compatLnSpc="1">
            <a:prstTxWarp prst="textNoShape">
              <a:avLst/>
            </a:prstTxWarp>
            <a:noAutofit/>
          </a:bodyPr>
          <a:lstStyle/>
          <a:p>
            <a:pPr>
              <a:spcAft>
                <a:spcPts val="300"/>
              </a:spcAft>
            </a:pPr>
            <a:endParaRPr lang="en-US" sz="1400" dirty="0" smtClean="0">
              <a:solidFill>
                <a:srgbClr val="FFFFFF"/>
              </a:solidFill>
            </a:endParaRPr>
          </a:p>
        </p:txBody>
      </p:sp>
      <p:grpSp>
        <p:nvGrpSpPr>
          <p:cNvPr id="43" name="Group 42"/>
          <p:cNvGrpSpPr/>
          <p:nvPr/>
        </p:nvGrpSpPr>
        <p:grpSpPr>
          <a:xfrm>
            <a:off x="3503612" y="5533324"/>
            <a:ext cx="5946398" cy="867476"/>
            <a:chOff x="1851953" y="5819206"/>
            <a:chExt cx="5002971" cy="867476"/>
          </a:xfrm>
        </p:grpSpPr>
        <p:pic>
          <p:nvPicPr>
            <p:cNvPr id="44" name="Picture 43"/>
            <p:cNvPicPr>
              <a:picLocks noChangeAspect="1"/>
            </p:cNvPicPr>
            <p:nvPr/>
          </p:nvPicPr>
          <p:blipFill rotWithShape="1">
            <a:blip r:embed="rId2">
              <a:extLst>
                <a:ext uri="{28A0092B-C50C-407E-A947-70E740481C1C}">
                  <a14:useLocalDpi xmlns:a14="http://schemas.microsoft.com/office/drawing/2010/main" val="0"/>
                </a:ext>
              </a:extLst>
            </a:blip>
            <a:srcRect l="20640"/>
            <a:stretch/>
          </p:blipFill>
          <p:spPr>
            <a:xfrm>
              <a:off x="1851953" y="5819206"/>
              <a:ext cx="3706011" cy="831236"/>
            </a:xfrm>
            <a:prstGeom prst="rect">
              <a:avLst/>
            </a:prstGeom>
          </p:spPr>
        </p:pic>
        <p:sp>
          <p:nvSpPr>
            <p:cNvPr id="45" name="Rectangle 44"/>
            <p:cNvSpPr/>
            <p:nvPr/>
          </p:nvSpPr>
          <p:spPr>
            <a:xfrm>
              <a:off x="5099315" y="5978796"/>
              <a:ext cx="1755609" cy="707886"/>
            </a:xfrm>
            <a:prstGeom prst="rect">
              <a:avLst/>
            </a:prstGeom>
          </p:spPr>
          <p:txBody>
            <a:bodyPr wrap="none">
              <a:spAutoFit/>
            </a:bodyPr>
            <a:lstStyle/>
            <a:p>
              <a:pPr lvl="1"/>
              <a:r>
                <a:rPr lang="en-US" sz="4000" dirty="0" smtClean="0">
                  <a:gradFill>
                    <a:gsLst>
                      <a:gs pos="0">
                        <a:srgbClr val="FFFFFF"/>
                      </a:gs>
                      <a:gs pos="86000">
                        <a:srgbClr val="FFFFFF"/>
                      </a:gs>
                    </a:gsLst>
                    <a:lin ang="5400000" scaled="0"/>
                  </a:gradFill>
                </a:rPr>
                <a:t>2012</a:t>
              </a:r>
              <a:endParaRPr lang="en-US" sz="4000" dirty="0">
                <a:solidFill>
                  <a:srgbClr val="FFFFFF"/>
                </a:solidFill>
              </a:endParaRPr>
            </a:p>
          </p:txBody>
        </p:sp>
      </p:grpSp>
      <p:sp>
        <p:nvSpPr>
          <p:cNvPr id="47" name="Rectangle 46"/>
          <p:cNvSpPr/>
          <p:nvPr/>
        </p:nvSpPr>
        <p:spPr bwMode="auto">
          <a:xfrm>
            <a:off x="303212" y="4114800"/>
            <a:ext cx="11551548" cy="120489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2" spcCol="914400" rtlCol="0" fromWordArt="0" anchor="ctr" anchorCtr="0" forceAA="0" compatLnSpc="1">
            <a:prstTxWarp prst="textNoShape">
              <a:avLst/>
            </a:prstTxWarp>
            <a:noAutofit/>
          </a:bodyPr>
          <a:lstStyle/>
          <a:p>
            <a:pPr>
              <a:spcAft>
                <a:spcPts val="300"/>
              </a:spcAft>
            </a:pPr>
            <a:endParaRPr lang="en-US" sz="1400" dirty="0" smtClean="0">
              <a:solidFill>
                <a:srgbClr val="FFFFFF"/>
              </a:solidFill>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798" y="4267200"/>
            <a:ext cx="6013214" cy="900098"/>
          </a:xfrm>
          <a:prstGeom prst="rect">
            <a:avLst/>
          </a:prstGeom>
        </p:spPr>
      </p:pic>
      <p:grpSp>
        <p:nvGrpSpPr>
          <p:cNvPr id="3" name="Group 2"/>
          <p:cNvGrpSpPr/>
          <p:nvPr/>
        </p:nvGrpSpPr>
        <p:grpSpPr>
          <a:xfrm>
            <a:off x="303212" y="1981200"/>
            <a:ext cx="2194560" cy="1762214"/>
            <a:chOff x="303212" y="1981200"/>
            <a:chExt cx="2194560" cy="1762214"/>
          </a:xfrm>
        </p:grpSpPr>
        <p:sp>
          <p:nvSpPr>
            <p:cNvPr id="7" name="Rectangle 6"/>
            <p:cNvSpPr/>
            <p:nvPr/>
          </p:nvSpPr>
          <p:spPr bwMode="auto">
            <a:xfrm>
              <a:off x="303212" y="1981200"/>
              <a:ext cx="2194560" cy="1762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177800" indent="-177800" algn="ctr" defTabSz="912504" fontAlgn="base">
                <a:spcBef>
                  <a:spcPct val="0"/>
                </a:spcBef>
                <a:spcAft>
                  <a:spcPct val="0"/>
                </a:spcAft>
              </a:pPr>
              <a:r>
                <a:rPr lang="en-US" sz="1500" b="1" spc="-51" dirty="0" smtClean="0">
                  <a:gradFill>
                    <a:gsLst>
                      <a:gs pos="0">
                        <a:srgbClr val="FFFFFF"/>
                      </a:gs>
                      <a:gs pos="86000">
                        <a:srgbClr val="FFFFFF"/>
                      </a:gs>
                    </a:gsLst>
                    <a:lin ang="5400000" scaled="0"/>
                  </a:gradFill>
                  <a:ea typeface="Segoe UI" pitchFamily="34" charset="0"/>
                  <a:cs typeface="Segoe UI" pitchFamily="34" charset="0"/>
                </a:rPr>
                <a:t>Virtual Machines</a:t>
              </a:r>
            </a:p>
            <a:p>
              <a:pPr marL="177800" indent="-177800" algn="ctr" defTabSz="912504" fontAlgn="base">
                <a:spcBef>
                  <a:spcPct val="0"/>
                </a:spcBef>
                <a:spcAft>
                  <a:spcPct val="0"/>
                </a:spcAft>
              </a:pPr>
              <a:r>
                <a:rPr lang="en-US" sz="1500" spc="-51" dirty="0" smtClean="0">
                  <a:solidFill>
                    <a:schemeClr val="tx1"/>
                  </a:solidFill>
                  <a:ea typeface="Segoe UI" pitchFamily="34" charset="0"/>
                  <a:cs typeface="Segoe UI" pitchFamily="34" charset="0"/>
                </a:rPr>
                <a:t>Virtual Machine Manager</a:t>
              </a:r>
              <a:endParaRPr lang="en-US" sz="1500" spc="-51" dirty="0">
                <a:solidFill>
                  <a:schemeClr val="tx1"/>
                </a:solidFill>
                <a:ea typeface="Segoe UI" pitchFamily="34" charset="0"/>
                <a:cs typeface="Segoe UI" pitchFamily="34" charset="0"/>
              </a:endParaRPr>
            </a:p>
          </p:txBody>
        </p:sp>
        <p:sp>
          <p:nvSpPr>
            <p:cNvPr id="49" name="Freeform 30"/>
            <p:cNvSpPr>
              <a:spLocks noEditPoints="1"/>
            </p:cNvSpPr>
            <p:nvPr/>
          </p:nvSpPr>
          <p:spPr bwMode="auto">
            <a:xfrm>
              <a:off x="912812" y="2209800"/>
              <a:ext cx="879922" cy="813300"/>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6" name="Group 5"/>
          <p:cNvGrpSpPr/>
          <p:nvPr/>
        </p:nvGrpSpPr>
        <p:grpSpPr>
          <a:xfrm>
            <a:off x="4979884" y="1981200"/>
            <a:ext cx="2194560" cy="1762214"/>
            <a:chOff x="4979884" y="1981200"/>
            <a:chExt cx="2194560" cy="1762214"/>
          </a:xfrm>
        </p:grpSpPr>
        <p:sp>
          <p:nvSpPr>
            <p:cNvPr id="4" name="Rectangle 3"/>
            <p:cNvSpPr/>
            <p:nvPr/>
          </p:nvSpPr>
          <p:spPr bwMode="auto">
            <a:xfrm>
              <a:off x="4979884" y="1981200"/>
              <a:ext cx="2194560" cy="1762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2504" fontAlgn="base">
                <a:spcBef>
                  <a:spcPct val="0"/>
                </a:spcBef>
                <a:spcAft>
                  <a:spcPct val="0"/>
                </a:spcAft>
              </a:pPr>
              <a:endParaRPr lang="en-US" sz="1900" b="1" spc="-51" dirty="0">
                <a:gradFill>
                  <a:gsLst>
                    <a:gs pos="0">
                      <a:srgbClr val="FFFFFF"/>
                    </a:gs>
                    <a:gs pos="86000">
                      <a:srgbClr val="FFFFFF"/>
                    </a:gs>
                  </a:gsLst>
                  <a:lin ang="5400000" scaled="0"/>
                </a:gradFill>
                <a:ea typeface="Segoe UI" pitchFamily="34" charset="0"/>
                <a:cs typeface="Segoe UI" pitchFamily="34" charset="0"/>
              </a:endParaRPr>
            </a:p>
            <a:p>
              <a:pPr marL="177800" indent="-177800" algn="ctr" defTabSz="912504" fontAlgn="base">
                <a:lnSpc>
                  <a:spcPct val="90000"/>
                </a:lnSpc>
                <a:spcBef>
                  <a:spcPct val="0"/>
                </a:spcBef>
                <a:spcAft>
                  <a:spcPct val="0"/>
                </a:spcAft>
              </a:pPr>
              <a:r>
                <a:rPr lang="en-US" sz="1500" b="1" spc="-51" dirty="0" smtClean="0">
                  <a:gradFill>
                    <a:gsLst>
                      <a:gs pos="0">
                        <a:srgbClr val="FFFFFF"/>
                      </a:gs>
                      <a:gs pos="86000">
                        <a:srgbClr val="FFFFFF"/>
                      </a:gs>
                    </a:gsLst>
                    <a:lin ang="5400000" scaled="0"/>
                  </a:gradFill>
                  <a:ea typeface="Segoe UI" pitchFamily="34" charset="0"/>
                  <a:cs typeface="Segoe UI" pitchFamily="34" charset="0"/>
                </a:rPr>
                <a:t>VM Networks</a:t>
              </a:r>
            </a:p>
            <a:p>
              <a:pPr marL="177800" indent="-177800" algn="ctr" defTabSz="912504" fontAlgn="base">
                <a:lnSpc>
                  <a:spcPct val="90000"/>
                </a:lnSpc>
                <a:spcBef>
                  <a:spcPct val="0"/>
                </a:spcBef>
                <a:spcAft>
                  <a:spcPct val="0"/>
                </a:spcAft>
              </a:pPr>
              <a:r>
                <a:rPr lang="en-US" sz="1500" spc="-51" dirty="0" smtClean="0">
                  <a:gradFill>
                    <a:gsLst>
                      <a:gs pos="0">
                        <a:srgbClr val="FFFFFF"/>
                      </a:gs>
                      <a:gs pos="86000">
                        <a:srgbClr val="FFFFFF"/>
                      </a:gs>
                    </a:gsLst>
                    <a:lin ang="5400000" scaled="0"/>
                  </a:gradFill>
                  <a:ea typeface="Segoe UI" pitchFamily="34" charset="0"/>
                  <a:cs typeface="Segoe UI" pitchFamily="34" charset="0"/>
                </a:rPr>
                <a:t>Virtual Machine Manager</a:t>
              </a:r>
              <a:endParaRPr lang="en-US" sz="1500" spc="-51" dirty="0">
                <a:gradFill>
                  <a:gsLst>
                    <a:gs pos="0">
                      <a:srgbClr val="FFFFFF"/>
                    </a:gs>
                    <a:gs pos="86000">
                      <a:srgbClr val="FFFFFF"/>
                    </a:gs>
                  </a:gsLst>
                  <a:lin ang="5400000" scaled="0"/>
                </a:gradFill>
                <a:ea typeface="Segoe UI" pitchFamily="34" charset="0"/>
                <a:cs typeface="Segoe UI" pitchFamily="34" charset="0"/>
              </a:endParaRPr>
            </a:p>
          </p:txBody>
        </p:sp>
        <p:pic>
          <p:nvPicPr>
            <p:cNvPr id="51" name="Picture 105"/>
            <p:cNvPicPr>
              <a:picLocks noChangeAspect="1"/>
            </p:cNvPicPr>
            <p:nvPr/>
          </p:nvPicPr>
          <p:blipFill>
            <a:blip r:embed="rId4" cstate="print"/>
            <a:srcRect/>
            <a:stretch>
              <a:fillRect/>
            </a:stretch>
          </p:blipFill>
          <p:spPr bwMode="auto">
            <a:xfrm>
              <a:off x="5408612" y="2118605"/>
              <a:ext cx="400620" cy="395995"/>
            </a:xfrm>
            <a:prstGeom prst="rect">
              <a:avLst/>
            </a:prstGeom>
            <a:noFill/>
            <a:ln w="9525">
              <a:noFill/>
              <a:miter lim="800000"/>
              <a:headEnd/>
              <a:tailEnd/>
            </a:ln>
          </p:spPr>
        </p:pic>
        <p:pic>
          <p:nvPicPr>
            <p:cNvPr id="52" name="Picture 105"/>
            <p:cNvPicPr>
              <a:picLocks noChangeAspect="1"/>
            </p:cNvPicPr>
            <p:nvPr/>
          </p:nvPicPr>
          <p:blipFill>
            <a:blip r:embed="rId4" cstate="print"/>
            <a:srcRect/>
            <a:stretch>
              <a:fillRect/>
            </a:stretch>
          </p:blipFill>
          <p:spPr bwMode="auto">
            <a:xfrm>
              <a:off x="6227192" y="2118605"/>
              <a:ext cx="400620" cy="395995"/>
            </a:xfrm>
            <a:prstGeom prst="rect">
              <a:avLst/>
            </a:prstGeom>
            <a:noFill/>
            <a:ln w="9525">
              <a:noFill/>
              <a:miter lim="800000"/>
              <a:headEnd/>
              <a:tailEnd/>
            </a:ln>
          </p:spPr>
        </p:pic>
        <p:pic>
          <p:nvPicPr>
            <p:cNvPr id="53" name="Picture 241"/>
            <p:cNvPicPr>
              <a:picLocks noChangeAspect="1" noChangeArrowheads="1"/>
            </p:cNvPicPr>
            <p:nvPr/>
          </p:nvPicPr>
          <p:blipFill>
            <a:blip r:embed="rId5" cstate="print"/>
            <a:srcRect/>
            <a:stretch>
              <a:fillRect/>
            </a:stretch>
          </p:blipFill>
          <p:spPr bwMode="auto">
            <a:xfrm>
              <a:off x="5713412" y="2548428"/>
              <a:ext cx="622016" cy="499572"/>
            </a:xfrm>
            <a:prstGeom prst="rect">
              <a:avLst/>
            </a:prstGeom>
            <a:noFill/>
            <a:ln w="9525">
              <a:noFill/>
              <a:miter lim="800000"/>
              <a:headEnd/>
              <a:tailEnd/>
            </a:ln>
          </p:spPr>
        </p:pic>
      </p:grpSp>
      <p:grpSp>
        <p:nvGrpSpPr>
          <p:cNvPr id="5" name="Group 4"/>
          <p:cNvGrpSpPr/>
          <p:nvPr/>
        </p:nvGrpSpPr>
        <p:grpSpPr>
          <a:xfrm>
            <a:off x="2641548" y="1981200"/>
            <a:ext cx="2194560" cy="1762214"/>
            <a:chOff x="2641548" y="1981200"/>
            <a:chExt cx="2194560" cy="1762214"/>
          </a:xfrm>
        </p:grpSpPr>
        <p:sp>
          <p:nvSpPr>
            <p:cNvPr id="10" name="Rectangle 9"/>
            <p:cNvSpPr/>
            <p:nvPr/>
          </p:nvSpPr>
          <p:spPr bwMode="auto">
            <a:xfrm>
              <a:off x="2641548" y="1981200"/>
              <a:ext cx="2194560" cy="1762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177800" indent="-177800" algn="ctr" defTabSz="912504" fontAlgn="base">
                <a:spcBef>
                  <a:spcPct val="0"/>
                </a:spcBef>
                <a:spcAft>
                  <a:spcPct val="0"/>
                </a:spcAft>
              </a:pPr>
              <a:r>
                <a:rPr lang="en-US" sz="1500" b="1" spc="-51" dirty="0" smtClean="0">
                  <a:gradFill>
                    <a:gsLst>
                      <a:gs pos="0">
                        <a:srgbClr val="FFFFFF"/>
                      </a:gs>
                      <a:gs pos="86000">
                        <a:srgbClr val="FFFFFF"/>
                      </a:gs>
                    </a:gsLst>
                    <a:lin ang="5400000" scaled="0"/>
                  </a:gradFill>
                  <a:ea typeface="Segoe UI" pitchFamily="34" charset="0"/>
                  <a:cs typeface="Segoe UI" pitchFamily="34" charset="0"/>
                </a:rPr>
                <a:t>Cloud Services</a:t>
              </a:r>
            </a:p>
            <a:p>
              <a:pPr marL="177800" indent="-177800" algn="ctr" defTabSz="912504" fontAlgn="base">
                <a:spcBef>
                  <a:spcPct val="0"/>
                </a:spcBef>
                <a:spcAft>
                  <a:spcPct val="0"/>
                </a:spcAft>
              </a:pPr>
              <a:r>
                <a:rPr lang="en-US" sz="1500" spc="-51" dirty="0" smtClean="0">
                  <a:gradFill>
                    <a:gsLst>
                      <a:gs pos="0">
                        <a:srgbClr val="FFFFFF"/>
                      </a:gs>
                      <a:gs pos="86000">
                        <a:srgbClr val="FFFFFF"/>
                      </a:gs>
                    </a:gsLst>
                    <a:lin ang="5400000" scaled="0"/>
                  </a:gradFill>
                  <a:ea typeface="Segoe UI" pitchFamily="34" charset="0"/>
                  <a:cs typeface="Segoe UI" pitchFamily="34" charset="0"/>
                </a:rPr>
                <a:t>Virtual Machine Manager</a:t>
              </a:r>
            </a:p>
          </p:txBody>
        </p:sp>
        <p:pic>
          <p:nvPicPr>
            <p:cNvPr id="54" name="Picture 2"/>
            <p:cNvPicPr>
              <a:picLocks noChangeAspect="1" noChangeArrowheads="1"/>
            </p:cNvPicPr>
            <p:nvPr/>
          </p:nvPicPr>
          <p:blipFill>
            <a:blip r:embed="rId6"/>
            <a:srcRect/>
            <a:stretch>
              <a:fillRect/>
            </a:stretch>
          </p:blipFill>
          <p:spPr bwMode="auto">
            <a:xfrm>
              <a:off x="2817813" y="2146018"/>
              <a:ext cx="1752600" cy="991454"/>
            </a:xfrm>
            <a:prstGeom prst="rect">
              <a:avLst/>
            </a:prstGeom>
            <a:noFill/>
            <a:ln w="9525">
              <a:noFill/>
              <a:miter lim="800000"/>
              <a:headEnd/>
              <a:tailEnd/>
            </a:ln>
          </p:spPr>
        </p:pic>
      </p:grpSp>
      <p:grpSp>
        <p:nvGrpSpPr>
          <p:cNvPr id="8" name="Group 7"/>
          <p:cNvGrpSpPr/>
          <p:nvPr/>
        </p:nvGrpSpPr>
        <p:grpSpPr>
          <a:xfrm>
            <a:off x="7318219" y="1981200"/>
            <a:ext cx="2194560" cy="1762214"/>
            <a:chOff x="7318219" y="1981200"/>
            <a:chExt cx="2194560" cy="1762214"/>
          </a:xfrm>
        </p:grpSpPr>
        <p:grpSp>
          <p:nvGrpSpPr>
            <p:cNvPr id="25" name="Group 24"/>
            <p:cNvGrpSpPr/>
            <p:nvPr/>
          </p:nvGrpSpPr>
          <p:grpSpPr>
            <a:xfrm>
              <a:off x="7318219" y="1981200"/>
              <a:ext cx="2194560" cy="1762214"/>
              <a:chOff x="7677645" y="1676400"/>
              <a:chExt cx="2194560" cy="1762214"/>
            </a:xfrm>
          </p:grpSpPr>
          <p:sp>
            <p:nvSpPr>
              <p:cNvPr id="26" name="Rectangle 25"/>
              <p:cNvSpPr/>
              <p:nvPr/>
            </p:nvSpPr>
            <p:spPr bwMode="auto">
              <a:xfrm>
                <a:off x="7677645" y="1676400"/>
                <a:ext cx="2194560" cy="1762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177800" indent="-177800" algn="ctr" defTabSz="912504" fontAlgn="base">
                  <a:spcBef>
                    <a:spcPct val="0"/>
                  </a:spcBef>
                  <a:spcAft>
                    <a:spcPct val="0"/>
                  </a:spcAft>
                </a:pPr>
                <a:r>
                  <a:rPr lang="en-US" sz="1500" b="1" spc="-51" dirty="0" smtClean="0">
                    <a:gradFill>
                      <a:gsLst>
                        <a:gs pos="0">
                          <a:srgbClr val="FFFFFF"/>
                        </a:gs>
                        <a:gs pos="86000">
                          <a:srgbClr val="FFFFFF"/>
                        </a:gs>
                      </a:gsLst>
                      <a:lin ang="5400000" scaled="0"/>
                    </a:gradFill>
                    <a:ea typeface="Segoe UI" pitchFamily="34" charset="0"/>
                    <a:cs typeface="Segoe UI" pitchFamily="34" charset="0"/>
                  </a:rPr>
                  <a:t>VM Monitoring </a:t>
                </a:r>
                <a:r>
                  <a:rPr lang="en-US" sz="1500" spc="-51" dirty="0" smtClean="0">
                    <a:gradFill>
                      <a:gsLst>
                        <a:gs pos="0">
                          <a:srgbClr val="FFFFFF"/>
                        </a:gs>
                        <a:gs pos="86000">
                          <a:srgbClr val="FFFFFF"/>
                        </a:gs>
                      </a:gsLst>
                      <a:lin ang="5400000" scaled="0"/>
                    </a:gradFill>
                    <a:ea typeface="Segoe UI" pitchFamily="34" charset="0"/>
                    <a:cs typeface="Segoe UI" pitchFamily="34" charset="0"/>
                  </a:rPr>
                  <a:t>Operations Manager</a:t>
                </a:r>
                <a:endParaRPr lang="en-US" sz="1500" spc="-51" dirty="0">
                  <a:gradFill>
                    <a:gsLst>
                      <a:gs pos="0">
                        <a:srgbClr val="FFFFFF"/>
                      </a:gs>
                      <a:gs pos="86000">
                        <a:srgbClr val="FFFFFF"/>
                      </a:gs>
                    </a:gsLst>
                    <a:lin ang="5400000" scaled="0"/>
                  </a:gradFill>
                  <a:ea typeface="Segoe UI" pitchFamily="34" charset="0"/>
                  <a:cs typeface="Segoe UI" pitchFamily="34" charset="0"/>
                </a:endParaRPr>
              </a:p>
            </p:txBody>
          </p:sp>
          <p:sp>
            <p:nvSpPr>
              <p:cNvPr id="29" name="Right Arrow 28"/>
              <p:cNvSpPr/>
              <p:nvPr/>
            </p:nvSpPr>
            <p:spPr bwMode="auto">
              <a:xfrm>
                <a:off x="8629253" y="2373385"/>
                <a:ext cx="398058" cy="175821"/>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0" name="Rectangle 29"/>
              <p:cNvSpPr/>
              <p:nvPr/>
            </p:nvSpPr>
            <p:spPr bwMode="auto">
              <a:xfrm>
                <a:off x="7847684" y="2084867"/>
                <a:ext cx="598354" cy="40433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9412" y="2118605"/>
              <a:ext cx="795273" cy="929395"/>
            </a:xfrm>
            <a:prstGeom prst="rect">
              <a:avLst/>
            </a:prstGeom>
          </p:spPr>
        </p:pic>
      </p:grpSp>
      <p:grpSp>
        <p:nvGrpSpPr>
          <p:cNvPr id="9" name="Group 8"/>
          <p:cNvGrpSpPr/>
          <p:nvPr/>
        </p:nvGrpSpPr>
        <p:grpSpPr>
          <a:xfrm>
            <a:off x="9660200" y="1989065"/>
            <a:ext cx="2194560" cy="1762214"/>
            <a:chOff x="9660200" y="1989065"/>
            <a:chExt cx="2194560" cy="1762214"/>
          </a:xfrm>
        </p:grpSpPr>
        <p:grpSp>
          <p:nvGrpSpPr>
            <p:cNvPr id="34" name="Group 33"/>
            <p:cNvGrpSpPr/>
            <p:nvPr/>
          </p:nvGrpSpPr>
          <p:grpSpPr>
            <a:xfrm>
              <a:off x="9660200" y="1989065"/>
              <a:ext cx="2194560" cy="1762214"/>
              <a:chOff x="7677645" y="1676400"/>
              <a:chExt cx="2194560" cy="1762214"/>
            </a:xfrm>
          </p:grpSpPr>
          <p:sp>
            <p:nvSpPr>
              <p:cNvPr id="35" name="Rectangle 34"/>
              <p:cNvSpPr/>
              <p:nvPr/>
            </p:nvSpPr>
            <p:spPr bwMode="auto">
              <a:xfrm>
                <a:off x="7677645" y="1676400"/>
                <a:ext cx="2194560" cy="1762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marL="177800" indent="-177800" algn="ctr" defTabSz="912504" fontAlgn="base">
                  <a:spcBef>
                    <a:spcPct val="0"/>
                  </a:spcBef>
                  <a:spcAft>
                    <a:spcPct val="0"/>
                  </a:spcAft>
                </a:pPr>
                <a:r>
                  <a:rPr lang="en-US" sz="1500" b="1" spc="-51" dirty="0" smtClean="0">
                    <a:gradFill>
                      <a:gsLst>
                        <a:gs pos="0">
                          <a:srgbClr val="FFFFFF"/>
                        </a:gs>
                        <a:gs pos="86000">
                          <a:srgbClr val="FFFFFF"/>
                        </a:gs>
                      </a:gsLst>
                      <a:lin ang="5400000" scaled="0"/>
                    </a:gradFill>
                    <a:ea typeface="Segoe UI" pitchFamily="34" charset="0"/>
                    <a:cs typeface="Segoe UI" pitchFamily="34" charset="0"/>
                  </a:rPr>
                  <a:t>Automation</a:t>
                </a:r>
              </a:p>
              <a:p>
                <a:pPr marL="177800" indent="-177800" algn="ctr" defTabSz="912504" fontAlgn="base">
                  <a:spcBef>
                    <a:spcPct val="0"/>
                  </a:spcBef>
                  <a:spcAft>
                    <a:spcPct val="0"/>
                  </a:spcAft>
                </a:pPr>
                <a:r>
                  <a:rPr lang="en-US" sz="1500" spc="-51" dirty="0" smtClean="0">
                    <a:gradFill>
                      <a:gsLst>
                        <a:gs pos="0">
                          <a:srgbClr val="FFFFFF"/>
                        </a:gs>
                        <a:gs pos="86000">
                          <a:srgbClr val="FFFFFF"/>
                        </a:gs>
                      </a:gsLst>
                      <a:lin ang="5400000" scaled="0"/>
                    </a:gradFill>
                    <a:ea typeface="Segoe UI" pitchFamily="34" charset="0"/>
                    <a:cs typeface="Segoe UI" pitchFamily="34" charset="0"/>
                  </a:rPr>
                  <a:t>Orchestrator</a:t>
                </a:r>
                <a:endParaRPr lang="en-US" sz="1500" spc="-51" dirty="0">
                  <a:gradFill>
                    <a:gsLst>
                      <a:gs pos="0">
                        <a:srgbClr val="FFFFFF"/>
                      </a:gs>
                      <a:gs pos="86000">
                        <a:srgbClr val="FFFFFF"/>
                      </a:gs>
                    </a:gsLst>
                    <a:lin ang="5400000" scaled="0"/>
                  </a:gradFill>
                  <a:ea typeface="Segoe UI" pitchFamily="34" charset="0"/>
                  <a:cs typeface="Segoe UI" pitchFamily="34" charset="0"/>
                </a:endParaRPr>
              </a:p>
            </p:txBody>
          </p:sp>
          <p:sp>
            <p:nvSpPr>
              <p:cNvPr id="36" name="Right Arrow 35"/>
              <p:cNvSpPr/>
              <p:nvPr/>
            </p:nvSpPr>
            <p:spPr bwMode="auto">
              <a:xfrm>
                <a:off x="8629253" y="2373385"/>
                <a:ext cx="398058" cy="175821"/>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7" name="Rectangle 36"/>
              <p:cNvSpPr/>
              <p:nvPr/>
            </p:nvSpPr>
            <p:spPr bwMode="auto">
              <a:xfrm>
                <a:off x="7847684" y="2084867"/>
                <a:ext cx="598354" cy="40433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56" name="Freeform 123"/>
            <p:cNvSpPr>
              <a:spLocks noEditPoints="1"/>
            </p:cNvSpPr>
            <p:nvPr/>
          </p:nvSpPr>
          <p:spPr bwMode="black">
            <a:xfrm>
              <a:off x="10364579" y="2262702"/>
              <a:ext cx="682833" cy="709098"/>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4893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431801"/>
            <a:ext cx="11680957" cy="553998"/>
          </a:xfrm>
        </p:spPr>
        <p:txBody>
          <a:bodyPr/>
          <a:lstStyle/>
          <a:p>
            <a:r>
              <a:rPr lang="en-US" sz="4000" dirty="0">
                <a:latin typeface="Segoe Light" pitchFamily="34" charset="0"/>
              </a:rPr>
              <a:t>Why introduce a REST </a:t>
            </a:r>
            <a:r>
              <a:rPr lang="en-US" sz="4000" dirty="0" smtClean="0">
                <a:latin typeface="Segoe Light" pitchFamily="34" charset="0"/>
              </a:rPr>
              <a:t>OData API </a:t>
            </a:r>
            <a:r>
              <a:rPr lang="en-US" sz="4000" dirty="0">
                <a:latin typeface="Segoe Light" pitchFamily="34" charset="0"/>
              </a:rPr>
              <a:t>to System Center?</a:t>
            </a:r>
          </a:p>
        </p:txBody>
      </p:sp>
      <p:sp>
        <p:nvSpPr>
          <p:cNvPr id="12" name="Rectangle 11"/>
          <p:cNvSpPr/>
          <p:nvPr/>
        </p:nvSpPr>
        <p:spPr bwMode="auto">
          <a:xfrm>
            <a:off x="4459028" y="1701802"/>
            <a:ext cx="3158988" cy="187958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9" rIns="45719" bIns="91436"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000" spc="-51" dirty="0" smtClean="0">
                <a:gradFill>
                  <a:gsLst>
                    <a:gs pos="0">
                      <a:srgbClr val="FFFFFF"/>
                    </a:gs>
                    <a:gs pos="100000">
                      <a:srgbClr val="FFFFFF"/>
                    </a:gs>
                  </a:gsLst>
                  <a:lin ang="5400000" scaled="0"/>
                </a:gradFill>
                <a:latin typeface="Segoe Light" pitchFamily="34" charset="0"/>
                <a:ea typeface="Segoe UI" pitchFamily="34" charset="0"/>
                <a:cs typeface="Segoe UI" pitchFamily="34" charset="0"/>
              </a:rPr>
              <a:t>Leverage existing UI or Apps </a:t>
            </a:r>
            <a:r>
              <a:rPr lang="en-US" sz="2000" spc="-51" dirty="0">
                <a:gradFill>
                  <a:gsLst>
                    <a:gs pos="0">
                      <a:srgbClr val="FFFFFF"/>
                    </a:gs>
                    <a:gs pos="100000">
                      <a:srgbClr val="FFFFFF"/>
                    </a:gs>
                  </a:gsLst>
                  <a:lin ang="5400000" scaled="0"/>
                </a:gradFill>
                <a:latin typeface="Segoe Light" pitchFamily="34" charset="0"/>
                <a:ea typeface="Segoe UI" pitchFamily="34" charset="0"/>
                <a:cs typeface="Segoe UI" pitchFamily="34" charset="0"/>
              </a:rPr>
              <a:t>from any platform</a:t>
            </a:r>
          </a:p>
        </p:txBody>
      </p:sp>
      <p:sp>
        <p:nvSpPr>
          <p:cNvPr id="9" name="Rectangle 8"/>
          <p:cNvSpPr/>
          <p:nvPr/>
        </p:nvSpPr>
        <p:spPr bwMode="auto">
          <a:xfrm>
            <a:off x="7971035" y="3764349"/>
            <a:ext cx="2795761" cy="187958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9" rIns="45719" bIns="91436"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000" spc="-51" dirty="0">
                <a:gradFill>
                  <a:gsLst>
                    <a:gs pos="0">
                      <a:srgbClr val="FFFFFF"/>
                    </a:gs>
                    <a:gs pos="100000">
                      <a:srgbClr val="FFFFFF"/>
                    </a:gs>
                  </a:gsLst>
                  <a:lin ang="5400000" scaled="0"/>
                </a:gradFill>
                <a:latin typeface="Segoe Light" pitchFamily="34" charset="0"/>
                <a:ea typeface="Segoe UI" pitchFamily="34" charset="0"/>
                <a:cs typeface="Segoe UI" pitchFamily="34" charset="0"/>
              </a:rPr>
              <a:t>Enables access from mobile devices such tablets or smartphones</a:t>
            </a:r>
          </a:p>
        </p:txBody>
      </p:sp>
      <p:sp>
        <p:nvSpPr>
          <p:cNvPr id="14" name="Rectangle 13"/>
          <p:cNvSpPr/>
          <p:nvPr/>
        </p:nvSpPr>
        <p:spPr bwMode="auto">
          <a:xfrm>
            <a:off x="1218883" y="3764349"/>
            <a:ext cx="2957256" cy="187958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9" rIns="45719" bIns="91436"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000" dirty="0">
                <a:solidFill>
                  <a:schemeClr val="tx1"/>
                </a:solidFill>
                <a:latin typeface="Segoe Light" pitchFamily="34" charset="0"/>
              </a:rPr>
              <a:t>O</a:t>
            </a:r>
            <a:r>
              <a:rPr lang="en-US" sz="2000" dirty="0" smtClean="0">
                <a:solidFill>
                  <a:schemeClr val="tx1"/>
                </a:solidFill>
                <a:latin typeface="Segoe Light" pitchFamily="34" charset="0"/>
              </a:rPr>
              <a:t>Data </a:t>
            </a:r>
            <a:r>
              <a:rPr lang="en-US" sz="2000" dirty="0">
                <a:solidFill>
                  <a:schemeClr val="tx1"/>
                </a:solidFill>
                <a:latin typeface="Segoe Light" pitchFamily="34" charset="0"/>
              </a:rPr>
              <a:t>client libraries (.NET, PHP, </a:t>
            </a:r>
            <a:r>
              <a:rPr lang="en-US" sz="2000" dirty="0" err="1">
                <a:solidFill>
                  <a:schemeClr val="tx1"/>
                </a:solidFill>
                <a:latin typeface="Segoe Light" pitchFamily="34" charset="0"/>
              </a:rPr>
              <a:t>Javascript</a:t>
            </a:r>
            <a:r>
              <a:rPr lang="en-US" sz="2000" dirty="0">
                <a:solidFill>
                  <a:schemeClr val="tx1"/>
                </a:solidFill>
                <a:latin typeface="Segoe Light" pitchFamily="34" charset="0"/>
              </a:rPr>
              <a:t>, </a:t>
            </a:r>
            <a:r>
              <a:rPr lang="en-US" sz="2000" dirty="0" smtClean="0">
                <a:solidFill>
                  <a:schemeClr val="tx1"/>
                </a:solidFill>
                <a:latin typeface="Segoe Light" pitchFamily="34" charset="0"/>
              </a:rPr>
              <a:t>Ruby)</a:t>
            </a:r>
            <a:endParaRPr lang="en-US" sz="2000" spc="-51" dirty="0">
              <a:solidFill>
                <a:schemeClr val="tx1"/>
              </a:solidFill>
              <a:latin typeface="Segoe Light" pitchFamily="34" charset="0"/>
              <a:ea typeface="Segoe UI" pitchFamily="34" charset="0"/>
              <a:cs typeface="Segoe UI" pitchFamily="34" charset="0"/>
            </a:endParaRPr>
          </a:p>
        </p:txBody>
      </p:sp>
      <p:pic>
        <p:nvPicPr>
          <p:cNvPr id="13" name="Picture 6" descr="http://c2976352.cdn.cloudfiles.rackspacecloud.com/Nimsoftss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882" y="1701802"/>
            <a:ext cx="2943559" cy="1933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tablets-planet.com/wp-content/uploads/2011/06/Windows-8-tablet-PC-mock-up-not-re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944" y="1712351"/>
            <a:ext cx="2833851" cy="19128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s1.mm.bing.net/images/thumbnail.aspx?q=1628752975524&amp;id=1aea157900acb7bb8cbacd6a2b5ff795&amp;url=http%3a%2f%2f4.bp.blogspot.com%2f_CHmopr7O-Z0%2fTCCBgi9DjGI%2fAAAAAAAAADQ%2fNyf3M6xboP0%2fs1600%2fvisualstuio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028" y="3748701"/>
            <a:ext cx="3158988" cy="191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578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6170612" y="3823855"/>
            <a:ext cx="3630168" cy="21762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2800" dirty="0" smtClean="0">
                <a:solidFill>
                  <a:srgbClr val="FFFFFF">
                    <a:alpha val="98824"/>
                  </a:srgbClr>
                </a:solidFill>
                <a:latin typeface="Segoe UI" pitchFamily="34" charset="0"/>
                <a:ea typeface="Segoe UI" pitchFamily="34" charset="0"/>
                <a:cs typeface="Segoe UI" pitchFamily="34" charset="0"/>
              </a:rPr>
              <a:t>Infrastructure</a:t>
            </a:r>
          </a:p>
        </p:txBody>
      </p:sp>
      <p:grpSp>
        <p:nvGrpSpPr>
          <p:cNvPr id="8" name="Group 7"/>
          <p:cNvGrpSpPr>
            <a:grpSpLocks noChangeAspect="1"/>
          </p:cNvGrpSpPr>
          <p:nvPr/>
        </p:nvGrpSpPr>
        <p:grpSpPr bwMode="black">
          <a:xfrm>
            <a:off x="7563434" y="4460745"/>
            <a:ext cx="709375" cy="548640"/>
            <a:chOff x="813584" y="4312262"/>
            <a:chExt cx="478309" cy="370027"/>
          </a:xfrm>
        </p:grpSpPr>
        <p:sp>
          <p:nvSpPr>
            <p:cNvPr id="9"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10"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000"/>
            </a:p>
          </p:txBody>
        </p:sp>
      </p:grpSp>
      <p:sp>
        <p:nvSpPr>
          <p:cNvPr id="17" name="Rectangle 16"/>
          <p:cNvSpPr/>
          <p:nvPr/>
        </p:nvSpPr>
        <p:spPr bwMode="auto">
          <a:xfrm>
            <a:off x="6170612" y="3834003"/>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HA VMM Server</a:t>
            </a:r>
          </a:p>
          <a:p>
            <a:pPr defTabSz="914099"/>
            <a:r>
              <a:rPr lang="en-US" dirty="0" smtClean="0">
                <a:solidFill>
                  <a:srgbClr val="FFFFFF">
                    <a:alpha val="98824"/>
                  </a:srgbClr>
                </a:solidFill>
                <a:latin typeface="Segoe UI" pitchFamily="34" charset="0"/>
                <a:ea typeface="Segoe UI" pitchFamily="34" charset="0"/>
                <a:cs typeface="Segoe UI" pitchFamily="34" charset="0"/>
              </a:rPr>
              <a:t>PowerShell</a:t>
            </a:r>
          </a:p>
          <a:p>
            <a:pPr defTabSz="914099"/>
            <a:r>
              <a:rPr lang="en-US" dirty="0" smtClean="0">
                <a:solidFill>
                  <a:srgbClr val="FFFFFF">
                    <a:alpha val="98824"/>
                  </a:srgbClr>
                </a:solidFill>
                <a:latin typeface="Segoe UI" pitchFamily="34" charset="0"/>
                <a:ea typeface="Segoe UI" pitchFamily="34" charset="0"/>
                <a:cs typeface="Segoe UI" pitchFamily="34" charset="0"/>
              </a:rPr>
              <a:t>Upgrade</a:t>
            </a:r>
          </a:p>
          <a:p>
            <a:pPr defTabSz="914099"/>
            <a:r>
              <a:rPr lang="en-US" dirty="0" smtClean="0">
                <a:solidFill>
                  <a:srgbClr val="FFFFFF">
                    <a:alpha val="98824"/>
                  </a:srgbClr>
                </a:solidFill>
                <a:latin typeface="Segoe UI" pitchFamily="34" charset="0"/>
                <a:ea typeface="Segoe UI" pitchFamily="34" charset="0"/>
                <a:cs typeface="Segoe UI" pitchFamily="34" charset="0"/>
              </a:rPr>
              <a:t>Custom Properties</a:t>
            </a:r>
          </a:p>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2159444" y="1295401"/>
            <a:ext cx="3630168" cy="21762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2800" dirty="0" smtClean="0">
                <a:solidFill>
                  <a:srgbClr val="FFFFFF">
                    <a:alpha val="98824"/>
                  </a:srgbClr>
                </a:solidFill>
                <a:latin typeface="Segoe UI" pitchFamily="34" charset="0"/>
                <a:ea typeface="Segoe UI" pitchFamily="34" charset="0"/>
                <a:cs typeface="Segoe UI" pitchFamily="34" charset="0"/>
              </a:rPr>
              <a:t>Services</a:t>
            </a:r>
          </a:p>
        </p:txBody>
      </p:sp>
      <p:sp>
        <p:nvSpPr>
          <p:cNvPr id="14" name="Rectangle 13"/>
          <p:cNvSpPr/>
          <p:nvPr/>
        </p:nvSpPr>
        <p:spPr bwMode="auto">
          <a:xfrm>
            <a:off x="2208212" y="3843528"/>
            <a:ext cx="3630168" cy="21762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2800" dirty="0" smtClean="0">
                <a:solidFill>
                  <a:srgbClr val="FFFFFF">
                    <a:alpha val="98824"/>
                  </a:srgbClr>
                </a:solidFill>
                <a:latin typeface="Segoe UI" pitchFamily="34" charset="0"/>
                <a:ea typeface="Segoe UI" pitchFamily="34" charset="0"/>
                <a:cs typeface="Segoe UI" pitchFamily="34" charset="0"/>
              </a:rPr>
              <a:t>Fabric</a:t>
            </a:r>
          </a:p>
        </p:txBody>
      </p:sp>
      <p:sp>
        <p:nvSpPr>
          <p:cNvPr id="15" name="Rectangle 14"/>
          <p:cNvSpPr/>
          <p:nvPr/>
        </p:nvSpPr>
        <p:spPr bwMode="auto">
          <a:xfrm>
            <a:off x="6184189" y="1295400"/>
            <a:ext cx="3630168" cy="21762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r>
              <a:rPr lang="en-US" sz="2800" dirty="0">
                <a:solidFill>
                  <a:srgbClr val="FFFFFF">
                    <a:alpha val="98824"/>
                  </a:srgbClr>
                </a:solidFill>
                <a:latin typeface="Segoe UI" pitchFamily="34" charset="0"/>
                <a:ea typeface="Segoe UI" pitchFamily="34" charset="0"/>
                <a:cs typeface="Segoe UI" pitchFamily="34" charset="0"/>
              </a:rPr>
              <a:t>Clouds</a:t>
            </a:r>
          </a:p>
        </p:txBody>
      </p:sp>
      <p:sp>
        <p:nvSpPr>
          <p:cNvPr id="3" name="Title 2"/>
          <p:cNvSpPr>
            <a:spLocks noGrp="1"/>
          </p:cNvSpPr>
          <p:nvPr>
            <p:ph type="title"/>
          </p:nvPr>
        </p:nvSpPr>
        <p:spPr/>
        <p:txBody>
          <a:bodyPr/>
          <a:lstStyle/>
          <a:p>
            <a:r>
              <a:rPr lang="en-US" dirty="0" smtClean="0"/>
              <a:t>Overview: System Center 2012 VMM</a:t>
            </a:r>
            <a:endParaRPr lang="en-US" dirty="0"/>
          </a:p>
        </p:txBody>
      </p:sp>
      <p:pic>
        <p:nvPicPr>
          <p:cNvPr id="7"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7466012" y="1827694"/>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hare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427412" y="1682231"/>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Freeform 84"/>
          <p:cNvSpPr>
            <a:spLocks noChangeAspect="1" noEditPoints="1"/>
          </p:cNvSpPr>
          <p:nvPr/>
        </p:nvSpPr>
        <p:spPr bwMode="black">
          <a:xfrm>
            <a:off x="3616890" y="4415025"/>
            <a:ext cx="535445" cy="64008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rgbClr val="FFFFFF"/>
          </a:solidFill>
          <a:ln>
            <a:solidFill>
              <a:srgbClr val="FFFFFF"/>
            </a:solidFill>
          </a:ln>
        </p:spPr>
        <p:txBody>
          <a:bodyPr vert="horz" wrap="square" lIns="82305" tIns="41153" rIns="82305" bIns="41153" numCol="1" anchor="t" anchorCtr="0" compatLnSpc="1">
            <a:prstTxWarp prst="textNoShape">
              <a:avLst/>
            </a:prstTxWarp>
          </a:bodyPr>
          <a:lstStyle/>
          <a:p>
            <a:endParaRPr lang="en-US" sz="2000"/>
          </a:p>
        </p:txBody>
      </p:sp>
      <p:sp>
        <p:nvSpPr>
          <p:cNvPr id="18" name="Rectangle 17"/>
          <p:cNvSpPr/>
          <p:nvPr/>
        </p:nvSpPr>
        <p:spPr bwMode="auto">
          <a:xfrm>
            <a:off x="2235644" y="3834003"/>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Server Lifecycle Management</a:t>
            </a:r>
          </a:p>
          <a:p>
            <a:pPr defTabSz="914099"/>
            <a:r>
              <a:rPr lang="en-US" dirty="0" smtClean="0">
                <a:solidFill>
                  <a:srgbClr val="FFFFFF">
                    <a:alpha val="98824"/>
                  </a:srgbClr>
                </a:solidFill>
                <a:latin typeface="Segoe UI" pitchFamily="34" charset="0"/>
                <a:ea typeface="Segoe UI" pitchFamily="34" charset="0"/>
                <a:cs typeface="Segoe UI" pitchFamily="34" charset="0"/>
              </a:rPr>
              <a:t>Multiple Hypervisors</a:t>
            </a:r>
          </a:p>
          <a:p>
            <a:pPr defTabSz="914099"/>
            <a:r>
              <a:rPr lang="en-US" dirty="0" smtClean="0">
                <a:solidFill>
                  <a:srgbClr val="FFFFFF">
                    <a:alpha val="98824"/>
                  </a:srgbClr>
                </a:solidFill>
                <a:latin typeface="Segoe UI" pitchFamily="34" charset="0"/>
                <a:ea typeface="Segoe UI" pitchFamily="34" charset="0"/>
                <a:cs typeface="Segoe UI" pitchFamily="34" charset="0"/>
              </a:rPr>
              <a:t>Network Management</a:t>
            </a:r>
          </a:p>
          <a:p>
            <a:pPr defTabSz="914099"/>
            <a:r>
              <a:rPr lang="en-US" dirty="0" smtClean="0">
                <a:solidFill>
                  <a:srgbClr val="FFFFFF">
                    <a:alpha val="98824"/>
                  </a:srgbClr>
                </a:solidFill>
                <a:latin typeface="Segoe UI" pitchFamily="34" charset="0"/>
                <a:ea typeface="Segoe UI" pitchFamily="34" charset="0"/>
                <a:cs typeface="Segoe UI" pitchFamily="34" charset="0"/>
              </a:rPr>
              <a:t>Storage Management</a:t>
            </a:r>
          </a:p>
          <a:p>
            <a:pPr defTabSz="914099"/>
            <a:r>
              <a:rPr lang="en-US" dirty="0" smtClean="0">
                <a:solidFill>
                  <a:srgbClr val="FFFFFF">
                    <a:alpha val="98824"/>
                  </a:srgbClr>
                </a:solidFill>
                <a:latin typeface="Segoe UI" pitchFamily="34" charset="0"/>
                <a:ea typeface="Segoe UI" pitchFamily="34" charset="0"/>
                <a:cs typeface="Segoe UI" pitchFamily="34" charset="0"/>
              </a:rPr>
              <a:t>Dynamic Optimization</a:t>
            </a:r>
          </a:p>
        </p:txBody>
      </p:sp>
      <p:sp>
        <p:nvSpPr>
          <p:cNvPr id="19" name="Rectangle 18"/>
          <p:cNvSpPr/>
          <p:nvPr/>
        </p:nvSpPr>
        <p:spPr bwMode="auto">
          <a:xfrm>
            <a:off x="2159444" y="1295400"/>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Service Templates</a:t>
            </a:r>
          </a:p>
          <a:p>
            <a:pPr defTabSz="914099"/>
            <a:r>
              <a:rPr lang="en-US" dirty="0" smtClean="0">
                <a:solidFill>
                  <a:srgbClr val="FFFFFF">
                    <a:alpha val="98824"/>
                  </a:srgbClr>
                </a:solidFill>
                <a:latin typeface="Segoe UI" pitchFamily="34" charset="0"/>
                <a:ea typeface="Segoe UI" pitchFamily="34" charset="0"/>
                <a:cs typeface="Segoe UI" pitchFamily="34" charset="0"/>
              </a:rPr>
              <a:t>Application Deployment</a:t>
            </a:r>
          </a:p>
          <a:p>
            <a:pPr defTabSz="914099"/>
            <a:r>
              <a:rPr lang="en-US" dirty="0" smtClean="0">
                <a:solidFill>
                  <a:srgbClr val="FFFFFF">
                    <a:alpha val="98824"/>
                  </a:srgbClr>
                </a:solidFill>
                <a:latin typeface="Segoe UI" pitchFamily="34" charset="0"/>
                <a:ea typeface="Segoe UI" pitchFamily="34" charset="0"/>
                <a:cs typeface="Segoe UI" pitchFamily="34" charset="0"/>
              </a:rPr>
              <a:t>Custom Command Execution</a:t>
            </a:r>
          </a:p>
          <a:p>
            <a:pPr defTabSz="914099"/>
            <a:r>
              <a:rPr lang="en-US" dirty="0" smtClean="0">
                <a:solidFill>
                  <a:srgbClr val="FFFFFF">
                    <a:alpha val="98824"/>
                  </a:srgbClr>
                </a:solidFill>
                <a:latin typeface="Segoe UI" pitchFamily="34" charset="0"/>
                <a:ea typeface="Segoe UI" pitchFamily="34" charset="0"/>
                <a:cs typeface="Segoe UI" pitchFamily="34" charset="0"/>
              </a:rPr>
              <a:t>Image-based Servicing</a:t>
            </a:r>
          </a:p>
          <a:p>
            <a:pP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20" name="Rectangle 19"/>
          <p:cNvSpPr/>
          <p:nvPr/>
        </p:nvSpPr>
        <p:spPr bwMode="auto">
          <a:xfrm>
            <a:off x="6184189" y="1295400"/>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Application Owner Usage</a:t>
            </a:r>
          </a:p>
          <a:p>
            <a:pPr defTabSz="914099"/>
            <a:r>
              <a:rPr lang="en-US" dirty="0" smtClean="0">
                <a:solidFill>
                  <a:srgbClr val="FFFFFF">
                    <a:alpha val="98824"/>
                  </a:srgbClr>
                </a:solidFill>
                <a:latin typeface="Segoe UI" pitchFamily="34" charset="0"/>
                <a:ea typeface="Segoe UI" pitchFamily="34" charset="0"/>
                <a:cs typeface="Segoe UI" pitchFamily="34" charset="0"/>
              </a:rPr>
              <a:t>Capacity and Capability</a:t>
            </a:r>
          </a:p>
          <a:p>
            <a:pPr defTabSz="914099"/>
            <a:r>
              <a:rPr lang="en-US" dirty="0" smtClean="0">
                <a:solidFill>
                  <a:srgbClr val="FFFFFF">
                    <a:alpha val="98824"/>
                  </a:srgbClr>
                </a:solidFill>
                <a:latin typeface="Segoe UI" pitchFamily="34" charset="0"/>
                <a:ea typeface="Segoe UI" pitchFamily="34" charset="0"/>
                <a:cs typeface="Segoe UI" pitchFamily="34" charset="0"/>
              </a:rPr>
              <a:t>Delegation and Quota</a:t>
            </a:r>
          </a:p>
        </p:txBody>
      </p:sp>
    </p:spTree>
    <p:extLst>
      <p:ext uri="{BB962C8B-B14F-4D97-AF65-F5344CB8AC3E}">
        <p14:creationId xmlns:p14="http://schemas.microsoft.com/office/powerpoint/2010/main" val="385731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xit" presetSubtype="1" fill="hold" nodeType="withEffect">
                                  <p:stCondLst>
                                    <p:cond delay="0"/>
                                  </p:stCondLst>
                                  <p:childTnLst>
                                    <p:animEffect transition="out" filter="wipe(up)">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xit" presetSubtype="1" fill="hold" grpId="0" nodeType="withEffect">
                                  <p:stCondLst>
                                    <p:cond delay="0"/>
                                  </p:stCondLst>
                                  <p:childTnLst>
                                    <p:animEffect transition="out" filter="wipe(up)">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xit" presetSubtype="1" fill="hold" nodeType="withEffect">
                                  <p:stCondLst>
                                    <p:cond delay="0"/>
                                  </p:stCondLst>
                                  <p:childTnLst>
                                    <p:animEffect transition="out" filter="wipe(up)">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xit" presetSubtype="1" fill="hold" nodeType="withEffect">
                                  <p:stCondLst>
                                    <p:cond delay="0"/>
                                  </p:stCondLst>
                                  <p:childTnLst>
                                    <p:animEffect transition="out" filter="wipe(up)">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857474" y="6019800"/>
            <a:ext cx="6182571" cy="609600"/>
          </a:xfrm>
          <a:prstGeom prst="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05012" y="150336"/>
            <a:ext cx="10972799" cy="738664"/>
          </a:xfrm>
        </p:spPr>
        <p:txBody>
          <a:bodyPr/>
          <a:lstStyle/>
          <a:p>
            <a:r>
              <a:rPr lang="en-US" sz="5300" dirty="0"/>
              <a:t>SPF Architecture</a:t>
            </a:r>
          </a:p>
        </p:txBody>
      </p:sp>
      <p:sp>
        <p:nvSpPr>
          <p:cNvPr id="3" name="Rectangle 2"/>
          <p:cNvSpPr/>
          <p:nvPr/>
        </p:nvSpPr>
        <p:spPr bwMode="auto">
          <a:xfrm>
            <a:off x="1523603" y="1955800"/>
            <a:ext cx="6182571" cy="51252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REST API - </a:t>
            </a:r>
            <a:r>
              <a:rPr lang="en-US" dirty="0">
                <a:gradFill>
                  <a:gsLst>
                    <a:gs pos="0">
                      <a:srgbClr val="FFFFFF"/>
                    </a:gs>
                    <a:gs pos="100000">
                      <a:srgbClr val="FFFFFF"/>
                    </a:gs>
                  </a:gsLst>
                  <a:lin ang="5400000" scaled="0"/>
                </a:gradFill>
              </a:rPr>
              <a:t>O</a:t>
            </a:r>
            <a:r>
              <a:rPr lang="en-US" dirty="0" smtClean="0">
                <a:gradFill>
                  <a:gsLst>
                    <a:gs pos="0">
                      <a:srgbClr val="FFFFFF"/>
                    </a:gs>
                    <a:gs pos="100000">
                      <a:srgbClr val="FFFFFF"/>
                    </a:gs>
                  </a:gsLst>
                  <a:lin ang="5400000" scaled="0"/>
                </a:gradFill>
              </a:rPr>
              <a:t>Data</a:t>
            </a:r>
          </a:p>
        </p:txBody>
      </p:sp>
      <p:sp>
        <p:nvSpPr>
          <p:cNvPr id="4" name="Rectangle 3"/>
          <p:cNvSpPr/>
          <p:nvPr/>
        </p:nvSpPr>
        <p:spPr bwMode="auto">
          <a:xfrm>
            <a:off x="1537018" y="3406686"/>
            <a:ext cx="6182571" cy="614869"/>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Claims-based </a:t>
            </a:r>
            <a:r>
              <a:rPr lang="en-US" dirty="0" err="1" smtClean="0">
                <a:gradFill>
                  <a:gsLst>
                    <a:gs pos="0">
                      <a:srgbClr val="FFFFFF"/>
                    </a:gs>
                    <a:gs pos="100000">
                      <a:srgbClr val="FFFFFF"/>
                    </a:gs>
                  </a:gsLst>
                  <a:lin ang="5400000" scaled="0"/>
                </a:gradFill>
              </a:rPr>
              <a:t>AuthN</a:t>
            </a:r>
            <a:r>
              <a:rPr lang="en-US" dirty="0" smtClean="0">
                <a:gradFill>
                  <a:gsLst>
                    <a:gs pos="0">
                      <a:srgbClr val="FFFFFF"/>
                    </a:gs>
                    <a:gs pos="100000">
                      <a:srgbClr val="FFFFFF"/>
                    </a:gs>
                  </a:gsLst>
                  <a:lin ang="5400000" scaled="0"/>
                </a:gradFill>
              </a:rPr>
              <a:t> and </a:t>
            </a:r>
            <a:r>
              <a:rPr lang="en-US" dirty="0" err="1" smtClean="0">
                <a:gradFill>
                  <a:gsLst>
                    <a:gs pos="0">
                      <a:srgbClr val="FFFFFF"/>
                    </a:gs>
                    <a:gs pos="100000">
                      <a:srgbClr val="FFFFFF"/>
                    </a:gs>
                  </a:gsLst>
                  <a:lin ang="5400000" scaled="0"/>
                </a:gradFill>
              </a:rPr>
              <a:t>AuthZ</a:t>
            </a:r>
            <a:endParaRPr lang="en-US" dirty="0" smtClean="0">
              <a:gradFill>
                <a:gsLst>
                  <a:gs pos="0">
                    <a:srgbClr val="FFFFFF"/>
                  </a:gs>
                  <a:gs pos="100000">
                    <a:srgbClr val="FFFFFF"/>
                  </a:gs>
                </a:gsLst>
                <a:lin ang="5400000" scaled="0"/>
              </a:gradFill>
            </a:endParaRPr>
          </a:p>
        </p:txBody>
      </p:sp>
      <p:sp>
        <p:nvSpPr>
          <p:cNvPr id="5" name="Rectangle 4"/>
          <p:cNvSpPr/>
          <p:nvPr/>
        </p:nvSpPr>
        <p:spPr bwMode="auto">
          <a:xfrm>
            <a:off x="1537018" y="4228224"/>
            <a:ext cx="6182571" cy="51252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Aggregation</a:t>
            </a:r>
          </a:p>
        </p:txBody>
      </p:sp>
      <p:sp>
        <p:nvSpPr>
          <p:cNvPr id="6" name="Rectangle 5"/>
          <p:cNvSpPr/>
          <p:nvPr/>
        </p:nvSpPr>
        <p:spPr bwMode="auto">
          <a:xfrm>
            <a:off x="1537018" y="2674996"/>
            <a:ext cx="6182571" cy="525019"/>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Powershell Web Service</a:t>
            </a:r>
          </a:p>
        </p:txBody>
      </p:sp>
      <p:sp>
        <p:nvSpPr>
          <p:cNvPr id="7" name="Can 6"/>
          <p:cNvSpPr/>
          <p:nvPr/>
        </p:nvSpPr>
        <p:spPr bwMode="auto">
          <a:xfrm>
            <a:off x="8227457" y="3100551"/>
            <a:ext cx="2539339" cy="1642536"/>
          </a:xfrm>
          <a:prstGeom prst="can">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dirty="0">
                <a:gradFill>
                  <a:gsLst>
                    <a:gs pos="0">
                      <a:srgbClr val="FFFFFF"/>
                    </a:gs>
                    <a:gs pos="100000">
                      <a:srgbClr val="FFFFFF"/>
                    </a:gs>
                  </a:gsLst>
                  <a:lin ang="5400000" scaled="0"/>
                </a:gradFill>
              </a:rPr>
              <a:t>Stamps</a:t>
            </a:r>
          </a:p>
          <a:p>
            <a:pPr algn="ctr" defTabSz="1218585" fontAlgn="base">
              <a:spcBef>
                <a:spcPct val="0"/>
              </a:spcBef>
              <a:spcAft>
                <a:spcPct val="0"/>
              </a:spcAft>
            </a:pPr>
            <a:r>
              <a:rPr lang="en-US" sz="1500" dirty="0">
                <a:gradFill>
                  <a:gsLst>
                    <a:gs pos="0">
                      <a:srgbClr val="FFFFFF"/>
                    </a:gs>
                    <a:gs pos="100000">
                      <a:srgbClr val="FFFFFF"/>
                    </a:gs>
                  </a:gsLst>
                  <a:lin ang="5400000" scaled="0"/>
                </a:gradFill>
              </a:rPr>
              <a:t>Mgmt Servers</a:t>
            </a:r>
          </a:p>
          <a:p>
            <a:pPr algn="ctr" defTabSz="1218585" fontAlgn="base">
              <a:spcBef>
                <a:spcPct val="0"/>
              </a:spcBef>
              <a:spcAft>
                <a:spcPct val="0"/>
              </a:spcAft>
            </a:pPr>
            <a:r>
              <a:rPr lang="en-US" sz="1500" dirty="0">
                <a:gradFill>
                  <a:gsLst>
                    <a:gs pos="0">
                      <a:srgbClr val="FFFFFF"/>
                    </a:gs>
                    <a:gs pos="100000">
                      <a:srgbClr val="FFFFFF"/>
                    </a:gs>
                  </a:gsLst>
                  <a:lin ang="5400000" scaled="0"/>
                </a:gradFill>
              </a:rPr>
              <a:t>Tenants</a:t>
            </a:r>
          </a:p>
          <a:p>
            <a:pPr algn="ctr" defTabSz="1218585" fontAlgn="base">
              <a:spcBef>
                <a:spcPct val="0"/>
              </a:spcBef>
              <a:spcAft>
                <a:spcPct val="0"/>
              </a:spcAft>
            </a:pPr>
            <a:r>
              <a:rPr lang="en-US" sz="1500" dirty="0">
                <a:gradFill>
                  <a:gsLst>
                    <a:gs pos="0">
                      <a:srgbClr val="FFFFFF"/>
                    </a:gs>
                    <a:gs pos="100000">
                      <a:srgbClr val="FFFFFF"/>
                    </a:gs>
                  </a:gsLst>
                  <a:lin ang="5400000" scaled="0"/>
                </a:gradFill>
              </a:rPr>
              <a:t>User Roles</a:t>
            </a:r>
          </a:p>
        </p:txBody>
      </p:sp>
      <p:sp>
        <p:nvSpPr>
          <p:cNvPr id="8" name="Rectangle 7"/>
          <p:cNvSpPr/>
          <p:nvPr/>
        </p:nvSpPr>
        <p:spPr bwMode="auto">
          <a:xfrm>
            <a:off x="1537018" y="4870321"/>
            <a:ext cx="2932218" cy="525019"/>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PS Scripts</a:t>
            </a:r>
          </a:p>
        </p:txBody>
      </p:sp>
      <p:sp>
        <p:nvSpPr>
          <p:cNvPr id="9" name="Rectangle 8"/>
          <p:cNvSpPr/>
          <p:nvPr/>
        </p:nvSpPr>
        <p:spPr bwMode="auto">
          <a:xfrm>
            <a:off x="4628304" y="4885181"/>
            <a:ext cx="3091285" cy="525019"/>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SCO </a:t>
            </a:r>
            <a:r>
              <a:rPr lang="en-US" dirty="0" err="1" smtClean="0">
                <a:gradFill>
                  <a:gsLst>
                    <a:gs pos="0">
                      <a:srgbClr val="FFFFFF"/>
                    </a:gs>
                    <a:gs pos="100000">
                      <a:srgbClr val="FFFFFF"/>
                    </a:gs>
                  </a:gsLst>
                  <a:lin ang="5400000" scaled="0"/>
                </a:gradFill>
              </a:rPr>
              <a:t>Runbooks</a:t>
            </a:r>
            <a:endParaRPr lang="en-US" dirty="0" smtClean="0">
              <a:gradFill>
                <a:gsLst>
                  <a:gs pos="0">
                    <a:srgbClr val="FFFFFF"/>
                  </a:gs>
                  <a:gs pos="100000">
                    <a:srgbClr val="FFFFFF"/>
                  </a:gs>
                </a:gsLst>
                <a:lin ang="5400000" scaled="0"/>
              </a:gradFill>
            </a:endParaRPr>
          </a:p>
        </p:txBody>
      </p:sp>
      <p:sp>
        <p:nvSpPr>
          <p:cNvPr id="11" name="Rectangle 10"/>
          <p:cNvSpPr/>
          <p:nvPr/>
        </p:nvSpPr>
        <p:spPr bwMode="auto">
          <a:xfrm>
            <a:off x="2654327" y="5816600"/>
            <a:ext cx="6182571" cy="609600"/>
          </a:xfrm>
          <a:prstGeom prst="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10" name="Rectangle 9"/>
          <p:cNvSpPr/>
          <p:nvPr/>
        </p:nvSpPr>
        <p:spPr bwMode="auto">
          <a:xfrm>
            <a:off x="2349607" y="5556369"/>
            <a:ext cx="6182571" cy="609600"/>
          </a:xfrm>
          <a:prstGeom prst="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Management Stamps</a:t>
            </a:r>
          </a:p>
        </p:txBody>
      </p:sp>
      <p:sp>
        <p:nvSpPr>
          <p:cNvPr id="13" name="Rectangle 12"/>
          <p:cNvSpPr/>
          <p:nvPr/>
        </p:nvSpPr>
        <p:spPr bwMode="auto">
          <a:xfrm>
            <a:off x="978364" y="1219200"/>
            <a:ext cx="4049526" cy="609600"/>
          </a:xfrm>
          <a:prstGeom prst="rect">
            <a:avLst/>
          </a:prstGeom>
          <a:solidFill>
            <a:srgbClr val="FF6699"/>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Hoster Portal Client</a:t>
            </a:r>
          </a:p>
        </p:txBody>
      </p:sp>
      <p:sp>
        <p:nvSpPr>
          <p:cNvPr id="14" name="Rectangle 13"/>
          <p:cNvSpPr/>
          <p:nvPr/>
        </p:nvSpPr>
        <p:spPr bwMode="auto">
          <a:xfrm>
            <a:off x="5180251" y="1219200"/>
            <a:ext cx="4049526" cy="609600"/>
          </a:xfrm>
          <a:prstGeom prst="rect">
            <a:avLst/>
          </a:prstGeom>
          <a:solidFill>
            <a:srgbClr val="FF6699"/>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App Controller</a:t>
            </a:r>
          </a:p>
        </p:txBody>
      </p:sp>
    </p:spTree>
    <p:extLst>
      <p:ext uri="{BB962C8B-B14F-4D97-AF65-F5344CB8AC3E}">
        <p14:creationId xmlns:p14="http://schemas.microsoft.com/office/powerpoint/2010/main" val="247475427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12" y="150336"/>
            <a:ext cx="10972799" cy="664797"/>
          </a:xfrm>
        </p:spPr>
        <p:txBody>
          <a:bodyPr/>
          <a:lstStyle/>
          <a:p>
            <a:r>
              <a:rPr lang="en-US" sz="4800" dirty="0"/>
              <a:t>DEMO – REST </a:t>
            </a:r>
            <a:r>
              <a:rPr lang="en-US" sz="4800" dirty="0" smtClean="0"/>
              <a:t>OData API </a:t>
            </a:r>
            <a:r>
              <a:rPr lang="en-US" sz="4800" dirty="0"/>
              <a:t>for VMM</a:t>
            </a:r>
          </a:p>
        </p:txBody>
      </p:sp>
      <p:sp>
        <p:nvSpPr>
          <p:cNvPr id="3" name="Rectangle 2"/>
          <p:cNvSpPr/>
          <p:nvPr/>
        </p:nvSpPr>
        <p:spPr bwMode="auto">
          <a:xfrm>
            <a:off x="2844059" y="2611675"/>
            <a:ext cx="6182571" cy="41092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REST API - </a:t>
            </a:r>
            <a:r>
              <a:rPr lang="en-US" dirty="0">
                <a:gradFill>
                  <a:gsLst>
                    <a:gs pos="0">
                      <a:srgbClr val="FFFFFF"/>
                    </a:gs>
                    <a:gs pos="100000">
                      <a:srgbClr val="FFFFFF"/>
                    </a:gs>
                  </a:gsLst>
                  <a:lin ang="5400000" scaled="0"/>
                </a:gradFill>
              </a:rPr>
              <a:t>O</a:t>
            </a:r>
            <a:r>
              <a:rPr lang="en-US" dirty="0" smtClean="0">
                <a:gradFill>
                  <a:gsLst>
                    <a:gs pos="0">
                      <a:srgbClr val="FFFFFF"/>
                    </a:gs>
                    <a:gs pos="100000">
                      <a:srgbClr val="FFFFFF"/>
                    </a:gs>
                  </a:gsLst>
                  <a:lin ang="5400000" scaled="0"/>
                </a:gradFill>
              </a:rPr>
              <a:t>Data</a:t>
            </a:r>
          </a:p>
        </p:txBody>
      </p:sp>
      <p:sp>
        <p:nvSpPr>
          <p:cNvPr id="6" name="Rectangle 5"/>
          <p:cNvSpPr/>
          <p:nvPr/>
        </p:nvSpPr>
        <p:spPr bwMode="auto">
          <a:xfrm>
            <a:off x="2857474" y="3113578"/>
            <a:ext cx="6182571" cy="37153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Powershell Web Service</a:t>
            </a:r>
          </a:p>
        </p:txBody>
      </p:sp>
      <p:sp>
        <p:nvSpPr>
          <p:cNvPr id="8" name="Rectangle 7"/>
          <p:cNvSpPr/>
          <p:nvPr/>
        </p:nvSpPr>
        <p:spPr bwMode="auto">
          <a:xfrm>
            <a:off x="2844059" y="4038600"/>
            <a:ext cx="6182571" cy="44563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PS Scripts</a:t>
            </a:r>
          </a:p>
        </p:txBody>
      </p:sp>
      <p:sp>
        <p:nvSpPr>
          <p:cNvPr id="10" name="Rectangle 9"/>
          <p:cNvSpPr/>
          <p:nvPr/>
        </p:nvSpPr>
        <p:spPr bwMode="auto">
          <a:xfrm>
            <a:off x="2844059" y="5765800"/>
            <a:ext cx="6182571" cy="609600"/>
          </a:xfrm>
          <a:prstGeom prst="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VMM 2012</a:t>
            </a:r>
          </a:p>
        </p:txBody>
      </p:sp>
      <p:sp>
        <p:nvSpPr>
          <p:cNvPr id="16" name="Rectangle 15"/>
          <p:cNvSpPr/>
          <p:nvPr/>
        </p:nvSpPr>
        <p:spPr bwMode="auto">
          <a:xfrm>
            <a:off x="2857475" y="4639232"/>
            <a:ext cx="6169154" cy="415368"/>
          </a:xfrm>
          <a:prstGeom prst="rect">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VMM 2012 Client</a:t>
            </a:r>
          </a:p>
        </p:txBody>
      </p:sp>
      <p:sp>
        <p:nvSpPr>
          <p:cNvPr id="28" name="TextBox 27"/>
          <p:cNvSpPr txBox="1"/>
          <p:nvPr/>
        </p:nvSpPr>
        <p:spPr>
          <a:xfrm>
            <a:off x="2844059" y="1031882"/>
            <a:ext cx="6182571" cy="461665"/>
          </a:xfrm>
          <a:prstGeom prst="rect">
            <a:avLst/>
          </a:prstGeom>
          <a:solidFill>
            <a:schemeClr val="tx1"/>
          </a:solidFill>
        </p:spPr>
        <p:txBody>
          <a:bodyPr wrap="square" lIns="0" tIns="0" rIns="0" bIns="0" rtlCol="0">
            <a:spAutoFit/>
          </a:bodyPr>
          <a:lstStyle/>
          <a:p>
            <a:r>
              <a:rPr lang="en-US" sz="1500" b="1" dirty="0">
                <a:solidFill>
                  <a:schemeClr val="bg1"/>
                </a:solidFill>
                <a:latin typeface="Lucida Console" pitchFamily="49" charset="0"/>
              </a:rPr>
              <a:t>http://&lt;spfserver&gt;:8090/SC2012/VMM/Microsoft.Management.oData.svc/Clouds?$filter=VMMServer </a:t>
            </a:r>
            <a:r>
              <a:rPr lang="en-US" sz="1500" b="1" dirty="0" err="1">
                <a:solidFill>
                  <a:schemeClr val="bg1"/>
                </a:solidFill>
                <a:latin typeface="Lucida Console" pitchFamily="49" charset="0"/>
              </a:rPr>
              <a:t>eq</a:t>
            </a:r>
            <a:r>
              <a:rPr lang="en-US" sz="1500" b="1" dirty="0">
                <a:solidFill>
                  <a:schemeClr val="bg1"/>
                </a:solidFill>
                <a:latin typeface="Lucida Console" pitchFamily="49" charset="0"/>
              </a:rPr>
              <a:t> ‘&lt;</a:t>
            </a:r>
            <a:r>
              <a:rPr lang="en-US" sz="1500" b="1" dirty="0" err="1">
                <a:solidFill>
                  <a:schemeClr val="bg1"/>
                </a:solidFill>
                <a:latin typeface="Lucida Console" pitchFamily="49" charset="0"/>
              </a:rPr>
              <a:t>vmmserver</a:t>
            </a:r>
            <a:r>
              <a:rPr lang="en-US" sz="1500" b="1" dirty="0">
                <a:solidFill>
                  <a:schemeClr val="bg1"/>
                </a:solidFill>
                <a:latin typeface="Lucida Console" pitchFamily="49" charset="0"/>
              </a:rPr>
              <a:t>&gt;’</a:t>
            </a:r>
          </a:p>
        </p:txBody>
      </p:sp>
      <p:cxnSp>
        <p:nvCxnSpPr>
          <p:cNvPr id="33" name="Straight Connector 32"/>
          <p:cNvCxnSpPr/>
          <p:nvPr/>
        </p:nvCxnSpPr>
        <p:spPr>
          <a:xfrm>
            <a:off x="-101574" y="2311400"/>
            <a:ext cx="12320831" cy="0"/>
          </a:xfrm>
          <a:prstGeom prst="line">
            <a:avLst/>
          </a:prstGeom>
          <a:ln w="25400">
            <a:solidFill>
              <a:schemeClr val="tx1">
                <a:alpha val="56000"/>
              </a:schemeClr>
            </a:solidFill>
            <a:prstDash val="dash"/>
          </a:ln>
        </p:spPr>
        <p:style>
          <a:lnRef idx="2">
            <a:schemeClr val="dk1"/>
          </a:lnRef>
          <a:fillRef idx="0">
            <a:schemeClr val="dk1"/>
          </a:fillRef>
          <a:effectRef idx="1">
            <a:schemeClr val="dk1"/>
          </a:effectRef>
          <a:fontRef idx="minor">
            <a:schemeClr val="tx1"/>
          </a:fontRef>
        </p:style>
      </p:cxnSp>
      <p:sp>
        <p:nvSpPr>
          <p:cNvPr id="17" name="Rectangle 16"/>
          <p:cNvSpPr/>
          <p:nvPr/>
        </p:nvSpPr>
        <p:spPr bwMode="auto">
          <a:xfrm>
            <a:off x="2813394" y="1595675"/>
            <a:ext cx="6182571" cy="512525"/>
          </a:xfrm>
          <a:prstGeom prst="rect">
            <a:avLst/>
          </a:prstGeom>
          <a:solidFill>
            <a:srgbClr val="FF6699"/>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Web Browser</a:t>
            </a:r>
          </a:p>
        </p:txBody>
      </p:sp>
      <p:cxnSp>
        <p:nvCxnSpPr>
          <p:cNvPr id="36" name="Straight Connector 35"/>
          <p:cNvCxnSpPr/>
          <p:nvPr/>
        </p:nvCxnSpPr>
        <p:spPr>
          <a:xfrm>
            <a:off x="0" y="5359400"/>
            <a:ext cx="12320831" cy="0"/>
          </a:xfrm>
          <a:prstGeom prst="line">
            <a:avLst/>
          </a:prstGeom>
          <a:ln w="25400">
            <a:solidFill>
              <a:schemeClr val="tx1">
                <a:alpha val="56000"/>
              </a:schemeClr>
            </a:solidFill>
            <a:prstDash val="dash"/>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537403" y="1411009"/>
            <a:ext cx="67306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Hoster</a:t>
            </a:r>
          </a:p>
        </p:txBody>
      </p:sp>
      <p:sp>
        <p:nvSpPr>
          <p:cNvPr id="42" name="TextBox 41"/>
          <p:cNvSpPr txBox="1"/>
          <p:nvPr/>
        </p:nvSpPr>
        <p:spPr>
          <a:xfrm>
            <a:off x="537402" y="3466069"/>
            <a:ext cx="365485"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SPF</a:t>
            </a:r>
          </a:p>
        </p:txBody>
      </p:sp>
      <p:sp>
        <p:nvSpPr>
          <p:cNvPr id="43" name="TextBox 42"/>
          <p:cNvSpPr txBox="1"/>
          <p:nvPr/>
        </p:nvSpPr>
        <p:spPr>
          <a:xfrm>
            <a:off x="537403" y="5805522"/>
            <a:ext cx="646587"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Stamp</a:t>
            </a:r>
          </a:p>
        </p:txBody>
      </p:sp>
      <p:sp>
        <p:nvSpPr>
          <p:cNvPr id="46" name="Up-Down Arrow 45"/>
          <p:cNvSpPr/>
          <p:nvPr/>
        </p:nvSpPr>
        <p:spPr bwMode="auto">
          <a:xfrm>
            <a:off x="5713412" y="2081309"/>
            <a:ext cx="355507" cy="534892"/>
          </a:xfrm>
          <a:prstGeom prst="upDownArrow">
            <a:avLst/>
          </a:prstGeom>
          <a:solidFill>
            <a:srgbClr val="FF6699"/>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err="1">
              <a:gradFill>
                <a:gsLst>
                  <a:gs pos="0">
                    <a:srgbClr val="FFFFFF"/>
                  </a:gs>
                  <a:gs pos="100000">
                    <a:srgbClr val="FFFFFF"/>
                  </a:gs>
                </a:gsLst>
                <a:lin ang="5400000" scaled="0"/>
              </a:gradFill>
            </a:endParaRPr>
          </a:p>
        </p:txBody>
      </p:sp>
      <p:sp>
        <p:nvSpPr>
          <p:cNvPr id="47" name="TextBox 46"/>
          <p:cNvSpPr txBox="1"/>
          <p:nvPr/>
        </p:nvSpPr>
        <p:spPr>
          <a:xfrm>
            <a:off x="3927155" y="2209801"/>
            <a:ext cx="1566945" cy="328295"/>
          </a:xfrm>
          <a:prstGeom prst="rect">
            <a:avLst/>
          </a:prstGeom>
          <a:solidFill>
            <a:srgbClr val="FF6699"/>
          </a:solidFill>
          <a:ln>
            <a:noFill/>
          </a:ln>
        </p:spPr>
        <p:txBody>
          <a:bodyPr wrap="none" lIns="0" tIns="0" rIns="0" bIns="0" rtlCol="0">
            <a:spAutoFit/>
          </a:bodyPr>
          <a:lstStyle/>
          <a:p>
            <a:r>
              <a:rPr lang="en-US" sz="2100" dirty="0">
                <a:gradFill>
                  <a:gsLst>
                    <a:gs pos="0">
                      <a:schemeClr val="tx1"/>
                    </a:gs>
                    <a:gs pos="86000">
                      <a:schemeClr val="tx1"/>
                    </a:gs>
                  </a:gsLst>
                  <a:lin ang="5400000" scaled="0"/>
                </a:gradFill>
              </a:rPr>
              <a:t>http requests</a:t>
            </a:r>
          </a:p>
        </p:txBody>
      </p:sp>
      <p:sp>
        <p:nvSpPr>
          <p:cNvPr id="48" name="Up-Down Arrow 47"/>
          <p:cNvSpPr/>
          <p:nvPr/>
        </p:nvSpPr>
        <p:spPr bwMode="auto">
          <a:xfrm>
            <a:off x="5738905" y="5030131"/>
            <a:ext cx="355507" cy="735669"/>
          </a:xfrm>
          <a:prstGeom prst="upDownArrow">
            <a:avLst/>
          </a:prstGeom>
          <a:solidFill>
            <a:srgbClr val="7030A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err="1">
              <a:gradFill>
                <a:gsLst>
                  <a:gs pos="0">
                    <a:srgbClr val="FFFFFF"/>
                  </a:gs>
                  <a:gs pos="100000">
                    <a:srgbClr val="FFFFFF"/>
                  </a:gs>
                </a:gsLst>
                <a:lin ang="5400000" scaled="0"/>
              </a:gradFill>
            </a:endParaRPr>
          </a:p>
        </p:txBody>
      </p:sp>
      <p:sp>
        <p:nvSpPr>
          <p:cNvPr id="49" name="TextBox 48"/>
          <p:cNvSpPr txBox="1"/>
          <p:nvPr/>
        </p:nvSpPr>
        <p:spPr>
          <a:xfrm>
            <a:off x="4613746" y="5257801"/>
            <a:ext cx="549831" cy="323165"/>
          </a:xfrm>
          <a:prstGeom prst="rect">
            <a:avLst/>
          </a:prstGeom>
          <a:solidFill>
            <a:srgbClr val="CC99FF"/>
          </a:solidFill>
          <a:ln>
            <a:noFill/>
          </a:ln>
        </p:spPr>
        <p:txBody>
          <a:bodyPr wrap="none" lIns="0" tIns="0" rIns="0" bIns="0" rtlCol="0">
            <a:spAutoFit/>
          </a:bodyPr>
          <a:lstStyle/>
          <a:p>
            <a:r>
              <a:rPr lang="en-US" sz="2100" dirty="0">
                <a:gradFill>
                  <a:gsLst>
                    <a:gs pos="0">
                      <a:schemeClr val="tx1"/>
                    </a:gs>
                    <a:gs pos="86000">
                      <a:schemeClr val="tx1"/>
                    </a:gs>
                  </a:gsLst>
                  <a:lin ang="5400000" scaled="0"/>
                </a:gradFill>
              </a:rPr>
              <a:t>WCF</a:t>
            </a:r>
          </a:p>
        </p:txBody>
      </p:sp>
      <p:sp>
        <p:nvSpPr>
          <p:cNvPr id="50" name="Rectangle 49"/>
          <p:cNvSpPr/>
          <p:nvPr/>
        </p:nvSpPr>
        <p:spPr bwMode="auto">
          <a:xfrm>
            <a:off x="2813394" y="3576090"/>
            <a:ext cx="6182571" cy="371535"/>
          </a:xfrm>
          <a:prstGeom prst="rect">
            <a:avLst/>
          </a:prstGeom>
          <a:solidFill>
            <a:srgbClr val="00B0F0"/>
          </a:solidFill>
          <a:ln>
            <a:solidFill>
              <a:schemeClr val="tx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Resources (MOF)</a:t>
            </a:r>
          </a:p>
        </p:txBody>
      </p:sp>
    </p:spTree>
    <p:extLst>
      <p:ext uri="{BB962C8B-B14F-4D97-AF65-F5344CB8AC3E}">
        <p14:creationId xmlns:p14="http://schemas.microsoft.com/office/powerpoint/2010/main" val="340868422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a:t>REST OData API for VMM</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1718040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31812" y="1219200"/>
            <a:ext cx="4343400" cy="1905000"/>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rgbClr val="FFFFFF">
                    <a:alpha val="98824"/>
                  </a:srgbClr>
                </a:solidFill>
                <a:latin typeface="Segoe UI" pitchFamily="34" charset="0"/>
                <a:ea typeface="Segoe UI" pitchFamily="34" charset="0"/>
                <a:cs typeface="Segoe UI" pitchFamily="34" charset="0"/>
              </a:rPr>
              <a:t>Tenant A</a:t>
            </a:r>
          </a:p>
        </p:txBody>
      </p:sp>
      <p:sp>
        <p:nvSpPr>
          <p:cNvPr id="2" name="Title 1"/>
          <p:cNvSpPr>
            <a:spLocks noGrp="1"/>
          </p:cNvSpPr>
          <p:nvPr>
            <p:ph type="title"/>
          </p:nvPr>
        </p:nvSpPr>
        <p:spPr/>
        <p:txBody>
          <a:bodyPr/>
          <a:lstStyle/>
          <a:p>
            <a:r>
              <a:rPr lang="en-US" dirty="0"/>
              <a:t>Multi-tenancy and Aggregation</a:t>
            </a:r>
          </a:p>
        </p:txBody>
      </p:sp>
      <p:sp>
        <p:nvSpPr>
          <p:cNvPr id="3" name="Rounded Rectangle 2"/>
          <p:cNvSpPr/>
          <p:nvPr/>
        </p:nvSpPr>
        <p:spPr bwMode="auto">
          <a:xfrm>
            <a:off x="755100" y="2438400"/>
            <a:ext cx="1066800" cy="381000"/>
          </a:xfrm>
          <a:prstGeom prst="roundRect">
            <a:avLst/>
          </a:prstGeom>
          <a:solidFill>
            <a:schemeClr val="accent6">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A</a:t>
            </a:r>
          </a:p>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Prod User Role</a:t>
            </a:r>
          </a:p>
        </p:txBody>
      </p:sp>
      <p:sp>
        <p:nvSpPr>
          <p:cNvPr id="4" name="Rounded Rectangle 3"/>
          <p:cNvSpPr/>
          <p:nvPr/>
        </p:nvSpPr>
        <p:spPr bwMode="auto">
          <a:xfrm>
            <a:off x="2132012" y="2438400"/>
            <a:ext cx="1066800" cy="381000"/>
          </a:xfrm>
          <a:prstGeom prst="roundRect">
            <a:avLst/>
          </a:prstGeom>
          <a:solidFill>
            <a:schemeClr val="accent6">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A</a:t>
            </a:r>
          </a:p>
          <a:p>
            <a:pPr algn="ctr" defTabSz="914099"/>
            <a:r>
              <a:rPr lang="en-US" sz="1000" dirty="0" err="1" smtClean="0">
                <a:solidFill>
                  <a:srgbClr val="FFFFFF">
                    <a:alpha val="98824"/>
                  </a:srgbClr>
                </a:solidFill>
                <a:latin typeface="Segoe UI" pitchFamily="34" charset="0"/>
                <a:ea typeface="Segoe UI" pitchFamily="34" charset="0"/>
                <a:cs typeface="Segoe UI" pitchFamily="34" charset="0"/>
              </a:rPr>
              <a:t>Dev</a:t>
            </a:r>
            <a:r>
              <a:rPr lang="en-US" sz="1000" dirty="0" smtClean="0">
                <a:solidFill>
                  <a:srgbClr val="FFFFFF">
                    <a:alpha val="98824"/>
                  </a:srgbClr>
                </a:solidFill>
                <a:latin typeface="Segoe UI" pitchFamily="34" charset="0"/>
                <a:ea typeface="Segoe UI" pitchFamily="34" charset="0"/>
                <a:cs typeface="Segoe UI" pitchFamily="34" charset="0"/>
              </a:rPr>
              <a:t> User Role</a:t>
            </a:r>
          </a:p>
        </p:txBody>
      </p:sp>
      <p:sp>
        <p:nvSpPr>
          <p:cNvPr id="5" name="Rounded Rectangle 4"/>
          <p:cNvSpPr/>
          <p:nvPr/>
        </p:nvSpPr>
        <p:spPr bwMode="auto">
          <a:xfrm>
            <a:off x="3427412" y="2438400"/>
            <a:ext cx="1066800" cy="381000"/>
          </a:xfrm>
          <a:prstGeom prst="roundRect">
            <a:avLst/>
          </a:prstGeom>
          <a:solidFill>
            <a:schemeClr val="accent6">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A </a:t>
            </a:r>
          </a:p>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Test User Role</a:t>
            </a:r>
          </a:p>
        </p:txBody>
      </p:sp>
      <p:sp>
        <p:nvSpPr>
          <p:cNvPr id="6" name="Rounded Rectangle 5"/>
          <p:cNvSpPr/>
          <p:nvPr/>
        </p:nvSpPr>
        <p:spPr bwMode="auto">
          <a:xfrm>
            <a:off x="2073248" y="1409700"/>
            <a:ext cx="1248566" cy="381000"/>
          </a:xfrm>
          <a:prstGeom prst="roundRect">
            <a:avLst/>
          </a:prstGeom>
          <a:solidFill>
            <a:schemeClr val="accent6">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Tenant Admin User Role</a:t>
            </a:r>
          </a:p>
        </p:txBody>
      </p:sp>
      <p:sp>
        <p:nvSpPr>
          <p:cNvPr id="8" name="Rectangle 7"/>
          <p:cNvSpPr/>
          <p:nvPr/>
        </p:nvSpPr>
        <p:spPr bwMode="auto">
          <a:xfrm>
            <a:off x="5256212" y="1219200"/>
            <a:ext cx="4343400" cy="1905000"/>
          </a:xfrm>
          <a:prstGeom prst="rect">
            <a:avLst/>
          </a:prstGeom>
          <a:solidFill>
            <a:srgbClr val="7030A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rgbClr val="FFFFFF">
                    <a:alpha val="98824"/>
                  </a:srgbClr>
                </a:solidFill>
                <a:latin typeface="Segoe UI" pitchFamily="34" charset="0"/>
                <a:ea typeface="Segoe UI" pitchFamily="34" charset="0"/>
                <a:cs typeface="Segoe UI" pitchFamily="34" charset="0"/>
              </a:rPr>
              <a:t>Tenant B</a:t>
            </a:r>
          </a:p>
        </p:txBody>
      </p:sp>
      <p:sp>
        <p:nvSpPr>
          <p:cNvPr id="9" name="Rounded Rectangle 8"/>
          <p:cNvSpPr/>
          <p:nvPr/>
        </p:nvSpPr>
        <p:spPr bwMode="auto">
          <a:xfrm>
            <a:off x="5561012" y="2485697"/>
            <a:ext cx="1066800" cy="381000"/>
          </a:xfrm>
          <a:prstGeom prst="roundRect">
            <a:avLst/>
          </a:prstGeom>
          <a:solidFill>
            <a:schemeClr val="accent3">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B </a:t>
            </a:r>
            <a:r>
              <a:rPr lang="en-US" sz="1000" dirty="0" err="1" smtClean="0">
                <a:solidFill>
                  <a:srgbClr val="FFFFFF">
                    <a:alpha val="98824"/>
                  </a:srgbClr>
                </a:solidFill>
                <a:latin typeface="Segoe UI" pitchFamily="34" charset="0"/>
                <a:ea typeface="Segoe UI" pitchFamily="34" charset="0"/>
                <a:cs typeface="Segoe UI" pitchFamily="34" charset="0"/>
              </a:rPr>
              <a:t>Dev</a:t>
            </a:r>
            <a:r>
              <a:rPr lang="en-US" sz="1000" dirty="0" smtClean="0">
                <a:solidFill>
                  <a:srgbClr val="FFFFFF">
                    <a:alpha val="98824"/>
                  </a:srgbClr>
                </a:solidFill>
                <a:latin typeface="Segoe UI" pitchFamily="34" charset="0"/>
                <a:ea typeface="Segoe UI" pitchFamily="34" charset="0"/>
                <a:cs typeface="Segoe UI" pitchFamily="34" charset="0"/>
              </a:rPr>
              <a:t> User Role</a:t>
            </a:r>
            <a:endParaRPr lang="en-US" sz="1000" dirty="0">
              <a:solidFill>
                <a:srgbClr val="FFFFFF">
                  <a:alpha val="98824"/>
                </a:srgbClr>
              </a:solidFill>
              <a:latin typeface="Segoe UI" pitchFamily="34" charset="0"/>
              <a:ea typeface="Segoe UI" pitchFamily="34" charset="0"/>
              <a:cs typeface="Segoe UI" pitchFamily="34" charset="0"/>
            </a:endParaRPr>
          </a:p>
        </p:txBody>
      </p:sp>
      <p:sp>
        <p:nvSpPr>
          <p:cNvPr id="10" name="Rounded Rectangle 9"/>
          <p:cNvSpPr/>
          <p:nvPr/>
        </p:nvSpPr>
        <p:spPr bwMode="auto">
          <a:xfrm>
            <a:off x="6937924" y="2485697"/>
            <a:ext cx="1066800" cy="381000"/>
          </a:xfrm>
          <a:prstGeom prst="roundRect">
            <a:avLst/>
          </a:prstGeom>
          <a:solidFill>
            <a:schemeClr val="accent3">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B </a:t>
            </a:r>
          </a:p>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Test User Role</a:t>
            </a:r>
            <a:endParaRPr lang="en-US" sz="1000" dirty="0">
              <a:solidFill>
                <a:srgbClr val="FFFFFF">
                  <a:alpha val="98824"/>
                </a:srgbClr>
              </a:solidFill>
              <a:latin typeface="Segoe UI" pitchFamily="34" charset="0"/>
              <a:ea typeface="Segoe UI" pitchFamily="34" charset="0"/>
              <a:cs typeface="Segoe UI" pitchFamily="34" charset="0"/>
            </a:endParaRPr>
          </a:p>
        </p:txBody>
      </p:sp>
      <p:sp>
        <p:nvSpPr>
          <p:cNvPr id="11" name="Rounded Rectangle 10"/>
          <p:cNvSpPr/>
          <p:nvPr/>
        </p:nvSpPr>
        <p:spPr bwMode="auto">
          <a:xfrm>
            <a:off x="8233324" y="2485697"/>
            <a:ext cx="1066800" cy="381000"/>
          </a:xfrm>
          <a:prstGeom prst="roundRect">
            <a:avLst/>
          </a:prstGeom>
          <a:solidFill>
            <a:schemeClr val="accent3">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rgbClr val="FFFFFF">
                    <a:alpha val="98824"/>
                  </a:srgbClr>
                </a:solidFill>
                <a:latin typeface="Segoe UI" pitchFamily="34" charset="0"/>
                <a:ea typeface="Segoe UI" pitchFamily="34" charset="0"/>
                <a:cs typeface="Segoe UI" pitchFamily="34" charset="0"/>
              </a:rPr>
              <a:t>Tenant B Prod User Role</a:t>
            </a:r>
            <a:endParaRPr lang="en-US" sz="1000" dirty="0">
              <a:solidFill>
                <a:srgbClr val="FFFFFF">
                  <a:alpha val="98824"/>
                </a:srgbClr>
              </a:solidFill>
              <a:latin typeface="Segoe UI" pitchFamily="34" charset="0"/>
              <a:ea typeface="Segoe UI" pitchFamily="34" charset="0"/>
              <a:cs typeface="Segoe UI" pitchFamily="34" charset="0"/>
            </a:endParaRPr>
          </a:p>
        </p:txBody>
      </p:sp>
      <p:sp>
        <p:nvSpPr>
          <p:cNvPr id="12" name="Rounded Rectangle 11"/>
          <p:cNvSpPr/>
          <p:nvPr/>
        </p:nvSpPr>
        <p:spPr bwMode="auto">
          <a:xfrm>
            <a:off x="6780212" y="1447800"/>
            <a:ext cx="1371600" cy="381000"/>
          </a:xfrm>
          <a:prstGeom prst="roundRect">
            <a:avLst/>
          </a:prstGeom>
          <a:solidFill>
            <a:schemeClr val="accent3">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Tenant Admin User Role</a:t>
            </a:r>
          </a:p>
        </p:txBody>
      </p:sp>
      <p:grpSp>
        <p:nvGrpSpPr>
          <p:cNvPr id="55" name="Group 54"/>
          <p:cNvGrpSpPr/>
          <p:nvPr/>
        </p:nvGrpSpPr>
        <p:grpSpPr>
          <a:xfrm>
            <a:off x="531812" y="4247494"/>
            <a:ext cx="2743200" cy="2362200"/>
            <a:chOff x="531812" y="4247494"/>
            <a:chExt cx="2743200" cy="2362200"/>
          </a:xfrm>
        </p:grpSpPr>
        <p:sp>
          <p:nvSpPr>
            <p:cNvPr id="19" name="Rectangle 18"/>
            <p:cNvSpPr/>
            <p:nvPr/>
          </p:nvSpPr>
          <p:spPr bwMode="auto">
            <a:xfrm>
              <a:off x="531812" y="4247494"/>
              <a:ext cx="2743200" cy="23622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22" name="Group 21"/>
            <p:cNvGrpSpPr>
              <a:grpSpLocks/>
            </p:cNvGrpSpPr>
            <p:nvPr/>
          </p:nvGrpSpPr>
          <p:grpSpPr bwMode="auto">
            <a:xfrm>
              <a:off x="1250794" y="5590507"/>
              <a:ext cx="1304048" cy="992912"/>
              <a:chOff x="1049" y="1968"/>
              <a:chExt cx="1101" cy="842"/>
            </a:xfrm>
          </p:grpSpPr>
          <p:sp>
            <p:nvSpPr>
              <p:cNvPr id="23" name="Text Box 14"/>
              <p:cNvSpPr txBox="1">
                <a:spLocks noChangeArrowheads="1"/>
              </p:cNvSpPr>
              <p:nvPr/>
            </p:nvSpPr>
            <p:spPr bwMode="auto">
              <a:xfrm>
                <a:off x="1049" y="2562"/>
                <a:ext cx="1101" cy="248"/>
              </a:xfrm>
              <a:prstGeom prst="rect">
                <a:avLst/>
              </a:prstGeom>
              <a:noFill/>
              <a:ln w="9525" algn="ctr">
                <a:noFill/>
                <a:miter lim="800000"/>
                <a:headEnd/>
                <a:tailEnd/>
              </a:ln>
            </p:spPr>
            <p:txBody>
              <a:bodyPr wrap="non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00" b="1" dirty="0">
                    <a:solidFill>
                      <a:srgbClr val="FFFFFF"/>
                    </a:solidFill>
                  </a:rPr>
                  <a:t>VMM S</a:t>
                </a:r>
                <a:r>
                  <a:rPr lang="en-US" sz="1300" b="1" dirty="0" smtClean="0">
                    <a:solidFill>
                      <a:srgbClr val="FFFFFF"/>
                    </a:solidFill>
                  </a:rPr>
                  <a:t>erver 1</a:t>
                </a:r>
                <a:endParaRPr lang="en-US" sz="1300" b="1" dirty="0">
                  <a:solidFill>
                    <a:srgbClr val="FFFFFF"/>
                  </a:solidFill>
                </a:endParaRPr>
              </a:p>
            </p:txBody>
          </p:sp>
          <p:pic>
            <p:nvPicPr>
              <p:cNvPr id="24" name="Picture 23"/>
              <p:cNvPicPr>
                <a:picLocks noChangeAspect="1" noChangeArrowheads="1"/>
              </p:cNvPicPr>
              <p:nvPr/>
            </p:nvPicPr>
            <p:blipFill>
              <a:blip r:embed="rId2" cstate="print"/>
              <a:srcRect/>
              <a:stretch>
                <a:fillRect/>
              </a:stretch>
            </p:blipFill>
            <p:spPr bwMode="auto">
              <a:xfrm>
                <a:off x="1369" y="1968"/>
                <a:ext cx="470" cy="649"/>
              </a:xfrm>
              <a:prstGeom prst="rect">
                <a:avLst/>
              </a:prstGeom>
              <a:noFill/>
              <a:ln w="9525">
                <a:noFill/>
                <a:miter lim="800000"/>
                <a:headEnd/>
                <a:tailEnd/>
              </a:ln>
            </p:spPr>
          </p:pic>
        </p:grpSp>
        <p:pic>
          <p:nvPicPr>
            <p:cNvPr id="31" name="Picture 30" descr="Cloud"/>
            <p:cNvPicPr>
              <a:picLocks noChangeAspect="1" noChangeArrowheads="1"/>
            </p:cNvPicPr>
            <p:nvPr/>
          </p:nvPicPr>
          <p:blipFill>
            <a:blip r:embed="rId3" cstate="print"/>
            <a:srcRect/>
            <a:stretch>
              <a:fillRect/>
            </a:stretch>
          </p:blipFill>
          <p:spPr bwMode="auto">
            <a:xfrm>
              <a:off x="725439" y="4345152"/>
              <a:ext cx="914401" cy="369888"/>
            </a:xfrm>
            <a:prstGeom prst="rect">
              <a:avLst/>
            </a:prstGeom>
            <a:noFill/>
            <a:ln w="9525">
              <a:noFill/>
              <a:miter lim="800000"/>
              <a:headEnd/>
              <a:tailEnd/>
            </a:ln>
          </p:spPr>
        </p:pic>
        <p:pic>
          <p:nvPicPr>
            <p:cNvPr id="32" name="Picture 31" descr="Cloud"/>
            <p:cNvPicPr>
              <a:picLocks noChangeAspect="1" noChangeArrowheads="1"/>
            </p:cNvPicPr>
            <p:nvPr/>
          </p:nvPicPr>
          <p:blipFill>
            <a:blip r:embed="rId3" cstate="print"/>
            <a:srcRect/>
            <a:stretch>
              <a:fillRect/>
            </a:stretch>
          </p:blipFill>
          <p:spPr bwMode="auto">
            <a:xfrm>
              <a:off x="2141310" y="4343400"/>
              <a:ext cx="914401" cy="369888"/>
            </a:xfrm>
            <a:prstGeom prst="rect">
              <a:avLst/>
            </a:prstGeom>
            <a:noFill/>
            <a:ln w="9525">
              <a:noFill/>
              <a:miter lim="800000"/>
              <a:headEnd/>
              <a:tailEnd/>
            </a:ln>
          </p:spPr>
        </p:pic>
        <p:grpSp>
          <p:nvGrpSpPr>
            <p:cNvPr id="36" name="Group 35"/>
            <p:cNvGrpSpPr/>
            <p:nvPr/>
          </p:nvGrpSpPr>
          <p:grpSpPr>
            <a:xfrm>
              <a:off x="1141412" y="4953000"/>
              <a:ext cx="1412631" cy="685800"/>
              <a:chOff x="1141412" y="4953000"/>
              <a:chExt cx="1412631" cy="685800"/>
            </a:xfrm>
          </p:grpSpPr>
          <p:pic>
            <p:nvPicPr>
              <p:cNvPr id="33" name="Picture 32"/>
              <p:cNvPicPr>
                <a:picLocks noChangeAspect="1"/>
              </p:cNvPicPr>
              <p:nvPr/>
            </p:nvPicPr>
            <p:blipFill>
              <a:blip r:embed="rId4" cstate="print"/>
              <a:srcRect/>
              <a:stretch>
                <a:fillRect/>
              </a:stretch>
            </p:blipFill>
            <p:spPr bwMode="auto">
              <a:xfrm>
                <a:off x="1308099" y="4953000"/>
                <a:ext cx="366713" cy="446088"/>
              </a:xfrm>
              <a:prstGeom prst="rect">
                <a:avLst/>
              </a:prstGeom>
              <a:noFill/>
              <a:ln w="9525">
                <a:noFill/>
                <a:miter lim="800000"/>
                <a:headEnd/>
                <a:tailEnd/>
              </a:ln>
            </p:spPr>
          </p:pic>
          <p:pic>
            <p:nvPicPr>
              <p:cNvPr id="34" name="Picture 33"/>
              <p:cNvPicPr>
                <a:picLocks noChangeAspect="1"/>
              </p:cNvPicPr>
              <p:nvPr/>
            </p:nvPicPr>
            <p:blipFill>
              <a:blip r:embed="rId4" cstate="print"/>
              <a:srcRect/>
              <a:stretch>
                <a:fillRect/>
              </a:stretch>
            </p:blipFill>
            <p:spPr bwMode="auto">
              <a:xfrm>
                <a:off x="2146299" y="4964112"/>
                <a:ext cx="366713" cy="446088"/>
              </a:xfrm>
              <a:prstGeom prst="rect">
                <a:avLst/>
              </a:prstGeom>
              <a:noFill/>
              <a:ln w="9525">
                <a:noFill/>
                <a:miter lim="800000"/>
                <a:headEnd/>
                <a:tailEnd/>
              </a:ln>
            </p:spPr>
          </p:pic>
          <p:sp>
            <p:nvSpPr>
              <p:cNvPr id="35" name="TextBox 34"/>
              <p:cNvSpPr txBox="1"/>
              <p:nvPr/>
            </p:nvSpPr>
            <p:spPr>
              <a:xfrm>
                <a:off x="1141412" y="5287935"/>
                <a:ext cx="1412631"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dirty="0" smtClean="0">
                    <a:solidFill>
                      <a:schemeClr val="tx1">
                        <a:alpha val="99000"/>
                      </a:schemeClr>
                    </a:solidFill>
                  </a:rPr>
                  <a:t>Synced User Roles</a:t>
                </a:r>
              </a:p>
            </p:txBody>
          </p:sp>
        </p:grpSp>
        <p:sp>
          <p:nvSpPr>
            <p:cNvPr id="49" name="TextBox 48"/>
            <p:cNvSpPr txBox="1"/>
            <p:nvPr/>
          </p:nvSpPr>
          <p:spPr>
            <a:xfrm>
              <a:off x="912812" y="4373535"/>
              <a:ext cx="526106"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Gold</a:t>
              </a:r>
            </a:p>
          </p:txBody>
        </p:sp>
        <p:sp>
          <p:nvSpPr>
            <p:cNvPr id="50" name="TextBox 49"/>
            <p:cNvSpPr txBox="1"/>
            <p:nvPr/>
          </p:nvSpPr>
          <p:spPr>
            <a:xfrm>
              <a:off x="2221905" y="4373535"/>
              <a:ext cx="672107"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Silver1</a:t>
              </a:r>
            </a:p>
          </p:txBody>
        </p:sp>
      </p:grpSp>
      <p:grpSp>
        <p:nvGrpSpPr>
          <p:cNvPr id="56" name="Group 55"/>
          <p:cNvGrpSpPr/>
          <p:nvPr/>
        </p:nvGrpSpPr>
        <p:grpSpPr>
          <a:xfrm>
            <a:off x="3694112" y="4247494"/>
            <a:ext cx="2743200" cy="2362200"/>
            <a:chOff x="3808412" y="4191000"/>
            <a:chExt cx="2743200" cy="2362200"/>
          </a:xfrm>
        </p:grpSpPr>
        <p:sp>
          <p:nvSpPr>
            <p:cNvPr id="17" name="Rectangle 16"/>
            <p:cNvSpPr/>
            <p:nvPr/>
          </p:nvSpPr>
          <p:spPr bwMode="auto">
            <a:xfrm>
              <a:off x="3808412" y="4191000"/>
              <a:ext cx="2743200" cy="2362200"/>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25" name="Group 24"/>
            <p:cNvGrpSpPr>
              <a:grpSpLocks/>
            </p:cNvGrpSpPr>
            <p:nvPr/>
          </p:nvGrpSpPr>
          <p:grpSpPr bwMode="auto">
            <a:xfrm>
              <a:off x="4484736" y="5547150"/>
              <a:ext cx="1304048" cy="992912"/>
              <a:chOff x="1049" y="1968"/>
              <a:chExt cx="1101" cy="842"/>
            </a:xfrm>
          </p:grpSpPr>
          <p:sp>
            <p:nvSpPr>
              <p:cNvPr id="26" name="Text Box 14"/>
              <p:cNvSpPr txBox="1">
                <a:spLocks noChangeArrowheads="1"/>
              </p:cNvSpPr>
              <p:nvPr/>
            </p:nvSpPr>
            <p:spPr bwMode="auto">
              <a:xfrm>
                <a:off x="1049" y="2562"/>
                <a:ext cx="1101" cy="248"/>
              </a:xfrm>
              <a:prstGeom prst="rect">
                <a:avLst/>
              </a:prstGeom>
              <a:noFill/>
              <a:ln w="9525" algn="ctr">
                <a:noFill/>
                <a:miter lim="800000"/>
                <a:headEnd/>
                <a:tailEnd/>
              </a:ln>
            </p:spPr>
            <p:txBody>
              <a:bodyPr wrap="non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00" b="1" dirty="0">
                    <a:solidFill>
                      <a:srgbClr val="FFFFFF"/>
                    </a:solidFill>
                  </a:rPr>
                  <a:t>VMM S</a:t>
                </a:r>
                <a:r>
                  <a:rPr lang="en-US" sz="1300" b="1" dirty="0" smtClean="0">
                    <a:solidFill>
                      <a:srgbClr val="FFFFFF"/>
                    </a:solidFill>
                  </a:rPr>
                  <a:t>erver 2</a:t>
                </a:r>
                <a:endParaRPr lang="en-US" sz="1300" b="1" dirty="0">
                  <a:solidFill>
                    <a:srgbClr val="FFFFFF"/>
                  </a:solidFill>
                </a:endParaRPr>
              </a:p>
            </p:txBody>
          </p:sp>
          <p:pic>
            <p:nvPicPr>
              <p:cNvPr id="27" name="Picture 26"/>
              <p:cNvPicPr>
                <a:picLocks noChangeAspect="1" noChangeArrowheads="1"/>
              </p:cNvPicPr>
              <p:nvPr/>
            </p:nvPicPr>
            <p:blipFill>
              <a:blip r:embed="rId2" cstate="print"/>
              <a:srcRect/>
              <a:stretch>
                <a:fillRect/>
              </a:stretch>
            </p:blipFill>
            <p:spPr bwMode="auto">
              <a:xfrm>
                <a:off x="1369" y="1968"/>
                <a:ext cx="470" cy="649"/>
              </a:xfrm>
              <a:prstGeom prst="rect">
                <a:avLst/>
              </a:prstGeom>
              <a:noFill/>
              <a:ln w="9525">
                <a:noFill/>
                <a:miter lim="800000"/>
                <a:headEnd/>
                <a:tailEnd/>
              </a:ln>
            </p:spPr>
          </p:pic>
        </p:grpSp>
        <p:grpSp>
          <p:nvGrpSpPr>
            <p:cNvPr id="41" name="Group 40"/>
            <p:cNvGrpSpPr/>
            <p:nvPr/>
          </p:nvGrpSpPr>
          <p:grpSpPr>
            <a:xfrm>
              <a:off x="4453181" y="4985843"/>
              <a:ext cx="1412631" cy="685800"/>
              <a:chOff x="1141412" y="4953000"/>
              <a:chExt cx="1412631" cy="685800"/>
            </a:xfrm>
          </p:grpSpPr>
          <p:pic>
            <p:nvPicPr>
              <p:cNvPr id="42" name="Picture 41"/>
              <p:cNvPicPr>
                <a:picLocks noChangeAspect="1"/>
              </p:cNvPicPr>
              <p:nvPr/>
            </p:nvPicPr>
            <p:blipFill>
              <a:blip r:embed="rId4" cstate="print"/>
              <a:srcRect/>
              <a:stretch>
                <a:fillRect/>
              </a:stretch>
            </p:blipFill>
            <p:spPr bwMode="auto">
              <a:xfrm>
                <a:off x="1308099" y="4953000"/>
                <a:ext cx="366713" cy="446088"/>
              </a:xfrm>
              <a:prstGeom prst="rect">
                <a:avLst/>
              </a:prstGeom>
              <a:noFill/>
              <a:ln w="9525">
                <a:noFill/>
                <a:miter lim="800000"/>
                <a:headEnd/>
                <a:tailEnd/>
              </a:ln>
            </p:spPr>
          </p:pic>
          <p:pic>
            <p:nvPicPr>
              <p:cNvPr id="43" name="Picture 42"/>
              <p:cNvPicPr>
                <a:picLocks noChangeAspect="1"/>
              </p:cNvPicPr>
              <p:nvPr/>
            </p:nvPicPr>
            <p:blipFill>
              <a:blip r:embed="rId4" cstate="print"/>
              <a:srcRect/>
              <a:stretch>
                <a:fillRect/>
              </a:stretch>
            </p:blipFill>
            <p:spPr bwMode="auto">
              <a:xfrm>
                <a:off x="2146299" y="4964112"/>
                <a:ext cx="366713" cy="446088"/>
              </a:xfrm>
              <a:prstGeom prst="rect">
                <a:avLst/>
              </a:prstGeom>
              <a:noFill/>
              <a:ln w="9525">
                <a:noFill/>
                <a:miter lim="800000"/>
                <a:headEnd/>
                <a:tailEnd/>
              </a:ln>
            </p:spPr>
          </p:pic>
          <p:sp>
            <p:nvSpPr>
              <p:cNvPr id="44" name="TextBox 43"/>
              <p:cNvSpPr txBox="1"/>
              <p:nvPr/>
            </p:nvSpPr>
            <p:spPr>
              <a:xfrm>
                <a:off x="1141412" y="5287935"/>
                <a:ext cx="1412631"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dirty="0" smtClean="0">
                    <a:solidFill>
                      <a:schemeClr val="tx1">
                        <a:alpha val="99000"/>
                      </a:schemeClr>
                    </a:solidFill>
                  </a:rPr>
                  <a:t>Synced User Roles</a:t>
                </a:r>
              </a:p>
            </p:txBody>
          </p:sp>
        </p:grpSp>
        <p:pic>
          <p:nvPicPr>
            <p:cNvPr id="45" name="Picture 44" descr="Cloud"/>
            <p:cNvPicPr>
              <a:picLocks noChangeAspect="1" noChangeArrowheads="1"/>
            </p:cNvPicPr>
            <p:nvPr/>
          </p:nvPicPr>
          <p:blipFill>
            <a:blip r:embed="rId3" cstate="print"/>
            <a:srcRect/>
            <a:stretch>
              <a:fillRect/>
            </a:stretch>
          </p:blipFill>
          <p:spPr bwMode="auto">
            <a:xfrm>
              <a:off x="4068940" y="4301795"/>
              <a:ext cx="914401" cy="369888"/>
            </a:xfrm>
            <a:prstGeom prst="rect">
              <a:avLst/>
            </a:prstGeom>
            <a:noFill/>
            <a:ln w="9525">
              <a:noFill/>
              <a:miter lim="800000"/>
              <a:headEnd/>
              <a:tailEnd/>
            </a:ln>
          </p:spPr>
        </p:pic>
        <p:pic>
          <p:nvPicPr>
            <p:cNvPr id="46" name="Picture 45" descr="Cloud"/>
            <p:cNvPicPr>
              <a:picLocks noChangeAspect="1" noChangeArrowheads="1"/>
            </p:cNvPicPr>
            <p:nvPr/>
          </p:nvPicPr>
          <p:blipFill>
            <a:blip r:embed="rId3" cstate="print"/>
            <a:srcRect/>
            <a:stretch>
              <a:fillRect/>
            </a:stretch>
          </p:blipFill>
          <p:spPr bwMode="auto">
            <a:xfrm>
              <a:off x="5484811" y="4300043"/>
              <a:ext cx="914401" cy="369888"/>
            </a:xfrm>
            <a:prstGeom prst="rect">
              <a:avLst/>
            </a:prstGeom>
            <a:noFill/>
            <a:ln w="9525">
              <a:noFill/>
              <a:miter lim="800000"/>
              <a:headEnd/>
              <a:tailEnd/>
            </a:ln>
          </p:spPr>
        </p:pic>
        <p:sp>
          <p:nvSpPr>
            <p:cNvPr id="51" name="TextBox 50"/>
            <p:cNvSpPr txBox="1"/>
            <p:nvPr/>
          </p:nvSpPr>
          <p:spPr>
            <a:xfrm>
              <a:off x="4224277" y="4330178"/>
              <a:ext cx="689035"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Bronze</a:t>
              </a:r>
            </a:p>
          </p:txBody>
        </p:sp>
        <p:sp>
          <p:nvSpPr>
            <p:cNvPr id="52" name="TextBox 51"/>
            <p:cNvSpPr txBox="1"/>
            <p:nvPr/>
          </p:nvSpPr>
          <p:spPr>
            <a:xfrm>
              <a:off x="5599112" y="4330178"/>
              <a:ext cx="672107"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Silver2</a:t>
              </a:r>
            </a:p>
          </p:txBody>
        </p:sp>
      </p:grpSp>
      <p:grpSp>
        <p:nvGrpSpPr>
          <p:cNvPr id="57" name="Group 56"/>
          <p:cNvGrpSpPr/>
          <p:nvPr/>
        </p:nvGrpSpPr>
        <p:grpSpPr>
          <a:xfrm>
            <a:off x="6856412" y="4247494"/>
            <a:ext cx="2743200" cy="2362200"/>
            <a:chOff x="6856412" y="4191000"/>
            <a:chExt cx="2743200" cy="2362200"/>
          </a:xfrm>
        </p:grpSpPr>
        <p:sp>
          <p:nvSpPr>
            <p:cNvPr id="20" name="Rectangle 19"/>
            <p:cNvSpPr/>
            <p:nvPr/>
          </p:nvSpPr>
          <p:spPr bwMode="auto">
            <a:xfrm>
              <a:off x="6856412" y="4191000"/>
              <a:ext cx="2743200" cy="2362200"/>
            </a:xfrm>
            <a:prstGeom prst="rect">
              <a:avLst/>
            </a:prstGeom>
            <a:solidFill>
              <a:schemeClr val="accent3">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nvGrpSpPr>
            <p:cNvPr id="28" name="Group 27"/>
            <p:cNvGrpSpPr>
              <a:grpSpLocks/>
            </p:cNvGrpSpPr>
            <p:nvPr/>
          </p:nvGrpSpPr>
          <p:grpSpPr bwMode="auto">
            <a:xfrm>
              <a:off x="7532736" y="5505110"/>
              <a:ext cx="1304048" cy="992912"/>
              <a:chOff x="1049" y="1968"/>
              <a:chExt cx="1101" cy="842"/>
            </a:xfrm>
          </p:grpSpPr>
          <p:sp>
            <p:nvSpPr>
              <p:cNvPr id="29" name="Text Box 14"/>
              <p:cNvSpPr txBox="1">
                <a:spLocks noChangeArrowheads="1"/>
              </p:cNvSpPr>
              <p:nvPr/>
            </p:nvSpPr>
            <p:spPr bwMode="auto">
              <a:xfrm>
                <a:off x="1049" y="2562"/>
                <a:ext cx="1101" cy="248"/>
              </a:xfrm>
              <a:prstGeom prst="rect">
                <a:avLst/>
              </a:prstGeom>
              <a:noFill/>
              <a:ln w="9525" algn="ctr">
                <a:noFill/>
                <a:miter lim="800000"/>
                <a:headEnd/>
                <a:tailEnd/>
              </a:ln>
            </p:spPr>
            <p:txBody>
              <a:bodyPr wrap="non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00" b="1" dirty="0">
                    <a:solidFill>
                      <a:srgbClr val="FFFFFF"/>
                    </a:solidFill>
                  </a:rPr>
                  <a:t>VMM S</a:t>
                </a:r>
                <a:r>
                  <a:rPr lang="en-US" sz="1300" b="1" dirty="0" smtClean="0">
                    <a:solidFill>
                      <a:srgbClr val="FFFFFF"/>
                    </a:solidFill>
                  </a:rPr>
                  <a:t>erver 3</a:t>
                </a:r>
                <a:endParaRPr lang="en-US" sz="1300" b="1" dirty="0">
                  <a:solidFill>
                    <a:srgbClr val="FFFFFF"/>
                  </a:solidFill>
                </a:endParaRPr>
              </a:p>
            </p:txBody>
          </p:sp>
          <p:pic>
            <p:nvPicPr>
              <p:cNvPr id="30" name="Picture 29"/>
              <p:cNvPicPr>
                <a:picLocks noChangeAspect="1" noChangeArrowheads="1"/>
              </p:cNvPicPr>
              <p:nvPr/>
            </p:nvPicPr>
            <p:blipFill>
              <a:blip r:embed="rId2" cstate="print"/>
              <a:srcRect/>
              <a:stretch>
                <a:fillRect/>
              </a:stretch>
            </p:blipFill>
            <p:spPr bwMode="auto">
              <a:xfrm>
                <a:off x="1369" y="1968"/>
                <a:ext cx="470" cy="649"/>
              </a:xfrm>
              <a:prstGeom prst="rect">
                <a:avLst/>
              </a:prstGeom>
              <a:noFill/>
              <a:ln w="9525">
                <a:noFill/>
                <a:miter lim="800000"/>
                <a:headEnd/>
                <a:tailEnd/>
              </a:ln>
            </p:spPr>
          </p:pic>
        </p:grpSp>
        <p:grpSp>
          <p:nvGrpSpPr>
            <p:cNvPr id="37" name="Group 36"/>
            <p:cNvGrpSpPr/>
            <p:nvPr/>
          </p:nvGrpSpPr>
          <p:grpSpPr>
            <a:xfrm>
              <a:off x="7424981" y="4943803"/>
              <a:ext cx="1412631" cy="685800"/>
              <a:chOff x="1141412" y="4953000"/>
              <a:chExt cx="1412631" cy="685800"/>
            </a:xfrm>
          </p:grpSpPr>
          <p:pic>
            <p:nvPicPr>
              <p:cNvPr id="38" name="Picture 37"/>
              <p:cNvPicPr>
                <a:picLocks noChangeAspect="1"/>
              </p:cNvPicPr>
              <p:nvPr/>
            </p:nvPicPr>
            <p:blipFill>
              <a:blip r:embed="rId4" cstate="print"/>
              <a:srcRect/>
              <a:stretch>
                <a:fillRect/>
              </a:stretch>
            </p:blipFill>
            <p:spPr bwMode="auto">
              <a:xfrm>
                <a:off x="1308099" y="4953000"/>
                <a:ext cx="366713" cy="446088"/>
              </a:xfrm>
              <a:prstGeom prst="rect">
                <a:avLst/>
              </a:prstGeom>
              <a:noFill/>
              <a:ln w="9525">
                <a:noFill/>
                <a:miter lim="800000"/>
                <a:headEnd/>
                <a:tailEnd/>
              </a:ln>
            </p:spPr>
          </p:pic>
          <p:pic>
            <p:nvPicPr>
              <p:cNvPr id="39" name="Picture 38"/>
              <p:cNvPicPr>
                <a:picLocks noChangeAspect="1"/>
              </p:cNvPicPr>
              <p:nvPr/>
            </p:nvPicPr>
            <p:blipFill>
              <a:blip r:embed="rId4" cstate="print"/>
              <a:srcRect/>
              <a:stretch>
                <a:fillRect/>
              </a:stretch>
            </p:blipFill>
            <p:spPr bwMode="auto">
              <a:xfrm>
                <a:off x="2146299" y="4964112"/>
                <a:ext cx="366713" cy="446088"/>
              </a:xfrm>
              <a:prstGeom prst="rect">
                <a:avLst/>
              </a:prstGeom>
              <a:noFill/>
              <a:ln w="9525">
                <a:noFill/>
                <a:miter lim="800000"/>
                <a:headEnd/>
                <a:tailEnd/>
              </a:ln>
            </p:spPr>
          </p:pic>
          <p:sp>
            <p:nvSpPr>
              <p:cNvPr id="40" name="TextBox 39"/>
              <p:cNvSpPr txBox="1"/>
              <p:nvPr/>
            </p:nvSpPr>
            <p:spPr>
              <a:xfrm>
                <a:off x="1141412" y="5287935"/>
                <a:ext cx="1412631"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dirty="0" smtClean="0">
                    <a:solidFill>
                      <a:schemeClr val="tx1">
                        <a:alpha val="99000"/>
                      </a:schemeClr>
                    </a:solidFill>
                  </a:rPr>
                  <a:t>Synced User Roles</a:t>
                </a:r>
              </a:p>
            </p:txBody>
          </p:sp>
        </p:grpSp>
        <p:pic>
          <p:nvPicPr>
            <p:cNvPr id="47" name="Picture 46" descr="Cloud"/>
            <p:cNvPicPr>
              <a:picLocks noChangeAspect="1" noChangeArrowheads="1"/>
            </p:cNvPicPr>
            <p:nvPr/>
          </p:nvPicPr>
          <p:blipFill>
            <a:blip r:embed="rId3" cstate="print"/>
            <a:srcRect/>
            <a:stretch>
              <a:fillRect/>
            </a:stretch>
          </p:blipFill>
          <p:spPr bwMode="auto">
            <a:xfrm>
              <a:off x="7040740" y="4259755"/>
              <a:ext cx="914401" cy="369888"/>
            </a:xfrm>
            <a:prstGeom prst="rect">
              <a:avLst/>
            </a:prstGeom>
            <a:noFill/>
            <a:ln w="9525">
              <a:noFill/>
              <a:miter lim="800000"/>
              <a:headEnd/>
              <a:tailEnd/>
            </a:ln>
          </p:spPr>
        </p:pic>
        <p:pic>
          <p:nvPicPr>
            <p:cNvPr id="48" name="Picture 47" descr="Cloud"/>
            <p:cNvPicPr>
              <a:picLocks noChangeAspect="1" noChangeArrowheads="1"/>
            </p:cNvPicPr>
            <p:nvPr/>
          </p:nvPicPr>
          <p:blipFill>
            <a:blip r:embed="rId3" cstate="print"/>
            <a:srcRect/>
            <a:stretch>
              <a:fillRect/>
            </a:stretch>
          </p:blipFill>
          <p:spPr bwMode="auto">
            <a:xfrm>
              <a:off x="8456611" y="4258003"/>
              <a:ext cx="914401" cy="369888"/>
            </a:xfrm>
            <a:prstGeom prst="rect">
              <a:avLst/>
            </a:prstGeom>
            <a:noFill/>
            <a:ln w="9525">
              <a:noFill/>
              <a:miter lim="800000"/>
              <a:headEnd/>
              <a:tailEnd/>
            </a:ln>
          </p:spPr>
        </p:pic>
        <p:sp>
          <p:nvSpPr>
            <p:cNvPr id="53" name="TextBox 52"/>
            <p:cNvSpPr txBox="1"/>
            <p:nvPr/>
          </p:nvSpPr>
          <p:spPr>
            <a:xfrm>
              <a:off x="7161212" y="4288138"/>
              <a:ext cx="672107"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Silver3</a:t>
              </a:r>
            </a:p>
          </p:txBody>
        </p:sp>
        <p:sp>
          <p:nvSpPr>
            <p:cNvPr id="54" name="TextBox 53"/>
            <p:cNvSpPr txBox="1"/>
            <p:nvPr/>
          </p:nvSpPr>
          <p:spPr>
            <a:xfrm>
              <a:off x="8558303" y="4288138"/>
              <a:ext cx="782009" cy="350865"/>
            </a:xfrm>
            <a:prstGeom prst="rect">
              <a:avLst/>
            </a:prstGeom>
            <a:noFill/>
          </p:spPr>
          <p:txBody>
            <a:bodyPr wrap="none" lIns="91440" tIns="91440" rIns="91440" bIns="91440" rtlCol="0">
              <a:spAutoFit/>
            </a:bodyPr>
            <a:lstStyle/>
            <a:p>
              <a:pPr>
                <a:lnSpc>
                  <a:spcPct val="90000"/>
                </a:lnSpc>
                <a:spcBef>
                  <a:spcPct val="20000"/>
                </a:spcBef>
                <a:buSzPct val="90000"/>
              </a:pPr>
              <a:r>
                <a:rPr lang="en-US" sz="1200" b="1" dirty="0" smtClean="0">
                  <a:solidFill>
                    <a:schemeClr val="tx1">
                      <a:alpha val="99000"/>
                    </a:schemeClr>
                  </a:solidFill>
                </a:rPr>
                <a:t>Europe3</a:t>
              </a:r>
            </a:p>
          </p:txBody>
        </p:sp>
      </p:gr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2" y="1271587"/>
            <a:ext cx="5207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7687" y="1271587"/>
            <a:ext cx="5175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Straight Connector 58"/>
          <p:cNvCxnSpPr/>
          <p:nvPr/>
        </p:nvCxnSpPr>
        <p:spPr>
          <a:xfrm flipH="1">
            <a:off x="1308099" y="1790700"/>
            <a:ext cx="1389432"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697531" y="1790700"/>
            <a:ext cx="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 idx="0"/>
          </p:cNvCxnSpPr>
          <p:nvPr/>
        </p:nvCxnSpPr>
        <p:spPr>
          <a:xfrm flipH="1" flipV="1">
            <a:off x="2697531" y="1790700"/>
            <a:ext cx="1263281"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475" y="2133600"/>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212" y="2133600"/>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475" y="2147887"/>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1813667" y="2115235"/>
            <a:ext cx="569387"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smtClean="0">
                <a:solidFill>
                  <a:srgbClr val="000000">
                    <a:alpha val="99000"/>
                  </a:srgbClr>
                </a:solidFill>
              </a:rPr>
              <a:t>IT Ops</a:t>
            </a:r>
          </a:p>
        </p:txBody>
      </p:sp>
      <p:sp>
        <p:nvSpPr>
          <p:cNvPr id="78" name="TextBox 77"/>
          <p:cNvSpPr txBox="1"/>
          <p:nvPr/>
        </p:nvSpPr>
        <p:spPr>
          <a:xfrm>
            <a:off x="2728067" y="2133600"/>
            <a:ext cx="417102"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err="1" smtClean="0">
                <a:solidFill>
                  <a:srgbClr val="000000">
                    <a:alpha val="99000"/>
                  </a:srgbClr>
                </a:solidFill>
              </a:rPr>
              <a:t>Dev</a:t>
            </a:r>
            <a:endParaRPr lang="en-US" sz="1000" b="1" dirty="0" smtClean="0">
              <a:solidFill>
                <a:srgbClr val="000000">
                  <a:alpha val="99000"/>
                </a:srgbClr>
              </a:solidFill>
            </a:endParaRPr>
          </a:p>
        </p:txBody>
      </p:sp>
      <p:sp>
        <p:nvSpPr>
          <p:cNvPr id="79" name="TextBox 78"/>
          <p:cNvSpPr txBox="1"/>
          <p:nvPr/>
        </p:nvSpPr>
        <p:spPr>
          <a:xfrm>
            <a:off x="3786738" y="2133600"/>
            <a:ext cx="434734"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smtClean="0">
                <a:solidFill>
                  <a:srgbClr val="000000">
                    <a:alpha val="99000"/>
                  </a:srgbClr>
                </a:solidFill>
              </a:rPr>
              <a:t>Test</a:t>
            </a:r>
          </a:p>
        </p:txBody>
      </p:sp>
      <p:cxnSp>
        <p:nvCxnSpPr>
          <p:cNvPr id="80" name="Straight Connector 79"/>
          <p:cNvCxnSpPr/>
          <p:nvPr/>
        </p:nvCxnSpPr>
        <p:spPr>
          <a:xfrm flipH="1">
            <a:off x="6094412" y="1828800"/>
            <a:ext cx="1389432"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83844" y="1828800"/>
            <a:ext cx="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483844" y="1828800"/>
            <a:ext cx="1263281"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7647" y="2151965"/>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5384" y="2151965"/>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2647" y="2166252"/>
            <a:ext cx="1857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6599839" y="2133600"/>
            <a:ext cx="417102"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err="1" smtClean="0">
                <a:solidFill>
                  <a:srgbClr val="000000">
                    <a:alpha val="99000"/>
                  </a:srgbClr>
                </a:solidFill>
              </a:rPr>
              <a:t>Dev</a:t>
            </a:r>
            <a:endParaRPr lang="en-US" sz="1000" b="1" dirty="0" smtClean="0">
              <a:solidFill>
                <a:srgbClr val="000000">
                  <a:alpha val="99000"/>
                </a:srgbClr>
              </a:solidFill>
            </a:endParaRPr>
          </a:p>
        </p:txBody>
      </p:sp>
      <p:sp>
        <p:nvSpPr>
          <p:cNvPr id="87" name="TextBox 86"/>
          <p:cNvSpPr txBox="1"/>
          <p:nvPr/>
        </p:nvSpPr>
        <p:spPr>
          <a:xfrm>
            <a:off x="7514239" y="2151965"/>
            <a:ext cx="434734"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smtClean="0">
                <a:solidFill>
                  <a:srgbClr val="000000">
                    <a:alpha val="99000"/>
                  </a:srgbClr>
                </a:solidFill>
              </a:rPr>
              <a:t>Test</a:t>
            </a:r>
          </a:p>
        </p:txBody>
      </p:sp>
      <p:sp>
        <p:nvSpPr>
          <p:cNvPr id="88" name="TextBox 87"/>
          <p:cNvSpPr txBox="1"/>
          <p:nvPr/>
        </p:nvSpPr>
        <p:spPr>
          <a:xfrm>
            <a:off x="8609012" y="2022157"/>
            <a:ext cx="609462" cy="492443"/>
          </a:xfrm>
          <a:prstGeom prst="rect">
            <a:avLst/>
          </a:prstGeom>
          <a:noFill/>
        </p:spPr>
        <p:txBody>
          <a:bodyPr wrap="none" lIns="91440" tIns="91440" rIns="91440" bIns="91440" rtlCol="0">
            <a:spAutoFit/>
          </a:bodyPr>
          <a:lstStyle/>
          <a:p>
            <a:pPr>
              <a:lnSpc>
                <a:spcPct val="90000"/>
              </a:lnSpc>
              <a:spcBef>
                <a:spcPct val="20000"/>
              </a:spcBef>
              <a:buSzPct val="90000"/>
            </a:pPr>
            <a:r>
              <a:rPr lang="en-US" sz="1000" b="1" dirty="0" smtClean="0">
                <a:solidFill>
                  <a:srgbClr val="000000">
                    <a:alpha val="99000"/>
                  </a:srgbClr>
                </a:solidFill>
              </a:rPr>
              <a:t>Europe</a:t>
            </a:r>
          </a:p>
          <a:p>
            <a:pPr>
              <a:lnSpc>
                <a:spcPct val="90000"/>
              </a:lnSpc>
              <a:spcBef>
                <a:spcPct val="20000"/>
              </a:spcBef>
              <a:buSzPct val="90000"/>
            </a:pPr>
            <a:r>
              <a:rPr lang="en-US" sz="1000" b="1" dirty="0" smtClean="0">
                <a:solidFill>
                  <a:srgbClr val="000000">
                    <a:alpha val="99000"/>
                  </a:srgbClr>
                </a:solidFill>
              </a:rPr>
              <a:t>IT Ops</a:t>
            </a:r>
          </a:p>
        </p:txBody>
      </p:sp>
      <p:sp>
        <p:nvSpPr>
          <p:cNvPr id="89" name="TextBox 88"/>
          <p:cNvSpPr txBox="1"/>
          <p:nvPr/>
        </p:nvSpPr>
        <p:spPr>
          <a:xfrm>
            <a:off x="9753599" y="1219200"/>
            <a:ext cx="2360613" cy="5745163"/>
          </a:xfrm>
          <a:prstGeom prst="rect">
            <a:avLst/>
          </a:prstGeom>
          <a:noFill/>
        </p:spPr>
        <p:txBody>
          <a:bodyPr wrap="square" lIns="0" tIns="0" rIns="0" bIns="0" rtlCol="0">
            <a:spAutoFit/>
          </a:bodyPr>
          <a:lstStyle/>
          <a:p>
            <a:pPr marL="228560" indent="-228560">
              <a:spcAft>
                <a:spcPts val="800"/>
              </a:spcAft>
              <a:buFont typeface="Arial" pitchFamily="34" charset="0"/>
              <a:buChar char="•"/>
            </a:pPr>
            <a:r>
              <a:rPr lang="en-US" sz="2000" dirty="0" smtClean="0">
                <a:gradFill>
                  <a:gsLst>
                    <a:gs pos="0">
                      <a:schemeClr val="tx1"/>
                    </a:gs>
                    <a:gs pos="86000">
                      <a:schemeClr val="tx1"/>
                    </a:gs>
                  </a:gsLst>
                  <a:lin ang="5400000" scaled="0"/>
                </a:gradFill>
              </a:rPr>
              <a:t>SPF Endpoint can access multiple stamps</a:t>
            </a:r>
          </a:p>
          <a:p>
            <a:pPr marL="228560" indent="-228560">
              <a:spcAft>
                <a:spcPts val="800"/>
              </a:spcAft>
              <a:buFont typeface="Arial" pitchFamily="34" charset="0"/>
              <a:buChar char="•"/>
            </a:pPr>
            <a:r>
              <a:rPr lang="en-US" sz="2000" dirty="0">
                <a:gradFill>
                  <a:gsLst>
                    <a:gs pos="0">
                      <a:schemeClr val="tx1"/>
                    </a:gs>
                    <a:gs pos="86000">
                      <a:schemeClr val="tx1"/>
                    </a:gs>
                  </a:gsLst>
                  <a:lin ang="5400000" scaled="0"/>
                </a:gradFill>
              </a:rPr>
              <a:t>Tenant user roles tracked in the SPF DB and synced to </a:t>
            </a:r>
            <a:r>
              <a:rPr lang="en-US" sz="2000" dirty="0" smtClean="0">
                <a:gradFill>
                  <a:gsLst>
                    <a:gs pos="0">
                      <a:schemeClr val="tx1"/>
                    </a:gs>
                    <a:gs pos="86000">
                      <a:schemeClr val="tx1"/>
                    </a:gs>
                  </a:gsLst>
                  <a:lin ang="5400000" scaled="0"/>
                </a:gradFill>
              </a:rPr>
              <a:t>stamps</a:t>
            </a:r>
          </a:p>
          <a:p>
            <a:pPr marL="228560" indent="-228560">
              <a:spcAft>
                <a:spcPts val="800"/>
              </a:spcAft>
              <a:buFont typeface="Arial" pitchFamily="34" charset="0"/>
              <a:buChar char="•"/>
            </a:pPr>
            <a:r>
              <a:rPr lang="en-US" sz="2000" dirty="0"/>
              <a:t>Tenant admin manages SSU users and hosted cloud resources </a:t>
            </a:r>
          </a:p>
          <a:p>
            <a:pPr marL="228560" indent="-228560">
              <a:spcAft>
                <a:spcPts val="800"/>
              </a:spcAft>
              <a:buFont typeface="Arial" pitchFamily="34" charset="0"/>
              <a:buChar char="•"/>
            </a:pPr>
            <a:r>
              <a:rPr lang="en-US" sz="2000" dirty="0" smtClean="0">
                <a:gradFill>
                  <a:gsLst>
                    <a:gs pos="0">
                      <a:schemeClr val="tx1"/>
                    </a:gs>
                    <a:gs pos="86000">
                      <a:schemeClr val="tx1"/>
                    </a:gs>
                  </a:gsLst>
                  <a:lin ang="5400000" scaled="0"/>
                </a:gradFill>
              </a:rPr>
              <a:t>Configure Tenants to access specific stamps and clouds</a:t>
            </a:r>
          </a:p>
          <a:p>
            <a:pPr marL="228560" indent="-228560">
              <a:spcAft>
                <a:spcPts val="800"/>
              </a:spcAft>
              <a:buFont typeface="Arial" pitchFamily="34" charset="0"/>
              <a:buChar char="•"/>
            </a:pPr>
            <a:r>
              <a:rPr lang="en-US" sz="2000" dirty="0" smtClean="0">
                <a:gradFill>
                  <a:gsLst>
                    <a:gs pos="0">
                      <a:schemeClr val="tx1"/>
                    </a:gs>
                    <a:gs pos="86000">
                      <a:schemeClr val="tx1"/>
                    </a:gs>
                  </a:gsLst>
                  <a:lin ang="5400000" scaled="0"/>
                </a:gradFill>
              </a:rPr>
              <a:t>Aggregate </a:t>
            </a:r>
            <a:r>
              <a:rPr lang="en-US" sz="2000" dirty="0">
                <a:gradFill>
                  <a:gsLst>
                    <a:gs pos="0">
                      <a:schemeClr val="tx1"/>
                    </a:gs>
                    <a:gs pos="86000">
                      <a:schemeClr val="tx1"/>
                    </a:gs>
                  </a:gsLst>
                  <a:lin ang="5400000" scaled="0"/>
                </a:gradFill>
              </a:rPr>
              <a:t>results across stamps</a:t>
            </a:r>
          </a:p>
          <a:p>
            <a:pPr marL="228560" indent="-228560">
              <a:spcAft>
                <a:spcPts val="800"/>
              </a:spcAft>
              <a:buFont typeface="Arial" pitchFamily="34" charset="0"/>
              <a:buChar char="•"/>
            </a:pPr>
            <a:endParaRPr lang="en-US" sz="2000" dirty="0"/>
          </a:p>
        </p:txBody>
      </p:sp>
      <p:cxnSp>
        <p:nvCxnSpPr>
          <p:cNvPr id="67" name="Straight Connector 66"/>
          <p:cNvCxnSpPr>
            <a:endCxn id="49" idx="0"/>
          </p:cNvCxnSpPr>
          <p:nvPr/>
        </p:nvCxnSpPr>
        <p:spPr>
          <a:xfrm flipH="1">
            <a:off x="1175865" y="2819400"/>
            <a:ext cx="277045" cy="1554135"/>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51" idx="0"/>
          </p:cNvCxnSpPr>
          <p:nvPr/>
        </p:nvCxnSpPr>
        <p:spPr>
          <a:xfrm>
            <a:off x="2614629" y="2789265"/>
            <a:ext cx="1839866" cy="1597407"/>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32" idx="0"/>
          </p:cNvCxnSpPr>
          <p:nvPr/>
        </p:nvCxnSpPr>
        <p:spPr>
          <a:xfrm flipH="1">
            <a:off x="2598511" y="2819400"/>
            <a:ext cx="1396778" cy="1524000"/>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 idx="2"/>
            <a:endCxn id="46" idx="0"/>
          </p:cNvCxnSpPr>
          <p:nvPr/>
        </p:nvCxnSpPr>
        <p:spPr>
          <a:xfrm>
            <a:off x="3960812" y="2819400"/>
            <a:ext cx="1866900" cy="1537137"/>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995289" y="2776128"/>
            <a:ext cx="3470723" cy="1538369"/>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endCxn id="47" idx="0"/>
          </p:cNvCxnSpPr>
          <p:nvPr/>
        </p:nvCxnSpPr>
        <p:spPr>
          <a:xfrm>
            <a:off x="6079139" y="2866697"/>
            <a:ext cx="1418802" cy="1449552"/>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47" idx="0"/>
          </p:cNvCxnSpPr>
          <p:nvPr/>
        </p:nvCxnSpPr>
        <p:spPr>
          <a:xfrm>
            <a:off x="7468252" y="2866697"/>
            <a:ext cx="29689" cy="1449552"/>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48" idx="0"/>
          </p:cNvCxnSpPr>
          <p:nvPr/>
        </p:nvCxnSpPr>
        <p:spPr>
          <a:xfrm>
            <a:off x="8747125" y="2866697"/>
            <a:ext cx="166687" cy="1447800"/>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531812" y="3429000"/>
            <a:ext cx="9067800" cy="609600"/>
          </a:xfrm>
          <a:prstGeom prst="rect">
            <a:avLst/>
          </a:prstGeom>
          <a:solidFill>
            <a:srgbClr val="002060">
              <a:alpha val="85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SPF API</a:t>
            </a:r>
          </a:p>
        </p:txBody>
      </p:sp>
    </p:spTree>
    <p:extLst>
      <p:ext uri="{BB962C8B-B14F-4D97-AF65-F5344CB8AC3E}">
        <p14:creationId xmlns:p14="http://schemas.microsoft.com/office/powerpoint/2010/main" val="3475218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8" grpId="0" animBg="1"/>
      <p:bldP spid="9" grpId="0" animBg="1"/>
      <p:bldP spid="10" grpId="0" animBg="1"/>
      <p:bldP spid="11" grpId="0" animBg="1"/>
      <p:bldP spid="12" grpId="0" animBg="1"/>
      <p:bldP spid="64" grpId="0"/>
      <p:bldP spid="78" grpId="0"/>
      <p:bldP spid="79" grpId="0"/>
      <p:bldP spid="86" grpId="0"/>
      <p:bldP spid="87" grpId="0"/>
      <p:bldP spid="88"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8600"/>
            <a:ext cx="11517313" cy="609398"/>
          </a:xfrm>
        </p:spPr>
        <p:txBody>
          <a:bodyPr/>
          <a:lstStyle/>
          <a:p>
            <a:r>
              <a:rPr lang="en-US" dirty="0" smtClean="0"/>
              <a:t>Role-based Tenant </a:t>
            </a:r>
            <a:r>
              <a:rPr lang="en-US" dirty="0" err="1" smtClean="0"/>
              <a:t>Auth</a:t>
            </a:r>
            <a:r>
              <a:rPr lang="en-US" dirty="0" smtClean="0"/>
              <a:t> – AD not Required</a:t>
            </a:r>
            <a:endParaRPr lang="en-US" dirty="0"/>
          </a:p>
        </p:txBody>
      </p:sp>
      <p:sp>
        <p:nvSpPr>
          <p:cNvPr id="4" name="Rectangle 3"/>
          <p:cNvSpPr/>
          <p:nvPr/>
        </p:nvSpPr>
        <p:spPr bwMode="auto">
          <a:xfrm>
            <a:off x="303212" y="5394277"/>
            <a:ext cx="2971800" cy="990600"/>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Portal creates SAML Claim Token</a:t>
            </a:r>
          </a:p>
        </p:txBody>
      </p:sp>
      <p:sp>
        <p:nvSpPr>
          <p:cNvPr id="5" name="Rectangle 4"/>
          <p:cNvSpPr/>
          <p:nvPr/>
        </p:nvSpPr>
        <p:spPr bwMode="auto">
          <a:xfrm>
            <a:off x="4418012" y="3162300"/>
            <a:ext cx="2971800" cy="1409700"/>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b="1" dirty="0" smtClean="0">
                <a:solidFill>
                  <a:srgbClr val="FFFFFF">
                    <a:alpha val="98824"/>
                  </a:srgbClr>
                </a:solidFill>
                <a:latin typeface="Segoe UI" pitchFamily="34" charset="0"/>
                <a:ea typeface="Segoe UI" pitchFamily="34" charset="0"/>
                <a:cs typeface="Segoe UI" pitchFamily="34" charset="0"/>
              </a:rPr>
              <a:t>Claim Token</a:t>
            </a: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User, User Role and Tenant ID are passed in http header</a:t>
            </a:r>
          </a:p>
        </p:txBody>
      </p:sp>
      <p:sp>
        <p:nvSpPr>
          <p:cNvPr id="6" name="Rectangle 5"/>
          <p:cNvSpPr/>
          <p:nvPr/>
        </p:nvSpPr>
        <p:spPr bwMode="auto">
          <a:xfrm>
            <a:off x="8532812" y="2286000"/>
            <a:ext cx="2971800" cy="9906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SPF Validates Token matching Tenant and User Role in SPF DB</a:t>
            </a:r>
          </a:p>
        </p:txBody>
      </p:sp>
      <p:sp>
        <p:nvSpPr>
          <p:cNvPr id="7" name="Rectangle 6"/>
          <p:cNvSpPr/>
          <p:nvPr/>
        </p:nvSpPr>
        <p:spPr bwMode="auto">
          <a:xfrm>
            <a:off x="8532812" y="3810000"/>
            <a:ext cx="2971800" cy="9906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User Role and Tenant ID mapped to VMM Self-service User Role</a:t>
            </a:r>
          </a:p>
        </p:txBody>
      </p:sp>
      <p:sp>
        <p:nvSpPr>
          <p:cNvPr id="8" name="Rectangle 7"/>
          <p:cNvSpPr/>
          <p:nvPr/>
        </p:nvSpPr>
        <p:spPr bwMode="auto">
          <a:xfrm>
            <a:off x="8532812" y="5334000"/>
            <a:ext cx="2971800" cy="990600"/>
          </a:xfrm>
          <a:prstGeom prst="rect">
            <a:avLst/>
          </a:prstGeom>
          <a:solidFill>
            <a:srgbClr val="0070C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SPF accesses VMM on behalf of User and User Role</a:t>
            </a:r>
          </a:p>
        </p:txBody>
      </p:sp>
      <p:sp>
        <p:nvSpPr>
          <p:cNvPr id="9" name="Rectangle 8"/>
          <p:cNvSpPr/>
          <p:nvPr/>
        </p:nvSpPr>
        <p:spPr bwMode="auto">
          <a:xfrm>
            <a:off x="303212" y="2209800"/>
            <a:ext cx="2971800" cy="990600"/>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Tenant Admin creates Self-service User Role</a:t>
            </a:r>
          </a:p>
        </p:txBody>
      </p:sp>
      <p:sp>
        <p:nvSpPr>
          <p:cNvPr id="10" name="Rectangle 9"/>
          <p:cNvSpPr/>
          <p:nvPr/>
        </p:nvSpPr>
        <p:spPr bwMode="auto">
          <a:xfrm>
            <a:off x="303212" y="3807156"/>
            <a:ext cx="2971800" cy="990600"/>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Self-service User accesses Portal</a:t>
            </a:r>
          </a:p>
        </p:txBody>
      </p:sp>
      <p:sp>
        <p:nvSpPr>
          <p:cNvPr id="13" name="Right Arrow 12"/>
          <p:cNvSpPr/>
          <p:nvPr/>
        </p:nvSpPr>
        <p:spPr bwMode="auto">
          <a:xfrm rot="18900000">
            <a:off x="7341346" y="2486866"/>
            <a:ext cx="914400" cy="4572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4" name="Right Arrow 13"/>
          <p:cNvSpPr/>
          <p:nvPr/>
        </p:nvSpPr>
        <p:spPr bwMode="auto">
          <a:xfrm rot="18900000">
            <a:off x="3552078" y="4828334"/>
            <a:ext cx="914400" cy="4572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cxnSp>
        <p:nvCxnSpPr>
          <p:cNvPr id="16" name="Straight Arrow Connector 15"/>
          <p:cNvCxnSpPr>
            <a:stCxn id="9" idx="2"/>
            <a:endCxn id="10" idx="0"/>
          </p:cNvCxnSpPr>
          <p:nvPr/>
        </p:nvCxnSpPr>
        <p:spPr>
          <a:xfrm>
            <a:off x="1789112" y="3200400"/>
            <a:ext cx="0" cy="6067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0"/>
          </p:cNvCxnSpPr>
          <p:nvPr/>
        </p:nvCxnSpPr>
        <p:spPr>
          <a:xfrm>
            <a:off x="1789112" y="4797756"/>
            <a:ext cx="0" cy="5965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p:cNvCxnSpPr>
          <p:nvPr/>
        </p:nvCxnSpPr>
        <p:spPr>
          <a:xfrm flipH="1">
            <a:off x="10013811" y="3276600"/>
            <a:ext cx="4901"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980612" y="4800600"/>
            <a:ext cx="4901"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74612" y="1219200"/>
            <a:ext cx="3429000" cy="5562600"/>
          </a:xfrm>
          <a:prstGeom prst="roundRect">
            <a:avLst/>
          </a:prstGeom>
          <a:no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800" b="1" dirty="0" smtClean="0">
                <a:solidFill>
                  <a:srgbClr val="FFFFFF">
                    <a:alpha val="98824"/>
                  </a:srgbClr>
                </a:solidFill>
                <a:latin typeface="Segoe UI" pitchFamily="34" charset="0"/>
                <a:ea typeface="Segoe UI" pitchFamily="34" charset="0"/>
                <a:cs typeface="Segoe UI" pitchFamily="34" charset="0"/>
              </a:rPr>
              <a:t>Tenant</a:t>
            </a:r>
          </a:p>
        </p:txBody>
      </p:sp>
      <p:sp>
        <p:nvSpPr>
          <p:cNvPr id="35" name="Rounded Rectangle 34"/>
          <p:cNvSpPr/>
          <p:nvPr/>
        </p:nvSpPr>
        <p:spPr bwMode="auto">
          <a:xfrm>
            <a:off x="8304212" y="1219200"/>
            <a:ext cx="3429000" cy="5562600"/>
          </a:xfrm>
          <a:prstGeom prst="roundRect">
            <a:avLst/>
          </a:prstGeom>
          <a:no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800" b="1" dirty="0" smtClean="0">
                <a:solidFill>
                  <a:srgbClr val="FFFFFF">
                    <a:alpha val="98824"/>
                  </a:srgbClr>
                </a:solidFill>
                <a:latin typeface="Segoe UI" pitchFamily="34" charset="0"/>
                <a:ea typeface="Segoe UI" pitchFamily="34" charset="0"/>
                <a:cs typeface="Segoe UI" pitchFamily="34" charset="0"/>
              </a:rPr>
              <a:t>Provider</a:t>
            </a:r>
          </a:p>
        </p:txBody>
      </p:sp>
    </p:spTree>
    <p:extLst>
      <p:ext uri="{BB962C8B-B14F-4D97-AF65-F5344CB8AC3E}">
        <p14:creationId xmlns:p14="http://schemas.microsoft.com/office/powerpoint/2010/main" val="56039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65904" y="1344070"/>
            <a:ext cx="877824" cy="881743"/>
          </a:xfrm>
          <a:prstGeom prst="rect">
            <a:avLst/>
          </a:prstGeom>
        </p:spPr>
      </p:pic>
      <p:sp>
        <p:nvSpPr>
          <p:cNvPr id="6" name="TextBox 5"/>
          <p:cNvSpPr txBox="1"/>
          <p:nvPr/>
        </p:nvSpPr>
        <p:spPr>
          <a:xfrm>
            <a:off x="601451" y="762000"/>
            <a:ext cx="1342035" cy="646331"/>
          </a:xfrm>
          <a:prstGeom prst="rect">
            <a:avLst/>
          </a:prstGeom>
          <a:noFill/>
        </p:spPr>
        <p:txBody>
          <a:bodyPr wrap="none" rtlCol="0">
            <a:spAutoFit/>
          </a:bodyPr>
          <a:lstStyle/>
          <a:p>
            <a:pPr algn="ctr"/>
            <a:r>
              <a:rPr lang="en-US" dirty="0" smtClean="0"/>
              <a:t>Client</a:t>
            </a:r>
          </a:p>
          <a:p>
            <a:pPr algn="ctr"/>
            <a:r>
              <a:rPr lang="en-US" dirty="0" smtClean="0"/>
              <a:t>Application</a:t>
            </a:r>
            <a:endParaRPr lang="en-US" dirty="0"/>
          </a:p>
        </p:txBody>
      </p:sp>
      <p:pic>
        <p:nvPicPr>
          <p:cNvPr id="7" name="Picture 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389507" y="1307470"/>
            <a:ext cx="950976" cy="954941"/>
          </a:xfrm>
          <a:prstGeom prst="rect">
            <a:avLst/>
          </a:prstGeom>
        </p:spPr>
      </p:pic>
      <p:sp>
        <p:nvSpPr>
          <p:cNvPr id="8" name="Rectangle 7"/>
          <p:cNvSpPr/>
          <p:nvPr/>
        </p:nvSpPr>
        <p:spPr>
          <a:xfrm>
            <a:off x="7801955" y="1307467"/>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9" name="Group 8"/>
          <p:cNvGrpSpPr/>
          <p:nvPr/>
        </p:nvGrpSpPr>
        <p:grpSpPr bwMode="black">
          <a:xfrm rot="10800000">
            <a:off x="7866250" y="1449233"/>
            <a:ext cx="811929" cy="674150"/>
            <a:chOff x="8587169" y="5108012"/>
            <a:chExt cx="1184275" cy="1214438"/>
          </a:xfrm>
          <a:solidFill>
            <a:schemeClr val="tx1"/>
          </a:solidFill>
        </p:grpSpPr>
        <p:sp>
          <p:nvSpPr>
            <p:cNvPr id="10"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2333650" y="694920"/>
            <a:ext cx="1073756" cy="646331"/>
          </a:xfrm>
          <a:prstGeom prst="rect">
            <a:avLst/>
          </a:prstGeom>
          <a:noFill/>
        </p:spPr>
        <p:txBody>
          <a:bodyPr wrap="none" rtlCol="0">
            <a:spAutoFit/>
          </a:bodyPr>
          <a:lstStyle/>
          <a:p>
            <a:pPr algn="ctr"/>
            <a:r>
              <a:rPr lang="en-US" dirty="0" smtClean="0"/>
              <a:t>SPF</a:t>
            </a:r>
          </a:p>
          <a:p>
            <a:pPr algn="ctr"/>
            <a:r>
              <a:rPr lang="en-US" dirty="0" smtClean="0"/>
              <a:t>Interface</a:t>
            </a:r>
          </a:p>
        </p:txBody>
      </p:sp>
      <p:sp>
        <p:nvSpPr>
          <p:cNvPr id="14" name="TextBox 13"/>
          <p:cNvSpPr txBox="1"/>
          <p:nvPr/>
        </p:nvSpPr>
        <p:spPr>
          <a:xfrm>
            <a:off x="3661798" y="685802"/>
            <a:ext cx="1680268" cy="646331"/>
          </a:xfrm>
          <a:prstGeom prst="rect">
            <a:avLst/>
          </a:prstGeom>
          <a:noFill/>
        </p:spPr>
        <p:txBody>
          <a:bodyPr wrap="none" rtlCol="0">
            <a:spAutoFit/>
          </a:bodyPr>
          <a:lstStyle/>
          <a:p>
            <a:pPr algn="ctr"/>
            <a:r>
              <a:rPr lang="en-US" dirty="0" smtClean="0"/>
              <a:t>User</a:t>
            </a:r>
          </a:p>
          <a:p>
            <a:pPr algn="ctr"/>
            <a:r>
              <a:rPr lang="en-US" dirty="0" smtClean="0"/>
              <a:t>Authentication</a:t>
            </a:r>
          </a:p>
        </p:txBody>
      </p:sp>
      <p:sp>
        <p:nvSpPr>
          <p:cNvPr id="16" name="Rectangle 15"/>
          <p:cNvSpPr/>
          <p:nvPr/>
        </p:nvSpPr>
        <p:spPr>
          <a:xfrm>
            <a:off x="4034986" y="1307469"/>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0" name="TextBox 19"/>
          <p:cNvSpPr txBox="1"/>
          <p:nvPr/>
        </p:nvSpPr>
        <p:spPr>
          <a:xfrm>
            <a:off x="7729177" y="694920"/>
            <a:ext cx="1103187" cy="646331"/>
          </a:xfrm>
          <a:prstGeom prst="rect">
            <a:avLst/>
          </a:prstGeom>
          <a:noFill/>
        </p:spPr>
        <p:txBody>
          <a:bodyPr wrap="none" rtlCol="0">
            <a:spAutoFit/>
          </a:bodyPr>
          <a:lstStyle/>
          <a:p>
            <a:pPr algn="ctr"/>
            <a:r>
              <a:rPr lang="en-US" dirty="0" smtClean="0"/>
              <a:t>Action</a:t>
            </a:r>
          </a:p>
          <a:p>
            <a:pPr algn="ctr"/>
            <a:r>
              <a:rPr lang="en-US" dirty="0" smtClean="0"/>
              <a:t>Mapping</a:t>
            </a:r>
          </a:p>
        </p:txBody>
      </p:sp>
      <p:sp>
        <p:nvSpPr>
          <p:cNvPr id="21" name="Freeform 164"/>
          <p:cNvSpPr>
            <a:spLocks noEditPoints="1"/>
          </p:cNvSpPr>
          <p:nvPr/>
        </p:nvSpPr>
        <p:spPr bwMode="black">
          <a:xfrm>
            <a:off x="4258686" y="1472044"/>
            <a:ext cx="484709" cy="625793"/>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a:p>
        </p:txBody>
      </p:sp>
      <p:sp>
        <p:nvSpPr>
          <p:cNvPr id="22" name="Rectangle 21"/>
          <p:cNvSpPr/>
          <p:nvPr/>
        </p:nvSpPr>
        <p:spPr>
          <a:xfrm>
            <a:off x="9493080" y="1309373"/>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23" name="Group 22"/>
          <p:cNvGrpSpPr/>
          <p:nvPr/>
        </p:nvGrpSpPr>
        <p:grpSpPr bwMode="black">
          <a:xfrm>
            <a:off x="9526827" y="1500681"/>
            <a:ext cx="873592" cy="586753"/>
            <a:chOff x="5184775" y="225425"/>
            <a:chExt cx="1500188" cy="1220788"/>
          </a:xfrm>
          <a:solidFill>
            <a:srgbClr val="FFFFFF"/>
          </a:solidFill>
        </p:grpSpPr>
        <p:sp>
          <p:nvSpPr>
            <p:cNvPr id="24"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9426370" y="685800"/>
            <a:ext cx="1162306" cy="646331"/>
          </a:xfrm>
          <a:prstGeom prst="rect">
            <a:avLst/>
          </a:prstGeom>
          <a:noFill/>
        </p:spPr>
        <p:txBody>
          <a:bodyPr wrap="none" rtlCol="0">
            <a:spAutoFit/>
          </a:bodyPr>
          <a:lstStyle/>
          <a:p>
            <a:pPr algn="ctr"/>
            <a:r>
              <a:rPr lang="en-US" dirty="0" smtClean="0"/>
              <a:t>Task</a:t>
            </a:r>
          </a:p>
          <a:p>
            <a:pPr algn="ctr"/>
            <a:r>
              <a:rPr lang="en-US" dirty="0" smtClean="0"/>
              <a:t>Execution</a:t>
            </a:r>
          </a:p>
        </p:txBody>
      </p:sp>
      <p:sp>
        <p:nvSpPr>
          <p:cNvPr id="28" name="Rectangle 27"/>
          <p:cNvSpPr/>
          <p:nvPr/>
        </p:nvSpPr>
        <p:spPr>
          <a:xfrm>
            <a:off x="6075205" y="1309373"/>
            <a:ext cx="950976" cy="95494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3" name="TextBox 32"/>
          <p:cNvSpPr txBox="1"/>
          <p:nvPr/>
        </p:nvSpPr>
        <p:spPr>
          <a:xfrm>
            <a:off x="6002333" y="694920"/>
            <a:ext cx="1103379" cy="646331"/>
          </a:xfrm>
          <a:prstGeom prst="rect">
            <a:avLst/>
          </a:prstGeom>
          <a:noFill/>
        </p:spPr>
        <p:txBody>
          <a:bodyPr wrap="none" rtlCol="0">
            <a:spAutoFit/>
          </a:bodyPr>
          <a:lstStyle/>
          <a:p>
            <a:pPr algn="ctr"/>
            <a:r>
              <a:rPr lang="en-US" dirty="0" smtClean="0"/>
              <a:t>Resource</a:t>
            </a:r>
          </a:p>
          <a:p>
            <a:pPr algn="ctr"/>
            <a:r>
              <a:rPr lang="en-US" dirty="0" smtClean="0"/>
              <a:t>Model</a:t>
            </a:r>
          </a:p>
        </p:txBody>
      </p:sp>
      <p:sp>
        <p:nvSpPr>
          <p:cNvPr id="34" name="Freeform 14"/>
          <p:cNvSpPr>
            <a:spLocks noEditPoints="1"/>
          </p:cNvSpPr>
          <p:nvPr/>
        </p:nvSpPr>
        <p:spPr bwMode="black">
          <a:xfrm>
            <a:off x="6214931" y="1523663"/>
            <a:ext cx="678179" cy="508634"/>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p>
        </p:txBody>
      </p:sp>
      <p:sp>
        <p:nvSpPr>
          <p:cNvPr id="35" name="Rectangle 34"/>
          <p:cNvSpPr/>
          <p:nvPr/>
        </p:nvSpPr>
        <p:spPr>
          <a:xfrm>
            <a:off x="7026182" y="2789735"/>
            <a:ext cx="4707030" cy="9549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236538">
              <a:buFont typeface="Arial" pitchFamily="34" charset="0"/>
              <a:buChar char="•"/>
            </a:pPr>
            <a:r>
              <a:rPr lang="en-US" sz="2000" dirty="0">
                <a:solidFill>
                  <a:schemeClr val="bg1"/>
                </a:solidFill>
              </a:rPr>
              <a:t>Defined extension points </a:t>
            </a:r>
            <a:r>
              <a:rPr lang="en-US" sz="2000" dirty="0" smtClean="0">
                <a:solidFill>
                  <a:schemeClr val="bg1"/>
                </a:solidFill>
              </a:rPr>
              <a:t>(</a:t>
            </a:r>
            <a:r>
              <a:rPr lang="en-US" sz="2000" dirty="0" err="1" smtClean="0">
                <a:solidFill>
                  <a:schemeClr val="bg1"/>
                </a:solidFill>
              </a:rPr>
              <a:t>runbooks</a:t>
            </a:r>
            <a:r>
              <a:rPr lang="en-US" sz="2000" dirty="0">
                <a:solidFill>
                  <a:schemeClr val="bg1"/>
                </a:solidFill>
              </a:rPr>
              <a:t>)</a:t>
            </a:r>
          </a:p>
          <a:p>
            <a:pPr marL="236538" indent="-236538">
              <a:buFont typeface="Arial" pitchFamily="34" charset="0"/>
              <a:buChar char="•"/>
            </a:pPr>
            <a:r>
              <a:rPr lang="en-US" sz="2000" dirty="0">
                <a:solidFill>
                  <a:schemeClr val="bg1"/>
                </a:solidFill>
              </a:rPr>
              <a:t>Upgrade </a:t>
            </a:r>
            <a:r>
              <a:rPr lang="en-US" sz="2000" dirty="0" smtClean="0">
                <a:solidFill>
                  <a:schemeClr val="bg1"/>
                </a:solidFill>
              </a:rPr>
              <a:t>safe</a:t>
            </a:r>
            <a:endParaRPr lang="en-US" sz="2000" dirty="0">
              <a:solidFill>
                <a:schemeClr val="bg1"/>
              </a:solidFill>
            </a:endParaRPr>
          </a:p>
        </p:txBody>
      </p:sp>
      <p:sp>
        <p:nvSpPr>
          <p:cNvPr id="37" name="Rectangle 36"/>
          <p:cNvSpPr/>
          <p:nvPr/>
        </p:nvSpPr>
        <p:spPr>
          <a:xfrm>
            <a:off x="5525410" y="4900680"/>
            <a:ext cx="6207802" cy="1194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a:solidFill>
                  <a:schemeClr val="bg1"/>
                </a:solidFill>
              </a:rPr>
              <a:t>Create new resource</a:t>
            </a:r>
          </a:p>
          <a:p>
            <a:pPr marL="285750" indent="-285750">
              <a:buFont typeface="Arial" pitchFamily="34" charset="0"/>
              <a:buChar char="•"/>
            </a:pPr>
            <a:r>
              <a:rPr lang="en-US" sz="2000" dirty="0">
                <a:solidFill>
                  <a:schemeClr val="bg1"/>
                </a:solidFill>
              </a:rPr>
              <a:t>Provide new action mapping (PS script or </a:t>
            </a:r>
            <a:r>
              <a:rPr lang="en-US" sz="2000" dirty="0" err="1">
                <a:solidFill>
                  <a:schemeClr val="bg1"/>
                </a:solidFill>
              </a:rPr>
              <a:t>runbook</a:t>
            </a:r>
            <a:r>
              <a:rPr lang="en-US" sz="2000" dirty="0">
                <a:solidFill>
                  <a:schemeClr val="bg1"/>
                </a:solidFill>
              </a:rPr>
              <a:t>)</a:t>
            </a:r>
          </a:p>
          <a:p>
            <a:pPr marL="285750" indent="-285750">
              <a:buFont typeface="Arial" pitchFamily="34" charset="0"/>
              <a:buChar char="•"/>
            </a:pPr>
            <a:r>
              <a:rPr lang="en-US" sz="2000" dirty="0">
                <a:solidFill>
                  <a:schemeClr val="bg1"/>
                </a:solidFill>
              </a:rPr>
              <a:t>Create new task execution logic</a:t>
            </a:r>
          </a:p>
        </p:txBody>
      </p:sp>
      <p:cxnSp>
        <p:nvCxnSpPr>
          <p:cNvPr id="40" name="Straight Arrow Connector 39"/>
          <p:cNvCxnSpPr/>
          <p:nvPr/>
        </p:nvCxnSpPr>
        <p:spPr>
          <a:xfrm>
            <a:off x="53315" y="1752600"/>
            <a:ext cx="812589" cy="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1" name="TextBox 40"/>
          <p:cNvSpPr txBox="1"/>
          <p:nvPr/>
        </p:nvSpPr>
        <p:spPr>
          <a:xfrm>
            <a:off x="72517" y="1828800"/>
            <a:ext cx="840295" cy="646331"/>
          </a:xfrm>
          <a:prstGeom prst="rect">
            <a:avLst/>
          </a:prstGeom>
          <a:noFill/>
        </p:spPr>
        <p:txBody>
          <a:bodyPr wrap="none" rtlCol="0">
            <a:spAutoFit/>
          </a:bodyPr>
          <a:lstStyle/>
          <a:p>
            <a:pPr algn="ctr"/>
            <a:r>
              <a:rPr lang="en-US" dirty="0" smtClean="0"/>
              <a:t>User</a:t>
            </a:r>
          </a:p>
          <a:p>
            <a:pPr algn="ctr"/>
            <a:r>
              <a:rPr lang="en-US" dirty="0" smtClean="0"/>
              <a:t>Action</a:t>
            </a:r>
          </a:p>
        </p:txBody>
      </p:sp>
      <p:cxnSp>
        <p:nvCxnSpPr>
          <p:cNvPr id="45" name="Straight Arrow Connector 44"/>
          <p:cNvCxnSpPr/>
          <p:nvPr/>
        </p:nvCxnSpPr>
        <p:spPr>
          <a:xfrm flipV="1">
            <a:off x="3506816" y="1790981"/>
            <a:ext cx="330475"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a:xfrm flipV="1">
            <a:off x="5207811" y="1790982"/>
            <a:ext cx="635196"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0" name="Straight Arrow Connector 49"/>
          <p:cNvCxnSpPr/>
          <p:nvPr/>
        </p:nvCxnSpPr>
        <p:spPr>
          <a:xfrm flipV="1">
            <a:off x="7239282" y="1790981"/>
            <a:ext cx="330475"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1" name="Straight Arrow Connector 50"/>
          <p:cNvCxnSpPr/>
          <p:nvPr/>
        </p:nvCxnSpPr>
        <p:spPr>
          <a:xfrm flipV="1">
            <a:off x="8991787" y="1790981"/>
            <a:ext cx="330475"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Left Brace 11"/>
          <p:cNvSpPr/>
          <p:nvPr/>
        </p:nvSpPr>
        <p:spPr>
          <a:xfrm>
            <a:off x="3373859" y="2784962"/>
            <a:ext cx="739293" cy="33100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44" name="Straight Arrow Connector 43"/>
          <p:cNvCxnSpPr/>
          <p:nvPr/>
        </p:nvCxnSpPr>
        <p:spPr>
          <a:xfrm flipV="1">
            <a:off x="1818591" y="1789006"/>
            <a:ext cx="330475"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nvSpPr>
        <p:spPr bwMode="auto">
          <a:xfrm>
            <a:off x="2287381" y="152400"/>
            <a:ext cx="9445831" cy="2424546"/>
          </a:xfrm>
          <a:prstGeom prst="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50" dirty="0" err="1" smtClean="0">
              <a:solidFill>
                <a:schemeClr val="tx1"/>
              </a:solidFill>
              <a:latin typeface="Segoe UI" pitchFamily="34" charset="0"/>
              <a:ea typeface="Segoe UI" pitchFamily="34" charset="0"/>
              <a:cs typeface="Segoe UI" pitchFamily="34" charset="0"/>
            </a:endParaRPr>
          </a:p>
        </p:txBody>
      </p:sp>
      <p:sp>
        <p:nvSpPr>
          <p:cNvPr id="18" name="TextBox 17"/>
          <p:cNvSpPr txBox="1"/>
          <p:nvPr/>
        </p:nvSpPr>
        <p:spPr>
          <a:xfrm>
            <a:off x="657870" y="3455096"/>
            <a:ext cx="2651915" cy="1969770"/>
          </a:xfrm>
          <a:prstGeom prst="rect">
            <a:avLst/>
          </a:prstGeom>
          <a:noFill/>
        </p:spPr>
        <p:txBody>
          <a:bodyPr wrap="square" lIns="0" tIns="0" rIns="0" bIns="0" rtlCol="0">
            <a:spAutoFit/>
          </a:bodyPr>
          <a:lstStyle/>
          <a:p>
            <a:pPr algn="ctr"/>
            <a:r>
              <a:rPr lang="en-US" sz="3200" dirty="0" smtClean="0">
                <a:latin typeface="Segoe UI Light" pitchFamily="34" charset="0"/>
              </a:rPr>
              <a:t>Supported Areas</a:t>
            </a:r>
          </a:p>
          <a:p>
            <a:pPr algn="ctr"/>
            <a:r>
              <a:rPr lang="en-US" sz="3200" dirty="0" smtClean="0">
                <a:latin typeface="Segoe UI Light" pitchFamily="34" charset="0"/>
              </a:rPr>
              <a:t>For SPF Extensions</a:t>
            </a:r>
          </a:p>
        </p:txBody>
      </p:sp>
      <p:sp>
        <p:nvSpPr>
          <p:cNvPr id="46" name="TextBox 45"/>
          <p:cNvSpPr txBox="1"/>
          <p:nvPr/>
        </p:nvSpPr>
        <p:spPr>
          <a:xfrm>
            <a:off x="4951412" y="152400"/>
            <a:ext cx="4230645" cy="430887"/>
          </a:xfrm>
          <a:prstGeom prst="rect">
            <a:avLst/>
          </a:prstGeom>
          <a:noFill/>
        </p:spPr>
        <p:txBody>
          <a:bodyPr wrap="none" lIns="0" tIns="0" rIns="0" bIns="0" rtlCol="0">
            <a:spAutoFit/>
          </a:bodyPr>
          <a:lstStyle/>
          <a:p>
            <a:r>
              <a:rPr lang="en-US" sz="2800" b="1" dirty="0" smtClean="0">
                <a:latin typeface="Segoe UI Light" pitchFamily="34" charset="0"/>
              </a:rPr>
              <a:t>Service Provider Foundation</a:t>
            </a:r>
          </a:p>
        </p:txBody>
      </p:sp>
      <p:sp>
        <p:nvSpPr>
          <p:cNvPr id="19" name="Down Arrow 18"/>
          <p:cNvSpPr/>
          <p:nvPr/>
        </p:nvSpPr>
        <p:spPr bwMode="auto">
          <a:xfrm>
            <a:off x="9872268" y="2286000"/>
            <a:ext cx="237506" cy="492660"/>
          </a:xfrm>
          <a:prstGeom prst="downArrow">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50" dirty="0" err="1" smtClean="0">
              <a:solidFill>
                <a:schemeClr val="tx1"/>
              </a:solidFill>
              <a:latin typeface="Segoe UI" pitchFamily="34" charset="0"/>
              <a:ea typeface="Segoe UI" pitchFamily="34" charset="0"/>
              <a:cs typeface="Segoe UI" pitchFamily="34" charset="0"/>
            </a:endParaRPr>
          </a:p>
        </p:txBody>
      </p:sp>
      <p:sp>
        <p:nvSpPr>
          <p:cNvPr id="49" name="Down Arrow 48"/>
          <p:cNvSpPr/>
          <p:nvPr/>
        </p:nvSpPr>
        <p:spPr bwMode="auto">
          <a:xfrm>
            <a:off x="6431940" y="2286000"/>
            <a:ext cx="237506" cy="2614679"/>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2000" spc="-50" dirty="0" err="1">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1439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12" grpId="0" animBg="1"/>
      <p:bldP spid="18" grpId="0"/>
      <p:bldP spid="19"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p:cNvGraphicFramePr>
          <p:nvPr>
            <p:extLst>
              <p:ext uri="{D42A27DB-BD31-4B8C-83A1-F6EECF244321}">
                <p14:modId xmlns:p14="http://schemas.microsoft.com/office/powerpoint/2010/main" val="608598316"/>
              </p:ext>
            </p:extLst>
          </p:nvPr>
        </p:nvGraphicFramePr>
        <p:xfrm>
          <a:off x="609441" y="838201"/>
          <a:ext cx="10868369" cy="2246633"/>
        </p:xfrm>
        <a:graphic>
          <a:graphicData uri="http://schemas.openxmlformats.org/drawingml/2006/table">
            <a:tbl>
              <a:tblPr bandRow="1">
                <a:tableStyleId>{69CF1AB2-1976-4502-BF36-3FF5EA218861}</a:tableStyleId>
              </a:tblPr>
              <a:tblGrid>
                <a:gridCol w="1422030"/>
                <a:gridCol w="9446339"/>
              </a:tblGrid>
              <a:tr h="55245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dirty="0" smtClean="0"/>
                        <a:t>1.  Acquire</a:t>
                      </a:r>
                      <a:endParaRPr lang="en-US" sz="1600" b="0" kern="1200" dirty="0" smtClean="0">
                        <a:solidFill>
                          <a:schemeClr val="tx2"/>
                        </a:solidFill>
                        <a:latin typeface="Calibri"/>
                        <a:ea typeface="+mn-ea"/>
                        <a:cs typeface="+mn-cs"/>
                      </a:endParaRPr>
                    </a:p>
                  </a:txBody>
                  <a:tcPr marL="67715" marR="67715" marT="50800" marB="5080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dirty="0" smtClean="0"/>
                        <a:t>Enterprise customer</a:t>
                      </a:r>
                      <a:r>
                        <a:rPr lang="en-US" sz="1600" kern="1200" baseline="0" dirty="0" smtClean="0"/>
                        <a:t> (Central IT) </a:t>
                      </a:r>
                      <a:r>
                        <a:rPr lang="en-US" sz="1600" kern="1200" dirty="0" smtClean="0"/>
                        <a:t>acquires  capacity from IaaS Service Provider</a:t>
                      </a:r>
                      <a:r>
                        <a:rPr lang="en-US" sz="1600" kern="1200" baseline="0" dirty="0" smtClean="0"/>
                        <a:t> via Service Provider  portal</a:t>
                      </a:r>
                      <a:endParaRPr lang="en-US" sz="1600" b="0" kern="1200" dirty="0" smtClean="0">
                        <a:solidFill>
                          <a:schemeClr val="tx2"/>
                        </a:solidFill>
                        <a:latin typeface="Calibri"/>
                        <a:ea typeface="+mn-ea"/>
                        <a:cs typeface="+mn-cs"/>
                      </a:endParaRPr>
                    </a:p>
                  </a:txBody>
                  <a:tcPr marL="67715" marR="67715" marT="50800" marB="50800" anchor="ctr"/>
                </a:tc>
              </a:tr>
              <a:tr h="55245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dirty="0" smtClean="0"/>
                        <a:t>2. Register</a:t>
                      </a:r>
                      <a:endParaRPr lang="en-US" sz="1600" b="0" kern="1200" dirty="0" smtClean="0">
                        <a:solidFill>
                          <a:schemeClr val="tx2"/>
                        </a:solidFill>
                        <a:latin typeface="Calibri"/>
                        <a:ea typeface="+mn-ea"/>
                        <a:cs typeface="+mn-cs"/>
                      </a:endParaRPr>
                    </a:p>
                  </a:txBody>
                  <a:tcPr marL="67715" marR="67715" marT="50800" marB="5080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baseline="0" dirty="0" smtClean="0"/>
                        <a:t>Acquired capacity is registered with App Controller on-premise</a:t>
                      </a:r>
                      <a:endParaRPr lang="en-US" sz="1600" b="0" kern="1200" baseline="0" dirty="0" smtClean="0">
                        <a:solidFill>
                          <a:schemeClr val="tx2"/>
                        </a:solidFill>
                        <a:latin typeface="Calibri"/>
                        <a:ea typeface="+mn-ea"/>
                        <a:cs typeface="+mn-cs"/>
                      </a:endParaRPr>
                    </a:p>
                  </a:txBody>
                  <a:tcPr marL="67715" marR="67715" marT="50800" marB="50800" anchor="ctr"/>
                </a:tc>
              </a:tr>
              <a:tr h="55245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dirty="0" smtClean="0"/>
                        <a:t>3. Delegate</a:t>
                      </a:r>
                      <a:endParaRPr lang="en-US" sz="1600" b="0" kern="1200" dirty="0" smtClean="0">
                        <a:solidFill>
                          <a:schemeClr val="tx2"/>
                        </a:solidFill>
                        <a:latin typeface="Calibri"/>
                        <a:ea typeface="+mn-ea"/>
                        <a:cs typeface="+mn-cs"/>
                      </a:endParaRPr>
                    </a:p>
                  </a:txBody>
                  <a:tcPr marL="67715" marR="67715" marT="50800" marB="5080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baseline="0" dirty="0" smtClean="0"/>
                        <a:t>Central IT delegates access to acquired capacity</a:t>
                      </a:r>
                      <a:endParaRPr lang="en-US" sz="1600" b="0" kern="1200" baseline="0" dirty="0" smtClean="0">
                        <a:solidFill>
                          <a:schemeClr val="tx2"/>
                        </a:solidFill>
                        <a:latin typeface="Calibri"/>
                        <a:ea typeface="+mn-ea"/>
                        <a:cs typeface="+mn-cs"/>
                      </a:endParaRPr>
                    </a:p>
                  </a:txBody>
                  <a:tcPr marL="67715" marR="67715" marT="50800" marB="50800" anchor="ctr"/>
                </a:tc>
              </a:tr>
              <a:tr h="589280">
                <a:tc>
                  <a:txBody>
                    <a:bodyPr/>
                    <a:lstStyle/>
                    <a:p>
                      <a:pPr marL="171450" marR="0" indent="-171450" algn="l" defTabSz="914400" rtl="0" eaLnBrk="1" fontAlgn="t" latinLnBrk="0" hangingPunct="1">
                        <a:lnSpc>
                          <a:spcPct val="100000"/>
                        </a:lnSpc>
                        <a:spcBef>
                          <a:spcPts val="0"/>
                        </a:spcBef>
                        <a:spcAft>
                          <a:spcPts val="0"/>
                        </a:spcAft>
                        <a:buClrTx/>
                        <a:buSzTx/>
                        <a:buFontTx/>
                        <a:buNone/>
                        <a:tabLst/>
                        <a:defRPr/>
                      </a:pPr>
                      <a:r>
                        <a:rPr lang="en-US" sz="1600" kern="1200" dirty="0" smtClean="0"/>
                        <a:t>4. Deploy and Operate</a:t>
                      </a:r>
                      <a:endParaRPr lang="en-US" sz="1600" b="0" kern="1200" dirty="0" smtClean="0">
                        <a:solidFill>
                          <a:schemeClr val="tx2"/>
                        </a:solidFill>
                        <a:latin typeface="Calibri"/>
                        <a:ea typeface="+mn-ea"/>
                        <a:cs typeface="+mn-cs"/>
                      </a:endParaRPr>
                    </a:p>
                  </a:txBody>
                  <a:tcPr marL="67715" marR="67715" marT="50800" marB="50800"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kern="1200" dirty="0" smtClean="0"/>
                        <a:t>Self-Service users deploy VM’s onto </a:t>
                      </a:r>
                      <a:r>
                        <a:rPr lang="en-US" sz="1600" kern="1200" dirty="0" err="1" smtClean="0"/>
                        <a:t>hoster</a:t>
                      </a:r>
                      <a:r>
                        <a:rPr lang="en-US" sz="1600" kern="1200" dirty="0" smtClean="0"/>
                        <a:t> acquired</a:t>
                      </a:r>
                      <a:r>
                        <a:rPr lang="en-US" sz="1600" kern="1200" baseline="0" dirty="0" smtClean="0"/>
                        <a:t> capacity and private cloud from same tool</a:t>
                      </a:r>
                      <a:endParaRPr lang="en-US" sz="1600" b="0" kern="1200" dirty="0" smtClean="0">
                        <a:solidFill>
                          <a:schemeClr val="tx2"/>
                        </a:solidFill>
                        <a:latin typeface="Calibri"/>
                        <a:ea typeface="+mn-ea"/>
                        <a:cs typeface="+mn-cs"/>
                      </a:endParaRPr>
                    </a:p>
                  </a:txBody>
                  <a:tcPr marL="67715" marR="67715" marT="50800" marB="50800" anchor="ctr"/>
                </a:tc>
              </a:tr>
            </a:tbl>
          </a:graphicData>
        </a:graphic>
      </p:graphicFrame>
      <p:sp>
        <p:nvSpPr>
          <p:cNvPr id="55" name="Rectangle 54"/>
          <p:cNvSpPr/>
          <p:nvPr/>
        </p:nvSpPr>
        <p:spPr>
          <a:xfrm>
            <a:off x="609441" y="3200400"/>
            <a:ext cx="10868369" cy="3581400"/>
          </a:xfrm>
          <a:prstGeom prst="rect">
            <a:avLst/>
          </a:prstGeom>
          <a:solidFill>
            <a:schemeClr val="bg2">
              <a:lumMod val="20000"/>
              <a:lumOff val="80000"/>
            </a:schemeClr>
          </a:solidFill>
          <a:ln w="12700">
            <a:solidFill>
              <a:schemeClr val="bg1">
                <a:lumMod val="75000"/>
              </a:schemeClr>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0" name="Group 59"/>
          <p:cNvGrpSpPr/>
          <p:nvPr/>
        </p:nvGrpSpPr>
        <p:grpSpPr>
          <a:xfrm>
            <a:off x="7590714" y="5820938"/>
            <a:ext cx="1239119" cy="907695"/>
            <a:chOff x="4384881" y="1866979"/>
            <a:chExt cx="2624902" cy="2342098"/>
          </a:xfrm>
        </p:grpSpPr>
        <p:sp>
          <p:nvSpPr>
            <p:cNvPr id="61" name="Oval 60"/>
            <p:cNvSpPr/>
            <p:nvPr/>
          </p:nvSpPr>
          <p:spPr>
            <a:xfrm>
              <a:off x="4828618" y="2362200"/>
              <a:ext cx="1737360" cy="156503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921" y="1866979"/>
              <a:ext cx="1151878" cy="1371600"/>
            </a:xfrm>
            <a:prstGeom prst="rect">
              <a:avLst/>
            </a:prstGeom>
          </p:spPr>
        </p:pic>
        <p:sp>
          <p:nvSpPr>
            <p:cNvPr id="63" name="TextBox 62"/>
            <p:cNvSpPr txBox="1"/>
            <p:nvPr/>
          </p:nvSpPr>
          <p:spPr>
            <a:xfrm>
              <a:off x="4384881" y="3123413"/>
              <a:ext cx="2624902" cy="1085664"/>
            </a:xfrm>
            <a:prstGeom prst="rect">
              <a:avLst/>
            </a:prstGeom>
            <a:noFill/>
          </p:spPr>
          <p:txBody>
            <a:bodyPr wrap="none" rtlCol="0">
              <a:spAutoFit/>
            </a:bodyPr>
            <a:lstStyle/>
            <a:p>
              <a:pPr algn="ctr"/>
              <a:r>
                <a:rPr lang="en-US" sz="1067" dirty="0" smtClean="0">
                  <a:solidFill>
                    <a:schemeClr val="bg1"/>
                  </a:solidFill>
                  <a:latin typeface="Segoe UI" pitchFamily="34" charset="0"/>
                  <a:cs typeface="Segoe UI" pitchFamily="34" charset="0"/>
                </a:rPr>
                <a:t>Enterprise Tenant</a:t>
              </a:r>
            </a:p>
            <a:p>
              <a:pPr algn="ctr"/>
              <a:r>
                <a:rPr lang="en-US" sz="1067" dirty="0" smtClean="0">
                  <a:solidFill>
                    <a:schemeClr val="bg1"/>
                  </a:solidFill>
                  <a:latin typeface="Segoe UI" pitchFamily="34" charset="0"/>
                  <a:cs typeface="Segoe UI" pitchFamily="34" charset="0"/>
                </a:rPr>
                <a:t>Admin</a:t>
              </a:r>
              <a:endParaRPr lang="en-US" sz="1067" dirty="0">
                <a:solidFill>
                  <a:schemeClr val="bg1"/>
                </a:solidFill>
                <a:latin typeface="Segoe UI" pitchFamily="34" charset="0"/>
                <a:cs typeface="Segoe UI" pitchFamily="34" charset="0"/>
              </a:endParaRPr>
            </a:p>
          </p:txBody>
        </p:sp>
      </p:grpSp>
      <p:grpSp>
        <p:nvGrpSpPr>
          <p:cNvPr id="64" name="Group 63"/>
          <p:cNvGrpSpPr/>
          <p:nvPr/>
        </p:nvGrpSpPr>
        <p:grpSpPr>
          <a:xfrm>
            <a:off x="9732182" y="5796182"/>
            <a:ext cx="1110913" cy="968559"/>
            <a:chOff x="6673553" y="1866979"/>
            <a:chExt cx="2024197" cy="2221473"/>
          </a:xfrm>
        </p:grpSpPr>
        <p:sp>
          <p:nvSpPr>
            <p:cNvPr id="65" name="Oval 64"/>
            <p:cNvSpPr/>
            <p:nvPr/>
          </p:nvSpPr>
          <p:spPr>
            <a:xfrm>
              <a:off x="6816968" y="2362200"/>
              <a:ext cx="1737360" cy="15650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6" name="TextBox 65"/>
            <p:cNvSpPr txBox="1"/>
            <p:nvPr/>
          </p:nvSpPr>
          <p:spPr>
            <a:xfrm>
              <a:off x="6673553" y="3123412"/>
              <a:ext cx="2024197" cy="965040"/>
            </a:xfrm>
            <a:prstGeom prst="rect">
              <a:avLst/>
            </a:prstGeom>
            <a:noFill/>
            <a:ln>
              <a:noFill/>
            </a:ln>
          </p:spPr>
          <p:txBody>
            <a:bodyPr wrap="none" rtlCol="0">
              <a:spAutoFit/>
            </a:bodyPr>
            <a:lstStyle/>
            <a:p>
              <a:pPr algn="ctr"/>
              <a:r>
                <a:rPr lang="en-US" sz="1067" dirty="0" smtClean="0">
                  <a:solidFill>
                    <a:schemeClr val="bg1"/>
                  </a:solidFill>
                  <a:latin typeface="Segoe UI" pitchFamily="34" charset="0"/>
                  <a:cs typeface="Segoe UI" pitchFamily="34" charset="0"/>
                </a:rPr>
                <a:t>Enterprise App </a:t>
              </a:r>
              <a:endParaRPr lang="en-US" sz="1067" dirty="0">
                <a:solidFill>
                  <a:schemeClr val="bg1"/>
                </a:solidFill>
                <a:latin typeface="Segoe UI" pitchFamily="34" charset="0"/>
                <a:cs typeface="Segoe UI" pitchFamily="34" charset="0"/>
              </a:endParaRPr>
            </a:p>
            <a:p>
              <a:pPr algn="ctr"/>
              <a:r>
                <a:rPr lang="en-US" sz="1067" dirty="0">
                  <a:solidFill>
                    <a:schemeClr val="bg1"/>
                  </a:solidFill>
                  <a:latin typeface="Segoe UI" pitchFamily="34" charset="0"/>
                  <a:cs typeface="Segoe UI" pitchFamily="34" charset="0"/>
                </a:rPr>
                <a:t>Owner</a:t>
              </a: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3278" y="1866979"/>
              <a:ext cx="984738" cy="1371600"/>
            </a:xfrm>
            <a:prstGeom prst="rect">
              <a:avLst/>
            </a:prstGeom>
            <a:ln>
              <a:noFill/>
            </a:ln>
          </p:spPr>
        </p:pic>
      </p:grpSp>
      <p:pic>
        <p:nvPicPr>
          <p:cNvPr id="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890" y="5122130"/>
            <a:ext cx="808380" cy="9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68"/>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335586" y="3787601"/>
            <a:ext cx="2301870" cy="1329040"/>
          </a:xfrm>
          <a:prstGeom prst="rect">
            <a:avLst/>
          </a:prstGeom>
        </p:spPr>
      </p:pic>
      <p:sp>
        <p:nvSpPr>
          <p:cNvPr id="70" name="TextBox 69"/>
          <p:cNvSpPr txBox="1"/>
          <p:nvPr/>
        </p:nvSpPr>
        <p:spPr>
          <a:xfrm>
            <a:off x="7840364" y="4089402"/>
            <a:ext cx="1268647" cy="666977"/>
          </a:xfrm>
          <a:prstGeom prst="rect">
            <a:avLst/>
          </a:prstGeom>
          <a:noFill/>
        </p:spPr>
        <p:txBody>
          <a:bodyPr wrap="square" rtlCol="0">
            <a:spAutoFit/>
          </a:bodyPr>
          <a:lstStyle/>
          <a:p>
            <a:pPr algn="ctr"/>
            <a:r>
              <a:rPr lang="en-US" sz="1867" dirty="0">
                <a:solidFill>
                  <a:schemeClr val="bg1"/>
                </a:solidFill>
              </a:rPr>
              <a:t>Hybrid Cloud</a:t>
            </a:r>
          </a:p>
        </p:txBody>
      </p:sp>
      <p:grpSp>
        <p:nvGrpSpPr>
          <p:cNvPr id="72" name="Group 71"/>
          <p:cNvGrpSpPr/>
          <p:nvPr/>
        </p:nvGrpSpPr>
        <p:grpSpPr>
          <a:xfrm>
            <a:off x="9389328" y="3352802"/>
            <a:ext cx="1986910" cy="517033"/>
            <a:chOff x="4846514" y="3151617"/>
            <a:chExt cx="1385177" cy="451029"/>
          </a:xfrm>
        </p:grpSpPr>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9948" y="3151617"/>
              <a:ext cx="624293" cy="451029"/>
            </a:xfrm>
            <a:prstGeom prst="rect">
              <a:avLst/>
            </a:prstGeom>
          </p:spPr>
        </p:pic>
        <p:sp>
          <p:nvSpPr>
            <p:cNvPr id="89" name="TextBox 88"/>
            <p:cNvSpPr txBox="1"/>
            <p:nvPr/>
          </p:nvSpPr>
          <p:spPr>
            <a:xfrm>
              <a:off x="4846514" y="3151855"/>
              <a:ext cx="1385177" cy="259481"/>
            </a:xfrm>
            <a:prstGeom prst="rect">
              <a:avLst/>
            </a:prstGeom>
            <a:noFill/>
          </p:spPr>
          <p:txBody>
            <a:bodyPr wrap="square" rtlCol="0">
              <a:spAutoFit/>
            </a:bodyPr>
            <a:lstStyle/>
            <a:p>
              <a:pPr algn="ctr"/>
              <a:r>
                <a:rPr lang="en-US" sz="1333" dirty="0">
                  <a:solidFill>
                    <a:schemeClr val="bg1"/>
                  </a:solidFill>
                </a:rPr>
                <a:t>Private </a:t>
              </a:r>
              <a:r>
                <a:rPr lang="en-US" sz="1333" dirty="0" smtClean="0">
                  <a:solidFill>
                    <a:schemeClr val="bg1"/>
                  </a:solidFill>
                </a:rPr>
                <a:t>Clouds</a:t>
              </a:r>
              <a:endParaRPr lang="en-US" sz="1400" dirty="0">
                <a:solidFill>
                  <a:schemeClr val="bg1"/>
                </a:solidFill>
              </a:endParaRPr>
            </a:p>
          </p:txBody>
        </p:sp>
      </p:grpSp>
      <p:sp>
        <p:nvSpPr>
          <p:cNvPr id="91" name="TextBox 90"/>
          <p:cNvSpPr txBox="1"/>
          <p:nvPr/>
        </p:nvSpPr>
        <p:spPr>
          <a:xfrm>
            <a:off x="9906776" y="3570776"/>
            <a:ext cx="912298" cy="276999"/>
          </a:xfrm>
          <a:prstGeom prst="rect">
            <a:avLst/>
          </a:prstGeom>
          <a:noFill/>
        </p:spPr>
        <p:txBody>
          <a:bodyPr wrap="square" rtlCol="0">
            <a:spAutoFit/>
          </a:bodyPr>
          <a:lstStyle/>
          <a:p>
            <a:pPr algn="ctr"/>
            <a:r>
              <a:rPr lang="en-US" sz="1200" dirty="0">
                <a:solidFill>
                  <a:schemeClr val="bg1"/>
                </a:solidFill>
              </a:rPr>
              <a:t>VMM</a:t>
            </a:r>
            <a:endParaRPr lang="en-US" sz="1333" dirty="0">
              <a:solidFill>
                <a:schemeClr val="bg1"/>
              </a:solidFill>
            </a:endParaRPr>
          </a:p>
        </p:txBody>
      </p:sp>
      <p:grpSp>
        <p:nvGrpSpPr>
          <p:cNvPr id="92" name="Group 91"/>
          <p:cNvGrpSpPr/>
          <p:nvPr/>
        </p:nvGrpSpPr>
        <p:grpSpPr>
          <a:xfrm>
            <a:off x="2892146" y="4171199"/>
            <a:ext cx="1986910" cy="707695"/>
            <a:chOff x="6123906" y="3039887"/>
            <a:chExt cx="1385177" cy="617351"/>
          </a:xfrm>
        </p:grpSpPr>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0896" y="3091432"/>
              <a:ext cx="624293" cy="451029"/>
            </a:xfrm>
            <a:prstGeom prst="rect">
              <a:avLst/>
            </a:prstGeom>
          </p:spPr>
        </p:pic>
        <p:sp>
          <p:nvSpPr>
            <p:cNvPr id="94" name="TextBox 93"/>
            <p:cNvSpPr txBox="1"/>
            <p:nvPr/>
          </p:nvSpPr>
          <p:spPr>
            <a:xfrm>
              <a:off x="6123906" y="3039887"/>
              <a:ext cx="1385177" cy="617351"/>
            </a:xfrm>
            <a:prstGeom prst="rect">
              <a:avLst/>
            </a:prstGeom>
            <a:noFill/>
          </p:spPr>
          <p:txBody>
            <a:bodyPr wrap="square" rtlCol="0">
              <a:spAutoFit/>
            </a:bodyPr>
            <a:lstStyle/>
            <a:p>
              <a:pPr algn="ctr"/>
              <a:r>
                <a:rPr lang="en-US" sz="1333" dirty="0" smtClean="0">
                  <a:solidFill>
                    <a:schemeClr val="bg1"/>
                  </a:solidFill>
                </a:rPr>
                <a:t>Service</a:t>
              </a:r>
            </a:p>
            <a:p>
              <a:pPr algn="ctr"/>
              <a:r>
                <a:rPr lang="en-US" sz="1333" dirty="0" smtClean="0">
                  <a:solidFill>
                    <a:schemeClr val="bg1"/>
                  </a:solidFill>
                </a:rPr>
                <a:t>Provider </a:t>
              </a:r>
            </a:p>
            <a:p>
              <a:pPr algn="ctr"/>
              <a:r>
                <a:rPr lang="en-US" sz="1333" dirty="0" smtClean="0">
                  <a:solidFill>
                    <a:schemeClr val="bg1"/>
                  </a:solidFill>
                </a:rPr>
                <a:t>Cloud</a:t>
              </a:r>
              <a:endParaRPr lang="en-US" sz="1400" dirty="0">
                <a:solidFill>
                  <a:schemeClr val="bg1"/>
                </a:solidFill>
              </a:endParaRPr>
            </a:p>
          </p:txBody>
        </p:sp>
      </p:grpSp>
      <p:sp>
        <p:nvSpPr>
          <p:cNvPr id="98" name="Down Arrow 97"/>
          <p:cNvSpPr/>
          <p:nvPr/>
        </p:nvSpPr>
        <p:spPr>
          <a:xfrm rot="16200000">
            <a:off x="5452319" y="3169106"/>
            <a:ext cx="655806" cy="275038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02" name="Straight Arrow Connector 101"/>
          <p:cNvCxnSpPr/>
          <p:nvPr/>
        </p:nvCxnSpPr>
        <p:spPr>
          <a:xfrm>
            <a:off x="3636061" y="5753207"/>
            <a:ext cx="5366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 name="Picture 5" descr="C:\Users\darmour\AppData\Local\Microsoft\Windows\Temporary Internet Files\Content.IE5\E1BMUS4L\MC9002506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548" y="5471533"/>
            <a:ext cx="509059" cy="439860"/>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Straight Arrow Connector 104"/>
          <p:cNvCxnSpPr/>
          <p:nvPr/>
        </p:nvCxnSpPr>
        <p:spPr>
          <a:xfrm flipH="1" flipV="1">
            <a:off x="9002509" y="4843309"/>
            <a:ext cx="404188" cy="57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02509" y="5083852"/>
            <a:ext cx="808380" cy="9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7" name="Straight Arrow Connector 106"/>
          <p:cNvCxnSpPr/>
          <p:nvPr/>
        </p:nvCxnSpPr>
        <p:spPr>
          <a:xfrm flipH="1" flipV="1">
            <a:off x="9549017" y="5646238"/>
            <a:ext cx="261871" cy="398479"/>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3276079" y="5736201"/>
            <a:ext cx="4536959" cy="61707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3251434" y="5695517"/>
            <a:ext cx="437207" cy="307777"/>
            <a:chOff x="4038600" y="4038600"/>
            <a:chExt cx="304800" cy="268487"/>
          </a:xfrm>
        </p:grpSpPr>
        <p:sp>
          <p:nvSpPr>
            <p:cNvPr id="110" name="Oval 109"/>
            <p:cNvSpPr/>
            <p:nvPr/>
          </p:nvSpPr>
          <p:spPr>
            <a:xfrm>
              <a:off x="4057650" y="4055105"/>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1" name="TextBox 110"/>
            <p:cNvSpPr txBox="1"/>
            <p:nvPr/>
          </p:nvSpPr>
          <p:spPr>
            <a:xfrm>
              <a:off x="4038600" y="4038600"/>
              <a:ext cx="304800" cy="268487"/>
            </a:xfrm>
            <a:prstGeom prst="rect">
              <a:avLst/>
            </a:prstGeom>
            <a:noFill/>
          </p:spPr>
          <p:txBody>
            <a:bodyPr wrap="square" rtlCol="0">
              <a:spAutoFit/>
            </a:bodyPr>
            <a:lstStyle/>
            <a:p>
              <a:r>
                <a:rPr lang="en-US" sz="1400" b="1" dirty="0">
                  <a:solidFill>
                    <a:schemeClr val="bg1"/>
                  </a:solidFill>
                </a:rPr>
                <a:t>1</a:t>
              </a:r>
              <a:endParaRPr lang="en-US" sz="2400" b="1" dirty="0">
                <a:solidFill>
                  <a:schemeClr val="bg1"/>
                </a:solidFill>
              </a:endParaRPr>
            </a:p>
          </p:txBody>
        </p:sp>
      </p:grpSp>
      <p:grpSp>
        <p:nvGrpSpPr>
          <p:cNvPr id="112" name="Group 111"/>
          <p:cNvGrpSpPr/>
          <p:nvPr/>
        </p:nvGrpSpPr>
        <p:grpSpPr>
          <a:xfrm>
            <a:off x="8607895" y="5767556"/>
            <a:ext cx="437207" cy="307777"/>
            <a:chOff x="4038600" y="4038600"/>
            <a:chExt cx="304800" cy="268487"/>
          </a:xfrm>
        </p:grpSpPr>
        <p:sp>
          <p:nvSpPr>
            <p:cNvPr id="113" name="Oval 112"/>
            <p:cNvSpPr/>
            <p:nvPr/>
          </p:nvSpPr>
          <p:spPr>
            <a:xfrm>
              <a:off x="4057650" y="4055105"/>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4" name="TextBox 113"/>
            <p:cNvSpPr txBox="1"/>
            <p:nvPr/>
          </p:nvSpPr>
          <p:spPr>
            <a:xfrm>
              <a:off x="4038600" y="4038600"/>
              <a:ext cx="304800" cy="268487"/>
            </a:xfrm>
            <a:prstGeom prst="rect">
              <a:avLst/>
            </a:prstGeom>
            <a:noFill/>
          </p:spPr>
          <p:txBody>
            <a:bodyPr wrap="square" rtlCol="0">
              <a:spAutoFit/>
            </a:bodyPr>
            <a:lstStyle/>
            <a:p>
              <a:r>
                <a:rPr lang="en-US" sz="1400" b="1" dirty="0">
                  <a:solidFill>
                    <a:schemeClr val="bg1"/>
                  </a:solidFill>
                </a:rPr>
                <a:t>2</a:t>
              </a:r>
              <a:endParaRPr lang="en-US" sz="2400" b="1" dirty="0">
                <a:solidFill>
                  <a:schemeClr val="bg1"/>
                </a:solidFill>
              </a:endParaRPr>
            </a:p>
          </p:txBody>
        </p:sp>
      </p:grpSp>
      <p:grpSp>
        <p:nvGrpSpPr>
          <p:cNvPr id="115" name="Group 114"/>
          <p:cNvGrpSpPr/>
          <p:nvPr/>
        </p:nvGrpSpPr>
        <p:grpSpPr>
          <a:xfrm>
            <a:off x="7686836" y="5185776"/>
            <a:ext cx="437207" cy="307777"/>
            <a:chOff x="4038600" y="4038600"/>
            <a:chExt cx="304800" cy="268487"/>
          </a:xfrm>
        </p:grpSpPr>
        <p:sp>
          <p:nvSpPr>
            <p:cNvPr id="116" name="Oval 115"/>
            <p:cNvSpPr/>
            <p:nvPr/>
          </p:nvSpPr>
          <p:spPr>
            <a:xfrm>
              <a:off x="4057650" y="4055105"/>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7" name="TextBox 116"/>
            <p:cNvSpPr txBox="1"/>
            <p:nvPr/>
          </p:nvSpPr>
          <p:spPr>
            <a:xfrm>
              <a:off x="4038600" y="4038600"/>
              <a:ext cx="304800" cy="268487"/>
            </a:xfrm>
            <a:prstGeom prst="rect">
              <a:avLst/>
            </a:prstGeom>
            <a:noFill/>
          </p:spPr>
          <p:txBody>
            <a:bodyPr wrap="square" rtlCol="0">
              <a:spAutoFit/>
            </a:bodyPr>
            <a:lstStyle/>
            <a:p>
              <a:r>
                <a:rPr lang="en-US" sz="1400" b="1" dirty="0">
                  <a:solidFill>
                    <a:schemeClr val="bg1"/>
                  </a:solidFill>
                </a:rPr>
                <a:t>3</a:t>
              </a:r>
              <a:endParaRPr lang="en-US" sz="2400" b="1" dirty="0">
                <a:solidFill>
                  <a:schemeClr val="bg1"/>
                </a:solidFill>
              </a:endParaRPr>
            </a:p>
          </p:txBody>
        </p:sp>
      </p:grpSp>
      <p:sp>
        <p:nvSpPr>
          <p:cNvPr id="122" name="TextBox 121"/>
          <p:cNvSpPr txBox="1"/>
          <p:nvPr/>
        </p:nvSpPr>
        <p:spPr>
          <a:xfrm>
            <a:off x="9679952" y="4760976"/>
            <a:ext cx="1571034" cy="502573"/>
          </a:xfrm>
          <a:prstGeom prst="rect">
            <a:avLst/>
          </a:prstGeom>
          <a:noFill/>
        </p:spPr>
        <p:txBody>
          <a:bodyPr wrap="square" rtlCol="0">
            <a:spAutoFit/>
          </a:bodyPr>
          <a:lstStyle/>
          <a:p>
            <a:pPr algn="ctr"/>
            <a:r>
              <a:rPr lang="en-US" sz="1333" dirty="0">
                <a:solidFill>
                  <a:schemeClr val="bg1"/>
                </a:solidFill>
              </a:rPr>
              <a:t>Self-Service Portal</a:t>
            </a:r>
          </a:p>
          <a:p>
            <a:pPr algn="ctr"/>
            <a:r>
              <a:rPr lang="en-US" sz="1333" dirty="0">
                <a:solidFill>
                  <a:schemeClr val="bg1"/>
                </a:solidFill>
              </a:rPr>
              <a:t>(App Controller)</a:t>
            </a:r>
            <a:endParaRPr lang="en-US" sz="1400" dirty="0">
              <a:solidFill>
                <a:schemeClr val="bg1"/>
              </a:solidFill>
            </a:endParaRPr>
          </a:p>
        </p:txBody>
      </p:sp>
      <p:cxnSp>
        <p:nvCxnSpPr>
          <p:cNvPr id="123" name="Straight Arrow Connector 122"/>
          <p:cNvCxnSpPr/>
          <p:nvPr/>
        </p:nvCxnSpPr>
        <p:spPr>
          <a:xfrm flipH="1" flipV="1">
            <a:off x="8018791" y="5027703"/>
            <a:ext cx="138353" cy="66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9701586" y="5632587"/>
            <a:ext cx="437207" cy="307777"/>
            <a:chOff x="4038600" y="4038600"/>
            <a:chExt cx="304800" cy="268487"/>
          </a:xfrm>
        </p:grpSpPr>
        <p:sp>
          <p:nvSpPr>
            <p:cNvPr id="48" name="Oval 47"/>
            <p:cNvSpPr/>
            <p:nvPr/>
          </p:nvSpPr>
          <p:spPr>
            <a:xfrm>
              <a:off x="4057650" y="4055105"/>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9" name="TextBox 48"/>
            <p:cNvSpPr txBox="1"/>
            <p:nvPr/>
          </p:nvSpPr>
          <p:spPr>
            <a:xfrm>
              <a:off x="4038600" y="4038600"/>
              <a:ext cx="304800" cy="268487"/>
            </a:xfrm>
            <a:prstGeom prst="rect">
              <a:avLst/>
            </a:prstGeom>
            <a:noFill/>
          </p:spPr>
          <p:txBody>
            <a:bodyPr wrap="square" rtlCol="0">
              <a:spAutoFit/>
            </a:bodyPr>
            <a:lstStyle/>
            <a:p>
              <a:r>
                <a:rPr lang="en-US" sz="1400" b="1" dirty="0">
                  <a:solidFill>
                    <a:schemeClr val="bg1"/>
                  </a:solidFill>
                </a:rPr>
                <a:t>4</a:t>
              </a:r>
              <a:endParaRPr lang="en-US" sz="2400" b="1" dirty="0">
                <a:solidFill>
                  <a:schemeClr val="bg1"/>
                </a:solidFill>
              </a:endParaRPr>
            </a:p>
          </p:txBody>
        </p:sp>
      </p:grpSp>
      <p:sp>
        <p:nvSpPr>
          <p:cNvPr id="5" name="TextBox 4"/>
          <p:cNvSpPr txBox="1"/>
          <p:nvPr/>
        </p:nvSpPr>
        <p:spPr>
          <a:xfrm>
            <a:off x="1132766" y="5898194"/>
            <a:ext cx="2503292" cy="338554"/>
          </a:xfrm>
          <a:prstGeom prst="rect">
            <a:avLst/>
          </a:prstGeom>
          <a:noFill/>
        </p:spPr>
        <p:txBody>
          <a:bodyPr wrap="square" rtlCol="0">
            <a:spAutoFit/>
          </a:bodyPr>
          <a:lstStyle/>
          <a:p>
            <a:r>
              <a:rPr lang="en-US" sz="1600" dirty="0">
                <a:solidFill>
                  <a:schemeClr val="bg1"/>
                </a:solidFill>
              </a:rPr>
              <a:t>Service Provider Portal</a:t>
            </a:r>
          </a:p>
        </p:txBody>
      </p:sp>
      <p:sp>
        <p:nvSpPr>
          <p:cNvPr id="7" name="TextBox 6"/>
          <p:cNvSpPr txBox="1"/>
          <p:nvPr/>
        </p:nvSpPr>
        <p:spPr>
          <a:xfrm>
            <a:off x="7485638" y="3375105"/>
            <a:ext cx="2500586" cy="461665"/>
          </a:xfrm>
          <a:prstGeom prst="rect">
            <a:avLst/>
          </a:prstGeom>
          <a:noFill/>
        </p:spPr>
        <p:txBody>
          <a:bodyPr wrap="square" rtlCol="0">
            <a:spAutoFit/>
          </a:bodyPr>
          <a:lstStyle/>
          <a:p>
            <a:r>
              <a:rPr lang="en-US" sz="2400" b="1" dirty="0">
                <a:solidFill>
                  <a:schemeClr val="bg1"/>
                </a:solidFill>
              </a:rPr>
              <a:t>On-Premise</a:t>
            </a:r>
          </a:p>
        </p:txBody>
      </p:sp>
      <p:sp>
        <p:nvSpPr>
          <p:cNvPr id="6" name="Down Arrow 5"/>
          <p:cNvSpPr/>
          <p:nvPr/>
        </p:nvSpPr>
        <p:spPr>
          <a:xfrm rot="2381116">
            <a:off x="9327304" y="3687869"/>
            <a:ext cx="556802" cy="40592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9" name="TextBox 58"/>
          <p:cNvSpPr txBox="1"/>
          <p:nvPr/>
        </p:nvSpPr>
        <p:spPr>
          <a:xfrm>
            <a:off x="381668" y="76206"/>
            <a:ext cx="11072479" cy="615440"/>
          </a:xfrm>
          <a:prstGeom prst="rect">
            <a:avLst/>
          </a:prstGeom>
          <a:noFill/>
        </p:spPr>
        <p:txBody>
          <a:bodyPr wrap="none" lIns="121805" tIns="60904" rIns="121805" bIns="60904" rtlCol="0">
            <a:spAutoFit/>
          </a:bodyPr>
          <a:lstStyle/>
          <a:p>
            <a:r>
              <a:rPr lang="en-US" sz="3200" dirty="0" smtClean="0">
                <a:latin typeface="+mj-lt"/>
              </a:rPr>
              <a:t>Demo - App Controller Brings </a:t>
            </a:r>
            <a:r>
              <a:rPr lang="en-US" sz="3200" dirty="0">
                <a:latin typeface="+mj-lt"/>
              </a:rPr>
              <a:t>E</a:t>
            </a:r>
            <a:r>
              <a:rPr lang="en-US" sz="3200" dirty="0" smtClean="0">
                <a:latin typeface="+mj-lt"/>
              </a:rPr>
              <a:t>nterprise Access to Hosted IaaS</a:t>
            </a:r>
            <a:endParaRPr lang="en-US" sz="3200" dirty="0">
              <a:latin typeface="+mj-lt"/>
            </a:endParaRPr>
          </a:p>
        </p:txBody>
      </p:sp>
    </p:spTree>
    <p:extLst>
      <p:ext uri="{BB962C8B-B14F-4D97-AF65-F5344CB8AC3E}">
        <p14:creationId xmlns:p14="http://schemas.microsoft.com/office/powerpoint/2010/main" val="14907245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App Controller Accessing Hosted </a:t>
            </a:r>
            <a:r>
              <a:rPr lang="en-US" dirty="0" err="1" smtClean="0"/>
              <a:t>IaaS</a:t>
            </a:r>
            <a:r>
              <a:rPr lang="en-US" dirty="0" smtClean="0"/>
              <a:t> Cloud</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3927719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6" y="229616"/>
            <a:ext cx="10972799" cy="590931"/>
          </a:xfrm>
        </p:spPr>
        <p:txBody>
          <a:bodyPr/>
          <a:lstStyle/>
          <a:p>
            <a:r>
              <a:rPr lang="en-US" sz="4300" dirty="0"/>
              <a:t>Service Provider Foundation Features</a:t>
            </a:r>
          </a:p>
        </p:txBody>
      </p:sp>
      <p:graphicFrame>
        <p:nvGraphicFramePr>
          <p:cNvPr id="4" name="Table 3"/>
          <p:cNvGraphicFramePr>
            <a:graphicFrameLocks noGrp="1"/>
          </p:cNvGraphicFramePr>
          <p:nvPr>
            <p:extLst>
              <p:ext uri="{D42A27DB-BD31-4B8C-83A1-F6EECF244321}">
                <p14:modId xmlns:p14="http://schemas.microsoft.com/office/powerpoint/2010/main" val="474592639"/>
              </p:ext>
            </p:extLst>
          </p:nvPr>
        </p:nvGraphicFramePr>
        <p:xfrm>
          <a:off x="203147" y="1322300"/>
          <a:ext cx="11782531" cy="5307100"/>
        </p:xfrm>
        <a:graphic>
          <a:graphicData uri="http://schemas.openxmlformats.org/drawingml/2006/table">
            <a:tbl>
              <a:tblPr firstRow="1" bandRow="1">
                <a:tableStyleId>{5C22544A-7EE6-4342-B048-85BDC9FD1C3A}</a:tableStyleId>
              </a:tblPr>
              <a:tblGrid>
                <a:gridCol w="3224265"/>
                <a:gridCol w="8558266"/>
              </a:tblGrid>
              <a:tr h="581804">
                <a:tc>
                  <a:txBody>
                    <a:bodyPr/>
                    <a:lstStyle/>
                    <a:p>
                      <a:r>
                        <a:rPr lang="en-US" sz="2400" dirty="0" smtClean="0"/>
                        <a:t>Feature</a:t>
                      </a:r>
                      <a:endParaRPr lang="en-US" sz="2400" dirty="0"/>
                    </a:p>
                  </a:txBody>
                  <a:tcPr marL="121888" marR="121888" marT="60960" marB="60960"/>
                </a:tc>
                <a:tc>
                  <a:txBody>
                    <a:bodyPr/>
                    <a:lstStyle/>
                    <a:p>
                      <a:r>
                        <a:rPr lang="en-US" sz="2400" dirty="0" smtClean="0"/>
                        <a:t>Description</a:t>
                      </a:r>
                      <a:endParaRPr lang="en-US" sz="2400" dirty="0"/>
                    </a:p>
                  </a:txBody>
                  <a:tcPr marL="121888" marR="121888" marT="60960" marB="60960"/>
                </a:tc>
              </a:tr>
              <a:tr h="476021">
                <a:tc>
                  <a:txBody>
                    <a:bodyPr/>
                    <a:lstStyle/>
                    <a:p>
                      <a:r>
                        <a:rPr lang="en-US" sz="2000" dirty="0" smtClean="0"/>
                        <a:t>VM Management</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Create, update, &amp; operate VM’s</a:t>
                      </a:r>
                    </a:p>
                  </a:txBody>
                  <a:tcPr marL="121888" marR="121888" marT="60960" marB="60960"/>
                </a:tc>
              </a:tr>
              <a:tr h="476021">
                <a:tc>
                  <a:txBody>
                    <a:bodyPr/>
                    <a:lstStyle/>
                    <a:p>
                      <a:r>
                        <a:rPr lang="en-US" sz="2000" dirty="0" smtClean="0"/>
                        <a:t>Service management</a:t>
                      </a:r>
                      <a:r>
                        <a:rPr lang="en-US" sz="2000" baseline="0" dirty="0" smtClean="0"/>
                        <a:t> </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Deploy, update, and operate VMM services; scale-out within service tiers</a:t>
                      </a:r>
                    </a:p>
                  </a:txBody>
                  <a:tcPr marL="121888" marR="121888" marT="60960" marB="60960"/>
                </a:tc>
              </a:tr>
              <a:tr h="476021">
                <a:tc>
                  <a:txBody>
                    <a:bodyPr/>
                    <a:lstStyle/>
                    <a:p>
                      <a:r>
                        <a:rPr lang="en-US" sz="2000" dirty="0" smtClean="0"/>
                        <a:t>Self-service VM</a:t>
                      </a:r>
                      <a:r>
                        <a:rPr lang="en-US" sz="2000" baseline="0" dirty="0" smtClean="0"/>
                        <a:t> </a:t>
                      </a:r>
                      <a:r>
                        <a:rPr lang="en-US" sz="2000" dirty="0" smtClean="0"/>
                        <a:t>networks</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Create, update, and use self-service VM networks</a:t>
                      </a:r>
                    </a:p>
                  </a:txBody>
                  <a:tcPr marL="121888" marR="121888" marT="60960" marB="60960"/>
                </a:tc>
              </a:tr>
              <a:tr h="693019">
                <a:tc>
                  <a:txBody>
                    <a:bodyPr/>
                    <a:lstStyle/>
                    <a:p>
                      <a:r>
                        <a:rPr lang="en-US" sz="2000" dirty="0" smtClean="0"/>
                        <a:t>Multi-tenancy / Multi-stamp</a:t>
                      </a:r>
                      <a:endParaRPr lang="en-US" sz="2000" dirty="0"/>
                    </a:p>
                  </a:txBody>
                  <a:tcPr marL="121888" marR="121888" marT="60960" marB="60960"/>
                </a:tc>
                <a:tc>
                  <a:txBody>
                    <a:bodyPr/>
                    <a:lstStyle/>
                    <a:p>
                      <a:pPr marL="171450" indent="-171450">
                        <a:buFont typeface="Arial" pitchFamily="34" charset="0"/>
                        <a:buChar char="•"/>
                      </a:pPr>
                      <a:r>
                        <a:rPr lang="en-US" sz="2000" baseline="0" dirty="0" smtClean="0"/>
                        <a:t>Isolated, role-based access for tenants</a:t>
                      </a:r>
                    </a:p>
                    <a:p>
                      <a:pPr marL="171450" indent="-171450">
                        <a:buFont typeface="Arial" pitchFamily="34" charset="0"/>
                        <a:buChar char="•"/>
                      </a:pPr>
                      <a:r>
                        <a:rPr lang="en-US" sz="2000" baseline="0" dirty="0" smtClean="0"/>
                        <a:t>Manage tenants at large scale across multiple VMM stamps </a:t>
                      </a:r>
                    </a:p>
                  </a:txBody>
                  <a:tcPr marL="121888" marR="121888" marT="60960" marB="60960"/>
                </a:tc>
              </a:tr>
              <a:tr h="793370">
                <a:tc>
                  <a:txBody>
                    <a:bodyPr/>
                    <a:lstStyle/>
                    <a:p>
                      <a:r>
                        <a:rPr lang="en-US" sz="2000" dirty="0" smtClean="0"/>
                        <a:t>Self-service Tenant Administration</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Tenant admin manages access to hosted </a:t>
                      </a:r>
                      <a:r>
                        <a:rPr lang="en-US" sz="2000" baseline="0" dirty="0" err="1" smtClean="0"/>
                        <a:t>IaaS</a:t>
                      </a:r>
                      <a:r>
                        <a:rPr lang="en-US" sz="2000" baseline="0" dirty="0" smtClean="0"/>
                        <a:t> cloud</a:t>
                      </a:r>
                    </a:p>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Tenant admin configures and manages self-service user roles</a:t>
                      </a:r>
                    </a:p>
                  </a:txBody>
                  <a:tcPr marL="121888" marR="121888" marT="60960" marB="60960"/>
                </a:tc>
              </a:tr>
              <a:tr h="476021">
                <a:tc>
                  <a:txBody>
                    <a:bodyPr/>
                    <a:lstStyle/>
                    <a:p>
                      <a:r>
                        <a:rPr lang="en-US" sz="2000" dirty="0" smtClean="0"/>
                        <a:t>Enterprise</a:t>
                      </a:r>
                      <a:r>
                        <a:rPr lang="en-US" sz="2000" baseline="0" dirty="0" smtClean="0"/>
                        <a:t> identity for SPF</a:t>
                      </a:r>
                      <a:endParaRPr lang="en-US" sz="2000" dirty="0"/>
                    </a:p>
                  </a:txBody>
                  <a:tcPr marL="121888" marR="121888" marT="60960" marB="60960"/>
                </a:tc>
                <a:tc>
                  <a:txBody>
                    <a:bodyPr/>
                    <a:lstStyle/>
                    <a:p>
                      <a:pPr marL="171450" indent="-171450">
                        <a:buFont typeface="Arial" pitchFamily="34" charset="0"/>
                        <a:buChar char="•"/>
                      </a:pPr>
                      <a:r>
                        <a:rPr lang="en-US" sz="2000" baseline="0" dirty="0" smtClean="0"/>
                        <a:t>Tenants can authenticate and authorize using corporate identity</a:t>
                      </a:r>
                    </a:p>
                  </a:txBody>
                  <a:tcPr marL="121888" marR="121888" marT="60960" marB="60960"/>
                </a:tc>
              </a:tr>
              <a:tr h="762922">
                <a:tc>
                  <a:txBody>
                    <a:bodyPr/>
                    <a:lstStyle/>
                    <a:p>
                      <a:r>
                        <a:rPr lang="en-US" sz="2000" dirty="0" smtClean="0"/>
                        <a:t>Extensibility for hosted</a:t>
                      </a:r>
                      <a:r>
                        <a:rPr lang="en-US" sz="2000" baseline="0" dirty="0" smtClean="0"/>
                        <a:t> cloud API</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Extensible REST OData API surface </a:t>
                      </a:r>
                    </a:p>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Use </a:t>
                      </a:r>
                      <a:r>
                        <a:rPr lang="en-US" sz="2000" baseline="0" dirty="0" err="1" smtClean="0"/>
                        <a:t>runbooks</a:t>
                      </a:r>
                      <a:r>
                        <a:rPr lang="en-US" sz="2000" baseline="0" dirty="0" smtClean="0"/>
                        <a:t> to customize processes driven through SPF API</a:t>
                      </a:r>
                    </a:p>
                  </a:txBody>
                  <a:tcPr marL="121888" marR="121888" marT="60960" marB="60960"/>
                </a:tc>
              </a:tr>
              <a:tr h="533400">
                <a:tc>
                  <a:txBody>
                    <a:bodyPr/>
                    <a:lstStyle/>
                    <a:p>
                      <a:r>
                        <a:rPr lang="en-US" sz="2000" dirty="0" smtClean="0"/>
                        <a:t>Expose VM usage</a:t>
                      </a:r>
                      <a:r>
                        <a:rPr lang="en-US" sz="2000" baseline="0" dirty="0" smtClean="0"/>
                        <a:t> data</a:t>
                      </a:r>
                      <a:endParaRPr lang="en-US" sz="2000" dirty="0"/>
                    </a:p>
                  </a:txBody>
                  <a:tcPr marL="121888" marR="121888" marT="60960" marB="60960"/>
                </a:tc>
                <a:tc>
                  <a:txBody>
                    <a:bodyPr/>
                    <a:lstStyle/>
                    <a:p>
                      <a:pPr marL="171450" marR="0" indent="-1714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err="1" smtClean="0"/>
                        <a:t>IaaS</a:t>
                      </a:r>
                      <a:r>
                        <a:rPr lang="en-US" sz="2000" baseline="0" dirty="0" smtClean="0"/>
                        <a:t> monitoring based on Operations Manager</a:t>
                      </a:r>
                    </a:p>
                  </a:txBody>
                  <a:tcPr marL="121888" marR="121888" marT="60960" marB="60960"/>
                </a:tc>
              </a:tr>
            </a:tbl>
          </a:graphicData>
        </a:graphic>
      </p:graphicFrame>
    </p:spTree>
    <p:extLst>
      <p:ext uri="{BB962C8B-B14F-4D97-AF65-F5344CB8AC3E}">
        <p14:creationId xmlns:p14="http://schemas.microsoft.com/office/powerpoint/2010/main" val="15942095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07868" y="1147074"/>
            <a:ext cx="11173090" cy="42976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15815" y="5589204"/>
            <a:ext cx="11173090" cy="10972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143000"/>
            <a:ext cx="11013088" cy="2862322"/>
          </a:xfrm>
          <a:prstGeom prst="rect">
            <a:avLst/>
          </a:prstGeom>
        </p:spPr>
        <p:txBody>
          <a:bodyPr wrap="square">
            <a:spAutoFit/>
          </a:bodyPr>
          <a:lstStyle/>
          <a:p>
            <a:pPr lvl="0">
              <a:lnSpc>
                <a:spcPct val="90000"/>
              </a:lnSpc>
              <a:spcBef>
                <a:spcPct val="20000"/>
              </a:spcBef>
              <a:buSzPct val="105000"/>
            </a:pPr>
            <a:r>
              <a:rPr lang="en-US" sz="2400" dirty="0" smtClean="0">
                <a:solidFill>
                  <a:schemeClr val="tx1">
                    <a:alpha val="99000"/>
                  </a:schemeClr>
                </a:solidFill>
              </a:rPr>
              <a:t>Breakout Sessions</a:t>
            </a:r>
            <a:endParaRPr lang="en-US" dirty="0" smtClean="0">
              <a:solidFill>
                <a:schemeClr val="tx1">
                  <a:alpha val="99000"/>
                </a:schemeClr>
              </a:solidFill>
            </a:endParaRPr>
          </a:p>
          <a:p>
            <a:pPr marL="403225" lvl="0" indent="-403225">
              <a:lnSpc>
                <a:spcPct val="90000"/>
              </a:lnSpc>
              <a:spcBef>
                <a:spcPct val="20000"/>
              </a:spcBef>
              <a:buSzPct val="105000"/>
              <a:buBlip>
                <a:blip r:embed="rId3"/>
              </a:buBlip>
            </a:pPr>
            <a:r>
              <a:rPr lang="en-US" dirty="0" smtClean="0">
                <a:solidFill>
                  <a:schemeClr val="tx1">
                    <a:alpha val="99000"/>
                  </a:schemeClr>
                </a:solidFill>
              </a:rPr>
              <a:t>MGT314 </a:t>
            </a:r>
            <a:r>
              <a:rPr lang="en-US" dirty="0">
                <a:solidFill>
                  <a:schemeClr val="tx1">
                    <a:alpha val="99000"/>
                  </a:schemeClr>
                </a:solidFill>
              </a:rPr>
              <a:t>- What's New in System Center 2012 SP1 - Virtual Machine </a:t>
            </a:r>
            <a:r>
              <a:rPr lang="en-US" dirty="0" smtClean="0">
                <a:solidFill>
                  <a:schemeClr val="tx1">
                    <a:alpha val="99000"/>
                  </a:schemeClr>
                </a:solidFill>
              </a:rPr>
              <a:t>Manager</a:t>
            </a:r>
          </a:p>
          <a:p>
            <a:pPr marL="403225" lvl="0" indent="-403225">
              <a:lnSpc>
                <a:spcPct val="90000"/>
              </a:lnSpc>
              <a:spcBef>
                <a:spcPct val="20000"/>
              </a:spcBef>
              <a:buSzPct val="105000"/>
              <a:buBlip>
                <a:blip r:embed="rId3"/>
              </a:buBlip>
            </a:pPr>
            <a:r>
              <a:rPr lang="en-US" dirty="0">
                <a:solidFill>
                  <a:schemeClr val="tx1">
                    <a:alpha val="99000"/>
                  </a:schemeClr>
                </a:solidFill>
              </a:rPr>
              <a:t>MGT316 - Overview of Microsoft System Center 2012 SP1 - Storage </a:t>
            </a:r>
            <a:r>
              <a:rPr lang="en-US" dirty="0" smtClean="0">
                <a:solidFill>
                  <a:schemeClr val="tx1">
                    <a:alpha val="99000"/>
                  </a:schemeClr>
                </a:solidFill>
              </a:rPr>
              <a:t>Management</a:t>
            </a:r>
          </a:p>
          <a:p>
            <a:pPr marL="403225" lvl="0" indent="-403225">
              <a:lnSpc>
                <a:spcPct val="90000"/>
              </a:lnSpc>
              <a:spcBef>
                <a:spcPct val="20000"/>
              </a:spcBef>
              <a:buSzPct val="105000"/>
              <a:buBlip>
                <a:blip r:embed="rId3"/>
              </a:buBlip>
            </a:pPr>
            <a:r>
              <a:rPr lang="en-US" dirty="0">
                <a:solidFill>
                  <a:schemeClr val="tx1">
                    <a:alpha val="99000"/>
                  </a:schemeClr>
                </a:solidFill>
              </a:rPr>
              <a:t>MGT317 - Overview of Microsoft System Center 2012 SP1 - Virtual Machine Manager </a:t>
            </a:r>
            <a:r>
              <a:rPr lang="en-US" dirty="0" smtClean="0">
                <a:solidFill>
                  <a:schemeClr val="tx1">
                    <a:alpha val="99000"/>
                  </a:schemeClr>
                </a:solidFill>
              </a:rPr>
              <a:t>Services</a:t>
            </a:r>
          </a:p>
          <a:p>
            <a:pPr marL="403225" lvl="0" indent="-403225">
              <a:lnSpc>
                <a:spcPct val="90000"/>
              </a:lnSpc>
              <a:spcBef>
                <a:spcPct val="20000"/>
              </a:spcBef>
              <a:buSzPct val="105000"/>
              <a:buBlip>
                <a:blip r:embed="rId3"/>
              </a:buBlip>
            </a:pPr>
            <a:r>
              <a:rPr lang="en-US" dirty="0" smtClean="0">
                <a:solidFill>
                  <a:schemeClr val="tx1">
                    <a:alpha val="99000"/>
                  </a:schemeClr>
                </a:solidFill>
              </a:rPr>
              <a:t>MGT319 </a:t>
            </a:r>
            <a:r>
              <a:rPr lang="en-US" dirty="0">
                <a:solidFill>
                  <a:schemeClr val="tx1">
                    <a:alpha val="99000"/>
                  </a:schemeClr>
                </a:solidFill>
              </a:rPr>
              <a:t>- Infrastructure Management: Configure and Deploy</a:t>
            </a:r>
          </a:p>
          <a:p>
            <a:pPr marL="403225" indent="-403225">
              <a:lnSpc>
                <a:spcPct val="90000"/>
              </a:lnSpc>
              <a:spcBef>
                <a:spcPct val="20000"/>
              </a:spcBef>
              <a:buSzPct val="105000"/>
              <a:buBlip>
                <a:blip r:embed="rId3"/>
              </a:buBlip>
            </a:pPr>
            <a:r>
              <a:rPr lang="en-US" dirty="0">
                <a:solidFill>
                  <a:schemeClr val="tx1">
                    <a:alpha val="99000"/>
                  </a:schemeClr>
                </a:solidFill>
              </a:rPr>
              <a:t>MGT320 - Microsoft System Center Virtual Machine Manager 2012: Zero to Cluster to Cloud</a:t>
            </a:r>
          </a:p>
          <a:p>
            <a:pPr marL="403225" lvl="0" indent="-403225">
              <a:lnSpc>
                <a:spcPct val="90000"/>
              </a:lnSpc>
              <a:spcBef>
                <a:spcPct val="20000"/>
              </a:spcBef>
              <a:buSzPct val="105000"/>
              <a:buBlip>
                <a:blip r:embed="rId3"/>
              </a:buBlip>
            </a:pPr>
            <a:r>
              <a:rPr lang="en-US" dirty="0">
                <a:solidFill>
                  <a:schemeClr val="tx1">
                    <a:alpha val="99000"/>
                  </a:schemeClr>
                </a:solidFill>
              </a:rPr>
              <a:t>MGT321 - Service Template Creation from the Ground </a:t>
            </a:r>
            <a:r>
              <a:rPr lang="en-US" dirty="0" smtClean="0">
                <a:solidFill>
                  <a:schemeClr val="tx1">
                    <a:alpha val="99000"/>
                  </a:schemeClr>
                </a:solidFill>
              </a:rPr>
              <a:t>Up</a:t>
            </a:r>
          </a:p>
          <a:p>
            <a:pPr marL="403225" lvl="0" indent="-403225">
              <a:lnSpc>
                <a:spcPct val="90000"/>
              </a:lnSpc>
              <a:spcBef>
                <a:spcPct val="20000"/>
              </a:spcBef>
              <a:buSzPct val="105000"/>
              <a:buBlip>
                <a:blip r:embed="rId3"/>
              </a:buBlip>
            </a:pPr>
            <a:r>
              <a:rPr lang="en-US" dirty="0">
                <a:solidFill>
                  <a:schemeClr val="tx1">
                    <a:alpha val="99000"/>
                  </a:schemeClr>
                </a:solidFill>
              </a:rPr>
              <a:t>MGT326 - Building a Hosted Cloud Using Microsoft System Center 2012 and Windows Server </a:t>
            </a:r>
            <a:r>
              <a:rPr lang="en-US" dirty="0" smtClean="0">
                <a:solidFill>
                  <a:schemeClr val="tx1">
                    <a:alpha val="99000"/>
                  </a:schemeClr>
                </a:solidFill>
              </a:rPr>
              <a:t>2012</a:t>
            </a:r>
          </a:p>
          <a:p>
            <a:pPr marL="403225" lvl="0" indent="-403225">
              <a:lnSpc>
                <a:spcPct val="90000"/>
              </a:lnSpc>
              <a:spcBef>
                <a:spcPct val="20000"/>
              </a:spcBef>
              <a:buSzPct val="105000"/>
              <a:buBlip>
                <a:blip r:embed="rId3"/>
              </a:buBlip>
            </a:pPr>
            <a:r>
              <a:rPr lang="en-US" dirty="0" smtClean="0">
                <a:solidFill>
                  <a:schemeClr val="tx1">
                    <a:alpha val="99000"/>
                  </a:schemeClr>
                </a:solidFill>
              </a:rPr>
              <a:t>VIR312 </a:t>
            </a:r>
            <a:r>
              <a:rPr lang="en-US" dirty="0">
                <a:solidFill>
                  <a:schemeClr val="tx1">
                    <a:alpha val="99000"/>
                  </a:schemeClr>
                </a:solidFill>
              </a:rPr>
              <a:t>- Compete to Win, Part 2: Comparing Private Cloud </a:t>
            </a:r>
            <a:r>
              <a:rPr lang="en-US" dirty="0" smtClean="0">
                <a:solidFill>
                  <a:schemeClr val="tx1">
                    <a:alpha val="99000"/>
                  </a:schemeClr>
                </a:solidFill>
              </a:rPr>
              <a:t>Capabilities</a:t>
            </a:r>
            <a:endParaRPr lang="en-US" dirty="0">
              <a:solidFill>
                <a:schemeClr val="tx1">
                  <a:alpha val="99000"/>
                </a:schemeClr>
              </a:solidFill>
            </a:endParaRPr>
          </a:p>
        </p:txBody>
      </p:sp>
      <p:sp>
        <p:nvSpPr>
          <p:cNvPr id="9" name="Rectangle 8"/>
          <p:cNvSpPr/>
          <p:nvPr/>
        </p:nvSpPr>
        <p:spPr>
          <a:xfrm>
            <a:off x="667870" y="5562600"/>
            <a:ext cx="11013088" cy="1126462"/>
          </a:xfrm>
          <a:prstGeom prst="rect">
            <a:avLst/>
          </a:prstGeom>
        </p:spPr>
        <p:txBody>
          <a:bodyPr wrap="square">
            <a:spAutoFit/>
          </a:bodyPr>
          <a:lstStyle/>
          <a:p>
            <a:pPr>
              <a:lnSpc>
                <a:spcPct val="90000"/>
              </a:lnSpc>
              <a:spcBef>
                <a:spcPct val="20000"/>
              </a:spcBef>
              <a:buSzPct val="105000"/>
            </a:pPr>
            <a:r>
              <a:rPr lang="en-US" sz="1600" dirty="0" smtClean="0">
                <a:solidFill>
                  <a:schemeClr val="tx1">
                    <a:alpha val="99000"/>
                  </a:schemeClr>
                </a:solidFill>
              </a:rPr>
              <a:t>Other Sessions</a:t>
            </a:r>
          </a:p>
          <a:p>
            <a:pPr marL="403225" indent="-403225">
              <a:lnSpc>
                <a:spcPct val="90000"/>
              </a:lnSpc>
              <a:spcBef>
                <a:spcPct val="20000"/>
              </a:spcBef>
              <a:buSzPct val="105000"/>
              <a:buBlip>
                <a:blip r:embed="rId3"/>
              </a:buBlip>
            </a:pPr>
            <a:r>
              <a:rPr lang="en-US" sz="1200" dirty="0" smtClean="0">
                <a:solidFill>
                  <a:schemeClr val="tx1">
                    <a:alpha val="99000"/>
                  </a:schemeClr>
                </a:solidFill>
              </a:rPr>
              <a:t>MGT41-HOL- </a:t>
            </a:r>
            <a:r>
              <a:rPr lang="en-US" sz="1200" dirty="0">
                <a:solidFill>
                  <a:schemeClr val="tx1">
                    <a:alpha val="99000"/>
                  </a:schemeClr>
                </a:solidFill>
              </a:rPr>
              <a:t>Microsoft System Center 2012 Virtual Machine Manager Infrastructure Components Management</a:t>
            </a:r>
          </a:p>
          <a:p>
            <a:pPr marL="403225" indent="-403225">
              <a:lnSpc>
                <a:spcPct val="90000"/>
              </a:lnSpc>
              <a:spcBef>
                <a:spcPct val="20000"/>
              </a:spcBef>
              <a:buSzPct val="105000"/>
              <a:buBlip>
                <a:blip r:embed="rId3"/>
              </a:buBlip>
            </a:pPr>
            <a:r>
              <a:rPr lang="en-US" sz="1200" dirty="0">
                <a:solidFill>
                  <a:schemeClr val="tx1">
                    <a:alpha val="99000"/>
                  </a:schemeClr>
                </a:solidFill>
              </a:rPr>
              <a:t>MGT42-HOL - Microsoft System Center 2012 Virtual Machine Manager and App Controller Creating, Deploying, and Managing Service Templates</a:t>
            </a:r>
          </a:p>
          <a:p>
            <a:pPr marL="403225" indent="-403225">
              <a:lnSpc>
                <a:spcPct val="90000"/>
              </a:lnSpc>
              <a:spcBef>
                <a:spcPct val="20000"/>
              </a:spcBef>
              <a:buSzPct val="105000"/>
              <a:buBlip>
                <a:blip r:embed="rId3"/>
              </a:buBlip>
            </a:pPr>
            <a:r>
              <a:rPr lang="en-US" sz="1200" dirty="0">
                <a:solidFill>
                  <a:schemeClr val="tx1">
                    <a:alpha val="99000"/>
                  </a:schemeClr>
                </a:solidFill>
              </a:rPr>
              <a:t>MGT53-HOL - Microsoft System Center 2012 Application Self-Service and Managing Applications across Clouds</a:t>
            </a:r>
          </a:p>
          <a:p>
            <a:pPr marL="403225" indent="-403225">
              <a:lnSpc>
                <a:spcPct val="90000"/>
              </a:lnSpc>
              <a:spcBef>
                <a:spcPct val="20000"/>
              </a:spcBef>
              <a:buSzPct val="105000"/>
              <a:buBlip>
                <a:blip r:embed="rId3"/>
              </a:buBlip>
            </a:pPr>
            <a:r>
              <a:rPr lang="en-US" sz="1200" dirty="0">
                <a:solidFill>
                  <a:schemeClr val="tx1">
                    <a:alpha val="99000"/>
                  </a:schemeClr>
                </a:solidFill>
              </a:rPr>
              <a:t>PRC03 - Pre-Conference Seminar - Private Cloud Immersion</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53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Themes: System Center 2012 SP1 VMM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940430"/>
              </p:ext>
            </p:extLst>
          </p:nvPr>
        </p:nvGraphicFramePr>
        <p:xfrm>
          <a:off x="1217612" y="1295400"/>
          <a:ext cx="9525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6" descr="Users  alt 512x512.png"/>
          <p:cNvPicPr>
            <a:picLocks noChangeAspect="1"/>
          </p:cNvPicPr>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03612" y="1676400"/>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6"/>
          <p:cNvGrpSpPr>
            <a:grpSpLocks noChangeAspect="1"/>
          </p:cNvGrpSpPr>
          <p:nvPr/>
        </p:nvGrpSpPr>
        <p:grpSpPr bwMode="black">
          <a:xfrm>
            <a:off x="7466012" y="1902142"/>
            <a:ext cx="900944" cy="548640"/>
            <a:chOff x="10387012" y="4179358"/>
            <a:chExt cx="974726" cy="593725"/>
          </a:xfrm>
          <a:solidFill>
            <a:srgbClr val="FFFFFF"/>
          </a:solidFill>
        </p:grpSpPr>
        <p:sp>
          <p:nvSpPr>
            <p:cNvPr id="8"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9"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0"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1"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sp>
          <p:nvSpPr>
            <p:cNvPr id="12"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p>
          </p:txBody>
        </p:sp>
      </p:grpSp>
      <p:pic>
        <p:nvPicPr>
          <p:cNvPr id="13" name="Picture 24" descr="Windows 512x512.png"/>
          <p:cNvPicPr>
            <a:picLocks noChangeAspect="1"/>
          </p:cNvPicPr>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03611" y="4105275"/>
            <a:ext cx="10001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22"/>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7542211" y="4285297"/>
            <a:ext cx="860992"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6170612" y="3834003"/>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Increase Scale</a:t>
            </a:r>
          </a:p>
          <a:p>
            <a:pPr defTabSz="914099"/>
            <a:r>
              <a:rPr lang="en-US" dirty="0" smtClean="0">
                <a:solidFill>
                  <a:srgbClr val="FFFFFF">
                    <a:alpha val="98824"/>
                  </a:srgbClr>
                </a:solidFill>
                <a:latin typeface="Segoe UI" pitchFamily="34" charset="0"/>
                <a:ea typeface="Segoe UI" pitchFamily="34" charset="0"/>
                <a:cs typeface="Segoe UI" pitchFamily="34" charset="0"/>
              </a:rPr>
              <a:t>Increase Performance</a:t>
            </a:r>
          </a:p>
          <a:p>
            <a:pPr defTabSz="914099"/>
            <a:r>
              <a:rPr lang="en-US" dirty="0" smtClean="0">
                <a:solidFill>
                  <a:srgbClr val="FFFFFF">
                    <a:alpha val="98824"/>
                  </a:srgbClr>
                </a:solidFill>
                <a:latin typeface="Segoe UI" pitchFamily="34" charset="0"/>
                <a:ea typeface="Segoe UI" pitchFamily="34" charset="0"/>
                <a:cs typeface="Segoe UI" pitchFamily="34" charset="0"/>
              </a:rPr>
              <a:t>Decrease Latency</a:t>
            </a:r>
          </a:p>
          <a:p>
            <a:pPr algn="ct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17" name="Rectangle 16"/>
          <p:cNvSpPr/>
          <p:nvPr/>
        </p:nvSpPr>
        <p:spPr bwMode="auto">
          <a:xfrm>
            <a:off x="2235644" y="3834003"/>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Large VMs</a:t>
            </a:r>
          </a:p>
          <a:p>
            <a:pPr defTabSz="914099"/>
            <a:r>
              <a:rPr lang="en-US" dirty="0" smtClean="0">
                <a:solidFill>
                  <a:srgbClr val="FFFFFF">
                    <a:alpha val="98824"/>
                  </a:srgbClr>
                </a:solidFill>
                <a:latin typeface="Segoe UI" pitchFamily="34" charset="0"/>
                <a:ea typeface="Segoe UI" pitchFamily="34" charset="0"/>
                <a:cs typeface="Segoe UI" pitchFamily="34" charset="0"/>
              </a:rPr>
              <a:t>Live Migration Enhancements</a:t>
            </a:r>
          </a:p>
          <a:p>
            <a:pPr defTabSz="914099"/>
            <a:r>
              <a:rPr lang="en-US" dirty="0" smtClean="0">
                <a:solidFill>
                  <a:srgbClr val="FFFFFF">
                    <a:alpha val="98824"/>
                  </a:srgbClr>
                </a:solidFill>
                <a:latin typeface="Segoe UI" pitchFamily="34" charset="0"/>
                <a:ea typeface="Segoe UI" pitchFamily="34" charset="0"/>
                <a:cs typeface="Segoe UI" pitchFamily="34" charset="0"/>
              </a:rPr>
              <a:t>Network Virtualization</a:t>
            </a:r>
          </a:p>
          <a:p>
            <a:pPr defTabSz="914099"/>
            <a:r>
              <a:rPr lang="en-US" dirty="0" smtClean="0">
                <a:solidFill>
                  <a:srgbClr val="FFFFFF">
                    <a:alpha val="98824"/>
                  </a:srgbClr>
                </a:solidFill>
                <a:latin typeface="Segoe UI" pitchFamily="34" charset="0"/>
                <a:ea typeface="Segoe UI" pitchFamily="34" charset="0"/>
                <a:cs typeface="Segoe UI" pitchFamily="34" charset="0"/>
              </a:rPr>
              <a:t>Storage Management</a:t>
            </a:r>
          </a:p>
        </p:txBody>
      </p:sp>
      <p:sp>
        <p:nvSpPr>
          <p:cNvPr id="18" name="Rectangle 17"/>
          <p:cNvSpPr/>
          <p:nvPr/>
        </p:nvSpPr>
        <p:spPr bwMode="auto">
          <a:xfrm>
            <a:off x="2159444" y="1295400"/>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Tenant Administrator</a:t>
            </a:r>
          </a:p>
          <a:p>
            <a:pPr defTabSz="914099"/>
            <a:r>
              <a:rPr lang="en-US" dirty="0" smtClean="0">
                <a:solidFill>
                  <a:srgbClr val="FFFFFF">
                    <a:alpha val="98824"/>
                  </a:srgbClr>
                </a:solidFill>
                <a:latin typeface="Segoe UI" pitchFamily="34" charset="0"/>
                <a:ea typeface="Segoe UI" pitchFamily="34" charset="0"/>
                <a:cs typeface="Segoe UI" pitchFamily="34" charset="0"/>
              </a:rPr>
              <a:t>VM Network Isolation</a:t>
            </a:r>
          </a:p>
          <a:p>
            <a:pPr defTabSz="914099"/>
            <a:r>
              <a:rPr lang="en-US" dirty="0" smtClean="0">
                <a:solidFill>
                  <a:srgbClr val="FFFFFF">
                    <a:alpha val="98824"/>
                  </a:srgbClr>
                </a:solidFill>
                <a:latin typeface="Segoe UI" pitchFamily="34" charset="0"/>
                <a:ea typeface="Segoe UI" pitchFamily="34" charset="0"/>
                <a:cs typeface="Segoe UI" pitchFamily="34" charset="0"/>
              </a:rPr>
              <a:t>Service Deployment </a:t>
            </a:r>
          </a:p>
          <a:p>
            <a:pPr defTabSz="914099"/>
            <a:endParaRPr lang="en-US" dirty="0" smtClean="0">
              <a:solidFill>
                <a:srgbClr val="FFFFFF">
                  <a:alpha val="98824"/>
                </a:srgbClr>
              </a:solidFill>
              <a:latin typeface="Segoe UI" pitchFamily="34" charset="0"/>
              <a:ea typeface="Segoe UI" pitchFamily="34" charset="0"/>
              <a:cs typeface="Segoe UI" pitchFamily="34" charset="0"/>
            </a:endParaRPr>
          </a:p>
          <a:p>
            <a:pP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
        <p:nvSpPr>
          <p:cNvPr id="19" name="Rectangle 18"/>
          <p:cNvSpPr/>
          <p:nvPr/>
        </p:nvSpPr>
        <p:spPr bwMode="auto">
          <a:xfrm>
            <a:off x="6184189" y="1295400"/>
            <a:ext cx="3630168" cy="167640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solidFill>
                  <a:srgbClr val="FFFFFF">
                    <a:alpha val="98824"/>
                  </a:srgbClr>
                </a:solidFill>
                <a:latin typeface="Segoe UI" pitchFamily="34" charset="0"/>
                <a:ea typeface="Segoe UI" pitchFamily="34" charset="0"/>
                <a:cs typeface="Segoe UI" pitchFamily="34" charset="0"/>
              </a:rPr>
              <a:t>UI Add-ins</a:t>
            </a:r>
          </a:p>
          <a:p>
            <a:pPr defTabSz="914099"/>
            <a:r>
              <a:rPr lang="en-US" dirty="0" smtClean="0">
                <a:solidFill>
                  <a:srgbClr val="FFFFFF">
                    <a:alpha val="98824"/>
                  </a:srgbClr>
                </a:solidFill>
                <a:latin typeface="Segoe UI" pitchFamily="34" charset="0"/>
                <a:ea typeface="Segoe UI" pitchFamily="34" charset="0"/>
                <a:cs typeface="Segoe UI" pitchFamily="34" charset="0"/>
              </a:rPr>
              <a:t>Service Templates</a:t>
            </a:r>
          </a:p>
          <a:p>
            <a:pPr defTabSz="914099"/>
            <a:r>
              <a:rPr lang="en-US" dirty="0" smtClean="0">
                <a:solidFill>
                  <a:srgbClr val="FFFFFF">
                    <a:alpha val="98824"/>
                  </a:srgbClr>
                </a:solidFill>
                <a:latin typeface="Segoe UI" pitchFamily="34" charset="0"/>
                <a:ea typeface="Segoe UI" pitchFamily="34" charset="0"/>
                <a:cs typeface="Segoe UI" pitchFamily="34" charset="0"/>
              </a:rPr>
              <a:t>Server Hardware Providers</a:t>
            </a:r>
          </a:p>
          <a:p>
            <a:pPr defTabSz="914099"/>
            <a:r>
              <a:rPr lang="en-US" dirty="0" smtClean="0">
                <a:solidFill>
                  <a:srgbClr val="FFFFFF">
                    <a:alpha val="98824"/>
                  </a:srgbClr>
                </a:solidFill>
                <a:latin typeface="Segoe UI" pitchFamily="34" charset="0"/>
                <a:ea typeface="Segoe UI" pitchFamily="34" charset="0"/>
                <a:cs typeface="Segoe UI" pitchFamily="34" charset="0"/>
              </a:rPr>
              <a:t>Load Balancer Providers</a:t>
            </a:r>
          </a:p>
          <a:p>
            <a:pPr defTabSz="914099"/>
            <a:r>
              <a:rPr lang="en-US" dirty="0" smtClean="0">
                <a:solidFill>
                  <a:srgbClr val="FFFFFF">
                    <a:alpha val="98824"/>
                  </a:srgbClr>
                </a:solidFill>
                <a:latin typeface="Segoe UI" pitchFamily="34" charset="0"/>
                <a:ea typeface="Segoe UI" pitchFamily="34" charset="0"/>
                <a:cs typeface="Segoe UI" pitchFamily="34" charset="0"/>
              </a:rPr>
              <a:t>Storage automation</a:t>
            </a:r>
          </a:p>
          <a:p>
            <a:pPr defTabSz="914099"/>
            <a:endParaRPr lang="en-US" dirty="0" smtClean="0">
              <a:solidFill>
                <a:srgbClr val="FFFFFF">
                  <a:alpha val="98824"/>
                </a:srgbClr>
              </a:solidFill>
              <a:latin typeface="Segoe UI" pitchFamily="34" charset="0"/>
              <a:ea typeface="Segoe UI" pitchFamily="34" charset="0"/>
              <a:cs typeface="Segoe UI" pitchFamily="34" charset="0"/>
            </a:endParaRPr>
          </a:p>
          <a:p>
            <a:pPr defTabSz="914099"/>
            <a:endParaRPr lang="en-US"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65124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nodeType="clickEffect">
                                  <p:stCondLst>
                                    <p:cond delay="0"/>
                                  </p:stCondLst>
                                  <p:childTnLst>
                                    <p:animEffect transition="out" filter="wipe(up)">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nodeType="clickEffect">
                                  <p:stCondLst>
                                    <p:cond delay="0"/>
                                  </p:stCondLst>
                                  <p:childTnLst>
                                    <p:animEffect transition="out" filter="wipe(up)">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nodeType="clickEffect">
                                  <p:stCondLst>
                                    <p:cond delay="0"/>
                                  </p:stCondLst>
                                  <p:childTnLst>
                                    <p:animEffect transition="out" filter="wipe(up)">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22"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81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803257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8422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20531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Usage Scenario</a:t>
            </a:r>
            <a:endParaRPr lang="en-US" dirty="0"/>
          </a:p>
        </p:txBody>
      </p:sp>
      <p:graphicFrame>
        <p:nvGraphicFramePr>
          <p:cNvPr id="4" name="Diagram 3"/>
          <p:cNvGraphicFramePr/>
          <p:nvPr>
            <p:extLst>
              <p:ext uri="{D42A27DB-BD31-4B8C-83A1-F6EECF244321}">
                <p14:modId xmlns:p14="http://schemas.microsoft.com/office/powerpoint/2010/main" val="3389471747"/>
              </p:ext>
            </p:extLst>
          </p:nvPr>
        </p:nvGraphicFramePr>
        <p:xfrm>
          <a:off x="519112" y="1447799"/>
          <a:ext cx="11478924" cy="5067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37777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Clouds</a:t>
            </a:r>
            <a:endParaRPr lang="en-US" dirty="0"/>
          </a:p>
        </p:txBody>
      </p:sp>
      <p:sp>
        <p:nvSpPr>
          <p:cNvPr id="6" name="Cloud 5"/>
          <p:cNvSpPr/>
          <p:nvPr/>
        </p:nvSpPr>
        <p:spPr bwMode="auto">
          <a:xfrm>
            <a:off x="240030" y="492092"/>
            <a:ext cx="11761470" cy="6115050"/>
          </a:xfrm>
          <a:prstGeom prst="cloud">
            <a:avLst/>
          </a:prstGeom>
          <a:solidFill>
            <a:schemeClr val="tx1"/>
          </a:solidFill>
          <a:ln w="25400">
            <a:solidFill>
              <a:schemeClr val="accent1">
                <a:lumMod val="40000"/>
                <a:lumOff val="6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4" name="Oval 3"/>
          <p:cNvSpPr/>
          <p:nvPr/>
        </p:nvSpPr>
        <p:spPr bwMode="auto">
          <a:xfrm>
            <a:off x="2455545" y="7598006"/>
            <a:ext cx="6858000" cy="3891324"/>
          </a:xfrm>
          <a:prstGeom prst="ellipse">
            <a:avLst/>
          </a:prstGeom>
          <a:solidFill>
            <a:schemeClr val="bg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13" name="Rounded Rectangle 12"/>
          <p:cNvSpPr/>
          <p:nvPr/>
        </p:nvSpPr>
        <p:spPr bwMode="auto">
          <a:xfrm>
            <a:off x="1685925" y="1438275"/>
            <a:ext cx="9096375" cy="2169596"/>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sp3d extrusionH="57150">
              <a:bevelT w="38100" h="38100" prst="relaxedInset"/>
            </a:sp3d>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latin typeface="Segoe Light" pitchFamily="34" charset="0"/>
            </a:endParaRPr>
          </a:p>
        </p:txBody>
      </p:sp>
      <p:sp>
        <p:nvSpPr>
          <p:cNvPr id="14" name="TextBox 13"/>
          <p:cNvSpPr txBox="1"/>
          <p:nvPr/>
        </p:nvSpPr>
        <p:spPr>
          <a:xfrm>
            <a:off x="4608195" y="1674450"/>
            <a:ext cx="2992550" cy="338554"/>
          </a:xfrm>
          <a:prstGeom prst="rect">
            <a:avLst/>
          </a:prstGeom>
          <a:noFill/>
        </p:spPr>
        <p:txBody>
          <a:bodyPr wrap="none" lIns="0" tIns="0" rIns="0" bIns="0" rtlCol="0">
            <a:spAutoFit/>
          </a:bodyPr>
          <a:lstStyle/>
          <a:p>
            <a:r>
              <a:rPr lang="en-US" sz="2200" b="1" u="sng" dirty="0" smtClean="0">
                <a:solidFill>
                  <a:schemeClr val="bg2"/>
                </a:solidFill>
                <a:latin typeface="Segoe Light" pitchFamily="34" charset="0"/>
              </a:rPr>
              <a:t>Cloud Consumer View</a:t>
            </a:r>
          </a:p>
        </p:txBody>
      </p:sp>
      <p:sp>
        <p:nvSpPr>
          <p:cNvPr id="8" name="TextBox 7"/>
          <p:cNvSpPr txBox="1"/>
          <p:nvPr/>
        </p:nvSpPr>
        <p:spPr>
          <a:xfrm>
            <a:off x="1931669" y="2422931"/>
            <a:ext cx="2497456" cy="2369880"/>
          </a:xfrm>
          <a:prstGeom prst="rect">
            <a:avLst/>
          </a:prstGeom>
          <a:noFill/>
          <a:ln>
            <a:solidFill>
              <a:schemeClr val="bg2"/>
            </a:solidFill>
          </a:ln>
        </p:spPr>
        <p:txBody>
          <a:bodyPr wrap="square" lIns="0" tIns="0" rIns="0" bIns="0" rtlCol="0">
            <a:spAutoFit/>
            <a:scene3d>
              <a:camera prst="orthographicFront"/>
              <a:lightRig rig="balanced" dir="t">
                <a:rot lat="0" lon="0" rev="2100000"/>
              </a:lightRig>
            </a:scene3d>
            <a:sp3d prstMaterial="metal">
              <a:contourClr>
                <a:schemeClr val="bg2"/>
              </a:contourClr>
            </a:sp3d>
          </a:bodyPr>
          <a:lstStyle/>
          <a:p>
            <a:r>
              <a:rPr lang="en-US" sz="2200" dirty="0" smtClean="0">
                <a:ln w="50800"/>
                <a:solidFill>
                  <a:schemeClr val="bg2"/>
                </a:solidFill>
                <a:latin typeface="Segoe Light" pitchFamily="34" charset="0"/>
              </a:rPr>
              <a:t> Capacity</a:t>
            </a:r>
          </a:p>
          <a:p>
            <a:r>
              <a:rPr lang="en-US" sz="2200" dirty="0" smtClean="0">
                <a:ln w="50800"/>
                <a:solidFill>
                  <a:schemeClr val="bg2"/>
                </a:solidFill>
                <a:latin typeface="Segoe Light" pitchFamily="34" charset="0"/>
              </a:rPr>
              <a:t> Capabilities</a:t>
            </a:r>
          </a:p>
          <a:p>
            <a:r>
              <a:rPr lang="en-US" sz="2200" dirty="0" smtClean="0">
                <a:ln w="50800"/>
                <a:solidFill>
                  <a:schemeClr val="bg2"/>
                </a:solidFill>
                <a:latin typeface="Segoe Light" pitchFamily="34" charset="0"/>
              </a:rPr>
              <a:t> Libraries</a:t>
            </a:r>
          </a:p>
          <a:p>
            <a:endParaRPr lang="en-US" sz="2200" dirty="0">
              <a:ln w="50800"/>
              <a:solidFill>
                <a:schemeClr val="bg2"/>
              </a:solidFill>
              <a:latin typeface="Segoe Light" pitchFamily="34" charset="0"/>
            </a:endParaRPr>
          </a:p>
          <a:p>
            <a:r>
              <a:rPr lang="en-US" sz="2200" dirty="0" smtClean="0">
                <a:ln w="50800"/>
                <a:solidFill>
                  <a:schemeClr val="bg2"/>
                </a:solidFill>
                <a:latin typeface="Segoe Light" pitchFamily="34" charset="0"/>
              </a:rPr>
              <a:t> Hosts</a:t>
            </a:r>
          </a:p>
          <a:p>
            <a:r>
              <a:rPr lang="en-US" sz="2200" dirty="0" smtClean="0">
                <a:ln w="50800"/>
                <a:solidFill>
                  <a:schemeClr val="bg2"/>
                </a:solidFill>
                <a:latin typeface="Segoe Light" pitchFamily="34" charset="0"/>
              </a:rPr>
              <a:t> Clusters</a:t>
            </a:r>
          </a:p>
          <a:p>
            <a:r>
              <a:rPr lang="en-US" sz="2200" dirty="0" smtClean="0">
                <a:ln w="50800"/>
                <a:solidFill>
                  <a:schemeClr val="bg2"/>
                </a:solidFill>
                <a:latin typeface="Segoe Light" pitchFamily="34" charset="0"/>
              </a:rPr>
              <a:t> Library Servers</a:t>
            </a:r>
          </a:p>
        </p:txBody>
      </p:sp>
      <p:sp>
        <p:nvSpPr>
          <p:cNvPr id="15" name="TextBox 14"/>
          <p:cNvSpPr txBox="1"/>
          <p:nvPr/>
        </p:nvSpPr>
        <p:spPr>
          <a:xfrm>
            <a:off x="4621530" y="2422931"/>
            <a:ext cx="2722245" cy="2031325"/>
          </a:xfrm>
          <a:prstGeom prst="rect">
            <a:avLst/>
          </a:prstGeom>
          <a:noFill/>
          <a:ln>
            <a:solidFill>
              <a:schemeClr val="bg2"/>
            </a:solidFill>
          </a:ln>
        </p:spPr>
        <p:txBody>
          <a:bodyPr wrap="square" lIns="0" tIns="0" rIns="0" bIns="0" rtlCol="0">
            <a:spAutoFit/>
            <a:scene3d>
              <a:camera prst="orthographicFront"/>
              <a:lightRig rig="balanced" dir="t">
                <a:rot lat="0" lon="0" rev="2100000"/>
              </a:lightRig>
            </a:scene3d>
            <a:sp3d prstMaterial="metal">
              <a:contourClr>
                <a:schemeClr val="bg2"/>
              </a:contourClr>
            </a:sp3d>
          </a:bodyPr>
          <a:lstStyle/>
          <a:p>
            <a:r>
              <a:rPr lang="en-US" sz="2200" dirty="0" smtClean="0">
                <a:ln w="50800"/>
                <a:solidFill>
                  <a:schemeClr val="bg2"/>
                </a:solidFill>
                <a:latin typeface="Segoe Light" pitchFamily="34" charset="0"/>
              </a:rPr>
              <a:t> Logical </a:t>
            </a:r>
            <a:r>
              <a:rPr lang="en-US" sz="2200" dirty="0">
                <a:ln w="50800"/>
                <a:solidFill>
                  <a:schemeClr val="bg2"/>
                </a:solidFill>
                <a:latin typeface="Segoe Light" pitchFamily="34" charset="0"/>
              </a:rPr>
              <a:t>Networks</a:t>
            </a:r>
          </a:p>
          <a:p>
            <a:r>
              <a:rPr lang="en-US" sz="2200" dirty="0" smtClean="0">
                <a:ln w="50800"/>
                <a:solidFill>
                  <a:schemeClr val="bg2"/>
                </a:solidFill>
                <a:latin typeface="Segoe Light" pitchFamily="34" charset="0"/>
              </a:rPr>
              <a:t> Load Balancers</a:t>
            </a:r>
          </a:p>
          <a:p>
            <a:endParaRPr lang="en-US" sz="2200" dirty="0">
              <a:ln w="50800"/>
              <a:solidFill>
                <a:schemeClr val="bg2"/>
              </a:solidFill>
              <a:latin typeface="Segoe Light" pitchFamily="34" charset="0"/>
            </a:endParaRPr>
          </a:p>
          <a:p>
            <a:endParaRPr lang="en-US" sz="2200" dirty="0" smtClean="0">
              <a:ln w="50800"/>
              <a:solidFill>
                <a:schemeClr val="bg2"/>
              </a:solidFill>
              <a:latin typeface="Segoe Light" pitchFamily="34" charset="0"/>
            </a:endParaRPr>
          </a:p>
          <a:p>
            <a:r>
              <a:rPr lang="en-US" sz="2200" dirty="0" smtClean="0">
                <a:ln w="50800"/>
                <a:solidFill>
                  <a:schemeClr val="bg2"/>
                </a:solidFill>
                <a:latin typeface="Segoe Light" pitchFamily="34" charset="0"/>
              </a:rPr>
              <a:t> IP Address Pools</a:t>
            </a:r>
          </a:p>
          <a:p>
            <a:r>
              <a:rPr lang="en-US" sz="2200" dirty="0" smtClean="0">
                <a:ln w="50800"/>
                <a:solidFill>
                  <a:schemeClr val="bg2"/>
                </a:solidFill>
                <a:latin typeface="Segoe Light" pitchFamily="34" charset="0"/>
              </a:rPr>
              <a:t> MAC Address Pools</a:t>
            </a:r>
          </a:p>
        </p:txBody>
      </p:sp>
      <p:sp>
        <p:nvSpPr>
          <p:cNvPr id="16" name="TextBox 15"/>
          <p:cNvSpPr txBox="1"/>
          <p:nvPr/>
        </p:nvSpPr>
        <p:spPr>
          <a:xfrm>
            <a:off x="7636190" y="2422931"/>
            <a:ext cx="3012760" cy="2369880"/>
          </a:xfrm>
          <a:prstGeom prst="rect">
            <a:avLst/>
          </a:prstGeom>
          <a:noFill/>
          <a:ln>
            <a:solidFill>
              <a:schemeClr val="bg2"/>
            </a:solidFill>
          </a:ln>
        </p:spPr>
        <p:txBody>
          <a:bodyPr wrap="square" lIns="0" tIns="0" rIns="0" bIns="0" rtlCol="0">
            <a:spAutoFit/>
            <a:scene3d>
              <a:camera prst="orthographicFront"/>
              <a:lightRig rig="balanced" dir="t">
                <a:rot lat="0" lon="0" rev="2100000"/>
              </a:lightRig>
            </a:scene3d>
            <a:sp3d prstMaterial="metal">
              <a:contourClr>
                <a:schemeClr val="bg2"/>
              </a:contourClr>
            </a:sp3d>
          </a:bodyPr>
          <a:lstStyle/>
          <a:p>
            <a:r>
              <a:rPr lang="en-US" sz="2200" dirty="0" smtClean="0">
                <a:ln w="50800"/>
                <a:solidFill>
                  <a:schemeClr val="bg2"/>
                </a:solidFill>
                <a:latin typeface="Segoe Light" pitchFamily="34" charset="0"/>
              </a:rPr>
              <a:t> Storage Classifications</a:t>
            </a:r>
            <a:br>
              <a:rPr lang="en-US" sz="2200" dirty="0" smtClean="0">
                <a:ln w="50800"/>
                <a:solidFill>
                  <a:schemeClr val="bg2"/>
                </a:solidFill>
                <a:latin typeface="Segoe Light" pitchFamily="34" charset="0"/>
              </a:rPr>
            </a:br>
            <a:r>
              <a:rPr lang="en-US" sz="2200" dirty="0" smtClean="0">
                <a:ln w="50800"/>
                <a:solidFill>
                  <a:schemeClr val="bg2"/>
                </a:solidFill>
                <a:latin typeface="Segoe Light" pitchFamily="34" charset="0"/>
              </a:rPr>
              <a:t> Storage Capacity</a:t>
            </a:r>
          </a:p>
          <a:p>
            <a:endParaRPr lang="en-US" sz="2200" dirty="0" smtClean="0">
              <a:ln w="50800"/>
              <a:solidFill>
                <a:schemeClr val="bg2"/>
              </a:solidFill>
              <a:latin typeface="Segoe Light" pitchFamily="34" charset="0"/>
            </a:endParaRPr>
          </a:p>
          <a:p>
            <a:endParaRPr lang="en-US" sz="2200" dirty="0" smtClean="0">
              <a:ln w="50800"/>
              <a:solidFill>
                <a:schemeClr val="bg2"/>
              </a:solidFill>
              <a:latin typeface="Segoe Light" pitchFamily="34" charset="0"/>
            </a:endParaRPr>
          </a:p>
          <a:p>
            <a:r>
              <a:rPr lang="en-US" sz="2200" dirty="0" smtClean="0">
                <a:ln w="50800"/>
                <a:solidFill>
                  <a:schemeClr val="bg2"/>
                </a:solidFill>
                <a:latin typeface="Segoe Light" pitchFamily="34" charset="0"/>
              </a:rPr>
              <a:t> Storage Pools</a:t>
            </a:r>
          </a:p>
          <a:p>
            <a:r>
              <a:rPr lang="en-US" sz="2200" dirty="0" smtClean="0">
                <a:ln w="50800"/>
                <a:solidFill>
                  <a:schemeClr val="bg2"/>
                </a:solidFill>
                <a:latin typeface="Segoe Light" pitchFamily="34" charset="0"/>
              </a:rPr>
              <a:t> Storage </a:t>
            </a:r>
            <a:r>
              <a:rPr lang="en-US" sz="2200" dirty="0">
                <a:ln w="50800"/>
                <a:solidFill>
                  <a:schemeClr val="bg2"/>
                </a:solidFill>
                <a:latin typeface="Segoe Light" pitchFamily="34" charset="0"/>
              </a:rPr>
              <a:t>Providers</a:t>
            </a:r>
          </a:p>
          <a:p>
            <a:r>
              <a:rPr lang="en-US" sz="2200" dirty="0" smtClean="0">
                <a:ln w="50800"/>
                <a:solidFill>
                  <a:schemeClr val="bg2"/>
                </a:solidFill>
                <a:latin typeface="Segoe Light" pitchFamily="34" charset="0"/>
              </a:rPr>
              <a:t> Storage Arrays</a:t>
            </a:r>
          </a:p>
        </p:txBody>
      </p:sp>
    </p:spTree>
    <p:extLst>
      <p:ext uri="{BB962C8B-B14F-4D97-AF65-F5344CB8AC3E}">
        <p14:creationId xmlns:p14="http://schemas.microsoft.com/office/powerpoint/2010/main" val="27335329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Cloud Capacity</a:t>
            </a:r>
            <a:endParaRPr lang="en-US" dirty="0"/>
          </a:p>
        </p:txBody>
      </p:sp>
      <p:sp>
        <p:nvSpPr>
          <p:cNvPr id="3" name="Text Placeholder 2"/>
          <p:cNvSpPr>
            <a:spLocks noGrp="1"/>
          </p:cNvSpPr>
          <p:nvPr>
            <p:ph type="body" sz="quarter" idx="10"/>
          </p:nvPr>
        </p:nvSpPr>
        <p:spPr>
          <a:xfrm>
            <a:off x="519112" y="1291383"/>
            <a:ext cx="11149013" cy="5164491"/>
          </a:xfrm>
        </p:spPr>
        <p:txBody>
          <a:bodyPr/>
          <a:lstStyle/>
          <a:p>
            <a:pPr>
              <a:buFont typeface="Arial" pitchFamily="34" charset="0"/>
              <a:buChar char="•"/>
            </a:pPr>
            <a:r>
              <a:rPr lang="en-US" dirty="0" smtClean="0"/>
              <a:t>Cloud can expose</a:t>
            </a:r>
          </a:p>
          <a:p>
            <a:pPr lvl="1">
              <a:buFont typeface="Arial" pitchFamily="34" charset="0"/>
              <a:buChar char="•"/>
            </a:pPr>
            <a:r>
              <a:rPr lang="en-US" dirty="0" smtClean="0"/>
              <a:t>Limited set of underlying resources</a:t>
            </a:r>
          </a:p>
          <a:p>
            <a:pPr lvl="1">
              <a:buFont typeface="Arial" pitchFamily="34" charset="0"/>
              <a:buChar char="•"/>
            </a:pPr>
            <a:r>
              <a:rPr lang="en-US" dirty="0" smtClean="0"/>
              <a:t>“Overstated” set of underlying resources</a:t>
            </a:r>
          </a:p>
          <a:p>
            <a:pPr lvl="1">
              <a:buFont typeface="Arial" pitchFamily="34" charset="0"/>
              <a:buChar char="•"/>
            </a:pPr>
            <a:r>
              <a:rPr lang="en-US" dirty="0" smtClean="0"/>
              <a:t>Actual aggregate capacity of underlying resources (</a:t>
            </a:r>
            <a:r>
              <a:rPr lang="en-US" dirty="0" err="1" smtClean="0"/>
              <a:t>vCPU</a:t>
            </a:r>
            <a:r>
              <a:rPr lang="en-US" dirty="0" smtClean="0"/>
              <a:t>, Memory, Storage)</a:t>
            </a:r>
          </a:p>
          <a:p>
            <a:pPr>
              <a:buClr>
                <a:schemeClr val="bg2"/>
              </a:buClr>
              <a:buFont typeface="Arial" pitchFamily="34" charset="0"/>
              <a:buChar char="•"/>
            </a:pPr>
            <a:r>
              <a:rPr lang="en-US" dirty="0" smtClean="0"/>
              <a:t>Dimensions of Capacity</a:t>
            </a:r>
          </a:p>
          <a:p>
            <a:pPr lvl="1">
              <a:buFont typeface="Arial" pitchFamily="34" charset="0"/>
              <a:buChar char="•"/>
            </a:pPr>
            <a:r>
              <a:rPr lang="en-US" dirty="0" err="1" smtClean="0"/>
              <a:t>vCPUs</a:t>
            </a:r>
            <a:endParaRPr lang="en-US" dirty="0" smtClean="0"/>
          </a:p>
          <a:p>
            <a:pPr lvl="1">
              <a:buFont typeface="Arial" pitchFamily="34" charset="0"/>
              <a:buChar char="•"/>
            </a:pPr>
            <a:r>
              <a:rPr lang="en-US" dirty="0" smtClean="0"/>
              <a:t>Memory</a:t>
            </a:r>
          </a:p>
          <a:p>
            <a:pPr lvl="1">
              <a:buFont typeface="Arial" pitchFamily="34" charset="0"/>
              <a:buChar char="•"/>
            </a:pPr>
            <a:r>
              <a:rPr lang="en-US" dirty="0" smtClean="0"/>
              <a:t>Storage</a:t>
            </a:r>
          </a:p>
          <a:p>
            <a:pPr lvl="1">
              <a:buFont typeface="Arial" pitchFamily="34" charset="0"/>
              <a:buChar char="•"/>
            </a:pPr>
            <a:r>
              <a:rPr lang="en-US" dirty="0" smtClean="0"/>
              <a:t>Number of deployed VMs (VMs in Library are not counted)</a:t>
            </a:r>
          </a:p>
          <a:p>
            <a:pPr lvl="1">
              <a:buFont typeface="Arial" pitchFamily="34" charset="0"/>
              <a:buChar char="•"/>
            </a:pPr>
            <a:r>
              <a:rPr lang="en-US" dirty="0" smtClean="0"/>
              <a:t>Custom Quota (to support quota points from VMM 2008 R2)</a:t>
            </a:r>
            <a:endParaRPr lang="en-US" dirty="0"/>
          </a:p>
        </p:txBody>
      </p:sp>
      <p:pic>
        <p:nvPicPr>
          <p:cNvPr id="8"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50812" y="1145312"/>
            <a:ext cx="79568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Equalizer 512x512.png"/>
          <p:cNvPicPr>
            <a:picLocks noChangeAspect="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74336" y="3505200"/>
            <a:ext cx="548640"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52624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Cloud Capabilities</a:t>
            </a:r>
            <a:endParaRPr lang="en-US" dirty="0"/>
          </a:p>
        </p:txBody>
      </p:sp>
      <p:sp>
        <p:nvSpPr>
          <p:cNvPr id="3" name="Text Placeholder 2"/>
          <p:cNvSpPr>
            <a:spLocks noGrp="1"/>
          </p:cNvSpPr>
          <p:nvPr>
            <p:ph type="body" sz="quarter" idx="10"/>
          </p:nvPr>
        </p:nvSpPr>
        <p:spPr>
          <a:xfrm>
            <a:off x="1027092" y="1122935"/>
            <a:ext cx="11149013" cy="5059847"/>
          </a:xfrm>
        </p:spPr>
        <p:txBody>
          <a:bodyPr/>
          <a:lstStyle/>
          <a:p>
            <a:pPr marL="0" indent="0">
              <a:buNone/>
            </a:pPr>
            <a:r>
              <a:rPr lang="en-US" sz="2800" dirty="0" smtClean="0"/>
              <a:t>Cloud can</a:t>
            </a:r>
          </a:p>
          <a:p>
            <a:pPr lvl="1">
              <a:buFont typeface="Arial" pitchFamily="34" charset="0"/>
              <a:buChar char="•"/>
            </a:pPr>
            <a:r>
              <a:rPr lang="en-US" sz="2400" dirty="0" smtClean="0"/>
              <a:t>Host highly </a:t>
            </a:r>
            <a:r>
              <a:rPr lang="en-US" sz="2400" dirty="0"/>
              <a:t>a</a:t>
            </a:r>
            <a:r>
              <a:rPr lang="en-US" sz="2400" dirty="0" smtClean="0"/>
              <a:t>vailable VMs</a:t>
            </a:r>
          </a:p>
          <a:p>
            <a:pPr lvl="1">
              <a:buFont typeface="Arial" pitchFamily="34" charset="0"/>
              <a:buChar char="•"/>
            </a:pPr>
            <a:r>
              <a:rPr lang="en-US" sz="2400" dirty="0" smtClean="0"/>
              <a:t>Allow VMs to use dynamic disks or differencing </a:t>
            </a:r>
            <a:r>
              <a:rPr lang="en-US" sz="2400" dirty="0"/>
              <a:t>d</a:t>
            </a:r>
            <a:r>
              <a:rPr lang="en-US" sz="2400" dirty="0" smtClean="0"/>
              <a:t>isks</a:t>
            </a:r>
          </a:p>
          <a:p>
            <a:pPr lvl="1">
              <a:buFont typeface="Arial" pitchFamily="34" charset="0"/>
              <a:buChar char="•"/>
            </a:pPr>
            <a:r>
              <a:rPr lang="en-US" sz="2400" dirty="0" smtClean="0"/>
              <a:t>Enable network optimizations</a:t>
            </a:r>
          </a:p>
          <a:p>
            <a:pPr marL="0" indent="0">
              <a:buNone/>
            </a:pPr>
            <a:endParaRPr lang="en-US" sz="2800" dirty="0" smtClean="0"/>
          </a:p>
          <a:p>
            <a:pPr marL="0" indent="0">
              <a:buNone/>
            </a:pPr>
            <a:r>
              <a:rPr lang="en-US" sz="2800" dirty="0" smtClean="0"/>
              <a:t>VM “shape” limits</a:t>
            </a:r>
          </a:p>
          <a:p>
            <a:pPr lvl="1">
              <a:buFont typeface="Arial" pitchFamily="34" charset="0"/>
              <a:buChar char="•"/>
            </a:pPr>
            <a:r>
              <a:rPr lang="en-US" sz="2400" dirty="0" smtClean="0"/>
              <a:t>Processor Range (i.e. 1 - 4)</a:t>
            </a:r>
          </a:p>
          <a:p>
            <a:pPr lvl="1">
              <a:buFont typeface="Arial" pitchFamily="34" charset="0"/>
              <a:buChar char="•"/>
            </a:pPr>
            <a:r>
              <a:rPr lang="en-US" sz="2400" dirty="0" smtClean="0"/>
              <a:t>Memory Range (i.e. 16MB – 32 GB)</a:t>
            </a:r>
          </a:p>
          <a:p>
            <a:pPr lvl="1">
              <a:buFont typeface="Arial" pitchFamily="34" charset="0"/>
              <a:buChar char="•"/>
            </a:pPr>
            <a:r>
              <a:rPr lang="en-US" sz="2400" dirty="0" smtClean="0"/>
              <a:t>Number of disks (0 – 7)</a:t>
            </a:r>
          </a:p>
          <a:p>
            <a:pPr lvl="1">
              <a:buFont typeface="Arial" pitchFamily="34" charset="0"/>
              <a:buChar char="•"/>
            </a:pPr>
            <a:r>
              <a:rPr lang="en-US" sz="2400" dirty="0" smtClean="0"/>
              <a:t>Number of NICs (0 – 7)</a:t>
            </a:r>
          </a:p>
          <a:p>
            <a:pPr lvl="1">
              <a:buFont typeface="Arial" pitchFamily="34" charset="0"/>
              <a:buChar char="•"/>
            </a:pPr>
            <a:r>
              <a:rPr lang="en-US" sz="2400" dirty="0" smtClean="0"/>
              <a:t>…</a:t>
            </a:r>
          </a:p>
          <a:p>
            <a:pPr marL="0" indent="0">
              <a:buNone/>
            </a:pPr>
            <a:r>
              <a:rPr lang="en-US" sz="2800" dirty="0" smtClean="0"/>
              <a:t>Built-in set representing underlying limits for Hyper-V, Xen, VMware</a:t>
            </a:r>
            <a:endParaRPr lang="en-US" sz="2800" dirty="0"/>
          </a:p>
        </p:txBody>
      </p:sp>
      <p:pic>
        <p:nvPicPr>
          <p:cNvPr id="7"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50812" y="990600"/>
            <a:ext cx="795688"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201964" y="5638800"/>
            <a:ext cx="650048"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bwMode="black">
          <a:xfrm>
            <a:off x="217100" y="3225450"/>
            <a:ext cx="663113" cy="548640"/>
            <a:chOff x="7010400" y="2133600"/>
            <a:chExt cx="1379538" cy="1065213"/>
          </a:xfrm>
        </p:grpSpPr>
        <p:sp>
          <p:nvSpPr>
            <p:cNvPr id="10"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1"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2"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3"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4"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5"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0"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1"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2"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3"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4"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5"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6"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2417386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262985" cy="664797"/>
          </a:xfrm>
        </p:spPr>
        <p:txBody>
          <a:bodyPr/>
          <a:lstStyle/>
          <a:p>
            <a:r>
              <a:rPr lang="en-US" dirty="0" smtClean="0"/>
              <a:t>VMM 2012 User Role Profiles</a:t>
            </a:r>
            <a:endParaRPr lang="en-US" dirty="0"/>
          </a:p>
        </p:txBody>
      </p:sp>
      <p:graphicFrame>
        <p:nvGraphicFramePr>
          <p:cNvPr id="4" name="Diagram 3"/>
          <p:cNvGraphicFramePr/>
          <p:nvPr>
            <p:extLst>
              <p:ext uri="{D42A27DB-BD31-4B8C-83A1-F6EECF244321}">
                <p14:modId xmlns:p14="http://schemas.microsoft.com/office/powerpoint/2010/main" val="4279793291"/>
              </p:ext>
            </p:extLst>
          </p:nvPr>
        </p:nvGraphicFramePr>
        <p:xfrm>
          <a:off x="-230188" y="678744"/>
          <a:ext cx="123444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681982960"/>
              </p:ext>
            </p:extLst>
          </p:nvPr>
        </p:nvGraphicFramePr>
        <p:xfrm>
          <a:off x="227012" y="3650544"/>
          <a:ext cx="5791200" cy="5798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13567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Bracket 5"/>
          <p:cNvSpPr/>
          <p:nvPr/>
        </p:nvSpPr>
        <p:spPr>
          <a:xfrm>
            <a:off x="914162" y="381001"/>
            <a:ext cx="406294" cy="2933700"/>
          </a:xfrm>
          <a:prstGeom prst="leftBracket">
            <a:avLst/>
          </a:prstGeom>
          <a:ln w="28575"/>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r>
              <a:rPr lang="en-US" dirty="0" smtClean="0"/>
              <a:t>App Admin</a:t>
            </a:r>
            <a:endParaRPr lang="en-US" dirty="0"/>
          </a:p>
        </p:txBody>
      </p:sp>
      <p:sp>
        <p:nvSpPr>
          <p:cNvPr id="7" name="Left Bracket 6"/>
          <p:cNvSpPr/>
          <p:nvPr/>
        </p:nvSpPr>
        <p:spPr>
          <a:xfrm>
            <a:off x="203147" y="381000"/>
            <a:ext cx="406294" cy="6019800"/>
          </a:xfrm>
          <a:prstGeom prst="leftBracket">
            <a:avLst/>
          </a:prstGeom>
          <a:ln w="28575"/>
        </p:spPr>
        <p:style>
          <a:lnRef idx="1">
            <a:schemeClr val="accent3"/>
          </a:lnRef>
          <a:fillRef idx="0">
            <a:schemeClr val="accent3"/>
          </a:fillRef>
          <a:effectRef idx="0">
            <a:schemeClr val="accent3"/>
          </a:effectRef>
          <a:fontRef idx="minor">
            <a:schemeClr val="tx1"/>
          </a:fontRef>
        </p:style>
        <p:txBody>
          <a:bodyPr lIns="121899" tIns="60949" rIns="121899" bIns="60949" rtlCol="0" anchor="ctr"/>
          <a:lstStyle/>
          <a:p>
            <a:pPr algn="ctr"/>
            <a:r>
              <a:rPr lang="en-US" dirty="0" smtClean="0"/>
              <a:t>Fabric Admin</a:t>
            </a:r>
            <a:endParaRPr lang="en-US" dirty="0"/>
          </a:p>
        </p:txBody>
      </p:sp>
      <p:grpSp>
        <p:nvGrpSpPr>
          <p:cNvPr id="21" name="Group 20"/>
          <p:cNvGrpSpPr/>
          <p:nvPr/>
        </p:nvGrpSpPr>
        <p:grpSpPr>
          <a:xfrm>
            <a:off x="1523603" y="2133600"/>
            <a:ext cx="9849509" cy="4267200"/>
            <a:chOff x="3733800" y="990600"/>
            <a:chExt cx="3200400" cy="2743200"/>
          </a:xfrm>
          <a:solidFill>
            <a:schemeClr val="bg2">
              <a:lumMod val="20000"/>
              <a:lumOff val="80000"/>
            </a:schemeClr>
          </a:solidFill>
        </p:grpSpPr>
        <p:sp>
          <p:nvSpPr>
            <p:cNvPr id="22" name="Rectangle 21"/>
            <p:cNvSpPr/>
            <p:nvPr/>
          </p:nvSpPr>
          <p:spPr>
            <a:xfrm>
              <a:off x="3733800" y="990600"/>
              <a:ext cx="3200400" cy="2743200"/>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3" name="TextBox 22"/>
            <p:cNvSpPr txBox="1"/>
            <p:nvPr/>
          </p:nvSpPr>
          <p:spPr>
            <a:xfrm>
              <a:off x="3778956" y="1010280"/>
              <a:ext cx="3147646" cy="326463"/>
            </a:xfrm>
            <a:prstGeom prst="rect">
              <a:avLst/>
            </a:prstGeom>
            <a:grp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700" dirty="0">
                  <a:solidFill>
                    <a:prstClr val="black"/>
                  </a:solidFill>
                </a:rPr>
                <a:t>Cloud</a:t>
              </a:r>
              <a:endParaRPr lang="en-US" dirty="0">
                <a:solidFill>
                  <a:prstClr val="black"/>
                </a:solidFill>
              </a:endParaRPr>
            </a:p>
          </p:txBody>
        </p:sp>
      </p:grpSp>
      <p:sp>
        <p:nvSpPr>
          <p:cNvPr id="46" name="Rectangle 45"/>
          <p:cNvSpPr/>
          <p:nvPr/>
        </p:nvSpPr>
        <p:spPr>
          <a:xfrm>
            <a:off x="4266089" y="381000"/>
            <a:ext cx="2803430" cy="548640"/>
          </a:xfrm>
          <a:prstGeom prst="rect">
            <a:avLst/>
          </a:prstGeom>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sz="2100" dirty="0">
                <a:solidFill>
                  <a:prstClr val="white"/>
                </a:solidFill>
              </a:rPr>
              <a:t>Virtual Machine</a:t>
            </a:r>
          </a:p>
        </p:txBody>
      </p:sp>
      <p:sp>
        <p:nvSpPr>
          <p:cNvPr id="52" name="Rectangle 51"/>
          <p:cNvSpPr/>
          <p:nvPr/>
        </p:nvSpPr>
        <p:spPr>
          <a:xfrm>
            <a:off x="7313295" y="381000"/>
            <a:ext cx="2803430" cy="548640"/>
          </a:xfrm>
          <a:prstGeom prst="rect">
            <a:avLst/>
          </a:prstGeom>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sz="2100" dirty="0">
                <a:solidFill>
                  <a:prstClr val="white"/>
                </a:solidFill>
              </a:rPr>
              <a:t>Service</a:t>
            </a:r>
          </a:p>
        </p:txBody>
      </p:sp>
      <p:graphicFrame>
        <p:nvGraphicFramePr>
          <p:cNvPr id="57" name="Diagram 56"/>
          <p:cNvGraphicFramePr/>
          <p:nvPr>
            <p:extLst>
              <p:ext uri="{D42A27DB-BD31-4B8C-83A1-F6EECF244321}">
                <p14:modId xmlns:p14="http://schemas.microsoft.com/office/powerpoint/2010/main" val="3674728668"/>
              </p:ext>
            </p:extLst>
          </p:nvPr>
        </p:nvGraphicFramePr>
        <p:xfrm>
          <a:off x="4361418" y="3505200"/>
          <a:ext cx="2037721"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8" name="Diagram 57"/>
          <p:cNvGraphicFramePr/>
          <p:nvPr>
            <p:extLst>
              <p:ext uri="{D42A27DB-BD31-4B8C-83A1-F6EECF244321}">
                <p14:modId xmlns:p14="http://schemas.microsoft.com/office/powerpoint/2010/main" val="2239771158"/>
              </p:ext>
            </p:extLst>
          </p:nvPr>
        </p:nvGraphicFramePr>
        <p:xfrm>
          <a:off x="6792150" y="2593728"/>
          <a:ext cx="2037721"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p:cNvGraphicFramePr/>
          <p:nvPr>
            <p:extLst>
              <p:ext uri="{D42A27DB-BD31-4B8C-83A1-F6EECF244321}">
                <p14:modId xmlns:p14="http://schemas.microsoft.com/office/powerpoint/2010/main" val="42058053"/>
              </p:ext>
            </p:extLst>
          </p:nvPr>
        </p:nvGraphicFramePr>
        <p:xfrm>
          <a:off x="9135374" y="2593728"/>
          <a:ext cx="2037721" cy="2743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p:cNvGraphicFramePr/>
          <p:nvPr>
            <p:extLst>
              <p:ext uri="{D42A27DB-BD31-4B8C-83A1-F6EECF244321}">
                <p14:modId xmlns:p14="http://schemas.microsoft.com/office/powerpoint/2010/main" val="1058647119"/>
              </p:ext>
            </p:extLst>
          </p:nvPr>
        </p:nvGraphicFramePr>
        <p:xfrm>
          <a:off x="4327039" y="2593728"/>
          <a:ext cx="2037721" cy="64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2" name="Diagram 61"/>
          <p:cNvGraphicFramePr/>
          <p:nvPr>
            <p:extLst>
              <p:ext uri="{D42A27DB-BD31-4B8C-83A1-F6EECF244321}">
                <p14:modId xmlns:p14="http://schemas.microsoft.com/office/powerpoint/2010/main" val="3001888755"/>
              </p:ext>
            </p:extLst>
          </p:nvPr>
        </p:nvGraphicFramePr>
        <p:xfrm>
          <a:off x="1929903" y="2593728"/>
          <a:ext cx="2037721" cy="2743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63" name="Rectangle 62"/>
          <p:cNvSpPr/>
          <p:nvPr/>
        </p:nvSpPr>
        <p:spPr>
          <a:xfrm>
            <a:off x="11423899" y="381000"/>
            <a:ext cx="731330" cy="6019800"/>
          </a:xfrm>
          <a:prstGeom prst="rect">
            <a:avLst/>
          </a:prstGeom>
          <a:solidFill>
            <a:schemeClr val="bg2">
              <a:lumMod val="20000"/>
              <a:lumOff val="80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21899" tIns="60949" rIns="121899" bIns="60949" rtlCol="0" anchor="ctr"/>
          <a:lstStyle/>
          <a:p>
            <a:pPr algn="ctr"/>
            <a:r>
              <a:rPr lang="en-US" dirty="0">
                <a:solidFill>
                  <a:prstClr val="black"/>
                </a:solidFill>
              </a:rPr>
              <a:t>Jobs</a:t>
            </a:r>
          </a:p>
          <a:p>
            <a:pPr algn="ctr"/>
            <a:endParaRPr lang="en-US" sz="2100" dirty="0">
              <a:solidFill>
                <a:prstClr val="black"/>
              </a:solidFill>
            </a:endParaRPr>
          </a:p>
          <a:p>
            <a:pPr algn="ctr"/>
            <a:endParaRPr lang="en-US" sz="2100" dirty="0">
              <a:solidFill>
                <a:prstClr val="white"/>
              </a:solidFill>
            </a:endParaRPr>
          </a:p>
        </p:txBody>
      </p:sp>
      <p:sp>
        <p:nvSpPr>
          <p:cNvPr id="18" name="TextBox 17"/>
          <p:cNvSpPr txBox="1"/>
          <p:nvPr/>
        </p:nvSpPr>
        <p:spPr>
          <a:xfrm>
            <a:off x="0" y="6373482"/>
            <a:ext cx="12188825" cy="615553"/>
          </a:xfrm>
          <a:prstGeom prst="rect">
            <a:avLst/>
          </a:prstGeom>
          <a:noFill/>
        </p:spPr>
        <p:txBody>
          <a:bodyPr wrap="square" lIns="121899" tIns="60949" rIns="121899" bIns="60949" rtlCol="0">
            <a:spAutoFit/>
          </a:bodyPr>
          <a:lstStyle/>
          <a:p>
            <a:r>
              <a:rPr lang="en-US" sz="3200" dirty="0"/>
              <a:t>	SC 2012 VMM</a:t>
            </a:r>
          </a:p>
        </p:txBody>
      </p:sp>
      <p:graphicFrame>
        <p:nvGraphicFramePr>
          <p:cNvPr id="19" name="Diagram 18"/>
          <p:cNvGraphicFramePr/>
          <p:nvPr>
            <p:extLst>
              <p:ext uri="{D42A27DB-BD31-4B8C-83A1-F6EECF244321}">
                <p14:modId xmlns:p14="http://schemas.microsoft.com/office/powerpoint/2010/main" val="2406657882"/>
              </p:ext>
            </p:extLst>
          </p:nvPr>
        </p:nvGraphicFramePr>
        <p:xfrm>
          <a:off x="1919770" y="408306"/>
          <a:ext cx="2037721" cy="1525275"/>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cxnSp>
        <p:nvCxnSpPr>
          <p:cNvPr id="20" name="Straight Connector 19"/>
          <p:cNvCxnSpPr/>
          <p:nvPr/>
        </p:nvCxnSpPr>
        <p:spPr>
          <a:xfrm>
            <a:off x="1433357" y="3329940"/>
            <a:ext cx="10755468"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Diagram 23"/>
          <p:cNvGraphicFramePr/>
          <p:nvPr>
            <p:extLst>
              <p:ext uri="{D42A27DB-BD31-4B8C-83A1-F6EECF244321}">
                <p14:modId xmlns:p14="http://schemas.microsoft.com/office/powerpoint/2010/main" val="2814222598"/>
              </p:ext>
            </p:extLst>
          </p:nvPr>
        </p:nvGraphicFramePr>
        <p:xfrm>
          <a:off x="4266091" y="1676400"/>
          <a:ext cx="2037721" cy="3810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Tree>
    <p:extLst>
      <p:ext uri="{BB962C8B-B14F-4D97-AF65-F5344CB8AC3E}">
        <p14:creationId xmlns:p14="http://schemas.microsoft.com/office/powerpoint/2010/main" val="152720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Marc Umeno, Eric Winner</External_x0020_Speaker>
    <Session_x0020_Code xmlns="2295e2e7-0eeb-498e-8716-217bb2ee6ee3">MGT326</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2295e2e7-0eeb-498e-8716-217bb2ee6ee3"/>
    <ds:schemaRef ds:uri="http://purl.org/dc/dcmitype/"/>
    <ds:schemaRef ds:uri="http://schemas.microsoft.com/office/infopath/2007/PartnerControls"/>
    <ds:schemaRef ds:uri="http://purl.org/dc/terms/"/>
    <ds:schemaRef ds:uri="http://www.w3.org/XML/1998/namespace"/>
    <ds:schemaRef ds:uri="8b529f77-48ab-4581-b468-93f09345b8aa"/>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1682</TotalTime>
  <Words>2393</Words>
  <Application>Microsoft Office PowerPoint</Application>
  <PresentationFormat>Custom</PresentationFormat>
  <Paragraphs>521</Paragraphs>
  <Slides>34</Slides>
  <Notes>21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TechEd_2012_Template_16x9</vt:lpstr>
      <vt:lpstr>White with Consolas font for code slides</vt:lpstr>
      <vt:lpstr>Enabling Hosted IaaS Clouds for Service Providers Using Microsoft System Center 2012 SP1 with Windows Server 2012</vt:lpstr>
      <vt:lpstr>Overview: System Center 2012 VMM</vt:lpstr>
      <vt:lpstr>Themes: System Center 2012 SP1 VMM</vt:lpstr>
      <vt:lpstr>Private Cloud Usage Scenario</vt:lpstr>
      <vt:lpstr>Private Clouds</vt:lpstr>
      <vt:lpstr>Cloud Capacity</vt:lpstr>
      <vt:lpstr>Cloud Capabilities</vt:lpstr>
      <vt:lpstr>VMM 2012 User Role Profiles</vt:lpstr>
      <vt:lpstr>PowerPoint Presentation</vt:lpstr>
      <vt:lpstr>PowerPoint Presentation</vt:lpstr>
      <vt:lpstr>Controlling Usage by Self-Service Users</vt:lpstr>
      <vt:lpstr>Sharing among application owners</vt:lpstr>
      <vt:lpstr>Proxying Identity - OnBehalfOf </vt:lpstr>
      <vt:lpstr>Example of OnBehalfOf syntax</vt:lpstr>
      <vt:lpstr>Tenant Administration and OnBehalfOf</vt:lpstr>
      <vt:lpstr>Feedback from Service Providers</vt:lpstr>
      <vt:lpstr>Enabling Service Providers to Offer IaaS</vt:lpstr>
      <vt:lpstr>SPF Enables Hosted IaaS</vt:lpstr>
      <vt:lpstr>Why introduce a REST OData API to System Center?</vt:lpstr>
      <vt:lpstr>SPF Architecture</vt:lpstr>
      <vt:lpstr>DEMO – REST OData API for VMM</vt:lpstr>
      <vt:lpstr>REST OData API for VMM</vt:lpstr>
      <vt:lpstr>Multi-tenancy and Aggregation</vt:lpstr>
      <vt:lpstr>Role-based Tenant Auth – AD not Required</vt:lpstr>
      <vt:lpstr>PowerPoint Presentation</vt:lpstr>
      <vt:lpstr>PowerPoint Presentation</vt:lpstr>
      <vt:lpstr>App Controller Accessing Hosted IaaS Cloud</vt:lpstr>
      <vt:lpstr>Service Provider Foundation Features</vt:lpstr>
      <vt:lpstr>Related Content</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Hosted IaaS Clouds for Service Providers Using Microsoft System Center 2012 SP1 with Windows Server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34</cp:revision>
  <cp:lastPrinted>2010-05-11T05:02:34Z</cp:lastPrinted>
  <dcterms:created xsi:type="dcterms:W3CDTF">2012-03-23T02:48:52Z</dcterms:created>
  <dcterms:modified xsi:type="dcterms:W3CDTF">2012-06-14T19:04:34Z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