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2"/>
  </p:notesMasterIdLst>
  <p:handoutMasterIdLst>
    <p:handoutMasterId r:id="rId23"/>
  </p:handoutMasterIdLst>
  <p:sldIdLst>
    <p:sldId id="257" r:id="rId6"/>
    <p:sldId id="319" r:id="rId7"/>
    <p:sldId id="320" r:id="rId8"/>
    <p:sldId id="323" r:id="rId9"/>
    <p:sldId id="324" r:id="rId10"/>
    <p:sldId id="321" r:id="rId11"/>
    <p:sldId id="322" r:id="rId12"/>
    <p:sldId id="325" r:id="rId13"/>
    <p:sldId id="326" r:id="rId14"/>
    <p:sldId id="327" r:id="rId15"/>
    <p:sldId id="328" r:id="rId16"/>
    <p:sldId id="313" r:id="rId17"/>
    <p:sldId id="314" r:id="rId18"/>
    <p:sldId id="315" r:id="rId19"/>
    <p:sldId id="271" r:id="rId20"/>
    <p:sldId id="256" r:id="rId2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08" d="100"/>
          <a:sy n="108" d="100"/>
        </p:scale>
        <p:origin x="-786" y="-90"/>
      </p:cViewPr>
      <p:guideLst>
        <p:guide orient="horz" pos="144"/>
        <p:guide orient="horz" pos="1200"/>
        <p:guide orient="horz" pos="2736"/>
        <p:guide orient="horz" pos="4176"/>
        <p:guide orient="horz" pos="1488"/>
        <p:guide orient="horz" pos="912"/>
        <p:guide pos="3839"/>
        <p:guide pos="335"/>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308544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C7FD2-A4AB-4629-80E4-93525E41488F}" type="slidenum">
              <a:rPr lang="en-US" smtClean="0"/>
              <a:pPr/>
              <a:t>7</a:t>
            </a:fld>
            <a:endParaRPr lang="en-US" dirty="0"/>
          </a:p>
        </p:txBody>
      </p:sp>
    </p:spTree>
    <p:extLst>
      <p:ext uri="{BB962C8B-B14F-4D97-AF65-F5344CB8AC3E}">
        <p14:creationId xmlns:p14="http://schemas.microsoft.com/office/powerpoint/2010/main" val="391710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474" t="2554" b="36337"/>
          <a:stretch/>
        </p:blipFill>
        <p:spPr bwMode="auto">
          <a:xfrm>
            <a:off x="-1588" y="-2"/>
            <a:ext cx="7543800"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0412" y="561894"/>
            <a:ext cx="10744200" cy="609398"/>
          </a:xfrm>
        </p:spPr>
        <p:txBody>
          <a:bodyPr anchor="b" anchorCtr="0">
            <a:noAutofit/>
          </a:bodyPr>
          <a:lstStyle>
            <a:lvl1pPr>
              <a:defRPr sz="4000">
                <a:gradFill flip="none" rotWithShape="1">
                  <a:gsLst>
                    <a:gs pos="37000">
                      <a:schemeClr val="bg2"/>
                    </a:gs>
                    <a:gs pos="99000">
                      <a:schemeClr val="bg2"/>
                    </a:gs>
                  </a:gsLst>
                  <a:lin ang="5400000" scaled="0"/>
                  <a:tileRect/>
                </a:gradFill>
              </a:defRPr>
            </a:lvl1pPr>
          </a:lstStyle>
          <a:p>
            <a:r>
              <a:rPr lang="en-US" smtClean="0"/>
              <a:t>Click to edit Master title style</a:t>
            </a:r>
            <a:endParaRPr lang="en-US" dirty="0"/>
          </a:p>
        </p:txBody>
      </p:sp>
      <p:sp>
        <p:nvSpPr>
          <p:cNvPr id="8" name="Rectangle 7"/>
          <p:cNvSpPr/>
          <p:nvPr userDrawn="1"/>
        </p:nvSpPr>
        <p:spPr bwMode="gray">
          <a:xfrm flipV="1">
            <a:off x="608013" y="6476998"/>
            <a:ext cx="10972799"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0" y="1217028"/>
            <a:ext cx="11580812"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4"/>
          <p:cNvSpPr>
            <a:spLocks noGrp="1"/>
          </p:cNvSpPr>
          <p:nvPr>
            <p:ph type="body" sz="quarter" idx="10"/>
          </p:nvPr>
        </p:nvSpPr>
        <p:spPr>
          <a:xfrm>
            <a:off x="760411" y="1523999"/>
            <a:ext cx="10744201" cy="1775871"/>
          </a:xfrm>
        </p:spPr>
        <p:txBody>
          <a:bodyPr/>
          <a:lstStyle>
            <a:lvl1pPr marL="406400" indent="-406400">
              <a:defRPr sz="2800">
                <a:gradFill>
                  <a:gsLst>
                    <a:gs pos="0">
                      <a:schemeClr val="tx1"/>
                    </a:gs>
                    <a:gs pos="86000">
                      <a:schemeClr val="tx1"/>
                    </a:gs>
                  </a:gsLst>
                  <a:lin ang="5400000" scaled="0"/>
                </a:gradFill>
                <a:latin typeface="+mn-lt"/>
              </a:defRPr>
            </a:lvl1pPr>
            <a:lvl2pPr>
              <a:defRPr sz="2400">
                <a:gradFill>
                  <a:gsLst>
                    <a:gs pos="0">
                      <a:schemeClr val="tx1"/>
                    </a:gs>
                    <a:gs pos="86000">
                      <a:schemeClr val="tx1"/>
                    </a:gs>
                  </a:gsLst>
                  <a:lin ang="5400000" scaled="0"/>
                </a:gradFill>
                <a:latin typeface="+mn-lt"/>
              </a:defRPr>
            </a:lvl2pPr>
            <a:lvl3pPr marL="1204913" indent="-349250">
              <a:defRPr sz="2000">
                <a:gradFill>
                  <a:gsLst>
                    <a:gs pos="0">
                      <a:schemeClr val="tx1"/>
                    </a:gs>
                    <a:gs pos="86000">
                      <a:schemeClr val="tx1"/>
                    </a:gs>
                  </a:gsLst>
                  <a:lin ang="5400000" scaled="0"/>
                </a:gradFill>
                <a:latin typeface="+mn-lt"/>
              </a:defRPr>
            </a:lvl3pPr>
            <a:lvl4pPr marL="1538288" indent="-279400">
              <a:defRPr sz="1800">
                <a:gradFill>
                  <a:gsLst>
                    <a:gs pos="0">
                      <a:schemeClr val="tx1"/>
                    </a:gs>
                    <a:gs pos="86000">
                      <a:schemeClr val="tx1"/>
                    </a:gs>
                  </a:gsLst>
                  <a:lin ang="5400000" scaled="0"/>
                </a:gradFill>
                <a:latin typeface="+mn-lt"/>
              </a:defRPr>
            </a:lvl4pPr>
            <a:lvl5pPr marL="1887538" indent="-282575">
              <a:defRPr sz="1800">
                <a:gradFill>
                  <a:gsLst>
                    <a:gs pos="0">
                      <a:schemeClr val="tx1"/>
                    </a:gs>
                    <a:gs pos="86000">
                      <a:schemeClr val="tx1"/>
                    </a:gs>
                  </a:gsLst>
                  <a:lin ang="5400000" scaled="0"/>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6934744"/>
      </p:ext>
    </p:extLst>
  </p:cSld>
  <p:clrMapOvr>
    <a:masterClrMapping/>
  </p:clrMapOvr>
  <p:transition spd="slow">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www.sharepoint.microsoft.com/" TargetMode="External"/><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hyperlink" Target="http://www.microsoft.com/project"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hyperlink" Target="http://microsoft.com/msd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415736"/>
            <a:ext cx="6718301" cy="1232464"/>
          </a:xfrm>
        </p:spPr>
        <p:txBody>
          <a:bodyPr/>
          <a:lstStyle/>
          <a:p>
            <a:r>
              <a:rPr lang="en-US" dirty="0" smtClean="0"/>
              <a:t>Developing and Managing SharePoint Solutions with Visual Studio 2012</a:t>
            </a:r>
            <a:endParaRPr lang="en-US" dirty="0"/>
          </a:p>
        </p:txBody>
      </p:sp>
      <p:sp>
        <p:nvSpPr>
          <p:cNvPr id="3" name="Subtitle 2"/>
          <p:cNvSpPr>
            <a:spLocks noGrp="1"/>
          </p:cNvSpPr>
          <p:nvPr>
            <p:ph type="subTitle" idx="1"/>
          </p:nvPr>
        </p:nvSpPr>
        <p:spPr/>
        <p:txBody>
          <a:bodyPr/>
          <a:lstStyle/>
          <a:p>
            <a:r>
              <a:rPr lang="en-US" dirty="0" smtClean="0"/>
              <a:t>Jay Schmelzer</a:t>
            </a:r>
          </a:p>
          <a:p>
            <a:r>
              <a:rPr lang="en-US" dirty="0" smtClean="0"/>
              <a:t>Director of Program Management – Visual Studio</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30606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smtClean="0">
                <a:solidFill>
                  <a:schemeClr val="tx1">
                    <a:alpha val="99000"/>
                  </a:schemeClr>
                </a:solidFill>
              </a:rPr>
              <a:t>OSP231</a:t>
            </a:r>
            <a:endParaRPr lang="en-US" dirty="0" smtClean="0">
              <a:solidFill>
                <a:schemeClr val="tx1">
                  <a:alpha val="99000"/>
                </a:schemeClr>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Text Placeholder 6"/>
          <p:cNvSpPr>
            <a:spLocks noGrp="1"/>
          </p:cNvSpPr>
          <p:nvPr>
            <p:ph type="body" sz="quarter" idx="10"/>
          </p:nvPr>
        </p:nvSpPr>
        <p:spPr>
          <a:xfrm>
            <a:off x="519112" y="1581149"/>
            <a:ext cx="11518900" cy="415498"/>
          </a:xfrm>
        </p:spPr>
        <p:txBody>
          <a:bodyPr/>
          <a:lstStyle/>
          <a:p>
            <a:pPr marL="0" indent="0">
              <a:buNone/>
            </a:pPr>
            <a:r>
              <a:rPr lang="en-US" sz="3000" i="1" spc="-100" dirty="0" smtClean="0">
                <a:solidFill>
                  <a:schemeClr val="accent1">
                    <a:lumMod val="60000"/>
                    <a:lumOff val="40000"/>
                  </a:schemeClr>
                </a:solidFill>
              </a:rPr>
              <a:t>The Business Collaboration Platform for the Enterprise &amp; the Internet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125" y="4629150"/>
            <a:ext cx="1857375" cy="1847850"/>
          </a:xfrm>
          <a:prstGeom prst="rect">
            <a:avLst/>
          </a:prstGeom>
        </p:spPr>
      </p:pic>
      <p:sp>
        <p:nvSpPr>
          <p:cNvPr id="9" name="Content Placeholder 3"/>
          <p:cNvSpPr txBox="1">
            <a:spLocks/>
          </p:cNvSpPr>
          <p:nvPr/>
        </p:nvSpPr>
        <p:spPr>
          <a:xfrm>
            <a:off x="3884610" y="4951101"/>
            <a:ext cx="6804751" cy="1203948"/>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dirty="0" smtClean="0">
                <a:solidFill>
                  <a:schemeClr val="accent6">
                    <a:lumMod val="60000"/>
                    <a:lumOff val="40000"/>
                  </a:schemeClr>
                </a:solidFill>
              </a:rPr>
              <a:t>The capabilities of SharePoint 2010 provide a powerful business </a:t>
            </a:r>
            <a:br>
              <a:rPr lang="en-US" sz="2800" dirty="0" smtClean="0">
                <a:solidFill>
                  <a:schemeClr val="accent6">
                    <a:lumMod val="60000"/>
                    <a:lumOff val="40000"/>
                  </a:schemeClr>
                </a:solidFill>
              </a:rPr>
            </a:br>
            <a:r>
              <a:rPr lang="en-US" sz="2800" dirty="0" smtClean="0">
                <a:solidFill>
                  <a:schemeClr val="accent6">
                    <a:lumMod val="60000"/>
                    <a:lumOff val="40000"/>
                  </a:schemeClr>
                </a:solidFill>
              </a:rPr>
              <a:t>collaboration platform</a:t>
            </a:r>
          </a:p>
        </p:txBody>
      </p:sp>
      <p:sp>
        <p:nvSpPr>
          <p:cNvPr id="13" name="Rectangle 12"/>
          <p:cNvSpPr/>
          <p:nvPr/>
        </p:nvSpPr>
        <p:spPr>
          <a:xfrm>
            <a:off x="1400508" y="2266950"/>
            <a:ext cx="7847013" cy="2025170"/>
          </a:xfrm>
          <a:prstGeom prst="rect">
            <a:avLst/>
          </a:prstGeom>
        </p:spPr>
        <p:txBody>
          <a:bodyPr wrap="square">
            <a:spAutoFit/>
          </a:bodyPr>
          <a:lstStyle/>
          <a:p>
            <a:pPr marL="460375" lvl="0" indent="-460375">
              <a:lnSpc>
                <a:spcPct val="90000"/>
              </a:lnSpc>
              <a:spcBef>
                <a:spcPct val="20000"/>
              </a:spcBef>
              <a:buSzPct val="90000"/>
              <a:buBlip>
                <a:blip r:embed="rId3"/>
              </a:buBlip>
            </a:pPr>
            <a:r>
              <a:rPr lang="en-US" sz="3200" dirty="0">
                <a:gradFill>
                  <a:gsLst>
                    <a:gs pos="0">
                      <a:srgbClr val="FFFFFF"/>
                    </a:gs>
                    <a:gs pos="86000">
                      <a:srgbClr val="FFFFFF"/>
                    </a:gs>
                  </a:gsLst>
                  <a:lin ang="5400000" scaled="0"/>
                </a:gradFill>
              </a:rPr>
              <a:t>Deliver the Best Productivity Experience</a:t>
            </a:r>
          </a:p>
          <a:p>
            <a:pPr marL="460375" lvl="0" indent="-460375">
              <a:lnSpc>
                <a:spcPct val="90000"/>
              </a:lnSpc>
              <a:spcBef>
                <a:spcPct val="20000"/>
              </a:spcBef>
              <a:buSzPct val="90000"/>
              <a:buBlip>
                <a:blip r:embed="rId3"/>
              </a:buBlip>
            </a:pPr>
            <a:endParaRPr lang="en-US" sz="1200" dirty="0">
              <a:gradFill>
                <a:gsLst>
                  <a:gs pos="0">
                    <a:srgbClr val="FFFFFF"/>
                  </a:gs>
                  <a:gs pos="86000">
                    <a:srgbClr val="FFFFFF"/>
                  </a:gs>
                </a:gsLst>
                <a:lin ang="5400000" scaled="0"/>
              </a:gradFill>
            </a:endParaRPr>
          </a:p>
          <a:p>
            <a:pPr marL="460375" lvl="0" indent="-460375">
              <a:lnSpc>
                <a:spcPct val="90000"/>
              </a:lnSpc>
              <a:spcBef>
                <a:spcPct val="20000"/>
              </a:spcBef>
              <a:buSzPct val="90000"/>
              <a:buBlip>
                <a:blip r:embed="rId3"/>
              </a:buBlip>
            </a:pPr>
            <a:r>
              <a:rPr lang="en-US" sz="3200" dirty="0">
                <a:gradFill>
                  <a:gsLst>
                    <a:gs pos="0">
                      <a:srgbClr val="FFFFFF"/>
                    </a:gs>
                    <a:gs pos="86000">
                      <a:srgbClr val="FFFFFF"/>
                    </a:gs>
                  </a:gsLst>
                  <a:lin ang="5400000" scaled="0"/>
                </a:gradFill>
              </a:rPr>
              <a:t>Cut Costs with a Unified Infrastructure</a:t>
            </a:r>
          </a:p>
          <a:p>
            <a:pPr marL="460375" lvl="0" indent="-460375">
              <a:lnSpc>
                <a:spcPct val="90000"/>
              </a:lnSpc>
              <a:spcBef>
                <a:spcPct val="20000"/>
              </a:spcBef>
              <a:buSzPct val="90000"/>
              <a:buBlip>
                <a:blip r:embed="rId3"/>
              </a:buBlip>
            </a:pPr>
            <a:endParaRPr lang="en-US" sz="1200" dirty="0">
              <a:gradFill>
                <a:gsLst>
                  <a:gs pos="0">
                    <a:srgbClr val="FFFFFF"/>
                  </a:gs>
                  <a:gs pos="86000">
                    <a:srgbClr val="FFFFFF"/>
                  </a:gs>
                </a:gsLst>
                <a:lin ang="5400000" scaled="0"/>
              </a:gradFill>
            </a:endParaRPr>
          </a:p>
          <a:p>
            <a:pPr marL="460375" lvl="0" indent="-460375">
              <a:lnSpc>
                <a:spcPct val="90000"/>
              </a:lnSpc>
              <a:spcBef>
                <a:spcPct val="20000"/>
              </a:spcBef>
              <a:buSzPct val="90000"/>
              <a:buBlip>
                <a:blip r:embed="rId3"/>
              </a:buBlip>
            </a:pPr>
            <a:r>
              <a:rPr lang="en-US" sz="3200" dirty="0">
                <a:gradFill>
                  <a:gsLst>
                    <a:gs pos="0">
                      <a:srgbClr val="FFFFFF"/>
                    </a:gs>
                    <a:gs pos="86000">
                      <a:srgbClr val="FFFFFF"/>
                    </a:gs>
                  </a:gsLst>
                  <a:lin ang="5400000" scaled="0"/>
                </a:gradFill>
              </a:rPr>
              <a:t>Rapidly Respond to Business Needs</a:t>
            </a:r>
          </a:p>
        </p:txBody>
      </p:sp>
      <p:grpSp>
        <p:nvGrpSpPr>
          <p:cNvPr id="10" name="Group 9"/>
          <p:cNvGrpSpPr/>
          <p:nvPr/>
        </p:nvGrpSpPr>
        <p:grpSpPr>
          <a:xfrm>
            <a:off x="0" y="0"/>
            <a:ext cx="12188825" cy="1273868"/>
            <a:chOff x="2110906" y="2514600"/>
            <a:chExt cx="17498648" cy="1828800"/>
          </a:xfrm>
        </p:grpSpPr>
        <p:sp>
          <p:nvSpPr>
            <p:cNvPr id="11" name="Rectangle 10"/>
            <p:cNvSpPr/>
            <p:nvPr/>
          </p:nvSpPr>
          <p:spPr bwMode="auto">
            <a:xfrm>
              <a:off x="2110906" y="2514600"/>
              <a:ext cx="17498648" cy="18288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962" y="2909888"/>
              <a:ext cx="6972300" cy="1038225"/>
            </a:xfrm>
            <a:prstGeom prst="rect">
              <a:avLst/>
            </a:prstGeom>
          </p:spPr>
        </p:pic>
      </p:grpSp>
      <p:sp>
        <p:nvSpPr>
          <p:cNvPr id="14" name="Title 1"/>
          <p:cNvSpPr txBox="1">
            <a:spLocks/>
          </p:cNvSpPr>
          <p:nvPr/>
        </p:nvSpPr>
        <p:spPr>
          <a:xfrm>
            <a:off x="5713412" y="280782"/>
            <a:ext cx="6030913" cy="7755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800" spc="-50" dirty="0" smtClean="0">
                <a:gradFill>
                  <a:gsLst>
                    <a:gs pos="0">
                      <a:schemeClr val="bg2"/>
                    </a:gs>
                    <a:gs pos="100000">
                      <a:schemeClr val="bg2"/>
                    </a:gs>
                  </a:gsLst>
                  <a:lin ang="5400000" scaled="0"/>
                </a:gradFill>
              </a:rPr>
              <a:t>The Business Collaboration Platform </a:t>
            </a:r>
            <a:br>
              <a:rPr lang="en-US" sz="2800" spc="-50" dirty="0" smtClean="0">
                <a:gradFill>
                  <a:gsLst>
                    <a:gs pos="0">
                      <a:schemeClr val="bg2"/>
                    </a:gs>
                    <a:gs pos="100000">
                      <a:schemeClr val="bg2"/>
                    </a:gs>
                  </a:gsLst>
                  <a:lin ang="5400000" scaled="0"/>
                </a:gradFill>
              </a:rPr>
            </a:br>
            <a:r>
              <a:rPr lang="en-US" sz="2800" spc="-50" dirty="0" smtClean="0">
                <a:gradFill>
                  <a:gsLst>
                    <a:gs pos="0">
                      <a:schemeClr val="bg2"/>
                    </a:gs>
                    <a:gs pos="100000">
                      <a:schemeClr val="bg2"/>
                    </a:gs>
                  </a:gsLst>
                  <a:lin ang="5400000" scaled="0"/>
                </a:gradFill>
              </a:rPr>
              <a:t>for the Enterprise and the Internet</a:t>
            </a:r>
            <a:endParaRPr lang="en-US" sz="3600" dirty="0">
              <a:gradFill>
                <a:gsLst>
                  <a:gs pos="0">
                    <a:schemeClr val="bg2"/>
                  </a:gs>
                  <a:gs pos="100000">
                    <a:schemeClr val="bg2"/>
                  </a:gs>
                </a:gsLst>
                <a:lin ang="5400000" scaled="0"/>
              </a:gradFill>
            </a:endParaRPr>
          </a:p>
        </p:txBody>
      </p:sp>
    </p:spTree>
    <p:extLst>
      <p:ext uri="{BB962C8B-B14F-4D97-AF65-F5344CB8AC3E}">
        <p14:creationId xmlns:p14="http://schemas.microsoft.com/office/powerpoint/2010/main" val="11670588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519112" y="1560492"/>
            <a:ext cx="11149013" cy="3499420"/>
          </a:xfrm>
        </p:spPr>
        <p:txBody>
          <a:bodyPr/>
          <a:lstStyle/>
          <a:p>
            <a:pPr marL="0" lvl="0" indent="0" defTabSz="914400" eaLnBrk="0" fontAlgn="base" hangingPunct="0">
              <a:lnSpc>
                <a:spcPct val="100000"/>
              </a:lnSpc>
              <a:spcBef>
                <a:spcPct val="0"/>
              </a:spcBef>
              <a:spcAft>
                <a:spcPts val="1800"/>
              </a:spcAft>
              <a:buSzTx/>
              <a:buNone/>
            </a:pPr>
            <a:r>
              <a:rPr lang="en-US" sz="2800" dirty="0" smtClean="0">
                <a:solidFill>
                  <a:schemeClr val="accent6">
                    <a:lumMod val="60000"/>
                    <a:lumOff val="40000"/>
                  </a:schemeClr>
                </a:solidFill>
                <a:cs typeface="Segoe UI" pitchFamily="34" charset="0"/>
              </a:rPr>
              <a:t>Manage Resources </a:t>
            </a:r>
            <a:r>
              <a:rPr lang="en-US" sz="2800" dirty="0" smtClean="0">
                <a:solidFill>
                  <a:schemeClr val="accent5"/>
                </a:solidFill>
                <a:cs typeface="Arial" pitchFamily="34" charset="0"/>
              </a:rPr>
              <a:t/>
            </a:r>
            <a:br>
              <a:rPr lang="en-US" sz="2800" dirty="0" smtClean="0">
                <a:solidFill>
                  <a:schemeClr val="accent5"/>
                </a:solidFill>
                <a:cs typeface="Arial" pitchFamily="34" charset="0"/>
              </a:rPr>
            </a:br>
            <a:r>
              <a:rPr lang="en-US" sz="2000" i="1" dirty="0" smtClean="0">
                <a:cs typeface="Segoe UI" pitchFamily="34" charset="0"/>
              </a:rPr>
              <a:t>Improve efficiency and save money by better managing work and allocation of resources</a:t>
            </a:r>
            <a:endParaRPr lang="en-US" sz="2000" dirty="0" smtClean="0">
              <a:cs typeface="Arial" pitchFamily="34" charset="0"/>
            </a:endParaRPr>
          </a:p>
          <a:p>
            <a:pPr marL="0" lvl="0" indent="0" defTabSz="914400" eaLnBrk="0" fontAlgn="base" hangingPunct="0">
              <a:lnSpc>
                <a:spcPct val="100000"/>
              </a:lnSpc>
              <a:spcBef>
                <a:spcPct val="0"/>
              </a:spcBef>
              <a:spcAft>
                <a:spcPts val="1800"/>
              </a:spcAft>
              <a:buSzTx/>
              <a:buNone/>
            </a:pPr>
            <a:r>
              <a:rPr lang="en-US" sz="2800" dirty="0" smtClean="0">
                <a:solidFill>
                  <a:schemeClr val="accent6">
                    <a:lumMod val="60000"/>
                    <a:lumOff val="40000"/>
                  </a:schemeClr>
                </a:solidFill>
                <a:cs typeface="Segoe UI" pitchFamily="34" charset="0"/>
              </a:rPr>
              <a:t>Maximize Portfolio Returns </a:t>
            </a:r>
            <a:r>
              <a:rPr lang="en-US" sz="2800" dirty="0" smtClean="0">
                <a:solidFill>
                  <a:schemeClr val="accent5"/>
                </a:solidFill>
                <a:cs typeface="Segoe UI" pitchFamily="34" charset="0"/>
              </a:rPr>
              <a:t/>
            </a:r>
            <a:br>
              <a:rPr lang="en-US" sz="2800" dirty="0" smtClean="0">
                <a:solidFill>
                  <a:schemeClr val="accent5"/>
                </a:solidFill>
                <a:cs typeface="Segoe UI" pitchFamily="34" charset="0"/>
              </a:rPr>
            </a:br>
            <a:r>
              <a:rPr lang="en-US" sz="2000" i="1" dirty="0" smtClean="0">
                <a:cs typeface="Segoe UI" pitchFamily="34" charset="0"/>
              </a:rPr>
              <a:t>Make informed investment decisions and effectively communicate results across a portfolio of projects</a:t>
            </a:r>
          </a:p>
          <a:p>
            <a:pPr marL="0" indent="0" defTabSz="914400" eaLnBrk="0" fontAlgn="base" hangingPunct="0">
              <a:spcBef>
                <a:spcPct val="0"/>
              </a:spcBef>
              <a:spcAft>
                <a:spcPts val="1800"/>
              </a:spcAft>
              <a:buNone/>
            </a:pPr>
            <a:r>
              <a:rPr lang="en-US" sz="2800" dirty="0" smtClean="0">
                <a:solidFill>
                  <a:schemeClr val="accent6">
                    <a:lumMod val="60000"/>
                    <a:lumOff val="40000"/>
                  </a:schemeClr>
                </a:solidFill>
                <a:cs typeface="Segoe UI" pitchFamily="34" charset="0"/>
              </a:rPr>
              <a:t>Keep Teams Productive</a:t>
            </a:r>
            <a:r>
              <a:rPr lang="en-US" sz="2800" dirty="0" smtClean="0">
                <a:solidFill>
                  <a:schemeClr val="accent5"/>
                </a:solidFill>
                <a:cs typeface="Segoe UI" pitchFamily="34" charset="0"/>
              </a:rPr>
              <a:t> </a:t>
            </a:r>
            <a:br>
              <a:rPr lang="en-US" sz="2800" dirty="0" smtClean="0">
                <a:solidFill>
                  <a:schemeClr val="accent5"/>
                </a:solidFill>
                <a:cs typeface="Segoe UI" pitchFamily="34" charset="0"/>
              </a:rPr>
            </a:br>
            <a:r>
              <a:rPr lang="en-US" sz="2000" i="1" dirty="0" smtClean="0">
                <a:cs typeface="Segoe UI" pitchFamily="34" charset="0"/>
              </a:rPr>
              <a:t>Save time and improve project results by centralizing team collaboration on deliverables and tasks</a:t>
            </a:r>
          </a:p>
          <a:p>
            <a:pPr marL="0" indent="0" defTabSz="914400" eaLnBrk="0" fontAlgn="base" hangingPunct="0">
              <a:spcBef>
                <a:spcPct val="0"/>
              </a:spcBef>
              <a:spcAft>
                <a:spcPts val="1800"/>
              </a:spcAft>
              <a:buNone/>
            </a:pPr>
            <a:r>
              <a:rPr lang="en-US" sz="2800" dirty="0" smtClean="0">
                <a:solidFill>
                  <a:schemeClr val="accent6">
                    <a:lumMod val="60000"/>
                    <a:lumOff val="40000"/>
                  </a:schemeClr>
                </a:solidFill>
                <a:cs typeface="Segoe UI" pitchFamily="34" charset="0"/>
              </a:rPr>
              <a:t>Improve SharePoint ROI </a:t>
            </a:r>
            <a:r>
              <a:rPr lang="en-US" sz="2800" dirty="0" smtClean="0">
                <a:solidFill>
                  <a:schemeClr val="accent5"/>
                </a:solidFill>
                <a:cs typeface="Segoe UI" pitchFamily="34" charset="0"/>
              </a:rPr>
              <a:t/>
            </a:r>
            <a:br>
              <a:rPr lang="en-US" sz="2800" dirty="0" smtClean="0">
                <a:solidFill>
                  <a:schemeClr val="accent5"/>
                </a:solidFill>
                <a:cs typeface="Segoe UI" pitchFamily="34" charset="0"/>
              </a:rPr>
            </a:br>
            <a:r>
              <a:rPr lang="en-US" sz="2000" i="1" dirty="0" smtClean="0">
                <a:cs typeface="Segoe UI" pitchFamily="34" charset="0"/>
              </a:rPr>
              <a:t>Effectively manage requests to maximize the ROI of your SharePoint environment</a:t>
            </a:r>
          </a:p>
        </p:txBody>
      </p:sp>
      <p:sp>
        <p:nvSpPr>
          <p:cNvPr id="19" name="Rectangle 18"/>
          <p:cNvSpPr/>
          <p:nvPr/>
        </p:nvSpPr>
        <p:spPr>
          <a:xfrm>
            <a:off x="3048000" y="5446693"/>
            <a:ext cx="6092825" cy="954107"/>
          </a:xfrm>
          <a:prstGeom prst="rect">
            <a:avLst/>
          </a:prstGeom>
        </p:spPr>
        <p:txBody>
          <a:bodyPr>
            <a:spAutoFit/>
          </a:bodyPr>
          <a:lstStyle/>
          <a:p>
            <a:pPr marL="339976" lvl="0" indent="-339976">
              <a:lnSpc>
                <a:spcPct val="90000"/>
              </a:lnSpc>
              <a:spcBef>
                <a:spcPct val="20000"/>
              </a:spcBef>
              <a:buSzPct val="90000"/>
              <a:buBlip>
                <a:blip r:embed="rId2"/>
              </a:buBlip>
            </a:pPr>
            <a:r>
              <a:rPr lang="en-US" sz="2800" dirty="0">
                <a:gradFill>
                  <a:gsLst>
                    <a:gs pos="0">
                      <a:srgbClr val="FFFFFF"/>
                    </a:gs>
                    <a:gs pos="86000">
                      <a:srgbClr val="FFFFFF"/>
                    </a:gs>
                  </a:gsLst>
                  <a:lin ang="5400000" scaled="0"/>
                </a:gradFill>
                <a:hlinkClick r:id="rId3"/>
              </a:rPr>
              <a:t>www.sharepoint.microsoft.com</a:t>
            </a:r>
            <a:endParaRPr lang="en-US" sz="2800" dirty="0">
              <a:gradFill>
                <a:gsLst>
                  <a:gs pos="0">
                    <a:srgbClr val="FFFFFF"/>
                  </a:gs>
                  <a:gs pos="86000">
                    <a:srgbClr val="FFFFFF"/>
                  </a:gs>
                </a:gsLst>
                <a:lin ang="5400000" scaled="0"/>
              </a:gradFill>
            </a:endParaRPr>
          </a:p>
          <a:p>
            <a:pPr marL="339976" lvl="0" indent="-339976">
              <a:lnSpc>
                <a:spcPct val="90000"/>
              </a:lnSpc>
              <a:spcBef>
                <a:spcPct val="20000"/>
              </a:spcBef>
              <a:buSzPct val="90000"/>
              <a:buBlip>
                <a:blip r:embed="rId2"/>
              </a:buBlip>
            </a:pPr>
            <a:r>
              <a:rPr lang="en-US" sz="2800" dirty="0">
                <a:gradFill>
                  <a:gsLst>
                    <a:gs pos="0">
                      <a:srgbClr val="FFFFFF"/>
                    </a:gs>
                    <a:gs pos="86000">
                      <a:srgbClr val="FFFFFF"/>
                    </a:gs>
                  </a:gsLst>
                  <a:lin ang="5400000" scaled="0"/>
                </a:gradFill>
                <a:hlinkClick r:id="rId4"/>
              </a:rPr>
              <a:t>www.microsoft.com/project</a:t>
            </a:r>
            <a:endParaRPr lang="en-US" sz="2800" dirty="0">
              <a:gradFill>
                <a:gsLst>
                  <a:gs pos="0">
                    <a:srgbClr val="FFFFFF"/>
                  </a:gs>
                  <a:gs pos="86000">
                    <a:srgbClr val="FFFFFF"/>
                  </a:gs>
                </a:gsLst>
                <a:lin ang="5400000" scaled="0"/>
              </a:gradFill>
            </a:endParaRPr>
          </a:p>
        </p:txBody>
      </p:sp>
      <p:grpSp>
        <p:nvGrpSpPr>
          <p:cNvPr id="5" name="Group 4"/>
          <p:cNvGrpSpPr/>
          <p:nvPr/>
        </p:nvGrpSpPr>
        <p:grpSpPr>
          <a:xfrm>
            <a:off x="0" y="0"/>
            <a:ext cx="12188825" cy="1273868"/>
            <a:chOff x="2110906" y="2514600"/>
            <a:chExt cx="17498648" cy="1828800"/>
          </a:xfrm>
        </p:grpSpPr>
        <p:sp>
          <p:nvSpPr>
            <p:cNvPr id="7" name="Rectangle 6"/>
            <p:cNvSpPr/>
            <p:nvPr/>
          </p:nvSpPr>
          <p:spPr bwMode="auto">
            <a:xfrm>
              <a:off x="2110906" y="2514600"/>
              <a:ext cx="17498648" cy="18288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4962" y="2909888"/>
              <a:ext cx="6972300" cy="1038225"/>
            </a:xfrm>
            <a:prstGeom prst="rect">
              <a:avLst/>
            </a:prstGeom>
          </p:spPr>
        </p:pic>
      </p:grpSp>
      <p:sp>
        <p:nvSpPr>
          <p:cNvPr id="9" name="Title 1"/>
          <p:cNvSpPr txBox="1">
            <a:spLocks/>
          </p:cNvSpPr>
          <p:nvPr/>
        </p:nvSpPr>
        <p:spPr>
          <a:xfrm>
            <a:off x="5865812" y="222004"/>
            <a:ext cx="6030913" cy="9971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600" spc="-50" dirty="0">
                <a:gradFill>
                  <a:gsLst>
                    <a:gs pos="0">
                      <a:schemeClr val="bg2"/>
                    </a:gs>
                    <a:gs pos="100000">
                      <a:schemeClr val="bg2"/>
                    </a:gs>
                  </a:gsLst>
                  <a:lin ang="5400000" scaled="0"/>
                </a:gradFill>
              </a:rPr>
              <a:t>Project and SharePoint </a:t>
            </a:r>
            <a:r>
              <a:rPr lang="en-US" sz="3600" spc="-50" dirty="0" smtClean="0">
                <a:gradFill>
                  <a:gsLst>
                    <a:gs pos="0">
                      <a:schemeClr val="bg2"/>
                    </a:gs>
                    <a:gs pos="100000">
                      <a:schemeClr val="bg2"/>
                    </a:gs>
                  </a:gsLst>
                  <a:lin ang="5400000" scaled="0"/>
                </a:gradFill>
              </a:rPr>
              <a:t/>
            </a:r>
            <a:br>
              <a:rPr lang="en-US" sz="3600" spc="-50" dirty="0" smtClean="0">
                <a:gradFill>
                  <a:gsLst>
                    <a:gs pos="0">
                      <a:schemeClr val="bg2"/>
                    </a:gs>
                    <a:gs pos="100000">
                      <a:schemeClr val="bg2"/>
                    </a:gs>
                  </a:gsLst>
                  <a:lin ang="5400000" scaled="0"/>
                </a:gradFill>
              </a:rPr>
            </a:br>
            <a:r>
              <a:rPr lang="en-US" sz="3600" spc="-50" dirty="0" smtClean="0">
                <a:gradFill>
                  <a:gsLst>
                    <a:gs pos="0">
                      <a:schemeClr val="bg2"/>
                    </a:gs>
                    <a:gs pos="100000">
                      <a:schemeClr val="bg2"/>
                    </a:gs>
                  </a:gsLst>
                  <a:lin ang="5400000" scaled="0"/>
                </a:gradFill>
              </a:rPr>
              <a:t>Better </a:t>
            </a:r>
            <a:r>
              <a:rPr lang="en-US" sz="3600" spc="-50" dirty="0">
                <a:gradFill>
                  <a:gsLst>
                    <a:gs pos="0">
                      <a:schemeClr val="bg2"/>
                    </a:gs>
                    <a:gs pos="100000">
                      <a:schemeClr val="bg2"/>
                    </a:gs>
                  </a:gsLst>
                  <a:lin ang="5400000" scaled="0"/>
                </a:gradFill>
              </a:rPr>
              <a:t>Together</a:t>
            </a:r>
            <a:endParaRPr lang="en-US" dirty="0">
              <a:gradFill>
                <a:gsLst>
                  <a:gs pos="0">
                    <a:schemeClr val="bg2"/>
                  </a:gs>
                  <a:gs pos="100000">
                    <a:schemeClr val="bg2"/>
                  </a:gs>
                </a:gsLst>
                <a:lin ang="5400000" scaled="0"/>
              </a:gradFill>
            </a:endParaRPr>
          </a:p>
        </p:txBody>
      </p:sp>
    </p:spTree>
    <p:extLst>
      <p:ext uri="{BB962C8B-B14F-4D97-AF65-F5344CB8AC3E}">
        <p14:creationId xmlns:p14="http://schemas.microsoft.com/office/powerpoint/2010/main" val="153226372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519112" y="1447799"/>
            <a:ext cx="11149013" cy="3594830"/>
          </a:xfrm>
        </p:spPr>
        <p:txBody>
          <a:bodyPr/>
          <a:lstStyle/>
          <a:p>
            <a:r>
              <a:rPr lang="en-US" dirty="0" smtClean="0"/>
              <a:t>SharePoint development with Visual Studio 2012</a:t>
            </a:r>
          </a:p>
          <a:p>
            <a:r>
              <a:rPr lang="en-US" dirty="0" smtClean="0"/>
              <a:t>Visual Studio 2012 ALM enhancements for SharePoint developers</a:t>
            </a:r>
          </a:p>
          <a:p>
            <a:r>
              <a:rPr lang="en-US" dirty="0" smtClean="0"/>
              <a:t>LightSwitch for Visual Studio 2012 </a:t>
            </a:r>
            <a:r>
              <a:rPr lang="en-US" smtClean="0"/>
              <a:t>and SharePoint</a:t>
            </a:r>
            <a:endParaRPr lang="en-US" dirty="0" smtClean="0"/>
          </a:p>
          <a:p>
            <a:endParaRPr lang="en-US" dirty="0"/>
          </a:p>
          <a:p>
            <a:endParaRPr lang="en-US" dirty="0" smtClean="0"/>
          </a:p>
          <a:p>
            <a:r>
              <a:rPr lang="en-US" dirty="0" smtClean="0"/>
              <a:t>Lots of demos!</a:t>
            </a:r>
            <a:endParaRPr lang="en-US" dirty="0"/>
          </a:p>
        </p:txBody>
      </p:sp>
    </p:spTree>
    <p:extLst>
      <p:ext uri="{BB962C8B-B14F-4D97-AF65-F5344CB8AC3E}">
        <p14:creationId xmlns:p14="http://schemas.microsoft.com/office/powerpoint/2010/main" val="280050882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519112" y="228600"/>
            <a:ext cx="11149013" cy="609398"/>
          </a:xfrm>
        </p:spPr>
        <p:txBody>
          <a:bodyPr/>
          <a:lstStyle/>
          <a:p>
            <a:r>
              <a:rPr lang="en-US" dirty="0" smtClean="0"/>
              <a:t>SharePoint </a:t>
            </a:r>
            <a:r>
              <a:rPr lang="en-US" dirty="0"/>
              <a:t> </a:t>
            </a:r>
            <a:r>
              <a:rPr lang="en-US" dirty="0" smtClean="0"/>
              <a:t>development with Visual Studio</a:t>
            </a:r>
            <a:endParaRPr lang="en-US" dirty="0"/>
          </a:p>
        </p:txBody>
      </p:sp>
      <p:sp>
        <p:nvSpPr>
          <p:cNvPr id="230403" name="Rectangle 3"/>
          <p:cNvSpPr>
            <a:spLocks noGrp="1" noChangeArrowheads="1"/>
          </p:cNvSpPr>
          <p:nvPr>
            <p:ph type="body" sz="quarter" idx="10"/>
          </p:nvPr>
        </p:nvSpPr>
        <p:spPr/>
        <p:txBody>
          <a:bodyPr/>
          <a:lstStyle/>
          <a:p>
            <a:r>
              <a:rPr lang="en-US" sz="2800" dirty="0" smtClean="0"/>
              <a:t>Familiar Visual Studio experience</a:t>
            </a:r>
          </a:p>
          <a:p>
            <a:pPr lvl="1"/>
            <a:r>
              <a:rPr lang="en-US" sz="2400" dirty="0" smtClean="0">
                <a:sym typeface="Wingdings" pitchFamily="2" charset="2"/>
              </a:rPr>
              <a:t>Build, debug, deploy SharePoint projects</a:t>
            </a:r>
          </a:p>
          <a:p>
            <a:pPr lvl="1"/>
            <a:r>
              <a:rPr lang="en-US" sz="2400" dirty="0" smtClean="0">
                <a:sym typeface="Wingdings" pitchFamily="2" charset="2"/>
              </a:rPr>
              <a:t>Designers for Web parts, BDC &amp; workflows</a:t>
            </a:r>
          </a:p>
          <a:p>
            <a:pPr lvl="1"/>
            <a:r>
              <a:rPr lang="en-US" sz="2400" dirty="0" smtClean="0">
                <a:sym typeface="Wingdings" pitchFamily="2" charset="2"/>
              </a:rPr>
              <a:t>View SharePoint sites in Server Explorer</a:t>
            </a:r>
          </a:p>
          <a:p>
            <a:pPr lvl="1"/>
            <a:r>
              <a:rPr lang="en-US" sz="2400" dirty="0" smtClean="0">
                <a:sym typeface="Wingdings" pitchFamily="2" charset="2"/>
              </a:rPr>
              <a:t>Team Foundation Server integration</a:t>
            </a:r>
          </a:p>
          <a:p>
            <a:pPr lvl="1"/>
            <a:r>
              <a:rPr lang="en-US" sz="2400" dirty="0" smtClean="0">
                <a:sym typeface="Wingdings" pitchFamily="2" charset="2"/>
              </a:rPr>
              <a:t>Application lifecycle </a:t>
            </a:r>
            <a:r>
              <a:rPr lang="en-US" sz="2400" dirty="0">
                <a:sym typeface="Wingdings" pitchFamily="2" charset="2"/>
              </a:rPr>
              <a:t>m</a:t>
            </a:r>
            <a:r>
              <a:rPr lang="en-US" sz="2400" dirty="0" smtClean="0">
                <a:sym typeface="Wingdings" pitchFamily="2" charset="2"/>
              </a:rPr>
              <a:t>anagement</a:t>
            </a:r>
          </a:p>
          <a:p>
            <a:r>
              <a:rPr lang="en-US" sz="2800" dirty="0" smtClean="0"/>
              <a:t>Broad SharePoint support</a:t>
            </a:r>
          </a:p>
          <a:p>
            <a:pPr lvl="1"/>
            <a:r>
              <a:rPr lang="en-US" sz="2400" dirty="0" smtClean="0">
                <a:sym typeface="Wingdings" pitchFamily="2" charset="2"/>
              </a:rPr>
              <a:t>Supports SharePoint Foundation and Server</a:t>
            </a:r>
          </a:p>
          <a:p>
            <a:pPr lvl="1"/>
            <a:r>
              <a:rPr lang="en-US" sz="2400" dirty="0" smtClean="0">
                <a:sym typeface="Wingdings" pitchFamily="2" charset="2"/>
              </a:rPr>
              <a:t>Sandboxed and farm solutions</a:t>
            </a:r>
          </a:p>
          <a:p>
            <a:pPr lvl="1"/>
            <a:r>
              <a:rPr lang="en-US" sz="2400" dirty="0" smtClean="0">
                <a:sym typeface="Wingdings" pitchFamily="2" charset="2"/>
              </a:rPr>
              <a:t>Business Connectivity Services</a:t>
            </a:r>
          </a:p>
          <a:p>
            <a:pPr lvl="1"/>
            <a:r>
              <a:rPr lang="en-US" sz="2400" dirty="0" smtClean="0">
                <a:sym typeface="Wingdings" pitchFamily="2" charset="2"/>
              </a:rPr>
              <a:t>Expanded workflow support</a:t>
            </a:r>
          </a:p>
          <a:p>
            <a:r>
              <a:rPr lang="en-US" sz="2800" dirty="0" smtClean="0">
                <a:sym typeface="Wingdings" pitchFamily="2" charset="2"/>
              </a:rPr>
              <a:t>SP Designer  Visual Studio continuum</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917" y="1447800"/>
            <a:ext cx="3324619" cy="22976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5917" y="3992775"/>
            <a:ext cx="3335973" cy="2305489"/>
          </a:xfrm>
          <a:prstGeom prst="rect">
            <a:avLst/>
          </a:prstGeom>
        </p:spPr>
      </p:pic>
    </p:spTree>
    <p:extLst>
      <p:ext uri="{BB962C8B-B14F-4D97-AF65-F5344CB8AC3E}">
        <p14:creationId xmlns:p14="http://schemas.microsoft.com/office/powerpoint/2010/main" val="3984037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Visual Studio 2012 SharePoint enhancements</a:t>
            </a:r>
            <a:endParaRPr lang="en-US" dirty="0"/>
          </a:p>
        </p:txBody>
      </p:sp>
      <p:sp>
        <p:nvSpPr>
          <p:cNvPr id="6" name="Text Placeholder 5"/>
          <p:cNvSpPr>
            <a:spLocks noGrp="1"/>
          </p:cNvSpPr>
          <p:nvPr>
            <p:ph type="body" sz="quarter" idx="10"/>
          </p:nvPr>
        </p:nvSpPr>
        <p:spPr>
          <a:xfrm>
            <a:off x="519113" y="1447799"/>
            <a:ext cx="6565900" cy="1973561"/>
          </a:xfrm>
        </p:spPr>
        <p:txBody>
          <a:bodyPr/>
          <a:lstStyle/>
          <a:p>
            <a:r>
              <a:rPr lang="en-US" dirty="0" smtClean="0"/>
              <a:t>List and Content Type designer</a:t>
            </a:r>
          </a:p>
          <a:p>
            <a:r>
              <a:rPr lang="en-US" dirty="0" smtClean="0"/>
              <a:t>Silverlight Web Part development</a:t>
            </a:r>
          </a:p>
          <a:p>
            <a:r>
              <a:rPr lang="en-US" dirty="0" smtClean="0"/>
              <a:t>Remote publish to Office 365/on-premise SharePoint server</a:t>
            </a:r>
          </a:p>
          <a:p>
            <a:r>
              <a:rPr lang="en-US" dirty="0" smtClean="0"/>
              <a:t>Enhanced JavaScript IntelliSense</a:t>
            </a:r>
          </a:p>
          <a:p>
            <a:r>
              <a:rPr lang="en-US" dirty="0" smtClean="0"/>
              <a:t>Integration with Visual Studio Ultimate Profiling</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3612" y="1600200"/>
            <a:ext cx="4513618" cy="3253263"/>
          </a:xfrm>
          <a:prstGeom prst="rect">
            <a:avLst/>
          </a:prstGeom>
        </p:spPr>
      </p:pic>
    </p:spTree>
    <p:extLst>
      <p:ext uri="{BB962C8B-B14F-4D97-AF65-F5344CB8AC3E}">
        <p14:creationId xmlns:p14="http://schemas.microsoft.com/office/powerpoint/2010/main" val="40929979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SharePoint Development with Visual Studio 2012</a:t>
            </a:r>
            <a:endParaRPr lang="en-US" dirty="0"/>
          </a:p>
        </p:txBody>
      </p:sp>
    </p:spTree>
    <p:extLst>
      <p:ext uri="{BB962C8B-B14F-4D97-AF65-F5344CB8AC3E}">
        <p14:creationId xmlns:p14="http://schemas.microsoft.com/office/powerpoint/2010/main" val="30109958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dirty="0" smtClean="0"/>
              <a:t>Application Lifecycle</a:t>
            </a:r>
            <a:endParaRPr lang="en-US" dirty="0"/>
          </a:p>
        </p:txBody>
      </p:sp>
      <p:sp>
        <p:nvSpPr>
          <p:cNvPr id="4" name="Rectangle 3"/>
          <p:cNvSpPr/>
          <p:nvPr/>
        </p:nvSpPr>
        <p:spPr bwMode="auto">
          <a:xfrm>
            <a:off x="9024521" y="4721944"/>
            <a:ext cx="2093460" cy="1464479"/>
          </a:xfrm>
          <a:prstGeom prst="rect">
            <a:avLst/>
          </a:prstGeom>
          <a:solidFill>
            <a:schemeClr val="lt1">
              <a:alpha val="9000"/>
            </a:schemeClr>
          </a:solidFill>
          <a:ln w="12700">
            <a:solidFill>
              <a:schemeClr val="accent3">
                <a:alpha val="50000"/>
              </a:schemeClr>
            </a:solidFill>
            <a:prstDash val="lgDash"/>
            <a:headEnd type="none" w="med" len="med"/>
            <a:tailEnd type="none" w="med" len="med"/>
          </a:ln>
          <a:effectLst>
            <a:outerShdw blurRad="241300" dist="38100" dir="2700000" algn="tl" rotWithShape="0">
              <a:prstClr val="black"/>
            </a:outerShd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5" name="Rectangle 4"/>
          <p:cNvSpPr/>
          <p:nvPr/>
        </p:nvSpPr>
        <p:spPr bwMode="auto">
          <a:xfrm>
            <a:off x="607148" y="1316351"/>
            <a:ext cx="3047228" cy="257176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accent2"/>
                </a:solidFill>
              </a:rPr>
              <a:t>Developer Machine</a:t>
            </a:r>
          </a:p>
        </p:txBody>
      </p:sp>
      <p:sp>
        <p:nvSpPr>
          <p:cNvPr id="9" name="TextBox 8"/>
          <p:cNvSpPr txBox="1"/>
          <p:nvPr/>
        </p:nvSpPr>
        <p:spPr>
          <a:xfrm>
            <a:off x="1714783" y="2382511"/>
            <a:ext cx="831959" cy="169277"/>
          </a:xfrm>
          <a:prstGeom prst="rect">
            <a:avLst/>
          </a:prstGeom>
          <a:noFill/>
        </p:spPr>
        <p:txBody>
          <a:bodyPr wrap="none" lIns="0" tIns="0" rIns="0" bIns="0" rtlCol="0">
            <a:spAutoFit/>
          </a:bodyPr>
          <a:lstStyle/>
          <a:p>
            <a:r>
              <a:rPr lang="en-US" sz="1100" dirty="0" smtClean="0"/>
              <a:t>Development</a:t>
            </a:r>
            <a:endParaRPr lang="en-NZ" sz="1100" dirty="0" smtClean="0"/>
          </a:p>
        </p:txBody>
      </p:sp>
      <p:sp>
        <p:nvSpPr>
          <p:cNvPr id="10" name="TextBox 9"/>
          <p:cNvSpPr txBox="1"/>
          <p:nvPr/>
        </p:nvSpPr>
        <p:spPr>
          <a:xfrm>
            <a:off x="1899128" y="3525388"/>
            <a:ext cx="463268" cy="169277"/>
          </a:xfrm>
          <a:prstGeom prst="rect">
            <a:avLst/>
          </a:prstGeom>
          <a:noFill/>
        </p:spPr>
        <p:txBody>
          <a:bodyPr wrap="none" lIns="0" tIns="0" rIns="0" bIns="0" rtlCol="0">
            <a:spAutoFit/>
          </a:bodyPr>
          <a:lstStyle/>
          <a:p>
            <a:r>
              <a:rPr lang="en-US" sz="1100" dirty="0" smtClean="0"/>
              <a:t>Testing</a:t>
            </a:r>
            <a:endParaRPr lang="en-NZ" sz="1100" dirty="0" smtClean="0"/>
          </a:p>
        </p:txBody>
      </p:sp>
      <p:sp>
        <p:nvSpPr>
          <p:cNvPr id="16" name="TextBox 15"/>
          <p:cNvSpPr txBox="1"/>
          <p:nvPr/>
        </p:nvSpPr>
        <p:spPr>
          <a:xfrm rot="16200000">
            <a:off x="3149062" y="2464432"/>
            <a:ext cx="644407" cy="169277"/>
          </a:xfrm>
          <a:prstGeom prst="rect">
            <a:avLst/>
          </a:prstGeom>
          <a:noFill/>
        </p:spPr>
        <p:txBody>
          <a:bodyPr wrap="none" lIns="0" tIns="0" rIns="0" bIns="0" rtlCol="0">
            <a:spAutoFit/>
          </a:bodyPr>
          <a:lstStyle/>
          <a:p>
            <a:r>
              <a:rPr lang="en-US" sz="1100" dirty="0" smtClean="0"/>
              <a:t>F5 Deploy</a:t>
            </a:r>
            <a:endParaRPr lang="en-NZ" sz="1100" dirty="0" smtClean="0"/>
          </a:p>
        </p:txBody>
      </p:sp>
      <p:sp>
        <p:nvSpPr>
          <p:cNvPr id="18" name="Rectangle 17"/>
          <p:cNvSpPr/>
          <p:nvPr/>
        </p:nvSpPr>
        <p:spPr bwMode="auto">
          <a:xfrm>
            <a:off x="7844357" y="1337617"/>
            <a:ext cx="3713766" cy="128588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accent2"/>
                </a:solidFill>
              </a:rPr>
              <a:t>Team Foundation Server</a:t>
            </a:r>
          </a:p>
        </p:txBody>
      </p:sp>
      <p:grpSp>
        <p:nvGrpSpPr>
          <p:cNvPr id="19" name="Group 222"/>
          <p:cNvGrpSpPr/>
          <p:nvPr/>
        </p:nvGrpSpPr>
        <p:grpSpPr>
          <a:xfrm>
            <a:off x="3661463" y="1986612"/>
            <a:ext cx="4142231" cy="235433"/>
            <a:chOff x="2791367" y="1855776"/>
            <a:chExt cx="3107483" cy="235433"/>
          </a:xfrm>
          <a:effectLst/>
        </p:grpSpPr>
        <p:cxnSp>
          <p:nvCxnSpPr>
            <p:cNvPr id="20" name="Straight Arrow Connector 19"/>
            <p:cNvCxnSpPr/>
            <p:nvPr/>
          </p:nvCxnSpPr>
          <p:spPr>
            <a:xfrm>
              <a:off x="2791367" y="1855776"/>
              <a:ext cx="3107483" cy="1588"/>
            </a:xfrm>
            <a:prstGeom prst="straightConnector1">
              <a:avLst/>
            </a:prstGeom>
            <a:ln w="38100">
              <a:tailEnd type="triangle"/>
            </a:ln>
            <a:effectLst/>
          </p:spPr>
          <p:style>
            <a:lnRef idx="2">
              <a:schemeClr val="accent2"/>
            </a:lnRef>
            <a:fillRef idx="0">
              <a:schemeClr val="accent2"/>
            </a:fillRef>
            <a:effectRef idx="1">
              <a:schemeClr val="accent2"/>
            </a:effectRef>
            <a:fontRef idx="minor">
              <a:schemeClr val="tx1"/>
            </a:fontRef>
          </p:style>
        </p:cxnSp>
        <p:sp>
          <p:nvSpPr>
            <p:cNvPr id="21" name="TextBox 20"/>
            <p:cNvSpPr txBox="1"/>
            <p:nvPr/>
          </p:nvSpPr>
          <p:spPr>
            <a:xfrm>
              <a:off x="4088351" y="1906543"/>
              <a:ext cx="454570" cy="184666"/>
            </a:xfrm>
            <a:prstGeom prst="rect">
              <a:avLst/>
            </a:prstGeom>
            <a:noFill/>
          </p:spPr>
          <p:txBody>
            <a:bodyPr wrap="none" lIns="0" tIns="0" rIns="0" bIns="0" rtlCol="0">
              <a:spAutoFit/>
            </a:bodyPr>
            <a:lstStyle/>
            <a:p>
              <a:r>
                <a:rPr lang="en-US" sz="1200" dirty="0" smtClean="0"/>
                <a:t>Check In</a:t>
              </a:r>
              <a:endParaRPr lang="en-NZ" sz="1200" dirty="0" smtClean="0"/>
            </a:p>
          </p:txBody>
        </p:sp>
      </p:grpSp>
      <p:sp>
        <p:nvSpPr>
          <p:cNvPr id="22" name="Rectangle 21"/>
          <p:cNvSpPr/>
          <p:nvPr/>
        </p:nvSpPr>
        <p:spPr bwMode="auto">
          <a:xfrm>
            <a:off x="607148" y="4043282"/>
            <a:ext cx="3047228" cy="257176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accent2"/>
                </a:solidFill>
              </a:rPr>
              <a:t>Staging</a:t>
            </a:r>
          </a:p>
        </p:txBody>
      </p:sp>
      <p:grpSp>
        <p:nvGrpSpPr>
          <p:cNvPr id="23" name="Group 109"/>
          <p:cNvGrpSpPr/>
          <p:nvPr/>
        </p:nvGrpSpPr>
        <p:grpSpPr>
          <a:xfrm>
            <a:off x="940439" y="5354366"/>
            <a:ext cx="2380647" cy="874500"/>
            <a:chOff x="714348" y="2500306"/>
            <a:chExt cx="1785950" cy="874500"/>
          </a:xfrm>
        </p:grpSpPr>
        <p:sp>
          <p:nvSpPr>
            <p:cNvPr id="24" name="Rectangle 23"/>
            <p:cNvSpPr/>
            <p:nvPr/>
          </p:nvSpPr>
          <p:spPr bwMode="auto">
            <a:xfrm>
              <a:off x="714348" y="2500306"/>
              <a:ext cx="1785950" cy="874500"/>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03" y="2746142"/>
              <a:ext cx="1659640" cy="382829"/>
            </a:xfrm>
            <a:prstGeom prst="rect">
              <a:avLst/>
            </a:prstGeom>
          </p:spPr>
        </p:pic>
      </p:grpSp>
      <p:sp>
        <p:nvSpPr>
          <p:cNvPr id="27" name="TextBox 26"/>
          <p:cNvSpPr txBox="1"/>
          <p:nvPr/>
        </p:nvSpPr>
        <p:spPr>
          <a:xfrm>
            <a:off x="1179574" y="6246848"/>
            <a:ext cx="1902376" cy="169277"/>
          </a:xfrm>
          <a:prstGeom prst="rect">
            <a:avLst/>
          </a:prstGeom>
          <a:noFill/>
        </p:spPr>
        <p:txBody>
          <a:bodyPr wrap="square" lIns="0" tIns="0" rIns="0" bIns="0" rtlCol="0">
            <a:spAutoFit/>
          </a:bodyPr>
          <a:lstStyle/>
          <a:p>
            <a:pPr algn="ctr"/>
            <a:r>
              <a:rPr lang="en-US" sz="1100" dirty="0" smtClean="0"/>
              <a:t>Automated Testing</a:t>
            </a:r>
            <a:endParaRPr lang="en-NZ" sz="1100" dirty="0" smtClean="0"/>
          </a:p>
        </p:txBody>
      </p:sp>
      <p:sp>
        <p:nvSpPr>
          <p:cNvPr id="32" name="TextBox 31"/>
          <p:cNvSpPr txBox="1"/>
          <p:nvPr/>
        </p:nvSpPr>
        <p:spPr>
          <a:xfrm>
            <a:off x="1213865" y="5125877"/>
            <a:ext cx="1833794" cy="169277"/>
          </a:xfrm>
          <a:prstGeom prst="rect">
            <a:avLst/>
          </a:prstGeom>
          <a:noFill/>
        </p:spPr>
        <p:txBody>
          <a:bodyPr wrap="square" lIns="0" tIns="0" rIns="0" bIns="0" rtlCol="0">
            <a:spAutoFit/>
          </a:bodyPr>
          <a:lstStyle/>
          <a:p>
            <a:pPr algn="ctr"/>
            <a:r>
              <a:rPr lang="en-US" sz="1100" dirty="0" smtClean="0"/>
              <a:t>Warm-Blooded User </a:t>
            </a:r>
            <a:r>
              <a:rPr lang="en-US" sz="1100" dirty="0"/>
              <a:t>T</a:t>
            </a:r>
            <a:r>
              <a:rPr lang="en-US" sz="1100" dirty="0" smtClean="0"/>
              <a:t>esting</a:t>
            </a:r>
            <a:endParaRPr lang="en-NZ" sz="1100" dirty="0" smtClean="0"/>
          </a:p>
        </p:txBody>
      </p:sp>
      <p:sp>
        <p:nvSpPr>
          <p:cNvPr id="35" name="Rectangle 34"/>
          <p:cNvSpPr/>
          <p:nvPr/>
        </p:nvSpPr>
        <p:spPr bwMode="auto">
          <a:xfrm>
            <a:off x="8510895" y="4043282"/>
            <a:ext cx="3047228" cy="257176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accent2"/>
                </a:solidFill>
              </a:rPr>
              <a:t>TFS Build Server</a:t>
            </a:r>
          </a:p>
        </p:txBody>
      </p:sp>
      <p:sp>
        <p:nvSpPr>
          <p:cNvPr id="36" name="Rectangle 35"/>
          <p:cNvSpPr/>
          <p:nvPr/>
        </p:nvSpPr>
        <p:spPr bwMode="auto">
          <a:xfrm>
            <a:off x="8844186" y="4528102"/>
            <a:ext cx="2380647" cy="658189"/>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rPr>
              <a:t>SharePoint Projects</a:t>
            </a:r>
            <a:endParaRPr lang="en-NZ" spc="-150" dirty="0" smtClean="0">
              <a:solidFill>
                <a:schemeClr val="bg1"/>
              </a:solidFill>
            </a:endParaRPr>
          </a:p>
        </p:txBody>
      </p:sp>
      <p:sp>
        <p:nvSpPr>
          <p:cNvPr id="37" name="Rectangle 36"/>
          <p:cNvSpPr/>
          <p:nvPr/>
        </p:nvSpPr>
        <p:spPr bwMode="auto">
          <a:xfrm>
            <a:off x="8844186" y="5472043"/>
            <a:ext cx="2380647" cy="658189"/>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rPr>
              <a:t>SP2010 DLL’s</a:t>
            </a:r>
            <a:endParaRPr lang="en-NZ" spc="-150" dirty="0" smtClean="0">
              <a:solidFill>
                <a:schemeClr val="bg1"/>
              </a:solidFill>
            </a:endParaRPr>
          </a:p>
        </p:txBody>
      </p:sp>
      <p:sp>
        <p:nvSpPr>
          <p:cNvPr id="38" name="TextBox 37"/>
          <p:cNvSpPr txBox="1"/>
          <p:nvPr/>
        </p:nvSpPr>
        <p:spPr>
          <a:xfrm>
            <a:off x="9876613" y="5234860"/>
            <a:ext cx="315792" cy="169277"/>
          </a:xfrm>
          <a:prstGeom prst="rect">
            <a:avLst/>
          </a:prstGeom>
          <a:noFill/>
        </p:spPr>
        <p:txBody>
          <a:bodyPr wrap="none" lIns="0" tIns="0" rIns="0" bIns="0" rtlCol="0">
            <a:spAutoFit/>
          </a:bodyPr>
          <a:lstStyle/>
          <a:p>
            <a:pPr algn="ctr"/>
            <a:r>
              <a:rPr lang="en-US" sz="1100" dirty="0" smtClean="0"/>
              <a:t>Build</a:t>
            </a:r>
            <a:endParaRPr lang="en-NZ" sz="1100" dirty="0" smtClean="0"/>
          </a:p>
        </p:txBody>
      </p:sp>
      <p:sp>
        <p:nvSpPr>
          <p:cNvPr id="41" name="TextBox 40"/>
          <p:cNvSpPr txBox="1"/>
          <p:nvPr/>
        </p:nvSpPr>
        <p:spPr>
          <a:xfrm>
            <a:off x="9673834" y="6172607"/>
            <a:ext cx="721351" cy="169277"/>
          </a:xfrm>
          <a:prstGeom prst="rect">
            <a:avLst/>
          </a:prstGeom>
          <a:noFill/>
        </p:spPr>
        <p:txBody>
          <a:bodyPr wrap="none" lIns="0" tIns="0" rIns="0" bIns="0" rtlCol="0">
            <a:spAutoFit/>
          </a:bodyPr>
          <a:lstStyle/>
          <a:p>
            <a:pPr algn="ctr"/>
            <a:r>
              <a:rPr lang="en-US" sz="1100" dirty="0" smtClean="0"/>
              <a:t>Run Tests?</a:t>
            </a:r>
            <a:endParaRPr lang="en-NZ" sz="1100" dirty="0" smtClean="0"/>
          </a:p>
        </p:txBody>
      </p:sp>
      <p:grpSp>
        <p:nvGrpSpPr>
          <p:cNvPr id="44" name="Group 230"/>
          <p:cNvGrpSpPr/>
          <p:nvPr/>
        </p:nvGrpSpPr>
        <p:grpSpPr>
          <a:xfrm>
            <a:off x="3695016" y="1322595"/>
            <a:ext cx="4114800" cy="238564"/>
            <a:chOff x="2816538" y="1191760"/>
            <a:chExt cx="3086904" cy="238564"/>
          </a:xfrm>
          <a:effectLst/>
        </p:grpSpPr>
        <p:cxnSp>
          <p:nvCxnSpPr>
            <p:cNvPr id="45" name="Straight Arrow Connector 44"/>
            <p:cNvCxnSpPr/>
            <p:nvPr/>
          </p:nvCxnSpPr>
          <p:spPr>
            <a:xfrm>
              <a:off x="2816538" y="1428736"/>
              <a:ext cx="3086904" cy="1588"/>
            </a:xfrm>
            <a:prstGeom prst="straightConnector1">
              <a:avLst/>
            </a:prstGeom>
            <a:ln w="38100">
              <a:headEnd type="triangle"/>
              <a:tailEnd type="triangle"/>
            </a:ln>
            <a:effectLst/>
          </p:spPr>
          <p:style>
            <a:lnRef idx="2">
              <a:schemeClr val="accent2"/>
            </a:lnRef>
            <a:fillRef idx="0">
              <a:schemeClr val="accent2"/>
            </a:fillRef>
            <a:effectRef idx="1">
              <a:schemeClr val="accent2"/>
            </a:effectRef>
            <a:fontRef idx="minor">
              <a:schemeClr val="tx1"/>
            </a:fontRef>
          </p:style>
        </p:cxnSp>
        <p:sp>
          <p:nvSpPr>
            <p:cNvPr id="46" name="TextBox 45"/>
            <p:cNvSpPr txBox="1"/>
            <p:nvPr/>
          </p:nvSpPr>
          <p:spPr>
            <a:xfrm>
              <a:off x="3644860" y="1191760"/>
              <a:ext cx="1594602" cy="184666"/>
            </a:xfrm>
            <a:prstGeom prst="rect">
              <a:avLst/>
            </a:prstGeom>
            <a:noFill/>
          </p:spPr>
          <p:txBody>
            <a:bodyPr wrap="none" lIns="0" tIns="0" rIns="0" bIns="0" rtlCol="0">
              <a:spAutoFit/>
            </a:bodyPr>
            <a:lstStyle/>
            <a:p>
              <a:pPr algn="ctr"/>
              <a:r>
                <a:rPr lang="en-US" sz="1200" dirty="0" smtClean="0"/>
                <a:t>Fix Bugs (repeat as necessary)</a:t>
              </a:r>
              <a:endParaRPr lang="en-NZ" sz="1200" dirty="0" smtClean="0"/>
            </a:p>
          </p:txBody>
        </p:sp>
      </p:grpSp>
      <p:grpSp>
        <p:nvGrpSpPr>
          <p:cNvPr id="47" name="Group 223"/>
          <p:cNvGrpSpPr/>
          <p:nvPr/>
        </p:nvGrpSpPr>
        <p:grpSpPr>
          <a:xfrm>
            <a:off x="10319128" y="2631383"/>
            <a:ext cx="913811" cy="1411899"/>
            <a:chOff x="7785916" y="2436750"/>
            <a:chExt cx="685536" cy="1581912"/>
          </a:xfrm>
          <a:effectLst/>
        </p:grpSpPr>
        <p:cxnSp>
          <p:nvCxnSpPr>
            <p:cNvPr id="48" name="Straight Arrow Connector 47"/>
            <p:cNvCxnSpPr/>
            <p:nvPr/>
          </p:nvCxnSpPr>
          <p:spPr>
            <a:xfrm rot="5400000">
              <a:off x="6995754" y="3226912"/>
              <a:ext cx="1581912" cy="1588"/>
            </a:xfrm>
            <a:prstGeom prst="straightConnector1">
              <a:avLst/>
            </a:prstGeom>
            <a:ln w="38100">
              <a:tailEnd type="triangle"/>
            </a:ln>
            <a:effectLst/>
          </p:spPr>
          <p:style>
            <a:lnRef idx="2">
              <a:schemeClr val="accent2"/>
            </a:lnRef>
            <a:fillRef idx="0">
              <a:schemeClr val="accent2"/>
            </a:fillRef>
            <a:effectRef idx="1">
              <a:schemeClr val="accent2"/>
            </a:effectRef>
            <a:fontRef idx="minor">
              <a:schemeClr val="tx1"/>
            </a:fontRef>
          </p:style>
        </p:cxnSp>
        <p:sp>
          <p:nvSpPr>
            <p:cNvPr id="49" name="TextBox 48"/>
            <p:cNvSpPr txBox="1"/>
            <p:nvPr/>
          </p:nvSpPr>
          <p:spPr>
            <a:xfrm>
              <a:off x="7858145" y="2714620"/>
              <a:ext cx="613307" cy="923330"/>
            </a:xfrm>
            <a:prstGeom prst="rect">
              <a:avLst/>
            </a:prstGeom>
            <a:noFill/>
          </p:spPr>
          <p:txBody>
            <a:bodyPr wrap="none" lIns="0" tIns="0" rIns="0" bIns="0" rtlCol="0">
              <a:spAutoFit/>
            </a:bodyPr>
            <a:lstStyle/>
            <a:p>
              <a:r>
                <a:rPr lang="en-US" sz="1200" dirty="0" smtClean="0"/>
                <a:t>Nightly</a:t>
              </a:r>
            </a:p>
            <a:p>
              <a:r>
                <a:rPr lang="en-US" sz="1200" dirty="0" smtClean="0"/>
                <a:t>Build</a:t>
              </a:r>
            </a:p>
            <a:p>
              <a:r>
                <a:rPr lang="en-US" sz="1200" dirty="0" smtClean="0"/>
                <a:t>or</a:t>
              </a:r>
            </a:p>
            <a:p>
              <a:r>
                <a:rPr lang="en-US" sz="1200" dirty="0" smtClean="0"/>
                <a:t>Continuous</a:t>
              </a:r>
              <a:r>
                <a:rPr lang="en-NZ" sz="1200" dirty="0" smtClean="0"/>
                <a:t> </a:t>
              </a:r>
            </a:p>
            <a:p>
              <a:r>
                <a:rPr lang="en-NZ" sz="1200" dirty="0" smtClean="0"/>
                <a:t>Integration</a:t>
              </a:r>
              <a:endParaRPr lang="en-US" sz="1200" dirty="0" smtClean="0"/>
            </a:p>
          </p:txBody>
        </p:sp>
      </p:grpSp>
      <p:grpSp>
        <p:nvGrpSpPr>
          <p:cNvPr id="53" name="Group 227"/>
          <p:cNvGrpSpPr/>
          <p:nvPr/>
        </p:nvGrpSpPr>
        <p:grpSpPr>
          <a:xfrm>
            <a:off x="3688071" y="6164397"/>
            <a:ext cx="4809744" cy="237998"/>
            <a:chOff x="2811428" y="6193057"/>
            <a:chExt cx="3622676" cy="237998"/>
          </a:xfrm>
          <a:effectLst/>
        </p:grpSpPr>
        <p:cxnSp>
          <p:nvCxnSpPr>
            <p:cNvPr id="54" name="Straight Arrow Connector 53"/>
            <p:cNvCxnSpPr/>
            <p:nvPr/>
          </p:nvCxnSpPr>
          <p:spPr>
            <a:xfrm rot="10800000">
              <a:off x="2811428" y="6193057"/>
              <a:ext cx="3622676" cy="1588"/>
            </a:xfrm>
            <a:prstGeom prst="straightConnector1">
              <a:avLst/>
            </a:prstGeom>
            <a:ln w="38100">
              <a:tailEnd type="triangle"/>
            </a:ln>
            <a:effectLst/>
          </p:spPr>
          <p:style>
            <a:lnRef idx="2">
              <a:schemeClr val="accent2"/>
            </a:lnRef>
            <a:fillRef idx="0">
              <a:schemeClr val="accent2"/>
            </a:fillRef>
            <a:effectRef idx="1">
              <a:schemeClr val="accent2"/>
            </a:effectRef>
            <a:fontRef idx="minor">
              <a:schemeClr val="tx1"/>
            </a:fontRef>
          </p:style>
        </p:cxnSp>
        <p:sp>
          <p:nvSpPr>
            <p:cNvPr id="55" name="TextBox 54"/>
            <p:cNvSpPr txBox="1"/>
            <p:nvPr/>
          </p:nvSpPr>
          <p:spPr>
            <a:xfrm>
              <a:off x="4922277" y="6246389"/>
              <a:ext cx="1296365" cy="184666"/>
            </a:xfrm>
            <a:prstGeom prst="rect">
              <a:avLst/>
            </a:prstGeom>
            <a:noFill/>
          </p:spPr>
          <p:txBody>
            <a:bodyPr wrap="none" lIns="0" tIns="0" rIns="0" bIns="0" rtlCol="0">
              <a:spAutoFit/>
            </a:bodyPr>
            <a:lstStyle/>
            <a:p>
              <a:pPr algn="r"/>
              <a:r>
                <a:rPr lang="en-US" sz="1200" dirty="0" smtClean="0"/>
                <a:t>Deploy Using PowerShell</a:t>
              </a:r>
            </a:p>
          </p:txBody>
        </p:sp>
      </p:grpSp>
      <p:grpSp>
        <p:nvGrpSpPr>
          <p:cNvPr id="56" name="Group 229"/>
          <p:cNvGrpSpPr/>
          <p:nvPr/>
        </p:nvGrpSpPr>
        <p:grpSpPr>
          <a:xfrm>
            <a:off x="3666211" y="2352000"/>
            <a:ext cx="4142232" cy="2505196"/>
            <a:chOff x="2804306" y="2143116"/>
            <a:chExt cx="3107483" cy="2571768"/>
          </a:xfrm>
          <a:effectLst/>
        </p:grpSpPr>
        <p:cxnSp>
          <p:nvCxnSpPr>
            <p:cNvPr id="57" name="Straight Arrow Connector 173"/>
            <p:cNvCxnSpPr/>
            <p:nvPr/>
          </p:nvCxnSpPr>
          <p:spPr>
            <a:xfrm flipV="1">
              <a:off x="2804306" y="2143116"/>
              <a:ext cx="3107483" cy="2571768"/>
            </a:xfrm>
            <a:prstGeom prst="bentConnector3">
              <a:avLst>
                <a:gd name="adj1" fmla="val 69904"/>
              </a:avLst>
            </a:prstGeom>
            <a:ln w="38100">
              <a:tailEnd type="triangle"/>
            </a:ln>
            <a:effectLst/>
          </p:spPr>
          <p:style>
            <a:lnRef idx="2">
              <a:schemeClr val="accent2"/>
            </a:lnRef>
            <a:fillRef idx="0">
              <a:schemeClr val="accent2"/>
            </a:fillRef>
            <a:effectRef idx="1">
              <a:schemeClr val="accent2"/>
            </a:effectRef>
            <a:fontRef idx="minor">
              <a:schemeClr val="tx1"/>
            </a:fontRef>
          </p:style>
        </p:cxnSp>
        <p:sp>
          <p:nvSpPr>
            <p:cNvPr id="58" name="TextBox 57"/>
            <p:cNvSpPr txBox="1"/>
            <p:nvPr/>
          </p:nvSpPr>
          <p:spPr>
            <a:xfrm>
              <a:off x="3595704" y="4484700"/>
              <a:ext cx="901924" cy="184666"/>
            </a:xfrm>
            <a:prstGeom prst="rect">
              <a:avLst/>
            </a:prstGeom>
            <a:noFill/>
          </p:spPr>
          <p:txBody>
            <a:bodyPr wrap="none" lIns="0" tIns="0" rIns="0" bIns="0" rtlCol="0">
              <a:spAutoFit/>
            </a:bodyPr>
            <a:lstStyle/>
            <a:p>
              <a:pPr algn="r"/>
              <a:r>
                <a:rPr lang="en-NZ" sz="1200" dirty="0" smtClean="0"/>
                <a:t>Open/Close</a:t>
              </a:r>
              <a:r>
                <a:rPr lang="en-NZ" sz="1200" dirty="0" smtClean="0">
                  <a:effectLst>
                    <a:outerShdw blurRad="38100" dist="38100" dir="2700000" algn="tl">
                      <a:srgbClr val="000000">
                        <a:alpha val="43137"/>
                      </a:srgbClr>
                    </a:outerShdw>
                  </a:effectLst>
                </a:rPr>
                <a:t> </a:t>
              </a:r>
              <a:r>
                <a:rPr lang="en-NZ" sz="1200" dirty="0" smtClean="0"/>
                <a:t>Bugs</a:t>
              </a:r>
              <a:endParaRPr lang="en-US" sz="1200" dirty="0" smtClean="0"/>
            </a:p>
          </p:txBody>
        </p:sp>
      </p:grpSp>
      <p:grpSp>
        <p:nvGrpSpPr>
          <p:cNvPr id="62" name="Group 17"/>
          <p:cNvGrpSpPr/>
          <p:nvPr/>
        </p:nvGrpSpPr>
        <p:grpSpPr>
          <a:xfrm>
            <a:off x="8129765" y="5408900"/>
            <a:ext cx="594672" cy="484232"/>
            <a:chOff x="2967269" y="5183890"/>
            <a:chExt cx="443318" cy="481191"/>
          </a:xfrm>
        </p:grpSpPr>
        <p:pic>
          <p:nvPicPr>
            <p:cNvPr id="63" name="Picture 6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67269" y="5183890"/>
              <a:ext cx="443318" cy="481191"/>
            </a:xfrm>
            <a:prstGeom prst="rect">
              <a:avLst/>
            </a:prstGeom>
            <a:noFill/>
            <a:effectLst>
              <a:outerShdw blurRad="40005" dist="22860" dir="5400000" algn="br" rotWithShape="0">
                <a:prstClr val="black">
                  <a:alpha val="35000"/>
                </a:prstClr>
              </a:outerShdw>
            </a:effectLst>
          </p:spPr>
        </p:pic>
        <p:sp>
          <p:nvSpPr>
            <p:cNvPr id="64" name="TextBox 63"/>
            <p:cNvSpPr txBox="1"/>
            <p:nvPr/>
          </p:nvSpPr>
          <p:spPr>
            <a:xfrm>
              <a:off x="3068829" y="5400732"/>
              <a:ext cx="240198" cy="168214"/>
            </a:xfrm>
            <a:prstGeom prst="rect">
              <a:avLst/>
            </a:prstGeom>
            <a:noFill/>
          </p:spPr>
          <p:txBody>
            <a:bodyPr wrap="none" lIns="0" tIns="0" rIns="0" bIns="0" rtlCol="0">
              <a:spAutoFit/>
            </a:bodyPr>
            <a:lstStyle/>
            <a:p>
              <a:pPr algn="ctr"/>
              <a:r>
                <a:rPr lang="en-NZ" sz="1100" dirty="0" smtClean="0">
                  <a:solidFill>
                    <a:schemeClr val="accent2"/>
                  </a:solidFill>
                </a:rPr>
                <a:t>WSP</a:t>
              </a:r>
              <a:endParaRPr lang="en-NZ" sz="1000" dirty="0" smtClean="0">
                <a:solidFill>
                  <a:schemeClr val="accent2"/>
                </a:solidFill>
              </a:endParaRPr>
            </a:p>
          </p:txBody>
        </p:sp>
      </p:grpSp>
      <p:grpSp>
        <p:nvGrpSpPr>
          <p:cNvPr id="6" name="Group 42"/>
          <p:cNvGrpSpPr/>
          <p:nvPr/>
        </p:nvGrpSpPr>
        <p:grpSpPr>
          <a:xfrm>
            <a:off x="940439" y="2620508"/>
            <a:ext cx="2380647" cy="874500"/>
            <a:chOff x="714348" y="2500306"/>
            <a:chExt cx="1785950" cy="874500"/>
          </a:xfrm>
        </p:grpSpPr>
        <p:sp>
          <p:nvSpPr>
            <p:cNvPr id="7" name="Rectangle 6"/>
            <p:cNvSpPr/>
            <p:nvPr/>
          </p:nvSpPr>
          <p:spPr bwMode="auto">
            <a:xfrm>
              <a:off x="714348" y="2500306"/>
              <a:ext cx="1785950" cy="874500"/>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03" y="2746142"/>
              <a:ext cx="1659640" cy="382829"/>
            </a:xfrm>
            <a:prstGeom prst="rect">
              <a:avLst/>
            </a:prstGeom>
          </p:spPr>
        </p:pic>
      </p:grpSp>
      <p:grpSp>
        <p:nvGrpSpPr>
          <p:cNvPr id="65" name="Group 64"/>
          <p:cNvGrpSpPr/>
          <p:nvPr/>
        </p:nvGrpSpPr>
        <p:grpSpPr>
          <a:xfrm>
            <a:off x="940439" y="1620376"/>
            <a:ext cx="2380647" cy="731624"/>
            <a:chOff x="714348" y="1500174"/>
            <a:chExt cx="1785950" cy="731624"/>
          </a:xfrm>
        </p:grpSpPr>
        <p:sp>
          <p:nvSpPr>
            <p:cNvPr id="66" name="Rectangle 65"/>
            <p:cNvSpPr/>
            <p:nvPr/>
          </p:nvSpPr>
          <p:spPr bwMode="auto">
            <a:xfrm>
              <a:off x="714348" y="1500174"/>
              <a:ext cx="1785950" cy="731624"/>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604" y="1729646"/>
              <a:ext cx="1381438" cy="272680"/>
            </a:xfrm>
            <a:prstGeom prst="rect">
              <a:avLst/>
            </a:prstGeom>
          </p:spPr>
        </p:pic>
      </p:grpSp>
      <p:grpSp>
        <p:nvGrpSpPr>
          <p:cNvPr id="68" name="Group 67"/>
          <p:cNvGrpSpPr/>
          <p:nvPr/>
        </p:nvGrpSpPr>
        <p:grpSpPr>
          <a:xfrm>
            <a:off x="8049654" y="1694807"/>
            <a:ext cx="3303172" cy="731624"/>
            <a:chOff x="6144768" y="1500174"/>
            <a:chExt cx="2478024" cy="731624"/>
          </a:xfrm>
        </p:grpSpPr>
        <p:sp>
          <p:nvSpPr>
            <p:cNvPr id="69" name="Rectangle 68"/>
            <p:cNvSpPr/>
            <p:nvPr/>
          </p:nvSpPr>
          <p:spPr bwMode="auto">
            <a:xfrm>
              <a:off x="6144768" y="1500174"/>
              <a:ext cx="2478024" cy="731624"/>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9959" y="1573364"/>
              <a:ext cx="1707643" cy="585245"/>
            </a:xfrm>
            <a:prstGeom prst="rect">
              <a:avLst/>
            </a:prstGeom>
          </p:spPr>
        </p:pic>
      </p:grpSp>
      <p:cxnSp>
        <p:nvCxnSpPr>
          <p:cNvPr id="88" name="Straight Arrow Connector 66"/>
          <p:cNvCxnSpPr/>
          <p:nvPr/>
        </p:nvCxnSpPr>
        <p:spPr>
          <a:xfrm>
            <a:off x="1224370" y="2356595"/>
            <a:ext cx="380903" cy="121981"/>
          </a:xfrm>
          <a:prstGeom prst="bentConnector3">
            <a:avLst>
              <a:gd name="adj1" fmla="val -1717"/>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89" name="Straight Arrow Connector 66"/>
          <p:cNvCxnSpPr/>
          <p:nvPr/>
        </p:nvCxnSpPr>
        <p:spPr>
          <a:xfrm flipV="1">
            <a:off x="2627463" y="2357541"/>
            <a:ext cx="321644" cy="121979"/>
          </a:xfrm>
          <a:prstGeom prst="bentConnector3">
            <a:avLst>
              <a:gd name="adj1" fmla="val 99762"/>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91" name="Straight Arrow Connector 66"/>
          <p:cNvCxnSpPr/>
          <p:nvPr/>
        </p:nvCxnSpPr>
        <p:spPr>
          <a:xfrm>
            <a:off x="1415357" y="3502807"/>
            <a:ext cx="380903" cy="121981"/>
          </a:xfrm>
          <a:prstGeom prst="bentConnector3">
            <a:avLst>
              <a:gd name="adj1" fmla="val -1717"/>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93" name="Straight Arrow Connector 66"/>
          <p:cNvCxnSpPr/>
          <p:nvPr/>
        </p:nvCxnSpPr>
        <p:spPr>
          <a:xfrm flipV="1">
            <a:off x="2463902" y="3502729"/>
            <a:ext cx="321644" cy="121979"/>
          </a:xfrm>
          <a:prstGeom prst="bentConnector3">
            <a:avLst>
              <a:gd name="adj1" fmla="val 99762"/>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95" name="Straight Arrow Connector 66"/>
          <p:cNvCxnSpPr/>
          <p:nvPr/>
        </p:nvCxnSpPr>
        <p:spPr>
          <a:xfrm>
            <a:off x="1079719" y="6232123"/>
            <a:ext cx="380903" cy="121981"/>
          </a:xfrm>
          <a:prstGeom prst="bentConnector3">
            <a:avLst>
              <a:gd name="adj1" fmla="val -1717"/>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98" name="Straight Arrow Connector 66"/>
          <p:cNvCxnSpPr/>
          <p:nvPr/>
        </p:nvCxnSpPr>
        <p:spPr>
          <a:xfrm flipV="1">
            <a:off x="2806391" y="6234239"/>
            <a:ext cx="321644" cy="121979"/>
          </a:xfrm>
          <a:prstGeom prst="bentConnector3">
            <a:avLst>
              <a:gd name="adj1" fmla="val 99762"/>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0" name="Straight Arrow Connector 66"/>
          <p:cNvCxnSpPr/>
          <p:nvPr/>
        </p:nvCxnSpPr>
        <p:spPr>
          <a:xfrm>
            <a:off x="9383461" y="5189760"/>
            <a:ext cx="380903" cy="121981"/>
          </a:xfrm>
          <a:prstGeom prst="bentConnector3">
            <a:avLst>
              <a:gd name="adj1" fmla="val -1717"/>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1" name="Straight Arrow Connector 66"/>
          <p:cNvCxnSpPr/>
          <p:nvPr/>
        </p:nvCxnSpPr>
        <p:spPr>
          <a:xfrm flipV="1">
            <a:off x="10314596" y="5195789"/>
            <a:ext cx="321644" cy="121979"/>
          </a:xfrm>
          <a:prstGeom prst="bentConnector3">
            <a:avLst>
              <a:gd name="adj1" fmla="val 99762"/>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3" name="Straight Arrow Connector 66"/>
          <p:cNvCxnSpPr/>
          <p:nvPr/>
        </p:nvCxnSpPr>
        <p:spPr>
          <a:xfrm>
            <a:off x="9193009" y="6134995"/>
            <a:ext cx="380903" cy="121981"/>
          </a:xfrm>
          <a:prstGeom prst="bentConnector3">
            <a:avLst>
              <a:gd name="adj1" fmla="val -1717"/>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4" name="Straight Arrow Connector 66"/>
          <p:cNvCxnSpPr/>
          <p:nvPr/>
        </p:nvCxnSpPr>
        <p:spPr>
          <a:xfrm flipV="1">
            <a:off x="10496829" y="6144792"/>
            <a:ext cx="321644" cy="121979"/>
          </a:xfrm>
          <a:prstGeom prst="bentConnector3">
            <a:avLst>
              <a:gd name="adj1" fmla="val 99762"/>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5" name="Straight Arrow Connector 66"/>
          <p:cNvCxnSpPr/>
          <p:nvPr/>
        </p:nvCxnSpPr>
        <p:spPr>
          <a:xfrm>
            <a:off x="3318738" y="1876137"/>
            <a:ext cx="197792" cy="254129"/>
          </a:xfrm>
          <a:prstGeom prst="bentConnector2">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6" name="Straight Arrow Connector 66"/>
          <p:cNvCxnSpPr/>
          <p:nvPr/>
        </p:nvCxnSpPr>
        <p:spPr>
          <a:xfrm rot="5400000">
            <a:off x="3362722" y="2986656"/>
            <a:ext cx="124736" cy="182880"/>
          </a:xfrm>
          <a:prstGeom prst="bentConnector2">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pic>
        <p:nvPicPr>
          <p:cNvPr id="1026" name="Picture 2" descr="\\SFP\Resources\Microsoft Presentation Resources\DVD_Art_08-10-2010\Artwork_Imagery\Icons - Illustrations\_ WINDOWS SERVER ICONS\People\users people persons man 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4469" y="4397884"/>
            <a:ext cx="772587" cy="71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33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500"/>
                                        <p:tgtEl>
                                          <p:spTgt spid="88"/>
                                        </p:tgtEl>
                                      </p:cBhvr>
                                    </p:animEffect>
                                  </p:childTnLst>
                                </p:cTn>
                              </p:par>
                              <p:par>
                                <p:cTn id="27" presetID="10"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500"/>
                                        <p:tgtEl>
                                          <p:spTgt spid="8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500"/>
                                        <p:tgtEl>
                                          <p:spTgt spid="91"/>
                                        </p:tgtEl>
                                      </p:cBhvr>
                                    </p:animEffect>
                                  </p:childTnLst>
                                </p:cTn>
                              </p:par>
                              <p:par>
                                <p:cTn id="36" presetID="10" presetClass="entr" presetSubtype="0" fill="hold" nodeType="with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fade">
                                      <p:cBhvr>
                                        <p:cTn id="38" dur="500"/>
                                        <p:tgtEl>
                                          <p:spTgt spid="9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fade">
                                      <p:cBhvr>
                                        <p:cTn id="44" dur="500"/>
                                        <p:tgtEl>
                                          <p:spTgt spid="105"/>
                                        </p:tgtEl>
                                      </p:cBhvr>
                                    </p:animEffect>
                                  </p:childTnLst>
                                </p:cTn>
                              </p:par>
                              <p:par>
                                <p:cTn id="45" presetID="10" presetClass="entr" presetSubtype="0" fill="hold" nodeType="with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500"/>
                                        <p:tgtEl>
                                          <p:spTgt spid="10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par>
                                <p:cTn id="53" presetID="53" presetClass="entr" presetSubtype="16"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500" fill="hold"/>
                                        <p:tgtEl>
                                          <p:spTgt spid="68"/>
                                        </p:tgtEl>
                                        <p:attrNameLst>
                                          <p:attrName>ppt_w</p:attrName>
                                        </p:attrNameLst>
                                      </p:cBhvr>
                                      <p:tavLst>
                                        <p:tav tm="0">
                                          <p:val>
                                            <p:fltVal val="0"/>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animEffect transition="in" filter="fade">
                                      <p:cBhvr>
                                        <p:cTn id="57" dur="500"/>
                                        <p:tgtEl>
                                          <p:spTgt spid="68"/>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up)">
                                      <p:cBhvr>
                                        <p:cTn id="67" dur="500"/>
                                        <p:tgtEl>
                                          <p:spTgt spid="47"/>
                                        </p:tgtEl>
                                      </p:cBhvr>
                                    </p:animEffect>
                                  </p:childTnLst>
                                </p:cTn>
                              </p:par>
                              <p:par>
                                <p:cTn id="68" presetID="22" presetClass="exit" presetSubtype="8" fill="hold" nodeType="withEffect">
                                  <p:stCondLst>
                                    <p:cond delay="0"/>
                                  </p:stCondLst>
                                  <p:childTnLst>
                                    <p:animEffect transition="out" filter="wipe(left)">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par>
                                <p:cTn id="71" presetID="53"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animEffect transition="in" filter="fade">
                                      <p:cBhvr>
                                        <p:cTn id="85" dur="500"/>
                                        <p:tgtEl>
                                          <p:spTgt spid="37"/>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par>
                                <p:cTn id="90" presetID="10" presetClass="entr" presetSubtype="0" fill="hold" nodeType="withEffect">
                                  <p:stCondLst>
                                    <p:cond delay="0"/>
                                  </p:stCondLst>
                                  <p:childTnLst>
                                    <p:set>
                                      <p:cBhvr>
                                        <p:cTn id="91" dur="1" fill="hold">
                                          <p:stCondLst>
                                            <p:cond delay="0"/>
                                          </p:stCondLst>
                                        </p:cTn>
                                        <p:tgtEl>
                                          <p:spTgt spid="100"/>
                                        </p:tgtEl>
                                        <p:attrNameLst>
                                          <p:attrName>style.visibility</p:attrName>
                                        </p:attrNameLst>
                                      </p:cBhvr>
                                      <p:to>
                                        <p:strVal val="visible"/>
                                      </p:to>
                                    </p:set>
                                    <p:animEffect transition="in" filter="fade">
                                      <p:cBhvr>
                                        <p:cTn id="92" dur="500"/>
                                        <p:tgtEl>
                                          <p:spTgt spid="100"/>
                                        </p:tgtEl>
                                      </p:cBhvr>
                                    </p:animEffect>
                                  </p:childTnLst>
                                </p:cTn>
                              </p:par>
                              <p:par>
                                <p:cTn id="93" presetID="10" presetClass="entr" presetSubtype="0" fill="hold" nodeType="withEffect">
                                  <p:stCondLst>
                                    <p:cond delay="0"/>
                                  </p:stCondLst>
                                  <p:childTnLst>
                                    <p:set>
                                      <p:cBhvr>
                                        <p:cTn id="94" dur="1" fill="hold">
                                          <p:stCondLst>
                                            <p:cond delay="0"/>
                                          </p:stCondLst>
                                        </p:cTn>
                                        <p:tgtEl>
                                          <p:spTgt spid="101"/>
                                        </p:tgtEl>
                                        <p:attrNameLst>
                                          <p:attrName>style.visibility</p:attrName>
                                        </p:attrNameLst>
                                      </p:cBhvr>
                                      <p:to>
                                        <p:strVal val="visible"/>
                                      </p:to>
                                    </p:set>
                                    <p:animEffect transition="in" filter="fade">
                                      <p:cBhvr>
                                        <p:cTn id="95" dur="500"/>
                                        <p:tgtEl>
                                          <p:spTgt spid="10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par>
                                <p:cTn id="99" presetID="10" presetClass="entr" presetSubtype="0" fill="hold" nodeType="withEffect">
                                  <p:stCondLst>
                                    <p:cond delay="0"/>
                                  </p:stCondLst>
                                  <p:childTnLst>
                                    <p:set>
                                      <p:cBhvr>
                                        <p:cTn id="100" dur="1" fill="hold">
                                          <p:stCondLst>
                                            <p:cond delay="0"/>
                                          </p:stCondLst>
                                        </p:cTn>
                                        <p:tgtEl>
                                          <p:spTgt spid="103"/>
                                        </p:tgtEl>
                                        <p:attrNameLst>
                                          <p:attrName>style.visibility</p:attrName>
                                        </p:attrNameLst>
                                      </p:cBhvr>
                                      <p:to>
                                        <p:strVal val="visible"/>
                                      </p:to>
                                    </p:set>
                                    <p:animEffect transition="in" filter="fade">
                                      <p:cBhvr>
                                        <p:cTn id="101" dur="500"/>
                                        <p:tgtEl>
                                          <p:spTgt spid="103"/>
                                        </p:tgtEl>
                                      </p:cBhvr>
                                    </p:animEffect>
                                  </p:childTnLst>
                                </p:cTn>
                              </p:par>
                              <p:par>
                                <p:cTn id="102" presetID="10" presetClass="entr" presetSubtype="0" fill="hold" nodeType="withEffect">
                                  <p:stCondLst>
                                    <p:cond delay="0"/>
                                  </p:stCondLst>
                                  <p:childTnLst>
                                    <p:set>
                                      <p:cBhvr>
                                        <p:cTn id="103" dur="1" fill="hold">
                                          <p:stCondLst>
                                            <p:cond delay="0"/>
                                          </p:stCondLst>
                                        </p:cTn>
                                        <p:tgtEl>
                                          <p:spTgt spid="104"/>
                                        </p:tgtEl>
                                        <p:attrNameLst>
                                          <p:attrName>style.visibility</p:attrName>
                                        </p:attrNameLst>
                                      </p:cBhvr>
                                      <p:to>
                                        <p:strVal val="visible"/>
                                      </p:to>
                                    </p:set>
                                    <p:animEffect transition="in" filter="fade">
                                      <p:cBhvr>
                                        <p:cTn id="104" dur="500"/>
                                        <p:tgtEl>
                                          <p:spTgt spid="104"/>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p:cTn id="109" dur="500" fill="hold"/>
                                        <p:tgtEl>
                                          <p:spTgt spid="4"/>
                                        </p:tgtEl>
                                        <p:attrNameLst>
                                          <p:attrName>ppt_w</p:attrName>
                                        </p:attrNameLst>
                                      </p:cBhvr>
                                      <p:tavLst>
                                        <p:tav tm="0">
                                          <p:val>
                                            <p:fltVal val="0"/>
                                          </p:val>
                                        </p:tav>
                                        <p:tav tm="100000">
                                          <p:val>
                                            <p:strVal val="#ppt_w"/>
                                          </p:val>
                                        </p:tav>
                                      </p:tavLst>
                                    </p:anim>
                                    <p:anim calcmode="lin" valueType="num">
                                      <p:cBhvr>
                                        <p:cTn id="110" dur="500" fill="hold"/>
                                        <p:tgtEl>
                                          <p:spTgt spid="4"/>
                                        </p:tgtEl>
                                        <p:attrNameLst>
                                          <p:attrName>ppt_h</p:attrName>
                                        </p:attrNameLst>
                                      </p:cBhvr>
                                      <p:tavLst>
                                        <p:tav tm="0">
                                          <p:val>
                                            <p:fltVal val="0"/>
                                          </p:val>
                                        </p:tav>
                                        <p:tav tm="100000">
                                          <p:val>
                                            <p:strVal val="#ppt_h"/>
                                          </p:val>
                                        </p:tav>
                                      </p:tavLst>
                                    </p:anim>
                                    <p:animEffect transition="in" filter="fade">
                                      <p:cBhvr>
                                        <p:cTn id="111" dur="500"/>
                                        <p:tgtEl>
                                          <p:spTgt spid="4"/>
                                        </p:tgtEl>
                                      </p:cBhvr>
                                    </p:animEffect>
                                  </p:childTnLst>
                                </p:cTn>
                              </p:par>
                              <p:par>
                                <p:cTn id="112" presetID="22" presetClass="exit" presetSubtype="1" fill="hold" nodeType="withEffect">
                                  <p:stCondLst>
                                    <p:cond delay="0"/>
                                  </p:stCondLst>
                                  <p:childTnLst>
                                    <p:animEffect transition="out" filter="wipe(up)">
                                      <p:cBhvr>
                                        <p:cTn id="113" dur="500"/>
                                        <p:tgtEl>
                                          <p:spTgt spid="47"/>
                                        </p:tgtEl>
                                      </p:cBhvr>
                                    </p:animEffect>
                                    <p:set>
                                      <p:cBhvr>
                                        <p:cTn id="114" dur="1" fill="hold">
                                          <p:stCondLst>
                                            <p:cond delay="499"/>
                                          </p:stCondLst>
                                        </p:cTn>
                                        <p:tgtEl>
                                          <p:spTgt spid="47"/>
                                        </p:tgtEl>
                                        <p:attrNameLst>
                                          <p:attrName>style.visibility</p:attrName>
                                        </p:attrNameLst>
                                      </p:cBhvr>
                                      <p:to>
                                        <p:strVal val="hidden"/>
                                      </p:to>
                                    </p:set>
                                  </p:childTnLst>
                                </p:cTn>
                              </p:par>
                              <p:par>
                                <p:cTn id="115" presetID="53" presetClass="entr" presetSubtype="0"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animEffect transition="in" filter="fade">
                                      <p:cBhvr>
                                        <p:cTn id="119" dur="500"/>
                                        <p:tgtEl>
                                          <p:spTgt spid="22"/>
                                        </p:tgtEl>
                                      </p:cBhvr>
                                    </p:animEffect>
                                  </p:childTnLst>
                                </p:cTn>
                              </p:par>
                            </p:childTnLst>
                          </p:cTn>
                        </p:par>
                        <p:par>
                          <p:cTn id="120" fill="hold">
                            <p:stCondLst>
                              <p:cond delay="500"/>
                            </p:stCondLst>
                            <p:childTnLst>
                              <p:par>
                                <p:cTn id="121" presetID="53" presetClass="entr" presetSubtype="0" fill="hold" nodeType="after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p:cTn id="123" dur="500" fill="hold"/>
                                        <p:tgtEl>
                                          <p:spTgt spid="23"/>
                                        </p:tgtEl>
                                        <p:attrNameLst>
                                          <p:attrName>ppt_w</p:attrName>
                                        </p:attrNameLst>
                                      </p:cBhvr>
                                      <p:tavLst>
                                        <p:tav tm="0">
                                          <p:val>
                                            <p:fltVal val="0"/>
                                          </p:val>
                                        </p:tav>
                                        <p:tav tm="100000">
                                          <p:val>
                                            <p:strVal val="#ppt_w"/>
                                          </p:val>
                                        </p:tav>
                                      </p:tavLst>
                                    </p:anim>
                                    <p:anim calcmode="lin" valueType="num">
                                      <p:cBhvr>
                                        <p:cTn id="124" dur="500" fill="hold"/>
                                        <p:tgtEl>
                                          <p:spTgt spid="23"/>
                                        </p:tgtEl>
                                        <p:attrNameLst>
                                          <p:attrName>ppt_h</p:attrName>
                                        </p:attrNameLst>
                                      </p:cBhvr>
                                      <p:tavLst>
                                        <p:tav tm="0">
                                          <p:val>
                                            <p:fltVal val="0"/>
                                          </p:val>
                                        </p:tav>
                                        <p:tav tm="100000">
                                          <p:val>
                                            <p:strVal val="#ppt_h"/>
                                          </p:val>
                                        </p:tav>
                                      </p:tavLst>
                                    </p:anim>
                                    <p:animEffect transition="in" filter="fade">
                                      <p:cBhvr>
                                        <p:cTn id="125" dur="500"/>
                                        <p:tgtEl>
                                          <p:spTgt spid="23"/>
                                        </p:tgtEl>
                                      </p:cBhvr>
                                    </p:animEffect>
                                  </p:childTnLst>
                                </p:cTn>
                              </p:par>
                              <p:par>
                                <p:cTn id="126" presetID="22" presetClass="exit" presetSubtype="1" fill="hold" nodeType="withEffect">
                                  <p:stCondLst>
                                    <p:cond delay="0"/>
                                  </p:stCondLst>
                                  <p:childTnLst>
                                    <p:animEffect transition="out" filter="wipe(up)">
                                      <p:cBhvr>
                                        <p:cTn id="127" dur="500"/>
                                        <p:tgtEl>
                                          <p:spTgt spid="47"/>
                                        </p:tgtEl>
                                      </p:cBhvr>
                                    </p:animEffect>
                                    <p:set>
                                      <p:cBhvr>
                                        <p:cTn id="128" dur="1" fill="hold">
                                          <p:stCondLst>
                                            <p:cond delay="499"/>
                                          </p:stCondLst>
                                        </p:cTn>
                                        <p:tgtEl>
                                          <p:spTgt spid="47"/>
                                        </p:tgtEl>
                                        <p:attrNameLst>
                                          <p:attrName>style.visibility</p:attrName>
                                        </p:attrNameLst>
                                      </p:cBhvr>
                                      <p:to>
                                        <p:strVal val="hidden"/>
                                      </p:to>
                                    </p:set>
                                  </p:childTnLst>
                                </p:cTn>
                              </p:par>
                            </p:childTnLst>
                          </p:cTn>
                        </p:par>
                        <p:par>
                          <p:cTn id="129" fill="hold">
                            <p:stCondLst>
                              <p:cond delay="1000"/>
                            </p:stCondLst>
                            <p:childTnLst>
                              <p:par>
                                <p:cTn id="130" presetID="22" presetClass="entr" presetSubtype="2" fill="hold" nodeType="after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right)">
                                      <p:cBhvr>
                                        <p:cTn id="132" dur="500"/>
                                        <p:tgtEl>
                                          <p:spTgt spid="53"/>
                                        </p:tgtEl>
                                      </p:cBhvr>
                                    </p:animEffect>
                                  </p:childTnLst>
                                </p:cTn>
                              </p:par>
                            </p:childTnLst>
                          </p:cTn>
                        </p:par>
                        <p:par>
                          <p:cTn id="133" fill="hold">
                            <p:stCondLst>
                              <p:cond delay="1500"/>
                            </p:stCondLst>
                            <p:childTnLst>
                              <p:par>
                                <p:cTn id="134" presetID="53" presetClass="entr" presetSubtype="0" fill="hold" nodeType="afterEffect">
                                  <p:stCondLst>
                                    <p:cond delay="0"/>
                                  </p:stCondLst>
                                  <p:childTnLst>
                                    <p:set>
                                      <p:cBhvr>
                                        <p:cTn id="135" dur="1" fill="hold">
                                          <p:stCondLst>
                                            <p:cond delay="0"/>
                                          </p:stCondLst>
                                        </p:cTn>
                                        <p:tgtEl>
                                          <p:spTgt spid="62"/>
                                        </p:tgtEl>
                                        <p:attrNameLst>
                                          <p:attrName>style.visibility</p:attrName>
                                        </p:attrNameLst>
                                      </p:cBhvr>
                                      <p:to>
                                        <p:strVal val="visible"/>
                                      </p:to>
                                    </p:set>
                                    <p:anim calcmode="lin" valueType="num">
                                      <p:cBhvr>
                                        <p:cTn id="136" dur="500" fill="hold"/>
                                        <p:tgtEl>
                                          <p:spTgt spid="62"/>
                                        </p:tgtEl>
                                        <p:attrNameLst>
                                          <p:attrName>ppt_w</p:attrName>
                                        </p:attrNameLst>
                                      </p:cBhvr>
                                      <p:tavLst>
                                        <p:tav tm="0">
                                          <p:val>
                                            <p:fltVal val="0"/>
                                          </p:val>
                                        </p:tav>
                                        <p:tav tm="100000">
                                          <p:val>
                                            <p:strVal val="#ppt_w"/>
                                          </p:val>
                                        </p:tav>
                                      </p:tavLst>
                                    </p:anim>
                                    <p:anim calcmode="lin" valueType="num">
                                      <p:cBhvr>
                                        <p:cTn id="137" dur="500" fill="hold"/>
                                        <p:tgtEl>
                                          <p:spTgt spid="62"/>
                                        </p:tgtEl>
                                        <p:attrNameLst>
                                          <p:attrName>ppt_h</p:attrName>
                                        </p:attrNameLst>
                                      </p:cBhvr>
                                      <p:tavLst>
                                        <p:tav tm="0">
                                          <p:val>
                                            <p:fltVal val="0"/>
                                          </p:val>
                                        </p:tav>
                                        <p:tav tm="100000">
                                          <p:val>
                                            <p:strVal val="#ppt_h"/>
                                          </p:val>
                                        </p:tav>
                                      </p:tavLst>
                                    </p:anim>
                                    <p:animEffect transition="in" filter="fade">
                                      <p:cBhvr>
                                        <p:cTn id="138" dur="500"/>
                                        <p:tgtEl>
                                          <p:spTgt spid="62"/>
                                        </p:tgtEl>
                                      </p:cBhvr>
                                    </p:animEffect>
                                  </p:childTnLst>
                                </p:cTn>
                              </p:par>
                            </p:childTnLst>
                          </p:cTn>
                        </p:par>
                        <p:par>
                          <p:cTn id="139" fill="hold">
                            <p:stCondLst>
                              <p:cond delay="2000"/>
                            </p:stCondLst>
                            <p:childTnLst>
                              <p:par>
                                <p:cTn id="140" presetID="64" presetClass="path" presetSubtype="0" accel="50000" decel="50000" fill="hold" nodeType="afterEffect">
                                  <p:stCondLst>
                                    <p:cond delay="0"/>
                                  </p:stCondLst>
                                  <p:childTnLst>
                                    <p:animMotion origin="layout" path="M -4.44444E-6 1.11022E-16 L -0.41163 -0.00764 " pathEditMode="relative" rAng="0" ptsTypes="AA">
                                      <p:cBhvr>
                                        <p:cTn id="141" dur="500" fill="hold"/>
                                        <p:tgtEl>
                                          <p:spTgt spid="62"/>
                                        </p:tgtEl>
                                        <p:attrNameLst>
                                          <p:attrName>ppt_x</p:attrName>
                                          <p:attrName>ppt_y</p:attrName>
                                        </p:attrNameLst>
                                      </p:cBhvr>
                                      <p:rCtr x="-20600" y="-400"/>
                                    </p:animMotion>
                                  </p:childTnLst>
                                </p:cTn>
                              </p:par>
                            </p:childTnLst>
                          </p:cTn>
                        </p:par>
                      </p:childTnLst>
                    </p:cTn>
                  </p:par>
                  <p:par>
                    <p:cTn id="142" fill="hold">
                      <p:stCondLst>
                        <p:cond delay="indefinite"/>
                      </p:stCondLst>
                      <p:childTnLst>
                        <p:par>
                          <p:cTn id="143" fill="hold">
                            <p:stCondLst>
                              <p:cond delay="0"/>
                            </p:stCondLst>
                            <p:childTnLst>
                              <p:par>
                                <p:cTn id="144" presetID="53" presetClass="exit" presetSubtype="0" fill="hold" nodeType="clickEffect">
                                  <p:stCondLst>
                                    <p:cond delay="0"/>
                                  </p:stCondLst>
                                  <p:childTnLst>
                                    <p:anim calcmode="lin" valueType="num">
                                      <p:cBhvr>
                                        <p:cTn id="145" dur="500"/>
                                        <p:tgtEl>
                                          <p:spTgt spid="62"/>
                                        </p:tgtEl>
                                        <p:attrNameLst>
                                          <p:attrName>ppt_w</p:attrName>
                                        </p:attrNameLst>
                                      </p:cBhvr>
                                      <p:tavLst>
                                        <p:tav tm="0">
                                          <p:val>
                                            <p:strVal val="ppt_w"/>
                                          </p:val>
                                        </p:tav>
                                        <p:tav tm="100000">
                                          <p:val>
                                            <p:fltVal val="0"/>
                                          </p:val>
                                        </p:tav>
                                      </p:tavLst>
                                    </p:anim>
                                    <p:anim calcmode="lin" valueType="num">
                                      <p:cBhvr>
                                        <p:cTn id="146" dur="500"/>
                                        <p:tgtEl>
                                          <p:spTgt spid="62"/>
                                        </p:tgtEl>
                                        <p:attrNameLst>
                                          <p:attrName>ppt_h</p:attrName>
                                        </p:attrNameLst>
                                      </p:cBhvr>
                                      <p:tavLst>
                                        <p:tav tm="0">
                                          <p:val>
                                            <p:strVal val="ppt_h"/>
                                          </p:val>
                                        </p:tav>
                                        <p:tav tm="100000">
                                          <p:val>
                                            <p:fltVal val="0"/>
                                          </p:val>
                                        </p:tav>
                                      </p:tavLst>
                                    </p:anim>
                                    <p:animEffect transition="out" filter="fade">
                                      <p:cBhvr>
                                        <p:cTn id="147" dur="500"/>
                                        <p:tgtEl>
                                          <p:spTgt spid="62"/>
                                        </p:tgtEl>
                                      </p:cBhvr>
                                    </p:animEffect>
                                    <p:set>
                                      <p:cBhvr>
                                        <p:cTn id="148" dur="1" fill="hold">
                                          <p:stCondLst>
                                            <p:cond delay="499"/>
                                          </p:stCondLst>
                                        </p:cTn>
                                        <p:tgtEl>
                                          <p:spTgt spid="62"/>
                                        </p:tgtEl>
                                        <p:attrNameLst>
                                          <p:attrName>style.visibility</p:attrName>
                                        </p:attrNameLst>
                                      </p:cBhvr>
                                      <p:to>
                                        <p:strVal val="hidden"/>
                                      </p:to>
                                    </p:set>
                                  </p:childTnLst>
                                </p:cTn>
                              </p:par>
                            </p:childTnLst>
                          </p:cTn>
                        </p:par>
                        <p:par>
                          <p:cTn id="149" fill="hold">
                            <p:stCondLst>
                              <p:cond delay="500"/>
                            </p:stCondLst>
                            <p:childTnLst>
                              <p:par>
                                <p:cTn id="150" presetID="9" presetClass="emph" presetSubtype="0" nodeType="afterEffect">
                                  <p:stCondLst>
                                    <p:cond delay="0"/>
                                  </p:stCondLst>
                                  <p:childTnLst>
                                    <p:set>
                                      <p:cBhvr rctx="PPT">
                                        <p:cTn id="151" dur="indefinite"/>
                                        <p:tgtEl>
                                          <p:spTgt spid="53"/>
                                        </p:tgtEl>
                                        <p:attrNameLst>
                                          <p:attrName>style.opacity</p:attrName>
                                        </p:attrNameLst>
                                      </p:cBhvr>
                                      <p:to>
                                        <p:strVal val="0.5"/>
                                      </p:to>
                                    </p:set>
                                    <p:animEffect filter="image" prLst="opacity: 0.5">
                                      <p:cBhvr rctx="IE">
                                        <p:cTn id="152" dur="indefinite"/>
                                        <p:tgtEl>
                                          <p:spTgt spid="53"/>
                                        </p:tgtEl>
                                      </p:cBhvr>
                                    </p:animEffect>
                                  </p:childTnLst>
                                </p:cTn>
                              </p:par>
                              <p:par>
                                <p:cTn id="153" presetID="10" presetClass="entr" presetSubtype="0" fill="hold" nodeType="withEffect">
                                  <p:stCondLst>
                                    <p:cond delay="0"/>
                                  </p:stCondLst>
                                  <p:childTnLst>
                                    <p:set>
                                      <p:cBhvr>
                                        <p:cTn id="154" dur="1" fill="hold">
                                          <p:stCondLst>
                                            <p:cond delay="0"/>
                                          </p:stCondLst>
                                        </p:cTn>
                                        <p:tgtEl>
                                          <p:spTgt spid="1026"/>
                                        </p:tgtEl>
                                        <p:attrNameLst>
                                          <p:attrName>style.visibility</p:attrName>
                                        </p:attrNameLst>
                                      </p:cBhvr>
                                      <p:to>
                                        <p:strVal val="visible"/>
                                      </p:to>
                                    </p:set>
                                    <p:animEffect transition="in" filter="fade">
                                      <p:cBhvr>
                                        <p:cTn id="155" dur="500"/>
                                        <p:tgtEl>
                                          <p:spTgt spid="102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2"/>
                                        </p:tgtEl>
                                        <p:attrNameLst>
                                          <p:attrName>style.visibility</p:attrName>
                                        </p:attrNameLst>
                                      </p:cBhvr>
                                      <p:to>
                                        <p:strVal val="visible"/>
                                      </p:to>
                                    </p:set>
                                    <p:animEffect transition="in" filter="fade">
                                      <p:cBhvr>
                                        <p:cTn id="158" dur="500"/>
                                        <p:tgtEl>
                                          <p:spTgt spid="32"/>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7"/>
                                        </p:tgtEl>
                                        <p:attrNameLst>
                                          <p:attrName>style.visibility</p:attrName>
                                        </p:attrNameLst>
                                      </p:cBhvr>
                                      <p:to>
                                        <p:strVal val="visible"/>
                                      </p:to>
                                    </p:set>
                                    <p:animEffect transition="in" filter="fade">
                                      <p:cBhvr>
                                        <p:cTn id="161" dur="500"/>
                                        <p:tgtEl>
                                          <p:spTgt spid="27"/>
                                        </p:tgtEl>
                                      </p:cBhvr>
                                    </p:animEffect>
                                  </p:childTnLst>
                                </p:cTn>
                              </p:par>
                              <p:par>
                                <p:cTn id="162" presetID="10" presetClass="entr" presetSubtype="0" fill="hold" nodeType="withEffect">
                                  <p:stCondLst>
                                    <p:cond delay="0"/>
                                  </p:stCondLst>
                                  <p:childTnLst>
                                    <p:set>
                                      <p:cBhvr>
                                        <p:cTn id="163" dur="1" fill="hold">
                                          <p:stCondLst>
                                            <p:cond delay="0"/>
                                          </p:stCondLst>
                                        </p:cTn>
                                        <p:tgtEl>
                                          <p:spTgt spid="95"/>
                                        </p:tgtEl>
                                        <p:attrNameLst>
                                          <p:attrName>style.visibility</p:attrName>
                                        </p:attrNameLst>
                                      </p:cBhvr>
                                      <p:to>
                                        <p:strVal val="visible"/>
                                      </p:to>
                                    </p:set>
                                    <p:animEffect transition="in" filter="fade">
                                      <p:cBhvr>
                                        <p:cTn id="164" dur="500"/>
                                        <p:tgtEl>
                                          <p:spTgt spid="95"/>
                                        </p:tgtEl>
                                      </p:cBhvr>
                                    </p:animEffect>
                                  </p:childTnLst>
                                </p:cTn>
                              </p:par>
                              <p:par>
                                <p:cTn id="165" presetID="10" presetClass="entr" presetSubtype="0" fill="hold" nodeType="with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fade">
                                      <p:cBhvr>
                                        <p:cTn id="167" dur="500"/>
                                        <p:tgtEl>
                                          <p:spTgt spid="98"/>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childTnLst>
                                    <p:set>
                                      <p:cBhvr>
                                        <p:cTn id="171" dur="1" fill="hold">
                                          <p:stCondLst>
                                            <p:cond delay="0"/>
                                          </p:stCondLst>
                                        </p:cTn>
                                        <p:tgtEl>
                                          <p:spTgt spid="56"/>
                                        </p:tgtEl>
                                        <p:attrNameLst>
                                          <p:attrName>style.visibility</p:attrName>
                                        </p:attrNameLst>
                                      </p:cBhvr>
                                      <p:to>
                                        <p:strVal val="visible"/>
                                      </p:to>
                                    </p:set>
                                    <p:animEffect transition="in" filter="wipe(left)">
                                      <p:cBhvr>
                                        <p:cTn id="172" dur="500"/>
                                        <p:tgtEl>
                                          <p:spTgt spid="56"/>
                                        </p:tgtEl>
                                      </p:cBhvr>
                                    </p:animEffect>
                                  </p:childTnLst>
                                </p:cTn>
                              </p:par>
                              <p:par>
                                <p:cTn id="173" presetID="22" presetClass="exit" presetSubtype="2" fill="hold" nodeType="withEffect">
                                  <p:stCondLst>
                                    <p:cond delay="0"/>
                                  </p:stCondLst>
                                  <p:childTnLst>
                                    <p:animEffect transition="out" filter="wipe(right)">
                                      <p:cBhvr>
                                        <p:cTn id="174" dur="500"/>
                                        <p:tgtEl>
                                          <p:spTgt spid="53"/>
                                        </p:tgtEl>
                                      </p:cBhvr>
                                    </p:animEffect>
                                    <p:set>
                                      <p:cBhvr>
                                        <p:cTn id="175" dur="1" fill="hold">
                                          <p:stCondLst>
                                            <p:cond delay="499"/>
                                          </p:stCondLst>
                                        </p:cTn>
                                        <p:tgtEl>
                                          <p:spTgt spid="53"/>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22" presetClass="entr" presetSubtype="2" fill="hold" nodeType="clickEffect">
                                  <p:stCondLst>
                                    <p:cond delay="0"/>
                                  </p:stCondLst>
                                  <p:childTnLst>
                                    <p:set>
                                      <p:cBhvr>
                                        <p:cTn id="179" dur="1" fill="hold">
                                          <p:stCondLst>
                                            <p:cond delay="0"/>
                                          </p:stCondLst>
                                        </p:cTn>
                                        <p:tgtEl>
                                          <p:spTgt spid="44"/>
                                        </p:tgtEl>
                                        <p:attrNameLst>
                                          <p:attrName>style.visibility</p:attrName>
                                        </p:attrNameLst>
                                      </p:cBhvr>
                                      <p:to>
                                        <p:strVal val="visible"/>
                                      </p:to>
                                    </p:set>
                                    <p:animEffect transition="in" filter="wipe(right)">
                                      <p:cBhvr>
                                        <p:cTn id="180" dur="500"/>
                                        <p:tgtEl>
                                          <p:spTgt spid="44"/>
                                        </p:tgtEl>
                                      </p:cBhvr>
                                    </p:animEffect>
                                  </p:childTnLst>
                                </p:cTn>
                              </p:par>
                              <p:par>
                                <p:cTn id="181" presetID="22" presetClass="exit" presetSubtype="8" fill="hold" nodeType="withEffect">
                                  <p:stCondLst>
                                    <p:cond delay="0"/>
                                  </p:stCondLst>
                                  <p:childTnLst>
                                    <p:animEffect transition="out" filter="wipe(left)">
                                      <p:cBhvr>
                                        <p:cTn id="182" dur="500"/>
                                        <p:tgtEl>
                                          <p:spTgt spid="56"/>
                                        </p:tgtEl>
                                      </p:cBhvr>
                                    </p:animEffect>
                                    <p:set>
                                      <p:cBhvr>
                                        <p:cTn id="183"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p:bldP spid="16" grpId="0"/>
      <p:bldP spid="18" grpId="0" animBg="1"/>
      <p:bldP spid="22" grpId="0" animBg="1"/>
      <p:bldP spid="27" grpId="0"/>
      <p:bldP spid="32" grpId="0"/>
      <p:bldP spid="35" grpId="0" animBg="1"/>
      <p:bldP spid="36" grpId="0" animBg="1"/>
      <p:bldP spid="37" grpId="0" animBg="1"/>
      <p:bldP spid="38"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dirty="0" smtClean="0"/>
              <a:t>Visual Studio 2012 ALM Updates</a:t>
            </a:r>
            <a:endParaRPr lang="en-US" dirty="0"/>
          </a:p>
        </p:txBody>
      </p:sp>
      <p:sp>
        <p:nvSpPr>
          <p:cNvPr id="230403" name="Rectangle 3"/>
          <p:cNvSpPr>
            <a:spLocks noGrp="1" noChangeArrowheads="1"/>
          </p:cNvSpPr>
          <p:nvPr>
            <p:ph type="body" sz="quarter" idx="10"/>
          </p:nvPr>
        </p:nvSpPr>
        <p:spPr>
          <a:xfrm>
            <a:off x="519112" y="1447799"/>
            <a:ext cx="11149013" cy="2320635"/>
          </a:xfrm>
        </p:spPr>
        <p:txBody>
          <a:bodyPr/>
          <a:lstStyle/>
          <a:p>
            <a:r>
              <a:rPr lang="en-US" dirty="0" smtClean="0"/>
              <a:t>Visual Studio Profiler support</a:t>
            </a:r>
          </a:p>
          <a:p>
            <a:pPr lvl="1"/>
            <a:r>
              <a:rPr lang="en-US" dirty="0" smtClean="0"/>
              <a:t>Identify performance issues in your SharePoint solutions</a:t>
            </a:r>
          </a:p>
          <a:p>
            <a:r>
              <a:rPr lang="en-US" dirty="0" smtClean="0"/>
              <a:t>Unit Testing</a:t>
            </a:r>
          </a:p>
          <a:p>
            <a:pPr lvl="1"/>
            <a:r>
              <a:rPr lang="en-US" dirty="0" smtClean="0"/>
              <a:t>Create and execute unit tests in Visual Studio using Microsoft Fakes framework</a:t>
            </a:r>
          </a:p>
        </p:txBody>
      </p:sp>
    </p:spTree>
    <p:extLst>
      <p:ext uri="{BB962C8B-B14F-4D97-AF65-F5344CB8AC3E}">
        <p14:creationId xmlns:p14="http://schemas.microsoft.com/office/powerpoint/2010/main" val="242188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Visual Studio 2012 ALM</a:t>
            </a:r>
            <a:endParaRPr lang="en-US" dirty="0"/>
          </a:p>
        </p:txBody>
      </p:sp>
    </p:spTree>
    <p:extLst>
      <p:ext uri="{BB962C8B-B14F-4D97-AF65-F5344CB8AC3E}">
        <p14:creationId xmlns:p14="http://schemas.microsoft.com/office/powerpoint/2010/main" val="365712066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LightSwitch and SharePoint</a:t>
            </a:r>
            <a:endParaRPr lang="en-US" dirty="0"/>
          </a:p>
        </p:txBody>
      </p:sp>
    </p:spTree>
    <p:extLst>
      <p:ext uri="{BB962C8B-B14F-4D97-AF65-F5344CB8AC3E}">
        <p14:creationId xmlns:p14="http://schemas.microsoft.com/office/powerpoint/2010/main" val="2032452729"/>
      </p:ext>
    </p:extLst>
  </p:cSld>
  <p:clrMapOvr>
    <a:masterClrMapping/>
  </p:clrMapOvr>
  <p:transition>
    <p:fade/>
  </p:transition>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Jay Schmelzer</External_x0020_Speaker>
    <Session_x0020_Code xmlns="2295e2e7-0eeb-498e-8716-217bb2ee6ee3">OPS231</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8b529f77-48ab-4581-b468-93f09345b8aa"/>
    <ds:schemaRef ds:uri="http://schemas.microsoft.com/office/infopath/2007/PartnerControls"/>
    <ds:schemaRef ds:uri="http://purl.org/dc/terms/"/>
    <ds:schemaRef ds:uri="2295e2e7-0eeb-498e-8716-217bb2ee6ee3"/>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1169</TotalTime>
  <Words>721</Words>
  <Application>Microsoft Office PowerPoint</Application>
  <PresentationFormat>Custom</PresentationFormat>
  <Paragraphs>115</Paragraphs>
  <Slides>16</Slides>
  <Notes>8</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TechEd_2012_Template_16x9</vt:lpstr>
      <vt:lpstr>White with Consolas font for code slides</vt:lpstr>
      <vt:lpstr>Developing and Managing SharePoint Solutions with Visual Studio 2012</vt:lpstr>
      <vt:lpstr>Agenda</vt:lpstr>
      <vt:lpstr>SharePoint  development with Visual Studio</vt:lpstr>
      <vt:lpstr>Visual Studio 2012 SharePoint enhancements</vt:lpstr>
      <vt:lpstr>SharePoint Development with Visual Studio 2012</vt:lpstr>
      <vt:lpstr>Application Lifecycle</vt:lpstr>
      <vt:lpstr>Visual Studio 2012 ALM Updates</vt:lpstr>
      <vt:lpstr>Visual Studio 2012 ALM</vt:lpstr>
      <vt:lpstr>LightSwitch and SharePoint</vt:lpstr>
      <vt:lpstr>PowerPoint Presentation</vt:lpstr>
      <vt:lpstr>PowerPoint Presentation</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and Managing SharePoint Solutions with Visual Studio 2012</dc:title>
  <dc:subject>TechEd 2012</dc:subject>
  <dc:creator>Jay Schmelzer</dc:creator>
  <cp:keywords>TechEd 2012</cp:keywords>
  <dc:description>Template: Jordan Cayabyab, Artitudes Design
Formatting:
Event Date: June 11-14, 2012
Event Location: Orlando, FL
Audience Type: IT Pros, Developers</dc:description>
  <cp:lastModifiedBy>Shows</cp:lastModifiedBy>
  <cp:revision>17</cp:revision>
  <cp:lastPrinted>2010-05-11T05:02:34Z</cp:lastPrinted>
  <dcterms:created xsi:type="dcterms:W3CDTF">2012-06-06T04:21:28Z</dcterms:created>
  <dcterms:modified xsi:type="dcterms:W3CDTF">2012-06-12T21:41:01Z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