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5"/>
  </p:notesMasterIdLst>
  <p:handoutMasterIdLst>
    <p:handoutMasterId r:id="rId36"/>
  </p:handoutMasterIdLst>
  <p:sldIdLst>
    <p:sldId id="257" r:id="rId6"/>
    <p:sldId id="319" r:id="rId7"/>
    <p:sldId id="320" r:id="rId8"/>
    <p:sldId id="321" r:id="rId9"/>
    <p:sldId id="322" r:id="rId10"/>
    <p:sldId id="323" r:id="rId11"/>
    <p:sldId id="324" r:id="rId12"/>
    <p:sldId id="325" r:id="rId13"/>
    <p:sldId id="326" r:id="rId14"/>
    <p:sldId id="347" r:id="rId15"/>
    <p:sldId id="348" r:id="rId16"/>
    <p:sldId id="343" r:id="rId17"/>
    <p:sldId id="344" r:id="rId18"/>
    <p:sldId id="340" r:id="rId19"/>
    <p:sldId id="345" r:id="rId20"/>
    <p:sldId id="346" r:id="rId21"/>
    <p:sldId id="352" r:id="rId22"/>
    <p:sldId id="349" r:id="rId23"/>
    <p:sldId id="350" r:id="rId24"/>
    <p:sldId id="351" r:id="rId25"/>
    <p:sldId id="353" r:id="rId26"/>
    <p:sldId id="354" r:id="rId27"/>
    <p:sldId id="355" r:id="rId28"/>
    <p:sldId id="381" r:id="rId29"/>
    <p:sldId id="377" r:id="rId30"/>
    <p:sldId id="378" r:id="rId31"/>
    <p:sldId id="379" r:id="rId32"/>
    <p:sldId id="380" r:id="rId33"/>
    <p:sldId id="256" r:id="rId3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5CDD76-3AAA-4A23-B853-D4B5F7267E2F}">
          <p14:sldIdLst>
            <p14:sldId id="257"/>
            <p14:sldId id="319"/>
            <p14:sldId id="320"/>
            <p14:sldId id="321"/>
            <p14:sldId id="322"/>
            <p14:sldId id="323"/>
          </p14:sldIdLst>
        </p14:section>
        <p14:section name="Cloud Platform" id="{C19F655A-8023-44D2-B563-BD4742DD459A}">
          <p14:sldIdLst>
            <p14:sldId id="324"/>
            <p14:sldId id="325"/>
            <p14:sldId id="326"/>
          </p14:sldIdLst>
        </p14:section>
        <p14:section name="No-code Solutions" id="{99FC7859-2F49-401B-AC3F-A3CFD918D59E}">
          <p14:sldIdLst>
            <p14:sldId id="347"/>
            <p14:sldId id="348"/>
            <p14:sldId id="343"/>
            <p14:sldId id="344"/>
          </p14:sldIdLst>
        </p14:section>
        <p14:section name="Code-based Solutions" id="{7E3724E2-85A9-4E0E-BE6A-D2CAB89BA387}">
          <p14:sldIdLst>
            <p14:sldId id="340"/>
            <p14:sldId id="345"/>
            <p14:sldId id="346"/>
            <p14:sldId id="352"/>
            <p14:sldId id="349"/>
            <p14:sldId id="350"/>
            <p14:sldId id="351"/>
            <p14:sldId id="353"/>
            <p14:sldId id="354"/>
            <p14:sldId id="355"/>
            <p14:sldId id="381"/>
            <p14:sldId id="377"/>
            <p14:sldId id="378"/>
            <p14:sldId id="379"/>
            <p14:sldId id="380"/>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6" autoAdjust="0"/>
    <p:restoredTop sz="85369" autoAdjust="0"/>
  </p:normalViewPr>
  <p:slideViewPr>
    <p:cSldViewPr>
      <p:cViewPr varScale="1">
        <p:scale>
          <a:sx n="115" d="100"/>
          <a:sy n="115" d="100"/>
        </p:scale>
        <p:origin x="-54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431" lvl="1"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80344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4A93500-C4EB-4F99-9A25-664B9FF6C20F}" type="datetime1">
              <a:rPr lang="en-US" smtClean="0"/>
              <a:t>6/13/2012</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72489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0344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6/13/2012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6/13/2012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102213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504713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3270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5:26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25635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431" lvl="1"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80344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59606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TechReady</a:t>
            </a:r>
            <a:r>
              <a:rPr lang="en-US" dirty="0" smtClean="0"/>
              <a:t>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803443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35.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msdn.microsoft.com/en-us/office/hh506337"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hyperlink" Target="mailto:donovanf@microsoft.com" TargetMode="External"/><Relationship Id="rId4" Type="http://schemas.openxmlformats.org/officeDocument/2006/relationships/hyperlink" Target="http://http/msdn.microsoft.com/en-us/office/hh50633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hyperlink" Target="http://microsoft.com/msdn"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7.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49.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 Id="rId9"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Building Integrated Microsoft Office 365, SharePoint Online, and Office Solutions Using BCS and LOB Data</a:t>
            </a:r>
          </a:p>
        </p:txBody>
      </p:sp>
      <p:sp>
        <p:nvSpPr>
          <p:cNvPr id="3" name="Subtitle 2"/>
          <p:cNvSpPr>
            <a:spLocks noGrp="1"/>
          </p:cNvSpPr>
          <p:nvPr>
            <p:ph type="subTitle" idx="1"/>
          </p:nvPr>
        </p:nvSpPr>
        <p:spPr/>
        <p:txBody>
          <a:bodyPr/>
          <a:lstStyle/>
          <a:p>
            <a:r>
              <a:rPr lang="en-US" dirty="0" smtClean="0"/>
              <a:t>Donovan Follette</a:t>
            </a:r>
          </a:p>
          <a:p>
            <a:r>
              <a:rPr lang="en-US" dirty="0" smtClean="0"/>
              <a:t>donovanf@microsoft.com</a:t>
            </a:r>
          </a:p>
          <a:p>
            <a:r>
              <a:rPr lang="en-US" dirty="0" smtClean="0"/>
              <a:t>Sr. Technical Evangelist</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3"/>
          <p:cNvSpPr txBox="1">
            <a:spLocks/>
          </p:cNvSpPr>
          <p:nvPr/>
        </p:nvSpPr>
        <p:spPr>
          <a:xfrm>
            <a:off x="519112" y="228600"/>
            <a:ext cx="11149013" cy="284288"/>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OSP302</a:t>
            </a:r>
            <a:endParaRPr lang="en-US" sz="1800" b="0"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Fabrikam: No-code and BCS Business Scenario</a:t>
            </a:r>
            <a:endParaRPr lang="en-US" dirty="0"/>
          </a:p>
        </p:txBody>
      </p:sp>
      <p:grpSp>
        <p:nvGrpSpPr>
          <p:cNvPr id="80" name="Group 79"/>
          <p:cNvGrpSpPr/>
          <p:nvPr/>
        </p:nvGrpSpPr>
        <p:grpSpPr>
          <a:xfrm>
            <a:off x="6135687" y="1191815"/>
            <a:ext cx="1401762" cy="1404801"/>
            <a:chOff x="4610100" y="1443207"/>
            <a:chExt cx="1401762" cy="1404801"/>
          </a:xfrm>
        </p:grpSpPr>
        <p:sp>
          <p:nvSpPr>
            <p:cNvPr id="81" name="Rectangle 80"/>
            <p:cNvSpPr/>
            <p:nvPr/>
          </p:nvSpPr>
          <p:spPr bwMode="auto">
            <a:xfrm>
              <a:off x="4610100" y="1443207"/>
              <a:ext cx="1401762" cy="14048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Phone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2" name="Picture 81"/>
            <p:cNvPicPr/>
            <p:nvPr/>
          </p:nvPicPr>
          <p:blipFill>
            <a:blip r:embed="rId3"/>
            <a:stretch>
              <a:fillRect/>
            </a:stretch>
          </p:blipFill>
          <p:spPr>
            <a:xfrm>
              <a:off x="5408397" y="1556122"/>
              <a:ext cx="477365" cy="89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3" name="Group 82"/>
          <p:cNvGrpSpPr/>
          <p:nvPr/>
        </p:nvGrpSpPr>
        <p:grpSpPr>
          <a:xfrm>
            <a:off x="4659549" y="1189362"/>
            <a:ext cx="1409147" cy="1400084"/>
            <a:chOff x="2131076" y="2501194"/>
            <a:chExt cx="1409147" cy="1400084"/>
          </a:xfrm>
          <a:solidFill>
            <a:schemeClr val="accent6"/>
          </a:solidFill>
        </p:grpSpPr>
        <p:sp>
          <p:nvSpPr>
            <p:cNvPr id="84" name="Rectangle 83"/>
            <p:cNvSpPr/>
            <p:nvPr/>
          </p:nvSpPr>
          <p:spPr bwMode="auto">
            <a:xfrm>
              <a:off x="2131076" y="2501194"/>
              <a:ext cx="1409147" cy="140008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 </a:t>
              </a:r>
              <a:b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Access WP</a:t>
              </a:r>
              <a:endParaRPr lang="en-US" sz="14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5" name="Picture 84"/>
            <p:cNvPicPr/>
            <p:nvPr/>
          </p:nvPicPr>
          <p:blipFill>
            <a:blip r:embed="rId4" cstate="screen">
              <a:extLst>
                <a:ext uri="{28A0092B-C50C-407E-A947-70E740481C1C}">
                  <a14:useLocalDpi xmlns:a14="http://schemas.microsoft.com/office/drawing/2010/main"/>
                </a:ext>
              </a:extLst>
            </a:blip>
            <a:stretch>
              <a:fillRect/>
            </a:stretch>
          </p:blipFill>
          <p:spPr>
            <a:xfrm>
              <a:off x="2464057" y="2706882"/>
              <a:ext cx="942276" cy="751527"/>
            </a:xfrm>
            <a:prstGeom prst="roundRect">
              <a:avLst>
                <a:gd name="adj" fmla="val 8594"/>
              </a:avLst>
            </a:prstGeom>
            <a:grpFill/>
            <a:ln>
              <a:noFill/>
            </a:ln>
            <a:effectLst>
              <a:reflection blurRad="12700" stA="38000" endPos="28000" dist="5000" dir="5400000" sy="-100000" algn="bl" rotWithShape="0"/>
            </a:effectLst>
          </p:spPr>
        </p:pic>
      </p:grpSp>
      <p:grpSp>
        <p:nvGrpSpPr>
          <p:cNvPr id="86" name="Group 85"/>
          <p:cNvGrpSpPr/>
          <p:nvPr/>
        </p:nvGrpSpPr>
        <p:grpSpPr>
          <a:xfrm>
            <a:off x="1690307" y="1196532"/>
            <a:ext cx="2879851" cy="1404455"/>
            <a:chOff x="164720" y="1447924"/>
            <a:chExt cx="2879851" cy="1404455"/>
          </a:xfrm>
        </p:grpSpPr>
        <p:sp>
          <p:nvSpPr>
            <p:cNvPr id="87" name="Rectangle 86"/>
            <p:cNvSpPr/>
            <p:nvPr/>
          </p:nvSpPr>
          <p:spPr bwMode="auto">
            <a:xfrm>
              <a:off x="164720" y="1447924"/>
              <a:ext cx="2879851"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Office</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Clients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39" y="1508820"/>
              <a:ext cx="2497447" cy="557496"/>
            </a:xfrm>
            <a:prstGeom prst="rect">
              <a:avLst/>
            </a:prstGeom>
          </p:spPr>
        </p:pic>
        <p:pic>
          <p:nvPicPr>
            <p:cNvPr id="89"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4786" y="2138132"/>
              <a:ext cx="563935" cy="519673"/>
            </a:xfrm>
            <a:prstGeom prst="rect">
              <a:avLst/>
            </a:prstGeom>
          </p:spPr>
        </p:pic>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920" y="2138133"/>
              <a:ext cx="562296" cy="519673"/>
            </a:xfrm>
            <a:prstGeom prst="rect">
              <a:avLst/>
            </a:prstGeom>
          </p:spPr>
        </p:pic>
      </p:grpSp>
      <p:grpSp>
        <p:nvGrpSpPr>
          <p:cNvPr id="91" name="Group 90"/>
          <p:cNvGrpSpPr/>
          <p:nvPr/>
        </p:nvGrpSpPr>
        <p:grpSpPr>
          <a:xfrm>
            <a:off x="1679417" y="3338190"/>
            <a:ext cx="1412652" cy="1346925"/>
            <a:chOff x="153830" y="3589582"/>
            <a:chExt cx="1412652" cy="1346925"/>
          </a:xfrm>
        </p:grpSpPr>
        <p:grpSp>
          <p:nvGrpSpPr>
            <p:cNvPr id="92" name="Group 91"/>
            <p:cNvGrpSpPr/>
            <p:nvPr/>
          </p:nvGrpSpPr>
          <p:grpSpPr>
            <a:xfrm>
              <a:off x="153830" y="3589582"/>
              <a:ext cx="1412652" cy="1346925"/>
              <a:chOff x="153830" y="3589582"/>
              <a:chExt cx="1412652" cy="1346925"/>
            </a:xfrm>
          </p:grpSpPr>
          <p:sp>
            <p:nvSpPr>
              <p:cNvPr id="94" name="Rectangle 93"/>
              <p:cNvSpPr/>
              <p:nvPr/>
            </p:nvSpPr>
            <p:spPr bwMode="auto">
              <a:xfrm>
                <a:off x="164720" y="3589582"/>
                <a:ext cx="1401762" cy="64040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5" name="Rectangle 94"/>
              <p:cNvSpPr/>
              <p:nvPr/>
            </p:nvSpPr>
            <p:spPr bwMode="auto">
              <a:xfrm>
                <a:off x="153830" y="4298450"/>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Content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Type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93" name="Up-Down Arrow 92"/>
            <p:cNvSpPr/>
            <p:nvPr/>
          </p:nvSpPr>
          <p:spPr bwMode="auto">
            <a:xfrm>
              <a:off x="1112963" y="3957549"/>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96" name="Group 95"/>
          <p:cNvGrpSpPr/>
          <p:nvPr/>
        </p:nvGrpSpPr>
        <p:grpSpPr>
          <a:xfrm>
            <a:off x="1674932" y="4773046"/>
            <a:ext cx="2895480" cy="1404455"/>
            <a:chOff x="149345" y="5024438"/>
            <a:chExt cx="2895480" cy="1404455"/>
          </a:xfrm>
        </p:grpSpPr>
        <p:sp>
          <p:nvSpPr>
            <p:cNvPr id="97" name="Rectangle 96"/>
            <p:cNvSpPr/>
            <p:nvPr/>
          </p:nvSpPr>
          <p:spPr bwMode="auto">
            <a:xfrm>
              <a:off x="149345" y="5024438"/>
              <a:ext cx="2895480"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SharePoint</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Online (Now with BCS)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8" name="Picture 9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191" y="5142209"/>
              <a:ext cx="1302293" cy="779574"/>
            </a:xfrm>
            <a:prstGeom prst="rect">
              <a:avLst/>
            </a:prstGeom>
          </p:spPr>
        </p:pic>
      </p:grpSp>
      <p:grpSp>
        <p:nvGrpSpPr>
          <p:cNvPr id="99" name="Group 98"/>
          <p:cNvGrpSpPr/>
          <p:nvPr/>
        </p:nvGrpSpPr>
        <p:grpSpPr>
          <a:xfrm>
            <a:off x="4659549" y="4773046"/>
            <a:ext cx="2892426" cy="1397020"/>
            <a:chOff x="3133962" y="5024438"/>
            <a:chExt cx="2892426" cy="1397020"/>
          </a:xfrm>
        </p:grpSpPr>
        <p:sp>
          <p:nvSpPr>
            <p:cNvPr id="100" name="Rectangle 99"/>
            <p:cNvSpPr/>
            <p:nvPr/>
          </p:nvSpPr>
          <p:spPr bwMode="auto">
            <a:xfrm>
              <a:off x="3133962" y="5024438"/>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WCF</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Service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1" name="Picture 10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7083" y="5199826"/>
              <a:ext cx="646082" cy="523149"/>
            </a:xfrm>
            <a:prstGeom prst="rect">
              <a:avLst/>
            </a:prstGeom>
          </p:spPr>
        </p:pic>
        <p:pic>
          <p:nvPicPr>
            <p:cNvPr id="102" name="Picture 3" descr="D:\AA - Microsoft\Events DVD 35\DVD_ART35\Logos\Azure Services Platform\Windows Azure\Windows Azure logo bl.png"/>
            <p:cNvPicPr>
              <a:picLocks noChangeAspect="1" noChangeArrowheads="1"/>
            </p:cNvPicPr>
            <p:nvPr/>
          </p:nvPicPr>
          <p:blipFill>
            <a:blip r:embed="rId10"/>
            <a:srcRect b="35285"/>
            <a:stretch>
              <a:fillRect/>
            </a:stretch>
          </p:blipFill>
          <p:spPr bwMode="auto">
            <a:xfrm>
              <a:off x="3515647" y="5661592"/>
              <a:ext cx="2061936" cy="311415"/>
            </a:xfrm>
            <a:prstGeom prst="rect">
              <a:avLst/>
            </a:prstGeom>
            <a:noFill/>
            <a:ln>
              <a:noFill/>
            </a:ln>
          </p:spPr>
        </p:pic>
      </p:grpSp>
      <p:grpSp>
        <p:nvGrpSpPr>
          <p:cNvPr id="103" name="Group 102"/>
          <p:cNvGrpSpPr/>
          <p:nvPr/>
        </p:nvGrpSpPr>
        <p:grpSpPr>
          <a:xfrm>
            <a:off x="7621586" y="4780963"/>
            <a:ext cx="2892426" cy="1397020"/>
            <a:chOff x="6095999" y="5032355"/>
            <a:chExt cx="2892426" cy="1397020"/>
          </a:xfrm>
        </p:grpSpPr>
        <p:sp>
          <p:nvSpPr>
            <p:cNvPr id="104" name="Rectangle 103"/>
            <p:cNvSpPr/>
            <p:nvPr/>
          </p:nvSpPr>
          <p:spPr bwMode="auto">
            <a:xfrm>
              <a:off x="6095999" y="5032355"/>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Order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Data</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5" name="Picture 10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0097" y="5250074"/>
              <a:ext cx="500978" cy="375734"/>
            </a:xfrm>
            <a:prstGeom prst="rect">
              <a:avLst/>
            </a:prstGeom>
          </p:spPr>
        </p:pic>
        <p:pic>
          <p:nvPicPr>
            <p:cNvPr id="106" name="AZURE logo" descr="\\SERVER3\InternalBin\Resource DVD\DVD_ART36\Logos\Azure Services Platform\Windows Azure\Windows Azure logo rev.png"/>
            <p:cNvPicPr>
              <a:picLocks noChangeAspect="1" noChangeArrowheads="1"/>
            </p:cNvPicPr>
            <p:nvPr/>
          </p:nvPicPr>
          <p:blipFill>
            <a:blip r:embed="rId12"/>
            <a:stretch>
              <a:fillRect/>
            </a:stretch>
          </p:blipFill>
          <p:spPr bwMode="auto">
            <a:xfrm>
              <a:off x="6835532" y="5663518"/>
              <a:ext cx="1410108" cy="433993"/>
            </a:xfrm>
            <a:prstGeom prst="rect">
              <a:avLst/>
            </a:prstGeom>
            <a:noFill/>
            <a:ln>
              <a:noFill/>
            </a:ln>
          </p:spPr>
        </p:pic>
      </p:grpSp>
      <p:grpSp>
        <p:nvGrpSpPr>
          <p:cNvPr id="107" name="Group 106"/>
          <p:cNvGrpSpPr/>
          <p:nvPr/>
        </p:nvGrpSpPr>
        <p:grpSpPr>
          <a:xfrm>
            <a:off x="7621586" y="3344296"/>
            <a:ext cx="2892426" cy="1344611"/>
            <a:chOff x="6095999" y="3595688"/>
            <a:chExt cx="2892426" cy="1344611"/>
          </a:xfrm>
        </p:grpSpPr>
        <p:sp>
          <p:nvSpPr>
            <p:cNvPr id="108" name="Rectangle 107"/>
            <p:cNvSpPr/>
            <p:nvPr/>
          </p:nvSpPr>
          <p:spPr bwMode="auto">
            <a:xfrm>
              <a:off x="6095999" y="3595688"/>
              <a:ext cx="2892426" cy="134461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Blob</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9" name="Picture 3" descr="D:\AA - Microsoft\Events DVD 35\DVD_ART35\Logos\Azure Services Platform\Windows Azure\Windows Azure logo bl.png"/>
            <p:cNvPicPr>
              <a:picLocks noChangeAspect="1" noChangeArrowheads="1"/>
            </p:cNvPicPr>
            <p:nvPr/>
          </p:nvPicPr>
          <p:blipFill>
            <a:blip r:embed="rId10"/>
            <a:srcRect b="35285"/>
            <a:stretch>
              <a:fillRect/>
            </a:stretch>
          </p:blipFill>
          <p:spPr bwMode="auto">
            <a:xfrm>
              <a:off x="6509618" y="4298450"/>
              <a:ext cx="2061936" cy="311415"/>
            </a:xfrm>
            <a:prstGeom prst="rect">
              <a:avLst/>
            </a:prstGeom>
            <a:noFill/>
            <a:ln>
              <a:noFill/>
            </a:ln>
          </p:spPr>
        </p:pic>
        <p:pic>
          <p:nvPicPr>
            <p:cNvPr id="110" name="Picture 10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0097" y="3862975"/>
              <a:ext cx="500978" cy="375734"/>
            </a:xfrm>
            <a:prstGeom prst="rect">
              <a:avLst/>
            </a:prstGeom>
          </p:spPr>
        </p:pic>
      </p:grpSp>
      <p:sp>
        <p:nvSpPr>
          <p:cNvPr id="111" name="Up-Down Arrow 110"/>
          <p:cNvSpPr/>
          <p:nvPr/>
        </p:nvSpPr>
        <p:spPr bwMode="auto">
          <a:xfrm rot="5400000">
            <a:off x="7457460" y="5080891"/>
            <a:ext cx="281251" cy="587051"/>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2" name="Up-Down Arrow 111"/>
          <p:cNvSpPr/>
          <p:nvPr/>
        </p:nvSpPr>
        <p:spPr bwMode="auto">
          <a:xfrm rot="2616927">
            <a:off x="7416808" y="4508540"/>
            <a:ext cx="281251" cy="437977"/>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3" name="Up-Down Arrow 112"/>
          <p:cNvSpPr/>
          <p:nvPr/>
        </p:nvSpPr>
        <p:spPr bwMode="auto">
          <a:xfrm>
            <a:off x="2639278" y="4434133"/>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4" name="Up-Down Arrow 113"/>
          <p:cNvSpPr/>
          <p:nvPr/>
        </p:nvSpPr>
        <p:spPr bwMode="auto">
          <a:xfrm>
            <a:off x="2637052" y="2387542"/>
            <a:ext cx="281251" cy="1270850"/>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5" name="Up-Down Arrow 114"/>
          <p:cNvSpPr/>
          <p:nvPr/>
        </p:nvSpPr>
        <p:spPr bwMode="auto">
          <a:xfrm rot="5400000">
            <a:off x="4488985" y="5073559"/>
            <a:ext cx="281251" cy="620888"/>
          </a:xfrm>
          <a:prstGeom prst="upDownArrow">
            <a:avLst/>
          </a:prstGeom>
          <a:solidFill>
            <a:srgbClr val="FBFBFB"/>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16" name="Group 115"/>
          <p:cNvGrpSpPr/>
          <p:nvPr/>
        </p:nvGrpSpPr>
        <p:grpSpPr>
          <a:xfrm>
            <a:off x="3167104" y="4039444"/>
            <a:ext cx="1409147" cy="638057"/>
            <a:chOff x="1641517" y="4290836"/>
            <a:chExt cx="1409147" cy="638057"/>
          </a:xfrm>
        </p:grpSpPr>
        <p:sp>
          <p:nvSpPr>
            <p:cNvPr id="117" name="Rectangle 116"/>
            <p:cNvSpPr/>
            <p:nvPr/>
          </p:nvSpPr>
          <p:spPr bwMode="auto">
            <a:xfrm>
              <a:off x="1641517" y="4290836"/>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Services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8" name="Picture 1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3729" y="4350028"/>
              <a:ext cx="563935" cy="519673"/>
            </a:xfrm>
            <a:prstGeom prst="rect">
              <a:avLst/>
            </a:prstGeom>
          </p:spPr>
        </p:pic>
      </p:grpSp>
      <p:sp>
        <p:nvSpPr>
          <p:cNvPr id="120" name="Up-Down Arrow 119"/>
          <p:cNvSpPr/>
          <p:nvPr/>
        </p:nvSpPr>
        <p:spPr bwMode="auto">
          <a:xfrm rot="4512856">
            <a:off x="4651901" y="1268983"/>
            <a:ext cx="281251" cy="381622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2" name="Up-Down Arrow 121"/>
          <p:cNvSpPr/>
          <p:nvPr/>
        </p:nvSpPr>
        <p:spPr bwMode="auto">
          <a:xfrm rot="1444642">
            <a:off x="4395288" y="2534355"/>
            <a:ext cx="281251" cy="1616127"/>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23" name="Group 122"/>
          <p:cNvGrpSpPr/>
          <p:nvPr/>
        </p:nvGrpSpPr>
        <p:grpSpPr>
          <a:xfrm>
            <a:off x="2231446" y="2376275"/>
            <a:ext cx="405260" cy="515095"/>
            <a:chOff x="5267470" y="2124194"/>
            <a:chExt cx="371074" cy="499419"/>
          </a:xfrm>
          <a:solidFill>
            <a:schemeClr val="accent4"/>
          </a:solidFill>
        </p:grpSpPr>
        <p:sp>
          <p:nvSpPr>
            <p:cNvPr id="124" name="Oval 123"/>
            <p:cNvSpPr/>
            <p:nvPr/>
          </p:nvSpPr>
          <p:spPr bwMode="auto">
            <a:xfrm>
              <a:off x="5267470"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25" name="TextBox 124"/>
            <p:cNvSpPr txBox="1"/>
            <p:nvPr/>
          </p:nvSpPr>
          <p:spPr>
            <a:xfrm>
              <a:off x="5394758" y="2166413"/>
              <a:ext cx="194875" cy="457200"/>
            </a:xfrm>
            <a:prstGeom prst="rect">
              <a:avLst/>
            </a:prstGeom>
            <a:noFill/>
          </p:spPr>
          <p:txBody>
            <a:bodyPr wrap="none" lIns="0" tIns="0" rIns="0" bIns="0" rtlCol="0">
              <a:noAutofit/>
            </a:bodyPr>
            <a:lstStyle/>
            <a:p>
              <a:r>
                <a:rPr lang="en-US" sz="1800" dirty="0" smtClean="0">
                  <a:latin typeface="Segoe UI Light" pitchFamily="34" charset="0"/>
                </a:rPr>
                <a:t>1</a:t>
              </a:r>
            </a:p>
          </p:txBody>
        </p:sp>
      </p:grpSp>
      <p:grpSp>
        <p:nvGrpSpPr>
          <p:cNvPr id="126" name="Group 125"/>
          <p:cNvGrpSpPr/>
          <p:nvPr/>
        </p:nvGrpSpPr>
        <p:grpSpPr>
          <a:xfrm>
            <a:off x="4285343" y="2385252"/>
            <a:ext cx="405260" cy="532902"/>
            <a:chOff x="5129872" y="1000341"/>
            <a:chExt cx="371074" cy="516683"/>
          </a:xfrm>
          <a:solidFill>
            <a:schemeClr val="accent4"/>
          </a:solidFill>
        </p:grpSpPr>
        <p:sp>
          <p:nvSpPr>
            <p:cNvPr id="127" name="Oval 126"/>
            <p:cNvSpPr/>
            <p:nvPr/>
          </p:nvSpPr>
          <p:spPr bwMode="auto">
            <a:xfrm>
              <a:off x="5129872" y="1000341"/>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28" name="TextBox 127"/>
            <p:cNvSpPr txBox="1"/>
            <p:nvPr/>
          </p:nvSpPr>
          <p:spPr>
            <a:xfrm>
              <a:off x="5257157" y="1059824"/>
              <a:ext cx="194875" cy="457200"/>
            </a:xfrm>
            <a:prstGeom prst="rect">
              <a:avLst/>
            </a:prstGeom>
            <a:noFill/>
          </p:spPr>
          <p:txBody>
            <a:bodyPr wrap="none" lIns="0" tIns="0" rIns="0" bIns="0" rtlCol="0">
              <a:noAutofit/>
            </a:bodyPr>
            <a:lstStyle/>
            <a:p>
              <a:r>
                <a:rPr lang="en-US" sz="1800" dirty="0" smtClean="0">
                  <a:latin typeface="Segoe UI Light" pitchFamily="34" charset="0"/>
                </a:rPr>
                <a:t>2</a:t>
              </a:r>
            </a:p>
          </p:txBody>
        </p:sp>
      </p:grpSp>
      <p:sp>
        <p:nvSpPr>
          <p:cNvPr id="132" name="TextBox 131"/>
          <p:cNvSpPr txBox="1"/>
          <p:nvPr/>
        </p:nvSpPr>
        <p:spPr>
          <a:xfrm>
            <a:off x="7760263" y="1143000"/>
            <a:ext cx="2686015" cy="738664"/>
          </a:xfrm>
          <a:prstGeom prst="rect">
            <a:avLst/>
          </a:prstGeom>
          <a:noFill/>
        </p:spPr>
        <p:txBody>
          <a:bodyPr wrap="square" lIns="0" tIns="0" rIns="0" bIns="0" rtlCol="0">
            <a:spAutoFit/>
          </a:bodyPr>
          <a:lstStyle/>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1. No-code (External Data List)</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2. No-code (EWA Web Part)</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3. No-code (Windows Phone)</a:t>
            </a:r>
          </a:p>
        </p:txBody>
      </p:sp>
      <p:grpSp>
        <p:nvGrpSpPr>
          <p:cNvPr id="133" name="Group 132"/>
          <p:cNvGrpSpPr/>
          <p:nvPr/>
        </p:nvGrpSpPr>
        <p:grpSpPr>
          <a:xfrm>
            <a:off x="6636295" y="2401388"/>
            <a:ext cx="405260" cy="515095"/>
            <a:chOff x="5197694" y="2124194"/>
            <a:chExt cx="371074" cy="499419"/>
          </a:xfrm>
          <a:solidFill>
            <a:schemeClr val="accent4"/>
          </a:solidFill>
        </p:grpSpPr>
        <p:sp>
          <p:nvSpPr>
            <p:cNvPr id="134" name="Oval 133"/>
            <p:cNvSpPr/>
            <p:nvPr/>
          </p:nvSpPr>
          <p:spPr bwMode="auto">
            <a:xfrm>
              <a:off x="5197694"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35" name="TextBox 134"/>
            <p:cNvSpPr txBox="1"/>
            <p:nvPr/>
          </p:nvSpPr>
          <p:spPr>
            <a:xfrm>
              <a:off x="5324985" y="2166413"/>
              <a:ext cx="194875" cy="457200"/>
            </a:xfrm>
            <a:prstGeom prst="rect">
              <a:avLst/>
            </a:prstGeom>
            <a:noFill/>
          </p:spPr>
          <p:txBody>
            <a:bodyPr wrap="none" lIns="0" tIns="0" rIns="0" bIns="0" rtlCol="0">
              <a:noAutofit/>
            </a:bodyPr>
            <a:lstStyle/>
            <a:p>
              <a:r>
                <a:rPr lang="en-US" sz="1800" dirty="0" smtClean="0">
                  <a:latin typeface="Segoe UI Light" pitchFamily="34" charset="0"/>
                </a:rPr>
                <a:t>3</a:t>
              </a:r>
            </a:p>
          </p:txBody>
        </p:sp>
      </p:grpSp>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7552" t="12762" r="64193" b="24961"/>
          <a:stretch/>
        </p:blipFill>
        <p:spPr bwMode="auto">
          <a:xfrm>
            <a:off x="7989253" y="2655594"/>
            <a:ext cx="2141412" cy="656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1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1000"/>
                                        <p:tgtEl>
                                          <p:spTgt spid="114"/>
                                        </p:tgtEl>
                                      </p:cBhvr>
                                    </p:animEffect>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2">
                                            <p:txEl>
                                              <p:pRg st="1" end="1"/>
                                            </p:txEl>
                                          </p:spTgt>
                                        </p:tgtEl>
                                        <p:attrNameLst>
                                          <p:attrName>style.visibility</p:attrName>
                                        </p:attrNameLst>
                                      </p:cBhvr>
                                      <p:to>
                                        <p:strVal val="visible"/>
                                      </p:to>
                                    </p:set>
                                    <p:animEffect transition="in" filter="fade">
                                      <p:cBhvr>
                                        <p:cTn id="18" dur="1000"/>
                                        <p:tgtEl>
                                          <p:spTgt spid="13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1000"/>
                                        <p:tgtEl>
                                          <p:spTgt spid="122"/>
                                        </p:tgtEl>
                                      </p:cBhvr>
                                    </p:animEffect>
                                  </p:childTnLst>
                                  <p:subTnLst>
                                    <p:set>
                                      <p:cBhvr override="childStyle">
                                        <p:cTn dur="1" fill="hold" display="0" masterRel="nextClick" afterEffect="1"/>
                                        <p:tgtEl>
                                          <p:spTgt spid="122"/>
                                        </p:tgtEl>
                                        <p:attrNameLst>
                                          <p:attrName>style.visibility</p:attrName>
                                        </p:attrNameLst>
                                      </p:cBhvr>
                                      <p:to>
                                        <p:strVal val="hidden"/>
                                      </p:to>
                                    </p:set>
                                  </p:sub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10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xEl>
                                              <p:pRg st="2" end="2"/>
                                            </p:txEl>
                                          </p:spTgt>
                                        </p:tgtEl>
                                        <p:attrNameLst>
                                          <p:attrName>style.visibility</p:attrName>
                                        </p:attrNameLst>
                                      </p:cBhvr>
                                      <p:to>
                                        <p:strVal val="visible"/>
                                      </p:to>
                                    </p:set>
                                    <p:animEffect transition="in" filter="fade">
                                      <p:cBhvr>
                                        <p:cTn id="32" dur="1000"/>
                                        <p:tgtEl>
                                          <p:spTgt spid="132">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1000"/>
                                        <p:tgtEl>
                                          <p:spTgt spid="1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fade">
                                      <p:cBhvr>
                                        <p:cTn id="38" dur="1000"/>
                                        <p:tgtEl>
                                          <p:spTgt spid="120"/>
                                        </p:tgtEl>
                                      </p:cBhvr>
                                    </p:animEffect>
                                  </p:childTnLst>
                                  <p:subTnLst>
                                    <p:set>
                                      <p:cBhvr override="childStyle">
                                        <p:cTn dur="1" fill="hold" display="0" masterRel="nextClick" afterEffect="1"/>
                                        <p:tgtEl>
                                          <p:spTgt spid="120"/>
                                        </p:tgtEl>
                                        <p:attrNameLst>
                                          <p:attrName>style.visibility</p:attrName>
                                        </p:attrNameLst>
                                      </p:cBhvr>
                                      <p:to>
                                        <p:strVal val="hidden"/>
                                      </p:to>
                                    </p:set>
                                  </p:subTnLst>
                                </p:cTn>
                              </p:par>
                              <p:par>
                                <p:cTn id="39" presetID="10"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0" grpId="0" animBg="1"/>
      <p:bldP spid="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z="3200" dirty="0"/>
              <a:t>Lighting up No-code Productivity User Experiences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713650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z="3200" dirty="0"/>
              <a:t>How it works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r>
              <a:rPr lang="en-US" dirty="0"/>
              <a:t>No-code drill-down</a:t>
            </a:r>
          </a:p>
          <a:p>
            <a:endParaRPr lang="en-US" dirty="0"/>
          </a:p>
        </p:txBody>
      </p:sp>
    </p:spTree>
    <p:extLst>
      <p:ext uri="{BB962C8B-B14F-4D97-AF65-F5344CB8AC3E}">
        <p14:creationId xmlns:p14="http://schemas.microsoft.com/office/powerpoint/2010/main" val="423893878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How It Works</a:t>
            </a:r>
            <a:br>
              <a:rPr lang="en-US" dirty="0" smtClean="0"/>
            </a:br>
            <a:r>
              <a:rPr lang="en-US" sz="3600" dirty="0" smtClean="0">
                <a:gradFill flip="none" rotWithShape="1">
                  <a:gsLst>
                    <a:gs pos="5417">
                      <a:srgbClr val="C1F7AA"/>
                    </a:gs>
                    <a:gs pos="98000">
                      <a:srgbClr val="C1F7AA"/>
                    </a:gs>
                  </a:gsLst>
                  <a:lin ang="5400000" scaled="0"/>
                  <a:tileRect/>
                </a:gradFill>
              </a:rPr>
              <a:t>No-code drill-down</a:t>
            </a:r>
            <a:endParaRPr lang="en-US" dirty="0">
              <a:gradFill flip="none" rotWithShape="1">
                <a:gsLst>
                  <a:gs pos="5417">
                    <a:srgbClr val="C1F7AA"/>
                  </a:gs>
                  <a:gs pos="98000">
                    <a:srgbClr val="C1F7AA"/>
                  </a:gs>
                </a:gsLst>
                <a:lin ang="5400000" scaled="0"/>
                <a:tileRect/>
              </a:gradFill>
            </a:endParaRPr>
          </a:p>
        </p:txBody>
      </p:sp>
      <p:sp>
        <p:nvSpPr>
          <p:cNvPr id="3" name="Text Placeholder 2"/>
          <p:cNvSpPr>
            <a:spLocks noGrp="1"/>
          </p:cNvSpPr>
          <p:nvPr>
            <p:ph type="body" sz="quarter" idx="4294967295"/>
          </p:nvPr>
        </p:nvSpPr>
        <p:spPr>
          <a:xfrm>
            <a:off x="519113" y="1556397"/>
            <a:ext cx="11149012" cy="4936736"/>
          </a:xfrm>
        </p:spPr>
        <p:txBody>
          <a:bodyPr/>
          <a:lstStyle/>
          <a:p>
            <a:r>
              <a:rPr lang="en-US" sz="2400" dirty="0" smtClean="0"/>
              <a:t>SharePoint Online</a:t>
            </a:r>
          </a:p>
          <a:p>
            <a:pPr lvl="1"/>
            <a:r>
              <a:rPr lang="en-US" sz="2000" dirty="0" smtClean="0"/>
              <a:t>Add BCS-enabled External Columns to a document library</a:t>
            </a:r>
          </a:p>
          <a:p>
            <a:pPr lvl="1"/>
            <a:r>
              <a:rPr lang="en-US" sz="2000" dirty="0" smtClean="0"/>
              <a:t>Replace default </a:t>
            </a:r>
            <a:r>
              <a:rPr lang="en-US" sz="2000" dirty="0"/>
              <a:t>document </a:t>
            </a:r>
            <a:r>
              <a:rPr lang="en-US" sz="2000" dirty="0" smtClean="0"/>
              <a:t>in doc library</a:t>
            </a:r>
          </a:p>
          <a:p>
            <a:r>
              <a:rPr lang="en-US" sz="2400" dirty="0" smtClean="0"/>
              <a:t>Word 2010</a:t>
            </a:r>
          </a:p>
          <a:p>
            <a:pPr lvl="1"/>
            <a:r>
              <a:rPr lang="en-US" sz="2000" dirty="0" smtClean="0"/>
              <a:t>Edit new default document in Word</a:t>
            </a:r>
          </a:p>
          <a:p>
            <a:pPr lvl="1"/>
            <a:r>
              <a:rPr lang="en-US" sz="2000" dirty="0" smtClean="0"/>
              <a:t>Add Quick Part Document Properties to document</a:t>
            </a:r>
          </a:p>
          <a:p>
            <a:pPr lvl="1"/>
            <a:r>
              <a:rPr lang="en-US" sz="2000" dirty="0" smtClean="0"/>
              <a:t>Save document as default document type for library</a:t>
            </a:r>
          </a:p>
          <a:p>
            <a:r>
              <a:rPr lang="en-US" sz="2400" dirty="0" smtClean="0"/>
              <a:t>Excel Web Access Web Parts</a:t>
            </a:r>
          </a:p>
          <a:p>
            <a:pPr lvl="1"/>
            <a:r>
              <a:rPr lang="en-US" sz="2000" dirty="0" smtClean="0"/>
              <a:t>Upload Excel spreadsheet</a:t>
            </a:r>
          </a:p>
          <a:p>
            <a:pPr lvl="1"/>
            <a:r>
              <a:rPr lang="en-US" sz="2000" dirty="0" smtClean="0"/>
              <a:t>Add a new SharePoint Online site page</a:t>
            </a:r>
          </a:p>
          <a:p>
            <a:pPr lvl="1"/>
            <a:r>
              <a:rPr lang="en-US" sz="2000" dirty="0" smtClean="0"/>
              <a:t>Add EWA Web Part(s) to the page</a:t>
            </a:r>
          </a:p>
          <a:p>
            <a:r>
              <a:rPr lang="en-US" sz="2400" dirty="0" smtClean="0"/>
              <a:t>Windows Phone</a:t>
            </a:r>
          </a:p>
          <a:p>
            <a:pPr lvl="1"/>
            <a:r>
              <a:rPr lang="en-US" sz="2000" dirty="0" smtClean="0"/>
              <a:t>Login to SharePoint Online tenancy</a:t>
            </a:r>
          </a:p>
          <a:p>
            <a:pPr lvl="1"/>
            <a:r>
              <a:rPr lang="en-US" sz="2000" dirty="0" smtClean="0"/>
              <a:t>Browse to the External List</a:t>
            </a:r>
          </a:p>
        </p:txBody>
      </p:sp>
      <p:pic>
        <p:nvPicPr>
          <p:cNvPr id="10242" name="Picture 2" descr="C:\Users\donovanf\AppData\Local\Temp\SNAGHTML202523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1752600"/>
            <a:ext cx="2744788" cy="4991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697" y="2743200"/>
            <a:ext cx="4600703"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C:\Users\donovanf\AppData\Local\Temp\SNAGHTML20447c8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2351" y="2263552"/>
            <a:ext cx="4074661" cy="4316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0405" y="2291337"/>
            <a:ext cx="4578897" cy="3118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854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500" fill="hold"/>
                                        <p:tgtEl>
                                          <p:spTgt spid="10246"/>
                                        </p:tgtEl>
                                        <p:attrNameLst>
                                          <p:attrName>ppt_w</p:attrName>
                                        </p:attrNameLst>
                                      </p:cBhvr>
                                      <p:tavLst>
                                        <p:tav tm="0">
                                          <p:val>
                                            <p:fltVal val="0"/>
                                          </p:val>
                                        </p:tav>
                                        <p:tav tm="100000">
                                          <p:val>
                                            <p:strVal val="#ppt_w"/>
                                          </p:val>
                                        </p:tav>
                                      </p:tavLst>
                                    </p:anim>
                                    <p:anim calcmode="lin" valueType="num">
                                      <p:cBhvr>
                                        <p:cTn id="17" dur="500" fill="hold"/>
                                        <p:tgtEl>
                                          <p:spTgt spid="10246"/>
                                        </p:tgtEl>
                                        <p:attrNameLst>
                                          <p:attrName>ppt_h</p:attrName>
                                        </p:attrNameLst>
                                      </p:cBhvr>
                                      <p:tavLst>
                                        <p:tav tm="0">
                                          <p:val>
                                            <p:fltVal val="0"/>
                                          </p:val>
                                        </p:tav>
                                        <p:tav tm="100000">
                                          <p:val>
                                            <p:strVal val="#ppt_h"/>
                                          </p:val>
                                        </p:tav>
                                      </p:tavLst>
                                    </p:anim>
                                    <p:animEffect transition="in" filter="fade">
                                      <p:cBhvr>
                                        <p:cTn id="18" dur="500"/>
                                        <p:tgtEl>
                                          <p:spTgt spid="10246"/>
                                        </p:tgtEl>
                                      </p:cBhvr>
                                    </p:animEffect>
                                  </p:childTnLst>
                                  <p:subTnLst>
                                    <p:set>
                                      <p:cBhvr override="childStyle">
                                        <p:cTn dur="1" fill="hold" display="0" masterRel="nextClick" afterEffect="1"/>
                                        <p:tgtEl>
                                          <p:spTgt spid="1024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0245"/>
                                        </p:tgtEl>
                                        <p:attrNameLst>
                                          <p:attrName>style.visibility</p:attrName>
                                        </p:attrNameLst>
                                      </p:cBhvr>
                                      <p:to>
                                        <p:strVal val="visible"/>
                                      </p:to>
                                    </p:set>
                                    <p:anim calcmode="lin" valueType="num">
                                      <p:cBhvr>
                                        <p:cTn id="35" dur="500" fill="hold"/>
                                        <p:tgtEl>
                                          <p:spTgt spid="10245"/>
                                        </p:tgtEl>
                                        <p:attrNameLst>
                                          <p:attrName>ppt_w</p:attrName>
                                        </p:attrNameLst>
                                      </p:cBhvr>
                                      <p:tavLst>
                                        <p:tav tm="0">
                                          <p:val>
                                            <p:fltVal val="0"/>
                                          </p:val>
                                        </p:tav>
                                        <p:tav tm="100000">
                                          <p:val>
                                            <p:strVal val="#ppt_w"/>
                                          </p:val>
                                        </p:tav>
                                      </p:tavLst>
                                    </p:anim>
                                    <p:anim calcmode="lin" valueType="num">
                                      <p:cBhvr>
                                        <p:cTn id="36" dur="500" fill="hold"/>
                                        <p:tgtEl>
                                          <p:spTgt spid="10245"/>
                                        </p:tgtEl>
                                        <p:attrNameLst>
                                          <p:attrName>ppt_h</p:attrName>
                                        </p:attrNameLst>
                                      </p:cBhvr>
                                      <p:tavLst>
                                        <p:tav tm="0">
                                          <p:val>
                                            <p:fltVal val="0"/>
                                          </p:val>
                                        </p:tav>
                                        <p:tav tm="100000">
                                          <p:val>
                                            <p:strVal val="#ppt_h"/>
                                          </p:val>
                                        </p:tav>
                                      </p:tavLst>
                                    </p:anim>
                                    <p:animEffect transition="in" filter="fade">
                                      <p:cBhvr>
                                        <p:cTn id="37" dur="500"/>
                                        <p:tgtEl>
                                          <p:spTgt spid="10245"/>
                                        </p:tgtEl>
                                      </p:cBhvr>
                                    </p:animEffect>
                                  </p:childTnLst>
                                  <p:subTnLst>
                                    <p:set>
                                      <p:cBhvr override="childStyle">
                                        <p:cTn dur="1" fill="hold" display="0" masterRel="nextClick" afterEffect="1"/>
                                        <p:tgtEl>
                                          <p:spTgt spid="10245"/>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10243"/>
                                        </p:tgtEl>
                                        <p:attrNameLst>
                                          <p:attrName>style.visibility</p:attrName>
                                        </p:attrNameLst>
                                      </p:cBhvr>
                                      <p:to>
                                        <p:strVal val="visible"/>
                                      </p:to>
                                    </p:set>
                                    <p:anim calcmode="lin" valueType="num">
                                      <p:cBhvr>
                                        <p:cTn id="55" dur="500" fill="hold"/>
                                        <p:tgtEl>
                                          <p:spTgt spid="10243"/>
                                        </p:tgtEl>
                                        <p:attrNameLst>
                                          <p:attrName>ppt_w</p:attrName>
                                        </p:attrNameLst>
                                      </p:cBhvr>
                                      <p:tavLst>
                                        <p:tav tm="0">
                                          <p:val>
                                            <p:fltVal val="0"/>
                                          </p:val>
                                        </p:tav>
                                        <p:tav tm="100000">
                                          <p:val>
                                            <p:strVal val="#ppt_w"/>
                                          </p:val>
                                        </p:tav>
                                      </p:tavLst>
                                    </p:anim>
                                    <p:anim calcmode="lin" valueType="num">
                                      <p:cBhvr>
                                        <p:cTn id="56" dur="500" fill="hold"/>
                                        <p:tgtEl>
                                          <p:spTgt spid="10243"/>
                                        </p:tgtEl>
                                        <p:attrNameLst>
                                          <p:attrName>ppt_h</p:attrName>
                                        </p:attrNameLst>
                                      </p:cBhvr>
                                      <p:tavLst>
                                        <p:tav tm="0">
                                          <p:val>
                                            <p:fltVal val="0"/>
                                          </p:val>
                                        </p:tav>
                                        <p:tav tm="100000">
                                          <p:val>
                                            <p:strVal val="#ppt_h"/>
                                          </p:val>
                                        </p:tav>
                                      </p:tavLst>
                                    </p:anim>
                                    <p:animEffect transition="in" filter="fade">
                                      <p:cBhvr>
                                        <p:cTn id="57" dur="500"/>
                                        <p:tgtEl>
                                          <p:spTgt spid="10243"/>
                                        </p:tgtEl>
                                      </p:cBhvr>
                                    </p:animEffect>
                                  </p:childTnLst>
                                  <p:subTnLst>
                                    <p:set>
                                      <p:cBhvr override="childStyle">
                                        <p:cTn dur="1" fill="hold" display="0" masterRel="nextClick" afterEffect="1"/>
                                        <p:tgtEl>
                                          <p:spTgt spid="10243"/>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fade">
                                      <p:cBhvr>
                                        <p:cTn id="65" dur="500"/>
                                        <p:tgtEl>
                                          <p:spTgt spid="3">
                                            <p:txEl>
                                              <p:pRg st="12" end="12"/>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500"/>
                                        <p:tgtEl>
                                          <p:spTgt spid="3">
                                            <p:txEl>
                                              <p:pRg st="13" end="13"/>
                                            </p:txEl>
                                          </p:spTgt>
                                        </p:tgtEl>
                                      </p:cBhvr>
                                    </p:animEffect>
                                  </p:childTnLst>
                                </p:cTn>
                              </p:par>
                              <p:par>
                                <p:cTn id="69" presetID="53" presetClass="entr" presetSubtype="16" fill="hold" nodeType="withEffect">
                                  <p:stCondLst>
                                    <p:cond delay="0"/>
                                  </p:stCondLst>
                                  <p:childTnLst>
                                    <p:set>
                                      <p:cBhvr>
                                        <p:cTn id="70" dur="1" fill="hold">
                                          <p:stCondLst>
                                            <p:cond delay="0"/>
                                          </p:stCondLst>
                                        </p:cTn>
                                        <p:tgtEl>
                                          <p:spTgt spid="10242"/>
                                        </p:tgtEl>
                                        <p:attrNameLst>
                                          <p:attrName>style.visibility</p:attrName>
                                        </p:attrNameLst>
                                      </p:cBhvr>
                                      <p:to>
                                        <p:strVal val="visible"/>
                                      </p:to>
                                    </p:set>
                                    <p:anim calcmode="lin" valueType="num">
                                      <p:cBhvr>
                                        <p:cTn id="71" dur="500" fill="hold"/>
                                        <p:tgtEl>
                                          <p:spTgt spid="10242"/>
                                        </p:tgtEl>
                                        <p:attrNameLst>
                                          <p:attrName>ppt_w</p:attrName>
                                        </p:attrNameLst>
                                      </p:cBhvr>
                                      <p:tavLst>
                                        <p:tav tm="0">
                                          <p:val>
                                            <p:fltVal val="0"/>
                                          </p:val>
                                        </p:tav>
                                        <p:tav tm="100000">
                                          <p:val>
                                            <p:strVal val="#ppt_w"/>
                                          </p:val>
                                        </p:tav>
                                      </p:tavLst>
                                    </p:anim>
                                    <p:anim calcmode="lin" valueType="num">
                                      <p:cBhvr>
                                        <p:cTn id="72" dur="500" fill="hold"/>
                                        <p:tgtEl>
                                          <p:spTgt spid="10242"/>
                                        </p:tgtEl>
                                        <p:attrNameLst>
                                          <p:attrName>ppt_h</p:attrName>
                                        </p:attrNameLst>
                                      </p:cBhvr>
                                      <p:tavLst>
                                        <p:tav tm="0">
                                          <p:val>
                                            <p:fltVal val="0"/>
                                          </p:val>
                                        </p:tav>
                                        <p:tav tm="100000">
                                          <p:val>
                                            <p:strVal val="#ppt_h"/>
                                          </p:val>
                                        </p:tav>
                                      </p:tavLst>
                                    </p:anim>
                                    <p:animEffect transition="in" filter="fade">
                                      <p:cBhvr>
                                        <p:cTn id="7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228600"/>
            <a:ext cx="11963400" cy="1218795"/>
          </a:xfrm>
        </p:spPr>
        <p:txBody>
          <a:bodyPr/>
          <a:lstStyle/>
          <a:p>
            <a:r>
              <a:rPr lang="en-US" dirty="0"/>
              <a:t>Fabrikam: </a:t>
            </a:r>
            <a:r>
              <a:rPr lang="en-US" dirty="0" smtClean="0"/>
              <a:t>Code-based </a:t>
            </a:r>
            <a:r>
              <a:rPr lang="en-US" dirty="0"/>
              <a:t>and BCS Business Scenario</a:t>
            </a:r>
          </a:p>
        </p:txBody>
      </p:sp>
      <p:grpSp>
        <p:nvGrpSpPr>
          <p:cNvPr id="73" name="Group 72"/>
          <p:cNvGrpSpPr/>
          <p:nvPr/>
        </p:nvGrpSpPr>
        <p:grpSpPr>
          <a:xfrm>
            <a:off x="4668746" y="2634025"/>
            <a:ext cx="1393931" cy="1411184"/>
            <a:chOff x="3152684" y="5585063"/>
            <a:chExt cx="1393931" cy="1344612"/>
          </a:xfrm>
          <a:solidFill>
            <a:schemeClr val="accent6"/>
          </a:solidFill>
        </p:grpSpPr>
        <p:grpSp>
          <p:nvGrpSpPr>
            <p:cNvPr id="74" name="Group 73"/>
            <p:cNvGrpSpPr/>
            <p:nvPr/>
          </p:nvGrpSpPr>
          <p:grpSpPr>
            <a:xfrm>
              <a:off x="3152684" y="5585063"/>
              <a:ext cx="1393931" cy="1344612"/>
              <a:chOff x="3152684" y="5585063"/>
              <a:chExt cx="1393931" cy="1344612"/>
            </a:xfrm>
            <a:grpFill/>
          </p:grpSpPr>
          <p:sp>
            <p:nvSpPr>
              <p:cNvPr id="78" name="Rectangle 77"/>
              <p:cNvSpPr/>
              <p:nvPr/>
            </p:nvSpPr>
            <p:spPr bwMode="auto">
              <a:xfrm>
                <a:off x="3152684" y="5585063"/>
                <a:ext cx="1393931" cy="13446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JSOM</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CSOM, REST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9" name="Picture 78"/>
              <p:cNvPicPr/>
              <p:nvPr/>
            </p:nvPicPr>
            <p:blipFill rotWithShape="1">
              <a:blip r:embed="rId3" cstate="screen">
                <a:extLst>
                  <a:ext uri="{28A0092B-C50C-407E-A947-70E740481C1C}">
                    <a14:useLocalDpi xmlns:a14="http://schemas.microsoft.com/office/drawing/2010/main"/>
                  </a:ext>
                </a:extLst>
              </a:blip>
              <a:srcRect l="68088" t="33147" r="8718" b="28688"/>
              <a:stretch/>
            </p:blipFill>
            <p:spPr>
              <a:xfrm>
                <a:off x="3775358" y="5809544"/>
                <a:ext cx="566440" cy="745653"/>
              </a:xfrm>
              <a:prstGeom prst="roundRect">
                <a:avLst>
                  <a:gd name="adj" fmla="val 8594"/>
                </a:avLst>
              </a:prstGeom>
              <a:grpFill/>
              <a:ln>
                <a:noFill/>
              </a:ln>
              <a:effectLst>
                <a:reflection blurRad="12700" stA="38000" endPos="28000" dist="5000" dir="5400000" sy="-100000" algn="bl" rotWithShape="0"/>
              </a:effectLst>
            </p:spPr>
          </p:pic>
        </p:grpSp>
        <p:grpSp>
          <p:nvGrpSpPr>
            <p:cNvPr id="75" name="Group 74"/>
            <p:cNvGrpSpPr/>
            <p:nvPr/>
          </p:nvGrpSpPr>
          <p:grpSpPr>
            <a:xfrm>
              <a:off x="3264458" y="5612282"/>
              <a:ext cx="405260" cy="382785"/>
              <a:chOff x="5024394" y="4261852"/>
              <a:chExt cx="371074" cy="371136"/>
            </a:xfrm>
            <a:grpFill/>
          </p:grpSpPr>
          <p:sp>
            <p:nvSpPr>
              <p:cNvPr id="76" name="Oval 75"/>
              <p:cNvSpPr/>
              <p:nvPr/>
            </p:nvSpPr>
            <p:spPr bwMode="auto">
              <a:xfrm>
                <a:off x="5024394" y="4261852"/>
                <a:ext cx="371074" cy="371136"/>
              </a:xfrm>
              <a:prstGeom prst="ellipse">
                <a:avLst/>
              </a:prstGeom>
              <a:solidFill>
                <a:schemeClr val="accent4"/>
              </a:solid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77" name="TextBox 76"/>
              <p:cNvSpPr txBox="1"/>
              <p:nvPr/>
            </p:nvSpPr>
            <p:spPr>
              <a:xfrm>
                <a:off x="5151686" y="4304074"/>
                <a:ext cx="105868" cy="262513"/>
              </a:xfrm>
              <a:prstGeom prst="rect">
                <a:avLst/>
              </a:prstGeom>
              <a:solidFill>
                <a:schemeClr val="accent4"/>
              </a:solidFill>
            </p:spPr>
            <p:txBody>
              <a:bodyPr wrap="none" lIns="0" tIns="0" rIns="0" bIns="0" rtlCol="0">
                <a:noAutofit/>
              </a:bodyPr>
              <a:lstStyle/>
              <a:p>
                <a:r>
                  <a:rPr lang="en-US" sz="1800" dirty="0" smtClean="0">
                    <a:latin typeface="Segoe UI Light" pitchFamily="34" charset="0"/>
                  </a:rPr>
                  <a:t>4</a:t>
                </a:r>
              </a:p>
            </p:txBody>
          </p:sp>
        </p:grpSp>
      </p:grpSp>
      <p:grpSp>
        <p:nvGrpSpPr>
          <p:cNvPr id="80" name="Group 79"/>
          <p:cNvGrpSpPr/>
          <p:nvPr/>
        </p:nvGrpSpPr>
        <p:grpSpPr>
          <a:xfrm>
            <a:off x="6135687" y="1191815"/>
            <a:ext cx="1401762" cy="1404801"/>
            <a:chOff x="4610100" y="1443207"/>
            <a:chExt cx="1401762" cy="1404801"/>
          </a:xfrm>
        </p:grpSpPr>
        <p:sp>
          <p:nvSpPr>
            <p:cNvPr id="81" name="Rectangle 80"/>
            <p:cNvSpPr/>
            <p:nvPr/>
          </p:nvSpPr>
          <p:spPr bwMode="auto">
            <a:xfrm>
              <a:off x="4610100" y="1443207"/>
              <a:ext cx="1401762" cy="14048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Phone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2" name="Picture 81"/>
            <p:cNvPicPr/>
            <p:nvPr/>
          </p:nvPicPr>
          <p:blipFill>
            <a:blip r:embed="rId4"/>
            <a:stretch>
              <a:fillRect/>
            </a:stretch>
          </p:blipFill>
          <p:spPr>
            <a:xfrm>
              <a:off x="5408397" y="1556122"/>
              <a:ext cx="477365" cy="89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3" name="Group 82"/>
          <p:cNvGrpSpPr/>
          <p:nvPr/>
        </p:nvGrpSpPr>
        <p:grpSpPr>
          <a:xfrm>
            <a:off x="4659549" y="1189362"/>
            <a:ext cx="1409147" cy="1400084"/>
            <a:chOff x="2131076" y="2501194"/>
            <a:chExt cx="1409147" cy="1400084"/>
          </a:xfrm>
          <a:solidFill>
            <a:schemeClr val="accent6"/>
          </a:solidFill>
        </p:grpSpPr>
        <p:sp>
          <p:nvSpPr>
            <p:cNvPr id="84" name="Rectangle 83"/>
            <p:cNvSpPr/>
            <p:nvPr/>
          </p:nvSpPr>
          <p:spPr bwMode="auto">
            <a:xfrm>
              <a:off x="2131076" y="2501194"/>
              <a:ext cx="1409147" cy="140008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 </a:t>
              </a:r>
              <a:b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Access WP</a:t>
              </a:r>
              <a:endParaRPr lang="en-US" sz="14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5" name="Picture 84"/>
            <p:cNvPicPr/>
            <p:nvPr/>
          </p:nvPicPr>
          <p:blipFill>
            <a:blip r:embed="rId5" cstate="screen">
              <a:extLst>
                <a:ext uri="{28A0092B-C50C-407E-A947-70E740481C1C}">
                  <a14:useLocalDpi xmlns:a14="http://schemas.microsoft.com/office/drawing/2010/main"/>
                </a:ext>
              </a:extLst>
            </a:blip>
            <a:stretch>
              <a:fillRect/>
            </a:stretch>
          </p:blipFill>
          <p:spPr>
            <a:xfrm>
              <a:off x="2464057" y="2706882"/>
              <a:ext cx="942276" cy="751527"/>
            </a:xfrm>
            <a:prstGeom prst="roundRect">
              <a:avLst>
                <a:gd name="adj" fmla="val 8594"/>
              </a:avLst>
            </a:prstGeom>
            <a:grpFill/>
            <a:ln>
              <a:noFill/>
            </a:ln>
            <a:effectLst>
              <a:reflection blurRad="12700" stA="38000" endPos="28000" dist="5000" dir="5400000" sy="-100000" algn="bl" rotWithShape="0"/>
            </a:effectLst>
          </p:spPr>
        </p:pic>
      </p:grpSp>
      <p:grpSp>
        <p:nvGrpSpPr>
          <p:cNvPr id="86" name="Group 85"/>
          <p:cNvGrpSpPr/>
          <p:nvPr/>
        </p:nvGrpSpPr>
        <p:grpSpPr>
          <a:xfrm>
            <a:off x="1690307" y="1196532"/>
            <a:ext cx="2879851" cy="1404455"/>
            <a:chOff x="164720" y="1447924"/>
            <a:chExt cx="2879851" cy="1404455"/>
          </a:xfrm>
        </p:grpSpPr>
        <p:sp>
          <p:nvSpPr>
            <p:cNvPr id="87" name="Rectangle 86"/>
            <p:cNvSpPr/>
            <p:nvPr/>
          </p:nvSpPr>
          <p:spPr bwMode="auto">
            <a:xfrm>
              <a:off x="164720" y="1447924"/>
              <a:ext cx="2879851"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Office</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Clients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8" name="Picture 8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039" y="1508820"/>
              <a:ext cx="2497447" cy="557496"/>
            </a:xfrm>
            <a:prstGeom prst="rect">
              <a:avLst/>
            </a:prstGeom>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786" y="2138132"/>
              <a:ext cx="563935" cy="519673"/>
            </a:xfrm>
            <a:prstGeom prst="rect">
              <a:avLst/>
            </a:prstGeom>
          </p:spPr>
        </p:pic>
        <p:pic>
          <p:nvPicPr>
            <p:cNvPr id="90" name="Picture 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920" y="2138133"/>
              <a:ext cx="562296" cy="519673"/>
            </a:xfrm>
            <a:prstGeom prst="rect">
              <a:avLst/>
            </a:prstGeom>
          </p:spPr>
        </p:pic>
      </p:grpSp>
      <p:grpSp>
        <p:nvGrpSpPr>
          <p:cNvPr id="91" name="Group 90"/>
          <p:cNvGrpSpPr/>
          <p:nvPr/>
        </p:nvGrpSpPr>
        <p:grpSpPr>
          <a:xfrm>
            <a:off x="1679417" y="3338190"/>
            <a:ext cx="1412652" cy="1346925"/>
            <a:chOff x="153830" y="3589582"/>
            <a:chExt cx="1412652" cy="1346925"/>
          </a:xfrm>
        </p:grpSpPr>
        <p:grpSp>
          <p:nvGrpSpPr>
            <p:cNvPr id="92" name="Group 91"/>
            <p:cNvGrpSpPr/>
            <p:nvPr/>
          </p:nvGrpSpPr>
          <p:grpSpPr>
            <a:xfrm>
              <a:off x="153830" y="3589582"/>
              <a:ext cx="1412652" cy="1346925"/>
              <a:chOff x="153830" y="3589582"/>
              <a:chExt cx="1412652" cy="1346925"/>
            </a:xfrm>
          </p:grpSpPr>
          <p:sp>
            <p:nvSpPr>
              <p:cNvPr id="94" name="Rectangle 93"/>
              <p:cNvSpPr/>
              <p:nvPr/>
            </p:nvSpPr>
            <p:spPr bwMode="auto">
              <a:xfrm>
                <a:off x="164720" y="3589582"/>
                <a:ext cx="1401762" cy="64040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5" name="Rectangle 94"/>
              <p:cNvSpPr/>
              <p:nvPr/>
            </p:nvSpPr>
            <p:spPr bwMode="auto">
              <a:xfrm>
                <a:off x="153830" y="4298450"/>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Content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Type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93" name="Up-Down Arrow 92"/>
            <p:cNvSpPr/>
            <p:nvPr/>
          </p:nvSpPr>
          <p:spPr bwMode="auto">
            <a:xfrm>
              <a:off x="1112963" y="3957549"/>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96" name="Group 95"/>
          <p:cNvGrpSpPr/>
          <p:nvPr/>
        </p:nvGrpSpPr>
        <p:grpSpPr>
          <a:xfrm>
            <a:off x="1674932" y="4773046"/>
            <a:ext cx="2895480" cy="1404455"/>
            <a:chOff x="149345" y="5024438"/>
            <a:chExt cx="2895480" cy="1404455"/>
          </a:xfrm>
        </p:grpSpPr>
        <p:sp>
          <p:nvSpPr>
            <p:cNvPr id="97" name="Rectangle 96"/>
            <p:cNvSpPr/>
            <p:nvPr/>
          </p:nvSpPr>
          <p:spPr bwMode="auto">
            <a:xfrm>
              <a:off x="149345" y="5024438"/>
              <a:ext cx="2895480"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SharePoint</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Online (Now with BCS)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6191" y="5142209"/>
              <a:ext cx="1302293" cy="779574"/>
            </a:xfrm>
            <a:prstGeom prst="rect">
              <a:avLst/>
            </a:prstGeom>
          </p:spPr>
        </p:pic>
      </p:grpSp>
      <p:grpSp>
        <p:nvGrpSpPr>
          <p:cNvPr id="99" name="Group 98"/>
          <p:cNvGrpSpPr/>
          <p:nvPr/>
        </p:nvGrpSpPr>
        <p:grpSpPr>
          <a:xfrm>
            <a:off x="4659549" y="4773046"/>
            <a:ext cx="2892426" cy="1397020"/>
            <a:chOff x="3133962" y="5024438"/>
            <a:chExt cx="2892426" cy="1397020"/>
          </a:xfrm>
        </p:grpSpPr>
        <p:sp>
          <p:nvSpPr>
            <p:cNvPr id="100" name="Rectangle 99"/>
            <p:cNvSpPr/>
            <p:nvPr/>
          </p:nvSpPr>
          <p:spPr bwMode="auto">
            <a:xfrm>
              <a:off x="3133962" y="5024438"/>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WCF</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Service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1" name="Picture 10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7083" y="5199826"/>
              <a:ext cx="646082" cy="523149"/>
            </a:xfrm>
            <a:prstGeom prst="rect">
              <a:avLst/>
            </a:prstGeom>
          </p:spPr>
        </p:pic>
        <p:pic>
          <p:nvPicPr>
            <p:cNvPr id="102" name="Picture 3" descr="D:\AA - Microsoft\Events DVD 35\DVD_ART35\Logos\Azure Services Platform\Windows Azure\Windows Azure logo bl.png"/>
            <p:cNvPicPr>
              <a:picLocks noChangeAspect="1" noChangeArrowheads="1"/>
            </p:cNvPicPr>
            <p:nvPr/>
          </p:nvPicPr>
          <p:blipFill>
            <a:blip r:embed="rId11"/>
            <a:srcRect b="35285"/>
            <a:stretch>
              <a:fillRect/>
            </a:stretch>
          </p:blipFill>
          <p:spPr bwMode="auto">
            <a:xfrm>
              <a:off x="3515647" y="5661592"/>
              <a:ext cx="2061936" cy="311415"/>
            </a:xfrm>
            <a:prstGeom prst="rect">
              <a:avLst/>
            </a:prstGeom>
            <a:noFill/>
            <a:ln>
              <a:noFill/>
            </a:ln>
          </p:spPr>
        </p:pic>
      </p:grpSp>
      <p:grpSp>
        <p:nvGrpSpPr>
          <p:cNvPr id="103" name="Group 102"/>
          <p:cNvGrpSpPr/>
          <p:nvPr/>
        </p:nvGrpSpPr>
        <p:grpSpPr>
          <a:xfrm>
            <a:off x="7621586" y="4780963"/>
            <a:ext cx="2892426" cy="1397020"/>
            <a:chOff x="6095999" y="5032355"/>
            <a:chExt cx="2892426" cy="1397020"/>
          </a:xfrm>
        </p:grpSpPr>
        <p:sp>
          <p:nvSpPr>
            <p:cNvPr id="104" name="Rectangle 103"/>
            <p:cNvSpPr/>
            <p:nvPr/>
          </p:nvSpPr>
          <p:spPr bwMode="auto">
            <a:xfrm>
              <a:off x="6095999" y="5032355"/>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Order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Data</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5" name="Picture 10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0097" y="5250074"/>
              <a:ext cx="500978" cy="375734"/>
            </a:xfrm>
            <a:prstGeom prst="rect">
              <a:avLst/>
            </a:prstGeom>
          </p:spPr>
        </p:pic>
        <p:pic>
          <p:nvPicPr>
            <p:cNvPr id="106" name="AZURE logo" descr="\\SERVER3\InternalBin\Resource DVD\DVD_ART36\Logos\Azure Services Platform\Windows Azure\Windows Azure logo rev.png"/>
            <p:cNvPicPr>
              <a:picLocks noChangeAspect="1" noChangeArrowheads="1"/>
            </p:cNvPicPr>
            <p:nvPr/>
          </p:nvPicPr>
          <p:blipFill>
            <a:blip r:embed="rId13"/>
            <a:stretch>
              <a:fillRect/>
            </a:stretch>
          </p:blipFill>
          <p:spPr bwMode="auto">
            <a:xfrm>
              <a:off x="6835532" y="5663518"/>
              <a:ext cx="1410108" cy="433993"/>
            </a:xfrm>
            <a:prstGeom prst="rect">
              <a:avLst/>
            </a:prstGeom>
            <a:noFill/>
            <a:ln>
              <a:noFill/>
            </a:ln>
          </p:spPr>
        </p:pic>
      </p:grpSp>
      <p:grpSp>
        <p:nvGrpSpPr>
          <p:cNvPr id="107" name="Group 106"/>
          <p:cNvGrpSpPr/>
          <p:nvPr/>
        </p:nvGrpSpPr>
        <p:grpSpPr>
          <a:xfrm>
            <a:off x="7621586" y="3344296"/>
            <a:ext cx="2892426" cy="1344611"/>
            <a:chOff x="6095999" y="3595688"/>
            <a:chExt cx="2892426" cy="1344611"/>
          </a:xfrm>
        </p:grpSpPr>
        <p:sp>
          <p:nvSpPr>
            <p:cNvPr id="108" name="Rectangle 107"/>
            <p:cNvSpPr/>
            <p:nvPr/>
          </p:nvSpPr>
          <p:spPr bwMode="auto">
            <a:xfrm>
              <a:off x="6095999" y="3595688"/>
              <a:ext cx="2892426" cy="134461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Blob</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9" name="Picture 3" descr="D:\AA - Microsoft\Events DVD 35\DVD_ART35\Logos\Azure Services Platform\Windows Azure\Windows Azure logo bl.png"/>
            <p:cNvPicPr>
              <a:picLocks noChangeAspect="1" noChangeArrowheads="1"/>
            </p:cNvPicPr>
            <p:nvPr/>
          </p:nvPicPr>
          <p:blipFill>
            <a:blip r:embed="rId11"/>
            <a:srcRect b="35285"/>
            <a:stretch>
              <a:fillRect/>
            </a:stretch>
          </p:blipFill>
          <p:spPr bwMode="auto">
            <a:xfrm>
              <a:off x="6509618" y="4298450"/>
              <a:ext cx="2061936" cy="311415"/>
            </a:xfrm>
            <a:prstGeom prst="rect">
              <a:avLst/>
            </a:prstGeom>
            <a:noFill/>
            <a:ln>
              <a:noFill/>
            </a:ln>
          </p:spPr>
        </p:pic>
        <p:pic>
          <p:nvPicPr>
            <p:cNvPr id="110" name="Picture 10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0097" y="3862975"/>
              <a:ext cx="500978" cy="375734"/>
            </a:xfrm>
            <a:prstGeom prst="rect">
              <a:avLst/>
            </a:prstGeom>
          </p:spPr>
        </p:pic>
      </p:grpSp>
      <p:sp>
        <p:nvSpPr>
          <p:cNvPr id="111" name="Up-Down Arrow 110"/>
          <p:cNvSpPr/>
          <p:nvPr/>
        </p:nvSpPr>
        <p:spPr bwMode="auto">
          <a:xfrm rot="5400000">
            <a:off x="7457460" y="5080891"/>
            <a:ext cx="281251" cy="587051"/>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2" name="Up-Down Arrow 111"/>
          <p:cNvSpPr/>
          <p:nvPr/>
        </p:nvSpPr>
        <p:spPr bwMode="auto">
          <a:xfrm rot="2616927">
            <a:off x="7416808" y="4508540"/>
            <a:ext cx="281251" cy="437977"/>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3" name="Up-Down Arrow 112"/>
          <p:cNvSpPr/>
          <p:nvPr/>
        </p:nvSpPr>
        <p:spPr bwMode="auto">
          <a:xfrm>
            <a:off x="2639278" y="4434133"/>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5" name="Up-Down Arrow 114"/>
          <p:cNvSpPr/>
          <p:nvPr/>
        </p:nvSpPr>
        <p:spPr bwMode="auto">
          <a:xfrm rot="5400000">
            <a:off x="4488985" y="5073559"/>
            <a:ext cx="281251" cy="620888"/>
          </a:xfrm>
          <a:prstGeom prst="upDownArrow">
            <a:avLst/>
          </a:prstGeom>
          <a:solidFill>
            <a:srgbClr val="FBFBFB"/>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16" name="Group 115"/>
          <p:cNvGrpSpPr/>
          <p:nvPr/>
        </p:nvGrpSpPr>
        <p:grpSpPr>
          <a:xfrm>
            <a:off x="3167104" y="4039444"/>
            <a:ext cx="1409147" cy="638057"/>
            <a:chOff x="1641517" y="4290836"/>
            <a:chExt cx="1409147" cy="638057"/>
          </a:xfrm>
        </p:grpSpPr>
        <p:sp>
          <p:nvSpPr>
            <p:cNvPr id="117" name="Rectangle 116"/>
            <p:cNvSpPr/>
            <p:nvPr/>
          </p:nvSpPr>
          <p:spPr bwMode="auto">
            <a:xfrm>
              <a:off x="1641517" y="4290836"/>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Services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8" name="Picture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3729" y="4350028"/>
              <a:ext cx="563935" cy="519673"/>
            </a:xfrm>
            <a:prstGeom prst="rect">
              <a:avLst/>
            </a:prstGeom>
          </p:spPr>
        </p:pic>
      </p:grpSp>
      <p:sp>
        <p:nvSpPr>
          <p:cNvPr id="119" name="Up-Down Arrow 118"/>
          <p:cNvSpPr/>
          <p:nvPr/>
        </p:nvSpPr>
        <p:spPr bwMode="auto">
          <a:xfrm>
            <a:off x="7083396" y="2866549"/>
            <a:ext cx="281251" cy="2081885"/>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1" name="Up-Down Arrow 120"/>
          <p:cNvSpPr/>
          <p:nvPr/>
        </p:nvSpPr>
        <p:spPr bwMode="auto">
          <a:xfrm rot="1862641">
            <a:off x="3102824" y="2428156"/>
            <a:ext cx="281251" cy="1171263"/>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29" name="Group 128"/>
          <p:cNvGrpSpPr/>
          <p:nvPr/>
        </p:nvGrpSpPr>
        <p:grpSpPr>
          <a:xfrm>
            <a:off x="2927602" y="2373805"/>
            <a:ext cx="405260" cy="515095"/>
            <a:chOff x="5267470" y="2124194"/>
            <a:chExt cx="371074" cy="499419"/>
          </a:xfrm>
          <a:solidFill>
            <a:schemeClr val="accent4"/>
          </a:solidFill>
        </p:grpSpPr>
        <p:sp>
          <p:nvSpPr>
            <p:cNvPr id="130" name="Oval 129"/>
            <p:cNvSpPr/>
            <p:nvPr/>
          </p:nvSpPr>
          <p:spPr bwMode="auto">
            <a:xfrm>
              <a:off x="5267470"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31" name="TextBox 130"/>
            <p:cNvSpPr txBox="1"/>
            <p:nvPr/>
          </p:nvSpPr>
          <p:spPr>
            <a:xfrm>
              <a:off x="5394758" y="2166413"/>
              <a:ext cx="194875" cy="457200"/>
            </a:xfrm>
            <a:prstGeom prst="rect">
              <a:avLst/>
            </a:prstGeom>
            <a:noFill/>
          </p:spPr>
          <p:txBody>
            <a:bodyPr wrap="none" lIns="0" tIns="0" rIns="0" bIns="0" rtlCol="0">
              <a:noAutofit/>
            </a:bodyPr>
            <a:lstStyle/>
            <a:p>
              <a:r>
                <a:rPr lang="en-US" sz="1800" dirty="0" smtClean="0">
                  <a:latin typeface="Segoe UI Light" pitchFamily="34" charset="0"/>
                </a:rPr>
                <a:t>4</a:t>
              </a:r>
            </a:p>
          </p:txBody>
        </p:sp>
      </p:grpSp>
      <p:sp>
        <p:nvSpPr>
          <p:cNvPr id="132" name="TextBox 131"/>
          <p:cNvSpPr txBox="1"/>
          <p:nvPr/>
        </p:nvSpPr>
        <p:spPr>
          <a:xfrm>
            <a:off x="7760263" y="1143000"/>
            <a:ext cx="2686015" cy="984885"/>
          </a:xfrm>
          <a:prstGeom prst="rect">
            <a:avLst/>
          </a:prstGeom>
          <a:noFill/>
        </p:spPr>
        <p:txBody>
          <a:bodyPr wrap="square" lIns="0" tIns="0" rIns="0" bIns="0" rtlCol="0">
            <a:spAutoFit/>
          </a:bodyPr>
          <a:lstStyle/>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4. Code (Doc-Level Add-in)</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5. Code (JS Object Model)</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6. Code (Custom Phone App)</a:t>
            </a:r>
          </a:p>
          <a:p>
            <a:pPr marL="742950" indent="-742950">
              <a:buAutoNum type="arabicPeriod"/>
            </a:pPr>
            <a:endParaRPr lang="en-US" sz="16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grpSp>
        <p:nvGrpSpPr>
          <p:cNvPr id="136" name="Group 135"/>
          <p:cNvGrpSpPr/>
          <p:nvPr/>
        </p:nvGrpSpPr>
        <p:grpSpPr>
          <a:xfrm>
            <a:off x="7066516" y="2406418"/>
            <a:ext cx="405260" cy="532111"/>
            <a:chOff x="5215133" y="2124194"/>
            <a:chExt cx="371074" cy="515916"/>
          </a:xfrm>
          <a:solidFill>
            <a:schemeClr val="accent4"/>
          </a:solidFill>
        </p:grpSpPr>
        <p:sp>
          <p:nvSpPr>
            <p:cNvPr id="137" name="Oval 136"/>
            <p:cNvSpPr/>
            <p:nvPr/>
          </p:nvSpPr>
          <p:spPr bwMode="auto">
            <a:xfrm>
              <a:off x="5215133"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38" name="TextBox 137"/>
            <p:cNvSpPr txBox="1"/>
            <p:nvPr/>
          </p:nvSpPr>
          <p:spPr>
            <a:xfrm>
              <a:off x="5342426" y="2182910"/>
              <a:ext cx="194875" cy="457200"/>
            </a:xfrm>
            <a:prstGeom prst="rect">
              <a:avLst/>
            </a:prstGeom>
            <a:noFill/>
          </p:spPr>
          <p:txBody>
            <a:bodyPr wrap="none" lIns="0" tIns="0" rIns="0" bIns="0" rtlCol="0">
              <a:noAutofit/>
            </a:bodyPr>
            <a:lstStyle/>
            <a:p>
              <a:r>
                <a:rPr lang="en-US" sz="1800" dirty="0" smtClean="0">
                  <a:latin typeface="Segoe UI Light" pitchFamily="34" charset="0"/>
                </a:rPr>
                <a:t>6</a:t>
              </a:r>
            </a:p>
          </p:txBody>
        </p:sp>
      </p:grpSp>
      <p:sp>
        <p:nvSpPr>
          <p:cNvPr id="139" name="Up-Down Arrow 138"/>
          <p:cNvSpPr/>
          <p:nvPr/>
        </p:nvSpPr>
        <p:spPr bwMode="auto">
          <a:xfrm rot="2749035">
            <a:off x="4397664" y="3855994"/>
            <a:ext cx="281251" cy="436319"/>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0" name="Up-Down Arrow 139"/>
          <p:cNvSpPr/>
          <p:nvPr/>
        </p:nvSpPr>
        <p:spPr bwMode="auto">
          <a:xfrm rot="5400000">
            <a:off x="6838480" y="2719252"/>
            <a:ext cx="283348" cy="1822916"/>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1" name="Up-Down Arrow 140"/>
          <p:cNvSpPr/>
          <p:nvPr/>
        </p:nvSpPr>
        <p:spPr bwMode="auto">
          <a:xfrm>
            <a:off x="5472694" y="2486020"/>
            <a:ext cx="281251" cy="367852"/>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4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1895" y="2863233"/>
            <a:ext cx="673483" cy="83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Up-Down Arrow 142"/>
          <p:cNvSpPr/>
          <p:nvPr/>
        </p:nvSpPr>
        <p:spPr bwMode="auto">
          <a:xfrm rot="5400000">
            <a:off x="3742859" y="2547358"/>
            <a:ext cx="283348" cy="1945652"/>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4" name="Oval 143"/>
          <p:cNvSpPr/>
          <p:nvPr/>
        </p:nvSpPr>
        <p:spPr bwMode="auto">
          <a:xfrm>
            <a:off x="4780035" y="2661098"/>
            <a:ext cx="405260" cy="401737"/>
          </a:xfrm>
          <a:prstGeom prst="ellipse">
            <a:avLst/>
          </a:prstGeom>
          <a:solidFill>
            <a:schemeClr val="accent4"/>
          </a:solid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45" name="TextBox 144"/>
          <p:cNvSpPr txBox="1"/>
          <p:nvPr/>
        </p:nvSpPr>
        <p:spPr>
          <a:xfrm>
            <a:off x="4919054" y="2706801"/>
            <a:ext cx="115621" cy="284158"/>
          </a:xfrm>
          <a:prstGeom prst="rect">
            <a:avLst/>
          </a:prstGeom>
          <a:solidFill>
            <a:schemeClr val="accent4"/>
          </a:solidFill>
        </p:spPr>
        <p:txBody>
          <a:bodyPr wrap="none" lIns="0" tIns="0" rIns="0" bIns="0" rtlCol="0">
            <a:noAutofit/>
          </a:bodyPr>
          <a:lstStyle/>
          <a:p>
            <a:r>
              <a:rPr lang="en-US" sz="1800" dirty="0" smtClean="0">
                <a:latin typeface="Segoe UI Light" pitchFamily="34" charset="0"/>
              </a:rPr>
              <a:t>5</a:t>
            </a:r>
          </a:p>
        </p:txBody>
      </p:sp>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7552" t="12762" r="64193" b="24961"/>
          <a:stretch/>
        </p:blipFill>
        <p:spPr bwMode="auto">
          <a:xfrm>
            <a:off x="7989253" y="2655594"/>
            <a:ext cx="2141412" cy="656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820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1000"/>
                                        <p:tgtEl>
                                          <p:spTgt spid="1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1000"/>
                                        <p:tgtEl>
                                          <p:spTgt spid="121"/>
                                        </p:tgtEl>
                                      </p:cBhvr>
                                    </p:animEffect>
                                  </p:childTnLst>
                                  <p:subTnLst>
                                    <p:set>
                                      <p:cBhvr override="childStyle">
                                        <p:cTn dur="1" fill="hold" display="0" masterRel="nextClick" afterEffect="1"/>
                                        <p:tgtEl>
                                          <p:spTgt spid="121"/>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2">
                                            <p:txEl>
                                              <p:pRg st="1" end="1"/>
                                            </p:txEl>
                                          </p:spTgt>
                                        </p:tgtEl>
                                        <p:attrNameLst>
                                          <p:attrName>style.visibility</p:attrName>
                                        </p:attrNameLst>
                                      </p:cBhvr>
                                      <p:to>
                                        <p:strVal val="visible"/>
                                      </p:to>
                                    </p:set>
                                    <p:animEffect transition="in" filter="fade">
                                      <p:cBhvr>
                                        <p:cTn id="18" dur="1000"/>
                                        <p:tgtEl>
                                          <p:spTgt spid="13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1000"/>
                                        <p:tgtEl>
                                          <p:spTgt spid="139"/>
                                        </p:tgtEl>
                                      </p:cBhvr>
                                    </p:animEffect>
                                  </p:childTnLst>
                                  <p:subTnLst>
                                    <p:set>
                                      <p:cBhvr override="childStyle">
                                        <p:cTn dur="1" fill="hold" display="0" masterRel="nextClick" afterEffect="1"/>
                                        <p:tgtEl>
                                          <p:spTgt spid="139"/>
                                        </p:tgtEl>
                                        <p:attrNameLst>
                                          <p:attrName>style.visibility</p:attrName>
                                        </p:attrNameLst>
                                      </p:cBhvr>
                                      <p:to>
                                        <p:strVal val="hidden"/>
                                      </p:to>
                                    </p:set>
                                  </p:subTnLst>
                                </p:cTn>
                              </p:par>
                              <p:par>
                                <p:cTn id="25" presetID="10" presetClass="entr" presetSubtype="0"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1000"/>
                                        <p:tgtEl>
                                          <p:spTgt spid="141"/>
                                        </p:tgtEl>
                                      </p:cBhvr>
                                    </p:animEffect>
                                  </p:childTnLst>
                                  <p:subTnLst>
                                    <p:set>
                                      <p:cBhvr override="childStyle">
                                        <p:cTn dur="1" fill="hold" display="0" masterRel="nextClick" afterEffect="1"/>
                                        <p:tgtEl>
                                          <p:spTgt spid="141"/>
                                        </p:tgtEl>
                                        <p:attrNameLst>
                                          <p:attrName>style.visibility</p:attrName>
                                        </p:attrNameLst>
                                      </p:cBhvr>
                                      <p:to>
                                        <p:strVal val="hidden"/>
                                      </p:to>
                                    </p:set>
                                  </p:subTnLst>
                                </p:cTn>
                              </p:par>
                              <p:par>
                                <p:cTn id="28" presetID="10" presetClass="entr" presetSubtype="0" fill="hold" grpId="0" nodeType="withEffect">
                                  <p:stCondLst>
                                    <p:cond delay="0"/>
                                  </p:stCondLst>
                                  <p:childTnLst>
                                    <p:set>
                                      <p:cBhvr>
                                        <p:cTn id="29" dur="1" fill="hold">
                                          <p:stCondLst>
                                            <p:cond delay="0"/>
                                          </p:stCondLst>
                                        </p:cTn>
                                        <p:tgtEl>
                                          <p:spTgt spid="140"/>
                                        </p:tgtEl>
                                        <p:attrNameLst>
                                          <p:attrName>style.visibility</p:attrName>
                                        </p:attrNameLst>
                                      </p:cBhvr>
                                      <p:to>
                                        <p:strVal val="visible"/>
                                      </p:to>
                                    </p:set>
                                    <p:animEffect transition="in" filter="fade">
                                      <p:cBhvr>
                                        <p:cTn id="30" dur="1000"/>
                                        <p:tgtEl>
                                          <p:spTgt spid="140"/>
                                        </p:tgtEl>
                                      </p:cBhvr>
                                    </p:animEffect>
                                  </p:childTnLst>
                                  <p:subTnLst>
                                    <p:set>
                                      <p:cBhvr override="childStyle">
                                        <p:cTn dur="1" fill="hold" display="0" masterRel="nextClick" afterEffect="1"/>
                                        <p:tgtEl>
                                          <p:spTgt spid="140"/>
                                        </p:tgtEl>
                                        <p:attrNameLst>
                                          <p:attrName>style.visibility</p:attrName>
                                        </p:attrNameLst>
                                      </p:cBhvr>
                                      <p:to>
                                        <p:strVal val="hidden"/>
                                      </p:to>
                                    </p:set>
                                  </p:subTnLst>
                                </p:cTn>
                              </p:par>
                              <p:par>
                                <p:cTn id="31" presetID="10"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par>
                                <p:cTn id="34" presetID="1" presetClass="entr" presetSubtype="0" fill="hold" nodeType="withEffect">
                                  <p:stCondLst>
                                    <p:cond delay="0"/>
                                  </p:stCondLst>
                                  <p:childTnLst>
                                    <p:set>
                                      <p:cBhvr>
                                        <p:cTn id="35" dur="1" fill="hold">
                                          <p:stCondLst>
                                            <p:cond delay="0"/>
                                          </p:stCondLst>
                                        </p:cTn>
                                        <p:tgtEl>
                                          <p:spTgt spid="142"/>
                                        </p:tgtEl>
                                        <p:attrNameLst>
                                          <p:attrName>style.visibility</p:attrName>
                                        </p:attrNameLst>
                                      </p:cBhvr>
                                      <p:to>
                                        <p:strVal val="visible"/>
                                      </p:to>
                                    </p:set>
                                  </p:childTnLst>
                                  <p:subTnLst>
                                    <p:set>
                                      <p:cBhvr override="childStyle">
                                        <p:cTn dur="1" fill="hold" display="0" masterRel="nextClick" afterEffect="1"/>
                                        <p:tgtEl>
                                          <p:spTgt spid="142"/>
                                        </p:tgtEl>
                                        <p:attrNameLst>
                                          <p:attrName>style.visibility</p:attrName>
                                        </p:attrNameLst>
                                      </p:cBhvr>
                                      <p:to>
                                        <p:strVal val="hidden"/>
                                      </p:to>
                                    </p:set>
                                  </p:subTnLst>
                                </p:cTn>
                              </p:par>
                              <p:par>
                                <p:cTn id="36" presetID="10" presetClass="entr" presetSubtype="0" fill="hold" grpId="0" nodeType="with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1000"/>
                                        <p:tgtEl>
                                          <p:spTgt spid="143"/>
                                        </p:tgtEl>
                                      </p:cBhvr>
                                    </p:animEffect>
                                  </p:childTnLst>
                                  <p:subTnLst>
                                    <p:set>
                                      <p:cBhvr override="childStyle">
                                        <p:cTn dur="1" fill="hold" display="0" masterRel="nextClick" afterEffect="1"/>
                                        <p:tgtEl>
                                          <p:spTgt spid="143"/>
                                        </p:tgtEl>
                                        <p:attrNameLst>
                                          <p:attrName>style.visibility</p:attrName>
                                        </p:attrNameLst>
                                      </p:cBhvr>
                                      <p:to>
                                        <p:strVal val="hidden"/>
                                      </p:to>
                                    </p:set>
                                  </p:subTnLst>
                                </p:cTn>
                              </p:par>
                              <p:par>
                                <p:cTn id="39" presetID="10"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500"/>
                                        <p:tgtEl>
                                          <p:spTgt spid="1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5"/>
                                        </p:tgtEl>
                                        <p:attrNameLst>
                                          <p:attrName>style.visibility</p:attrName>
                                        </p:attrNameLst>
                                      </p:cBhvr>
                                      <p:to>
                                        <p:strVal val="visible"/>
                                      </p:to>
                                    </p:set>
                                    <p:animEffect transition="in" filter="fade">
                                      <p:cBhvr>
                                        <p:cTn id="44" dur="500"/>
                                        <p:tgtEl>
                                          <p:spTgt spid="1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2">
                                            <p:txEl>
                                              <p:pRg st="2" end="2"/>
                                            </p:txEl>
                                          </p:spTgt>
                                        </p:tgtEl>
                                        <p:attrNameLst>
                                          <p:attrName>style.visibility</p:attrName>
                                        </p:attrNameLst>
                                      </p:cBhvr>
                                      <p:to>
                                        <p:strVal val="visible"/>
                                      </p:to>
                                    </p:set>
                                    <p:animEffect transition="in" filter="fade">
                                      <p:cBhvr>
                                        <p:cTn id="49" dur="1000"/>
                                        <p:tgtEl>
                                          <p:spTgt spid="132">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10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1000"/>
                                        <p:tgtEl>
                                          <p:spTgt spid="119"/>
                                        </p:tgtEl>
                                      </p:cBhvr>
                                    </p:animEffect>
                                  </p:childTnLst>
                                </p:cTn>
                              </p:par>
                              <p:par>
                                <p:cTn id="56" presetID="10" presetClass="entr" presetSubtype="0" fill="hold"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1" grpId="0" animBg="1"/>
      <p:bldP spid="139" grpId="0" animBg="1"/>
      <p:bldP spid="140" grpId="0" animBg="1"/>
      <p:bldP spid="141" grpId="0" animBg="1"/>
      <p:bldP spid="143" grpId="0" animBg="1"/>
      <p:bldP spid="144" grpId="0" animBg="1"/>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Office 365 Identity Architecture </a:t>
            </a:r>
            <a:br>
              <a:rPr lang="en-US" dirty="0" smtClean="0"/>
            </a:br>
            <a:r>
              <a:rPr lang="en-US" sz="3600" dirty="0">
                <a:solidFill>
                  <a:schemeClr val="accent3"/>
                </a:solidFill>
              </a:rPr>
              <a:t>Identity </a:t>
            </a:r>
            <a:r>
              <a:rPr lang="en-US" sz="3600" dirty="0" smtClean="0">
                <a:solidFill>
                  <a:schemeClr val="accent3"/>
                </a:solidFill>
              </a:rPr>
              <a:t>Options</a:t>
            </a:r>
            <a:endParaRPr lang="en-US" sz="3600" dirty="0">
              <a:solidFill>
                <a:schemeClr val="accent3"/>
              </a:solidFill>
            </a:endParaRPr>
          </a:p>
        </p:txBody>
      </p:sp>
      <p:pic>
        <p:nvPicPr>
          <p:cNvPr id="107" name="Picture 106" descr="D:\Pennie's documents\Images for TechEd06\Shapes_and_Graphics\Internet Cloud\cloud illustration icon.png"/>
          <p:cNvPicPr>
            <a:picLocks noChangeAspect="1" noChangeArrowheads="1"/>
          </p:cNvPicPr>
          <p:nvPr/>
        </p:nvPicPr>
        <p:blipFill>
          <a:blip r:embed="rId4"/>
          <a:srcRect/>
          <a:stretch>
            <a:fillRect/>
          </a:stretch>
        </p:blipFill>
        <p:spPr bwMode="auto">
          <a:xfrm>
            <a:off x="3430000" y="783776"/>
            <a:ext cx="8360475" cy="7109294"/>
          </a:xfrm>
          <a:prstGeom prst="rect">
            <a:avLst/>
          </a:prstGeom>
          <a:noFill/>
        </p:spPr>
      </p:pic>
      <p:sp>
        <p:nvSpPr>
          <p:cNvPr id="108" name="Rectangle 107"/>
          <p:cNvSpPr/>
          <p:nvPr/>
        </p:nvSpPr>
        <p:spPr bwMode="auto">
          <a:xfrm>
            <a:off x="6142483" y="2715559"/>
            <a:ext cx="1467755" cy="3012188"/>
          </a:xfrm>
          <a:prstGeom prst="rect">
            <a:avLst/>
          </a:prstGeom>
          <a:solidFill>
            <a:schemeClr val="tx1">
              <a:lumMod val="65000"/>
            </a:schemeClr>
          </a:soli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sp>
        <p:nvSpPr>
          <p:cNvPr id="109" name="Rectangle 108"/>
          <p:cNvSpPr/>
          <p:nvPr/>
        </p:nvSpPr>
        <p:spPr bwMode="auto">
          <a:xfrm>
            <a:off x="817849" y="3200400"/>
            <a:ext cx="2514600" cy="2934353"/>
          </a:xfrm>
          <a:prstGeom prst="rect">
            <a:avLst/>
          </a:prstGeom>
          <a:solidFill>
            <a:schemeClr val="tx1">
              <a:lumMod val="65000"/>
            </a:schemeClr>
          </a:soli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a:ea typeface="+mn-ea"/>
              <a:cs typeface="+mn-cs"/>
            </a:endParaRPr>
          </a:p>
        </p:txBody>
      </p:sp>
      <p:sp>
        <p:nvSpPr>
          <p:cNvPr id="110" name="TextBox 109"/>
          <p:cNvSpPr txBox="1"/>
          <p:nvPr/>
        </p:nvSpPr>
        <p:spPr>
          <a:xfrm>
            <a:off x="1008350" y="3268500"/>
            <a:ext cx="205739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effectLst/>
                <a:uLnTx/>
                <a:uFillTx/>
              </a:rPr>
              <a:t>Contoso </a:t>
            </a:r>
            <a:r>
              <a:rPr kumimoji="0" lang="en-US" sz="1600" i="0" u="none" strike="noStrike" kern="0" cap="none" spc="0" normalizeH="0" baseline="0" noProof="0" dirty="0" smtClean="0">
                <a:ln>
                  <a:noFill/>
                </a:ln>
                <a:effectLst/>
                <a:uLnTx/>
                <a:uFillTx/>
              </a:rPr>
              <a:t>Customer (on-premises)</a:t>
            </a:r>
            <a:endParaRPr kumimoji="0" lang="en-US" sz="1600" i="0" u="none" strike="noStrike" kern="0" cap="none" spc="0" normalizeH="0" baseline="0" noProof="0" dirty="0">
              <a:ln>
                <a:noFill/>
              </a:ln>
              <a:effectLst/>
              <a:uLnTx/>
              <a:uFillTx/>
            </a:endParaRPr>
          </a:p>
        </p:txBody>
      </p:sp>
      <p:sp>
        <p:nvSpPr>
          <p:cNvPr id="111" name="Text Placeholder 16"/>
          <p:cNvSpPr txBox="1">
            <a:spLocks/>
          </p:cNvSpPr>
          <p:nvPr/>
        </p:nvSpPr>
        <p:spPr>
          <a:xfrm>
            <a:off x="549916" y="1385503"/>
            <a:ext cx="8382000" cy="332399"/>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5"/>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5"/>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5"/>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5"/>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5"/>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Microsoft </a:t>
            </a:r>
            <a:r>
              <a:rPr lang="en-US" dirty="0"/>
              <a:t>Online IDs</a:t>
            </a:r>
          </a:p>
        </p:txBody>
      </p:sp>
      <p:sp>
        <p:nvSpPr>
          <p:cNvPr id="112" name="Isosceles Triangle 111"/>
          <p:cNvSpPr/>
          <p:nvPr/>
        </p:nvSpPr>
        <p:spPr>
          <a:xfrm>
            <a:off x="1003588" y="4859473"/>
            <a:ext cx="728662" cy="568791"/>
          </a:xfrm>
          <a:prstGeom prst="triangle">
            <a:avLst/>
          </a:prstGeom>
          <a:solidFill>
            <a:schemeClr val="tx2"/>
          </a:solidFill>
          <a:ln w="9525" cap="flat" cmpd="sng" algn="ctr">
            <a:solidFill>
              <a:srgbClr val="71D9EE">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Segoe UI"/>
                <a:ea typeface="+mn-ea"/>
                <a:cs typeface="+mn-cs"/>
              </a:rPr>
              <a:t>AD</a:t>
            </a:r>
          </a:p>
        </p:txBody>
      </p:sp>
      <p:sp>
        <p:nvSpPr>
          <p:cNvPr id="113" name="Rectangle 112"/>
          <p:cNvSpPr/>
          <p:nvPr/>
        </p:nvSpPr>
        <p:spPr>
          <a:xfrm>
            <a:off x="2037049" y="4818373"/>
            <a:ext cx="1143000" cy="650993"/>
          </a:xfrm>
          <a:prstGeom prst="rect">
            <a:avLst/>
          </a:prstGeom>
          <a:solidFill>
            <a:schemeClr val="tx2"/>
          </a:solidFill>
          <a:ln w="9525" cap="flat" cmpd="sng" algn="ctr">
            <a:solidFill>
              <a:srgbClr val="71D9EE">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a:ea typeface="+mn-ea"/>
                <a:cs typeface="+mn-cs"/>
              </a:rPr>
              <a:t>MS Online Directory Sync</a:t>
            </a:r>
          </a:p>
        </p:txBody>
      </p:sp>
      <p:cxnSp>
        <p:nvCxnSpPr>
          <p:cNvPr id="114" name="Elbow Connector 113"/>
          <p:cNvCxnSpPr>
            <a:stCxn id="112" idx="5"/>
          </p:cNvCxnSpPr>
          <p:nvPr/>
        </p:nvCxnSpPr>
        <p:spPr>
          <a:xfrm>
            <a:off x="1550085" y="5143869"/>
            <a:ext cx="486964" cy="1"/>
          </a:xfrm>
          <a:prstGeom prst="bentConnector3">
            <a:avLst>
              <a:gd name="adj1" fmla="val 50000"/>
            </a:avLst>
          </a:prstGeom>
          <a:noFill/>
          <a:ln w="19050" cap="flat" cmpd="sng" algn="ctr">
            <a:solidFill>
              <a:srgbClr val="000000"/>
            </a:solidFill>
            <a:prstDash val="solid"/>
            <a:tailEnd type="arrow"/>
          </a:ln>
          <a:effectLst>
            <a:outerShdw blurRad="50800" dist="38100" dir="5400000" rotWithShape="0">
              <a:srgbClr val="000000">
                <a:alpha val="43137"/>
              </a:srgbClr>
            </a:outerShdw>
          </a:effectLst>
        </p:spPr>
      </p:cxnSp>
      <p:sp>
        <p:nvSpPr>
          <p:cNvPr id="115" name="TextBox 114"/>
          <p:cNvSpPr txBox="1"/>
          <p:nvPr/>
        </p:nvSpPr>
        <p:spPr>
          <a:xfrm>
            <a:off x="6198639" y="2757049"/>
            <a:ext cx="1340730"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gradFill>
                  <a:gsLst>
                    <a:gs pos="0">
                      <a:srgbClr val="FFFFFF"/>
                    </a:gs>
                    <a:gs pos="86000">
                      <a:srgbClr val="FFFFFF"/>
                    </a:gs>
                  </a:gsLst>
                  <a:lin ang="5400000" scaled="0"/>
                </a:gradFill>
                <a:effectLst/>
                <a:uLnTx/>
                <a:uFillTx/>
              </a:rPr>
              <a:t>Identity Platform</a:t>
            </a:r>
            <a:endParaRPr kumimoji="0" lang="en-US" sz="1600" i="0" u="none" strike="noStrike" kern="0" cap="none" spc="0" normalizeH="0" baseline="0" noProof="0" dirty="0">
              <a:ln>
                <a:noFill/>
              </a:ln>
              <a:gradFill>
                <a:gsLst>
                  <a:gs pos="0">
                    <a:srgbClr val="FFFFFF"/>
                  </a:gs>
                  <a:gs pos="86000">
                    <a:srgbClr val="FFFFFF"/>
                  </a:gs>
                </a:gsLst>
                <a:lin ang="5400000" scaled="0"/>
              </a:gradFill>
              <a:effectLst/>
              <a:uLnTx/>
              <a:uFillTx/>
            </a:endParaRPr>
          </a:p>
        </p:txBody>
      </p:sp>
      <p:sp>
        <p:nvSpPr>
          <p:cNvPr id="116" name="Rectangle 115"/>
          <p:cNvSpPr/>
          <p:nvPr/>
        </p:nvSpPr>
        <p:spPr>
          <a:xfrm>
            <a:off x="4875453" y="4811267"/>
            <a:ext cx="1090612" cy="667623"/>
          </a:xfrm>
          <a:prstGeom prst="rect">
            <a:avLst/>
          </a:prstGeom>
          <a:solidFill>
            <a:schemeClr val="accent3"/>
          </a:solidFill>
          <a:ln w="9525" cap="flat" cmpd="sng" algn="ctr">
            <a:solidFill>
              <a:srgbClr val="FFC20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Provisioning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platform</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17" name="Elbow Connector 116"/>
          <p:cNvCxnSpPr/>
          <p:nvPr/>
        </p:nvCxnSpPr>
        <p:spPr>
          <a:xfrm>
            <a:off x="3180050" y="5143870"/>
            <a:ext cx="1695403" cy="1209"/>
          </a:xfrm>
          <a:prstGeom prst="bentConnector3">
            <a:avLst>
              <a:gd name="adj1" fmla="val 50000"/>
            </a:avLst>
          </a:prstGeom>
          <a:noFill/>
          <a:ln w="28575" cap="flat" cmpd="sng" algn="ctr">
            <a:solidFill>
              <a:srgbClr val="808080">
                <a:lumMod val="75000"/>
              </a:srgbClr>
            </a:solidFill>
            <a:prstDash val="solid"/>
            <a:tailEnd type="arrow"/>
          </a:ln>
          <a:effectLst/>
        </p:spPr>
      </p:cxnSp>
      <p:sp>
        <p:nvSpPr>
          <p:cNvPr id="118" name="Rectangle 117"/>
          <p:cNvSpPr/>
          <p:nvPr/>
        </p:nvSpPr>
        <p:spPr>
          <a:xfrm>
            <a:off x="7930546" y="4914906"/>
            <a:ext cx="1228372" cy="669387"/>
          </a:xfrm>
          <a:prstGeom prst="rect">
            <a:avLst/>
          </a:prstGeom>
          <a:solidFill>
            <a:schemeClr val="tx1">
              <a:lumMod val="50000"/>
            </a:schemeClr>
          </a:solidFill>
          <a:ln w="9525" cap="flat" cmpd="sng" algn="ctr">
            <a:solidFill>
              <a:srgbClr val="80808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Lync™</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a:ea typeface="+mn-ea"/>
                <a:cs typeface="+mn-cs"/>
              </a:rPr>
              <a:t>Online</a:t>
            </a:r>
          </a:p>
        </p:txBody>
      </p:sp>
      <p:sp>
        <p:nvSpPr>
          <p:cNvPr id="119" name="Rectangle 118"/>
          <p:cNvSpPr/>
          <p:nvPr/>
        </p:nvSpPr>
        <p:spPr>
          <a:xfrm>
            <a:off x="7923362" y="4161331"/>
            <a:ext cx="1228372" cy="636431"/>
          </a:xfrm>
          <a:prstGeom prst="rect">
            <a:avLst/>
          </a:prstGeom>
          <a:solidFill>
            <a:schemeClr val="accent2"/>
          </a:solidFill>
          <a:ln w="9525" cap="flat" cmpd="sng" algn="ctr">
            <a:solidFill>
              <a:schemeClr val="accent2"/>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SharePoint</a:t>
            </a:r>
            <a:r>
              <a:rPr kumimoji="0" lang="en-US" sz="1600" b="0" i="0" u="none" strike="noStrike" kern="0" cap="none" spc="0" normalizeH="0" baseline="30000" noProof="0" dirty="0" smtClean="0">
                <a:ln>
                  <a:noFill/>
                </a:ln>
                <a:solidFill>
                  <a:srgbClr val="FFFFFF"/>
                </a:solidFill>
                <a:effectLst/>
                <a:uLnTx/>
                <a:uFillTx/>
                <a:latin typeface="Segoe UI"/>
                <a:ea typeface="+mn-ea"/>
                <a:cs typeface="+mn-cs"/>
              </a:rPr>
              <a:t>®</a:t>
            </a:r>
            <a:r>
              <a:rPr kumimoji="0" lang="en-US" sz="1600" b="0" i="0" u="none" strike="noStrike" kern="0" cap="none" spc="0" normalizeH="0" baseline="0" noProof="0" dirty="0" smtClean="0">
                <a:ln>
                  <a:noFill/>
                </a:ln>
                <a:solidFill>
                  <a:srgbClr val="FFFFFF"/>
                </a:solidFill>
                <a:effectLst/>
                <a:uLnTx/>
                <a:uFillTx/>
                <a:latin typeface="Segoe U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Online</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sp>
        <p:nvSpPr>
          <p:cNvPr id="120" name="Rectangle 119"/>
          <p:cNvSpPr/>
          <p:nvPr/>
        </p:nvSpPr>
        <p:spPr>
          <a:xfrm>
            <a:off x="7911001" y="3334243"/>
            <a:ext cx="1240733" cy="710178"/>
          </a:xfrm>
          <a:prstGeom prst="rect">
            <a:avLst/>
          </a:prstGeom>
          <a:solidFill>
            <a:schemeClr val="tx1">
              <a:lumMod val="50000"/>
            </a:schemeClr>
          </a:solidFill>
          <a:ln w="9525" cap="flat" cmpd="sng" algn="ctr">
            <a:solidFill>
              <a:srgbClr val="80808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a:ea typeface="+mn-ea"/>
                <a:cs typeface="+mn-cs"/>
              </a:rPr>
              <a:t>Exchange </a:t>
            </a:r>
            <a:endParaRPr kumimoji="0" lang="en-US" sz="1600" b="0" i="0" u="none" strike="noStrike" kern="0" cap="none" spc="0" normalizeH="0" baseline="0" noProof="0" dirty="0" smtClean="0">
              <a:ln>
                <a:noFill/>
              </a:ln>
              <a:solidFill>
                <a:srgbClr val="FFFFFF"/>
              </a:solidFill>
              <a:effectLst/>
              <a:uLnTx/>
              <a:uFillTx/>
              <a:latin typeface="Segoe U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Online</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sp>
        <p:nvSpPr>
          <p:cNvPr id="121" name="Rectangle 120"/>
          <p:cNvSpPr/>
          <p:nvPr/>
        </p:nvSpPr>
        <p:spPr>
          <a:xfrm>
            <a:off x="6375844" y="3262134"/>
            <a:ext cx="988219" cy="600763"/>
          </a:xfrm>
          <a:prstGeom prst="rect">
            <a:avLst/>
          </a:prstGeom>
          <a:solidFill>
            <a:schemeClr val="accent2">
              <a:lumMod val="40000"/>
              <a:lumOff val="60000"/>
            </a:schemeClr>
          </a:solidFill>
          <a:ln w="38100" cap="flat" cmpd="sng" algn="ctr">
            <a:solidFill>
              <a:srgbClr val="71D9EE">
                <a:shade val="50000"/>
              </a:srgbClr>
            </a:solidFill>
            <a:prstDash val="solid"/>
          </a:ln>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Federation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Gateway</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sp>
        <p:nvSpPr>
          <p:cNvPr id="122" name="Rectangle 121"/>
          <p:cNvSpPr/>
          <p:nvPr/>
        </p:nvSpPr>
        <p:spPr>
          <a:xfrm>
            <a:off x="2037049" y="3957533"/>
            <a:ext cx="1143000" cy="761780"/>
          </a:xfrm>
          <a:prstGeom prst="rect">
            <a:avLst/>
          </a:prstGeom>
          <a:solidFill>
            <a:schemeClr val="tx2"/>
          </a:solidFill>
          <a:ln w="9525" cap="flat" cmpd="sng" algn="ctr">
            <a:solidFill>
              <a:srgbClr val="71D9EE">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latin typeface="Segoe UI"/>
                <a:ea typeface="+mn-ea"/>
                <a:cs typeface="+mn-cs"/>
              </a:rPr>
              <a:t>Active Directory Federation Server 2.0</a:t>
            </a:r>
            <a:endParaRPr kumimoji="0" lang="en-US" sz="1200" b="0" i="0" u="none" strike="noStrike" kern="0" cap="none" spc="0" normalizeH="0" baseline="0" noProof="0" dirty="0">
              <a:ln>
                <a:noFill/>
              </a:ln>
              <a:solidFill>
                <a:schemeClr val="bg1"/>
              </a:solidFill>
              <a:effectLst/>
              <a:uLnTx/>
              <a:uFillTx/>
              <a:latin typeface="Segoe UI"/>
              <a:ea typeface="+mn-ea"/>
              <a:cs typeface="+mn-cs"/>
            </a:endParaRPr>
          </a:p>
        </p:txBody>
      </p:sp>
      <p:cxnSp>
        <p:nvCxnSpPr>
          <p:cNvPr id="123" name="Straight Arrow Connector 122"/>
          <p:cNvCxnSpPr/>
          <p:nvPr/>
        </p:nvCxnSpPr>
        <p:spPr>
          <a:xfrm flipV="1">
            <a:off x="1550085" y="4338423"/>
            <a:ext cx="486964" cy="766688"/>
          </a:xfrm>
          <a:prstGeom prst="straightConnector1">
            <a:avLst/>
          </a:prstGeom>
          <a:noFill/>
          <a:ln w="19050" cap="flat" cmpd="sng" algn="ctr">
            <a:solidFill>
              <a:srgbClr val="000000"/>
            </a:solidFill>
            <a:prstDash val="solid"/>
            <a:tailEnd type="arrow"/>
          </a:ln>
          <a:effectLst/>
        </p:spPr>
      </p:cxnSp>
      <p:cxnSp>
        <p:nvCxnSpPr>
          <p:cNvPr id="124" name="Elbow Connector 123"/>
          <p:cNvCxnSpPr/>
          <p:nvPr/>
        </p:nvCxnSpPr>
        <p:spPr>
          <a:xfrm rot="10800000" flipV="1">
            <a:off x="3180050" y="3562513"/>
            <a:ext cx="3195794" cy="775910"/>
          </a:xfrm>
          <a:prstGeom prst="bentConnector3">
            <a:avLst>
              <a:gd name="adj1" fmla="val 50000"/>
            </a:avLst>
          </a:prstGeom>
          <a:noFill/>
          <a:ln w="28575" cap="flat" cmpd="sng" algn="ctr">
            <a:solidFill>
              <a:srgbClr val="808080">
                <a:lumMod val="75000"/>
              </a:srgbClr>
            </a:solidFill>
            <a:prstDash val="dash"/>
            <a:tailEnd type="arrow"/>
          </a:ln>
          <a:effectLst/>
        </p:spPr>
      </p:cxnSp>
      <p:sp>
        <p:nvSpPr>
          <p:cNvPr id="125" name="Rectangle 124"/>
          <p:cNvSpPr/>
          <p:nvPr/>
        </p:nvSpPr>
        <p:spPr>
          <a:xfrm>
            <a:off x="4875453" y="3147381"/>
            <a:ext cx="805014" cy="400103"/>
          </a:xfrm>
          <a:prstGeom prst="rect">
            <a:avLst/>
          </a:prstGeom>
        </p:spPr>
        <p:txBody>
          <a:bodyPr wrap="none" lIns="91433" tIns="45717" rIns="91433" bIns="4571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accent2"/>
                </a:solidFill>
                <a:effectLst/>
                <a:uLnTx/>
                <a:uFillTx/>
              </a:rPr>
              <a:t>Trust</a:t>
            </a:r>
            <a:endParaRPr kumimoji="0" lang="en-US" sz="2000" b="1" i="0" u="none" strike="noStrike" kern="0" cap="none" spc="0" normalizeH="0" baseline="0" noProof="0" dirty="0">
              <a:ln>
                <a:noFill/>
              </a:ln>
              <a:solidFill>
                <a:schemeClr val="accent2"/>
              </a:solidFill>
              <a:effectLst/>
              <a:uLnTx/>
              <a:uFillTx/>
            </a:endParaRPr>
          </a:p>
        </p:txBody>
      </p:sp>
      <p:sp>
        <p:nvSpPr>
          <p:cNvPr id="126" name="Trapezoid 125"/>
          <p:cNvSpPr/>
          <p:nvPr/>
        </p:nvSpPr>
        <p:spPr bwMode="auto">
          <a:xfrm rot="5400000">
            <a:off x="880997" y="4765901"/>
            <a:ext cx="419757" cy="464138"/>
          </a:xfrm>
          <a:prstGeom prst="trapezoid">
            <a:avLst>
              <a:gd name="adj" fmla="val 29827"/>
            </a:avLst>
          </a:prstGeom>
          <a:gradFill rotWithShape="1">
            <a:gsLst>
              <a:gs pos="0">
                <a:srgbClr val="FF6A00">
                  <a:shade val="58000"/>
                  <a:satMod val="150000"/>
                </a:srgbClr>
              </a:gs>
              <a:gs pos="72000">
                <a:srgbClr val="FF6A00">
                  <a:tint val="90000"/>
                  <a:satMod val="135000"/>
                </a:srgbClr>
              </a:gs>
              <a:gs pos="100000">
                <a:srgbClr val="FF6A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vert270"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a:ea typeface="+mn-ea"/>
                <a:cs typeface="+mn-cs"/>
              </a:rPr>
              <a:t>IdP</a:t>
            </a:r>
          </a:p>
        </p:txBody>
      </p:sp>
      <p:sp>
        <p:nvSpPr>
          <p:cNvPr id="127" name="Flowchart: Magnetic Disk 126"/>
          <p:cNvSpPr/>
          <p:nvPr/>
        </p:nvSpPr>
        <p:spPr bwMode="auto">
          <a:xfrm>
            <a:off x="6456648" y="4692294"/>
            <a:ext cx="990601" cy="900717"/>
          </a:xfrm>
          <a:prstGeom prst="flowChartMagneticDisk">
            <a:avLst/>
          </a:prstGeom>
          <a:gradFill rotWithShape="1">
            <a:gsLst>
              <a:gs pos="0">
                <a:srgbClr val="FF6A00">
                  <a:shade val="58000"/>
                  <a:satMod val="150000"/>
                </a:srgbClr>
              </a:gs>
              <a:gs pos="72000">
                <a:srgbClr val="FF6A00">
                  <a:tint val="90000"/>
                  <a:satMod val="135000"/>
                </a:srgbClr>
              </a:gs>
              <a:gs pos="100000">
                <a:srgbClr val="FF6A00">
                  <a:tint val="80000"/>
                  <a:satMod val="155000"/>
                </a:srgbClr>
              </a:gs>
            </a:gsLst>
            <a:lin ang="16200000" scaled="0"/>
          </a:gradFill>
          <a:ln w="9525" cap="flat" cmpd="sng" algn="ctr">
            <a:solidFill>
              <a:srgbClr val="FF6A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128" name="TextBox 127"/>
          <p:cNvSpPr txBox="1"/>
          <p:nvPr/>
        </p:nvSpPr>
        <p:spPr>
          <a:xfrm>
            <a:off x="6448690" y="4976923"/>
            <a:ext cx="983453"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Directory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Store</a:t>
            </a:r>
          </a:p>
        </p:txBody>
      </p:sp>
      <p:pic>
        <p:nvPicPr>
          <p:cNvPr id="129" name="Picture 128" descr="C:\Program Files\Microsoft Resource DVD Artwork\DVD_ART\Artwork_Imagery\HARDWARE_IMAGERY\Illustration - Misc Hardware\Windows Vista Illustration Icons\Generic User.png"/>
          <p:cNvPicPr>
            <a:picLocks noChangeAspect="1" noChangeArrowheads="1"/>
          </p:cNvPicPr>
          <p:nvPr/>
        </p:nvPicPr>
        <p:blipFill>
          <a:blip r:embed="rId6" cstate="print"/>
          <a:srcRect/>
          <a:stretch>
            <a:fillRect/>
          </a:stretch>
        </p:blipFill>
        <p:spPr bwMode="auto">
          <a:xfrm flipH="1">
            <a:off x="876766" y="5309537"/>
            <a:ext cx="346306" cy="358209"/>
          </a:xfrm>
          <a:prstGeom prst="rect">
            <a:avLst/>
          </a:prstGeom>
          <a:noFill/>
        </p:spPr>
      </p:pic>
      <p:sp>
        <p:nvSpPr>
          <p:cNvPr id="130" name="Rectangle 129"/>
          <p:cNvSpPr/>
          <p:nvPr/>
        </p:nvSpPr>
        <p:spPr>
          <a:xfrm>
            <a:off x="4787980" y="5877761"/>
            <a:ext cx="1265558" cy="425561"/>
          </a:xfrm>
          <a:prstGeom prst="rect">
            <a:avLst/>
          </a:prstGeom>
          <a:solidFill>
            <a:schemeClr val="accent3"/>
          </a:solidFill>
          <a:ln w="9525" cap="flat" cmpd="sng" algn="ctr">
            <a:solidFill>
              <a:srgbClr val="FFC20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Segoe UI"/>
                <a:ea typeface="+mn-ea"/>
                <a:cs typeface="+mn-cs"/>
              </a:rPr>
              <a:t>Admin Portal</a:t>
            </a:r>
            <a:endParaRPr kumimoji="0" lang="en-US" sz="16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31" name="Elbow Connector 130"/>
          <p:cNvCxnSpPr/>
          <p:nvPr/>
        </p:nvCxnSpPr>
        <p:spPr>
          <a:xfrm rot="5400000" flipH="1" flipV="1">
            <a:off x="5212012" y="5687834"/>
            <a:ext cx="417494" cy="1191"/>
          </a:xfrm>
          <a:prstGeom prst="bentConnector3">
            <a:avLst>
              <a:gd name="adj1" fmla="val 50000"/>
            </a:avLst>
          </a:prstGeom>
          <a:noFill/>
          <a:ln w="28575" cap="flat" cmpd="sng" algn="ctr">
            <a:solidFill>
              <a:srgbClr val="808080">
                <a:lumMod val="75000"/>
              </a:srgbClr>
            </a:solidFill>
            <a:prstDash val="solid"/>
            <a:tailEnd type="arrow"/>
          </a:ln>
          <a:effectLst/>
        </p:spPr>
      </p:cxnSp>
      <p:sp>
        <p:nvSpPr>
          <p:cNvPr id="132" name="Rectangle 131"/>
          <p:cNvSpPr/>
          <p:nvPr/>
        </p:nvSpPr>
        <p:spPr>
          <a:xfrm>
            <a:off x="6293993" y="3930818"/>
            <a:ext cx="1153257" cy="600763"/>
          </a:xfrm>
          <a:prstGeom prst="rect">
            <a:avLst/>
          </a:prstGeom>
          <a:solidFill>
            <a:schemeClr val="accent2">
              <a:lumMod val="40000"/>
              <a:lumOff val="60000"/>
            </a:schemeClr>
          </a:solidFill>
          <a:ln w="38100" cap="flat" cmpd="sng" algn="ctr">
            <a:solidFill>
              <a:srgbClr val="71D9EE">
                <a:shade val="50000"/>
              </a:srgbClr>
            </a:solidFill>
            <a:prstDash val="solid"/>
          </a:ln>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Authentication platform</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33" name="Elbow Connector 132"/>
          <p:cNvCxnSpPr>
            <a:endCxn id="127" idx="2"/>
          </p:cNvCxnSpPr>
          <p:nvPr/>
        </p:nvCxnSpPr>
        <p:spPr>
          <a:xfrm flipV="1">
            <a:off x="5966065" y="5142653"/>
            <a:ext cx="490583" cy="2426"/>
          </a:xfrm>
          <a:prstGeom prst="bentConnector3">
            <a:avLst>
              <a:gd name="adj1" fmla="val 50000"/>
            </a:avLst>
          </a:prstGeom>
          <a:noFill/>
          <a:ln w="28575" cap="flat" cmpd="sng" algn="ctr">
            <a:solidFill>
              <a:srgbClr val="808080">
                <a:lumMod val="75000"/>
              </a:srgbClr>
            </a:solidFill>
            <a:prstDash val="solid"/>
            <a:tailEnd type="arrow"/>
          </a:ln>
          <a:effectLst/>
        </p:spPr>
      </p:cxnSp>
      <p:sp>
        <p:nvSpPr>
          <p:cNvPr id="134" name="Trapezoid 133"/>
          <p:cNvSpPr/>
          <p:nvPr/>
        </p:nvSpPr>
        <p:spPr bwMode="auto">
          <a:xfrm rot="16200000">
            <a:off x="7265440" y="4123695"/>
            <a:ext cx="523101" cy="528196"/>
          </a:xfrm>
          <a:prstGeom prst="trapezoid">
            <a:avLst>
              <a:gd name="adj" fmla="val 29827"/>
            </a:avLst>
          </a:prstGeom>
          <a:gradFill rotWithShape="1">
            <a:gsLst>
              <a:gs pos="0">
                <a:srgbClr val="FF6A00">
                  <a:shade val="58000"/>
                  <a:satMod val="150000"/>
                </a:srgbClr>
              </a:gs>
              <a:gs pos="72000">
                <a:srgbClr val="FF6A00">
                  <a:tint val="90000"/>
                  <a:satMod val="135000"/>
                </a:srgbClr>
              </a:gs>
              <a:gs pos="100000">
                <a:srgbClr val="FF6A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vert"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Segoe UI"/>
                <a:ea typeface="+mn-ea"/>
                <a:cs typeface="+mn-cs"/>
              </a:rPr>
              <a:t>IdP</a:t>
            </a:r>
          </a:p>
        </p:txBody>
      </p:sp>
      <p:sp>
        <p:nvSpPr>
          <p:cNvPr id="136" name="TextBox 135"/>
          <p:cNvSpPr txBox="1"/>
          <p:nvPr/>
        </p:nvSpPr>
        <p:spPr>
          <a:xfrm>
            <a:off x="6254065" y="2286000"/>
            <a:ext cx="2763441"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rPr>
              <a:t>Microsoft Online Services</a:t>
            </a:r>
          </a:p>
        </p:txBody>
      </p:sp>
      <p:pic>
        <p:nvPicPr>
          <p:cNvPr id="137" name="Picture 136" descr="C:\Program Files\Microsoft Resource DVD Artwork\DVD_ART\Artwork_Imagery\HARDWARE_IMAGERY\Illustration - Misc Hardware\Windows Vista Illustration Icons\Generic User.pn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Photocopy trans="8000"/>
                    </a14:imgEffect>
                  </a14:imgLayer>
                </a14:imgProps>
              </a:ext>
            </a:extLst>
          </a:blip>
          <a:srcRect/>
          <a:stretch>
            <a:fillRect/>
          </a:stretch>
        </p:blipFill>
        <p:spPr bwMode="auto">
          <a:xfrm flipH="1">
            <a:off x="2572342" y="3677674"/>
            <a:ext cx="346306" cy="358209"/>
          </a:xfrm>
          <a:prstGeom prst="rect">
            <a:avLst/>
          </a:prstGeom>
          <a:noFill/>
        </p:spPr>
      </p:pic>
      <p:pic>
        <p:nvPicPr>
          <p:cNvPr id="138" name="Picture 137" descr="C:\Program Files\Microsoft Resource DVD Artwork\DVD_ART\Artwork_Imagery\HARDWARE_IMAGERY\Illustration - Misc Hardware\Windows Vista Illustration Icons\Generic User.png"/>
          <p:cNvPicPr>
            <a:picLocks noChangeAspect="1" noChangeArrowheads="1"/>
          </p:cNvPicPr>
          <p:nvPr/>
        </p:nvPicPr>
        <p:blipFill>
          <a:blip r:embed="rId6" cstate="print"/>
          <a:srcRect/>
          <a:stretch>
            <a:fillRect/>
          </a:stretch>
        </p:blipFill>
        <p:spPr bwMode="auto">
          <a:xfrm flipH="1">
            <a:off x="895209" y="5316067"/>
            <a:ext cx="314824" cy="325645"/>
          </a:xfrm>
          <a:prstGeom prst="rect">
            <a:avLst/>
          </a:prstGeom>
          <a:noFill/>
        </p:spPr>
      </p:pic>
      <p:sp>
        <p:nvSpPr>
          <p:cNvPr id="139" name="Text Placeholder 16"/>
          <p:cNvSpPr txBox="1">
            <a:spLocks/>
          </p:cNvSpPr>
          <p:nvPr/>
        </p:nvSpPr>
        <p:spPr>
          <a:xfrm>
            <a:off x="553767" y="1846874"/>
            <a:ext cx="8382000" cy="332399"/>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5"/>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5"/>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5"/>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5"/>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5"/>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Microsoft </a:t>
            </a:r>
            <a:r>
              <a:rPr lang="en-US" dirty="0"/>
              <a:t>Online IDs  + DirSync</a:t>
            </a:r>
          </a:p>
        </p:txBody>
      </p:sp>
      <p:sp>
        <p:nvSpPr>
          <p:cNvPr id="140" name="Text Placeholder 16"/>
          <p:cNvSpPr txBox="1">
            <a:spLocks/>
          </p:cNvSpPr>
          <p:nvPr/>
        </p:nvSpPr>
        <p:spPr>
          <a:xfrm>
            <a:off x="553767" y="2285024"/>
            <a:ext cx="8382000" cy="332399"/>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5"/>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5"/>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5"/>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5"/>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5"/>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Federated </a:t>
            </a:r>
            <a:r>
              <a:rPr lang="en-US" dirty="0"/>
              <a:t>IDs  + DirSync</a:t>
            </a:r>
          </a:p>
        </p:txBody>
      </p:sp>
    </p:spTree>
    <p:custDataLst>
      <p:tags r:id="rId1"/>
    </p:custDataLst>
    <p:extLst>
      <p:ext uri="{BB962C8B-B14F-4D97-AF65-F5344CB8AC3E}">
        <p14:creationId xmlns:p14="http://schemas.microsoft.com/office/powerpoint/2010/main" val="5146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139"/>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2000" fill="hold"/>
                                        <p:tgtEl>
                                          <p:spTgt spid="111">
                                            <p:txEl>
                                              <p:pRg st="0" end="0"/>
                                            </p:txEl>
                                          </p:spTgt>
                                        </p:tgtEl>
                                        <p:attrNameLst>
                                          <p:attrName>style.color</p:attrName>
                                        </p:attrNameLst>
                                      </p:cBhvr>
                                      <p:to>
                                        <a:srgbClr val="B2B2B2"/>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path" presetSubtype="0" accel="50000" decel="50000" fill="hold" nodeType="clickEffect">
                                  <p:stCondLst>
                                    <p:cond delay="0"/>
                                  </p:stCondLst>
                                  <p:childTnLst>
                                    <p:animMotion origin="layout" path="M -0.00039 -0.00023 L 0.11762 0.03978 C 0.14237 0.0488 0.17937 0.05388 0.21805 0.05388 C 0.26208 0.05388 0.29738 0.0488 0.32213 0.03978 L 0.44054 -0.00023 " pathEditMode="relative" rAng="0" ptsTypes="FffFF">
                                      <p:cBhvr>
                                        <p:cTn id="20" dur="2000" fill="hold"/>
                                        <p:tgtEl>
                                          <p:spTgt spid="129"/>
                                        </p:tgtEl>
                                        <p:attrNameLst>
                                          <p:attrName>ppt_x</p:attrName>
                                          <p:attrName>ppt_y</p:attrName>
                                        </p:attrNameLst>
                                      </p:cBhvr>
                                      <p:rCtr x="22040" y="2706"/>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3" presetClass="emph" presetSubtype="2" fill="hold" grpId="1" nodeType="withEffect">
                                  <p:stCondLst>
                                    <p:cond delay="0"/>
                                  </p:stCondLst>
                                  <p:iterate type="lt">
                                    <p:tmPct val="0"/>
                                  </p:iterate>
                                  <p:childTnLst>
                                    <p:animClr clrSpc="rgb" dir="cw">
                                      <p:cBhvr override="childStyle">
                                        <p:cTn id="26" dur="2000" fill="hold"/>
                                        <p:tgtEl>
                                          <p:spTgt spid="139"/>
                                        </p:tgtEl>
                                        <p:attrNameLst>
                                          <p:attrName>style.color</p:attrName>
                                        </p:attrNameLst>
                                      </p:cBhvr>
                                      <p:to>
                                        <a:srgbClr val="B2B2B2"/>
                                      </p:to>
                                    </p:animClr>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par>
                          <p:cTn id="39" fill="hold">
                            <p:stCondLst>
                              <p:cond delay="0"/>
                            </p:stCondLst>
                            <p:childTnLst>
                              <p:par>
                                <p:cTn id="40" presetID="10" presetClass="exit" presetSubtype="0" fill="hold" grpId="0" nodeType="afterEffect">
                                  <p:stCondLst>
                                    <p:cond delay="1000"/>
                                  </p:stCondLst>
                                  <p:childTnLst>
                                    <p:animEffect transition="out" filter="fade">
                                      <p:cBhvr>
                                        <p:cTn id="41" dur="500"/>
                                        <p:tgtEl>
                                          <p:spTgt spid="134"/>
                                        </p:tgtEl>
                                      </p:cBhvr>
                                    </p:animEffect>
                                    <p:set>
                                      <p:cBhvr>
                                        <p:cTn id="42" dur="1" fill="hold">
                                          <p:stCondLst>
                                            <p:cond delay="499"/>
                                          </p:stCondLst>
                                        </p:cTn>
                                        <p:tgtEl>
                                          <p:spTgt spid="134"/>
                                        </p:tgtEl>
                                        <p:attrNameLst>
                                          <p:attrName>style.visibility</p:attrName>
                                        </p:attrNameLst>
                                      </p:cBhvr>
                                      <p:to>
                                        <p:strVal val="hidden"/>
                                      </p:to>
                                    </p:set>
                                  </p:childTnLst>
                                </p:cTn>
                              </p:par>
                            </p:childTnLst>
                          </p:cTn>
                        </p:par>
                        <p:par>
                          <p:cTn id="43" fill="hold">
                            <p:stCondLst>
                              <p:cond delay="1500"/>
                            </p:stCondLst>
                            <p:childTnLst>
                              <p:par>
                                <p:cTn id="44" presetID="10" presetClass="entr" presetSubtype="0" fill="hold" grpId="0" nodeType="afterEffect">
                                  <p:stCondLst>
                                    <p:cond delay="10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childTnLst>
                          </p:cTn>
                        </p:par>
                        <p:par>
                          <p:cTn id="51" fill="hold">
                            <p:stCondLst>
                              <p:cond delay="0"/>
                            </p:stCondLst>
                            <p:childTnLst>
                              <p:par>
                                <p:cTn id="52" presetID="42" presetClass="path" presetSubtype="0" accel="50000" decel="50000" fill="hold" nodeType="afterEffect">
                                  <p:stCondLst>
                                    <p:cond delay="0"/>
                                  </p:stCondLst>
                                  <p:childTnLst>
                                    <p:animMotion origin="layout" path="M 2.74326E-6 2.29417E-6 L 0.28826 -0.00902 " pathEditMode="relative" rAng="0" ptsTypes="AA">
                                      <p:cBhvr>
                                        <p:cTn id="53" dur="2000" fill="hold"/>
                                        <p:tgtEl>
                                          <p:spTgt spid="137"/>
                                        </p:tgtEl>
                                        <p:attrNameLst>
                                          <p:attrName>ppt_x</p:attrName>
                                          <p:attrName>ppt_y</p:attrName>
                                        </p:attrNameLst>
                                      </p:cBhvr>
                                      <p:rCtr x="14407" y="-463"/>
                                    </p:animMotion>
                                  </p:childTnLst>
                                </p:cTn>
                              </p:par>
                            </p:childTnLst>
                          </p:cTn>
                        </p:par>
                        <p:par>
                          <p:cTn id="54" fill="hold">
                            <p:stCondLst>
                              <p:cond delay="2000"/>
                            </p:stCondLst>
                            <p:childTnLst>
                              <p:par>
                                <p:cTn id="55" presetID="42" presetClass="path" presetSubtype="0" accel="50000" decel="50000" fill="hold" nodeType="afterEffect">
                                  <p:stCondLst>
                                    <p:cond delay="0"/>
                                  </p:stCondLst>
                                  <p:childTnLst>
                                    <p:animMotion origin="layout" path="M 0.28826 -0.00902 L 0.30324 0.2271 " pathEditMode="relative" rAng="0" ptsTypes="AA">
                                      <p:cBhvr>
                                        <p:cTn id="56" dur="2000" fill="hold"/>
                                        <p:tgtEl>
                                          <p:spTgt spid="137"/>
                                        </p:tgtEl>
                                        <p:attrNameLst>
                                          <p:attrName>ppt_x</p:attrName>
                                          <p:attrName>ppt_y</p:attrName>
                                        </p:attrNameLst>
                                      </p:cBhvr>
                                      <p:rCtr x="742" y="11795"/>
                                    </p:animMotion>
                                  </p:childTnLst>
                                </p:cTn>
                              </p:par>
                            </p:childTnLst>
                          </p:cTn>
                        </p:par>
                        <p:par>
                          <p:cTn id="57" fill="hold">
                            <p:stCondLst>
                              <p:cond delay="4000"/>
                            </p:stCondLst>
                            <p:childTnLst>
                              <p:par>
                                <p:cTn id="58" presetID="10" presetClass="exit" presetSubtype="0" fill="hold" nodeType="afterEffect">
                                  <p:stCondLst>
                                    <p:cond delay="0"/>
                                  </p:stCondLst>
                                  <p:childTnLst>
                                    <p:animEffect transition="out" filter="fade">
                                      <p:cBhvr>
                                        <p:cTn id="59" dur="500"/>
                                        <p:tgtEl>
                                          <p:spTgt spid="137"/>
                                        </p:tgtEl>
                                      </p:cBhvr>
                                    </p:animEffect>
                                    <p:set>
                                      <p:cBhvr>
                                        <p:cTn id="60" dur="1" fill="hold">
                                          <p:stCondLst>
                                            <p:cond delay="499"/>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P spid="113" grpId="0" animBg="1"/>
      <p:bldP spid="122" grpId="0" animBg="1"/>
      <p:bldP spid="125" grpId="0"/>
      <p:bldP spid="126" grpId="0" animBg="1"/>
      <p:bldP spid="134" grpId="0" animBg="1"/>
      <p:bldP spid="139" grpId="0"/>
      <p:bldP spid="139" grpId="1"/>
      <p:bldP spid="1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z="3200" dirty="0"/>
              <a:t>Lighting up </a:t>
            </a:r>
            <a:r>
              <a:rPr lang="en-US" sz="3200" dirty="0" smtClean="0"/>
              <a:t>Code-based Productivity </a:t>
            </a:r>
            <a:r>
              <a:rPr lang="en-US" sz="3200" dirty="0"/>
              <a:t>User Experiences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230694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z="3200" dirty="0"/>
              <a:t>How it works</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r>
              <a:rPr lang="en-US" dirty="0" smtClean="0"/>
              <a:t>Code-based </a:t>
            </a:r>
            <a:r>
              <a:rPr lang="en-US" dirty="0"/>
              <a:t>drill-down</a:t>
            </a:r>
          </a:p>
          <a:p>
            <a:endParaRPr lang="en-US" dirty="0"/>
          </a:p>
        </p:txBody>
      </p:sp>
    </p:spTree>
    <p:extLst>
      <p:ext uri="{BB962C8B-B14F-4D97-AF65-F5344CB8AC3E}">
        <p14:creationId xmlns:p14="http://schemas.microsoft.com/office/powerpoint/2010/main" val="172600864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How It Works</a:t>
            </a:r>
            <a:br>
              <a:rPr lang="en-US" dirty="0" smtClean="0"/>
            </a:br>
            <a:r>
              <a:rPr lang="en-US" sz="3600" dirty="0" smtClean="0">
                <a:gradFill flip="none" rotWithShape="1">
                  <a:gsLst>
                    <a:gs pos="5417">
                      <a:srgbClr val="C1F7AA"/>
                    </a:gs>
                    <a:gs pos="98000">
                      <a:srgbClr val="C1F7AA"/>
                    </a:gs>
                  </a:gsLst>
                  <a:lin ang="5400000" scaled="0"/>
                  <a:tileRect/>
                </a:gradFill>
              </a:rPr>
              <a:t>Code-based drill-down</a:t>
            </a:r>
            <a:endParaRPr lang="en-US" dirty="0">
              <a:gradFill flip="none" rotWithShape="1">
                <a:gsLst>
                  <a:gs pos="5417">
                    <a:srgbClr val="C1F7AA"/>
                  </a:gs>
                  <a:gs pos="98000">
                    <a:srgbClr val="C1F7AA"/>
                  </a:gs>
                </a:gsLst>
                <a:lin ang="5400000" scaled="0"/>
                <a:tileRect/>
              </a:gradFill>
            </a:endParaRPr>
          </a:p>
        </p:txBody>
      </p:sp>
      <p:sp>
        <p:nvSpPr>
          <p:cNvPr id="3" name="Text Placeholder 2"/>
          <p:cNvSpPr>
            <a:spLocks noGrp="1"/>
          </p:cNvSpPr>
          <p:nvPr>
            <p:ph type="body" sz="quarter" idx="4294967295"/>
          </p:nvPr>
        </p:nvSpPr>
        <p:spPr>
          <a:xfrm>
            <a:off x="519113" y="1742992"/>
            <a:ext cx="6565899" cy="4068806"/>
          </a:xfrm>
        </p:spPr>
        <p:txBody>
          <a:bodyPr/>
          <a:lstStyle/>
          <a:p>
            <a:r>
              <a:rPr lang="en-US" sz="2400" dirty="0" smtClean="0"/>
              <a:t>Excel 2010 Add-in</a:t>
            </a:r>
          </a:p>
          <a:p>
            <a:pPr lvl="1"/>
            <a:r>
              <a:rPr lang="en-US" sz="2000" dirty="0" smtClean="0"/>
              <a:t>SharePoint client object model (CSOM) for .NET</a:t>
            </a:r>
          </a:p>
          <a:p>
            <a:pPr lvl="1"/>
            <a:r>
              <a:rPr lang="en-US" sz="2000" dirty="0" smtClean="0"/>
              <a:t>Remote claims-based </a:t>
            </a:r>
            <a:r>
              <a:rPr lang="en-US" sz="2000" dirty="0" err="1" smtClean="0"/>
              <a:t>authN</a:t>
            </a:r>
            <a:r>
              <a:rPr lang="en-US" sz="2000" dirty="0" smtClean="0"/>
              <a:t> for SharePoint Online</a:t>
            </a:r>
            <a:r>
              <a:rPr lang="en-US" sz="2000" dirty="0"/>
              <a:t/>
            </a:r>
            <a:br>
              <a:rPr lang="en-US" sz="2000" dirty="0"/>
            </a:br>
            <a:r>
              <a:rPr lang="en-US" sz="2000" dirty="0" smtClean="0"/>
              <a:t>msdn.microsoft.com/en-us/library/hh147177.aspx</a:t>
            </a:r>
          </a:p>
          <a:p>
            <a:r>
              <a:rPr lang="en-US" sz="2400" dirty="0" smtClean="0"/>
              <a:t>Excel Services and EWA </a:t>
            </a:r>
            <a:r>
              <a:rPr lang="en-US" sz="2400" dirty="0"/>
              <a:t>W</a:t>
            </a:r>
            <a:r>
              <a:rPr lang="en-US" sz="2400" dirty="0" smtClean="0"/>
              <a:t>eb </a:t>
            </a:r>
            <a:r>
              <a:rPr lang="en-US" sz="2400" dirty="0"/>
              <a:t>P</a:t>
            </a:r>
            <a:r>
              <a:rPr lang="en-US" sz="2400" dirty="0" smtClean="0"/>
              <a:t>art</a:t>
            </a:r>
          </a:p>
          <a:p>
            <a:pPr lvl="1"/>
            <a:r>
              <a:rPr lang="en-US" sz="2000" dirty="0" smtClean="0"/>
              <a:t>JavaScript Object Model (JSOM)</a:t>
            </a:r>
          </a:p>
          <a:p>
            <a:pPr lvl="1"/>
            <a:r>
              <a:rPr lang="en-US" sz="2000" dirty="0" smtClean="0"/>
              <a:t>CSOM for JavaScript</a:t>
            </a:r>
          </a:p>
          <a:p>
            <a:pPr lvl="1"/>
            <a:r>
              <a:rPr lang="en-US" sz="2000" dirty="0" smtClean="0"/>
              <a:t>REST calls for Blob storage</a:t>
            </a:r>
          </a:p>
          <a:p>
            <a:r>
              <a:rPr lang="en-US" sz="2400" dirty="0" smtClean="0"/>
              <a:t>Windows Phone</a:t>
            </a:r>
          </a:p>
          <a:p>
            <a:pPr lvl="1"/>
            <a:r>
              <a:rPr lang="en-US" sz="2000" dirty="0" smtClean="0"/>
              <a:t>Authentication via Windows Azure Access Control Service</a:t>
            </a:r>
          </a:p>
          <a:p>
            <a:pPr lvl="1"/>
            <a:r>
              <a:rPr lang="en-US" sz="2000" dirty="0" smtClean="0"/>
              <a:t>WCF Service called directly from phone</a:t>
            </a:r>
          </a:p>
        </p:txBody>
      </p:sp>
      <p:pic>
        <p:nvPicPr>
          <p:cNvPr id="2050" name="Picture 2" descr="C:\Users\donovanf\AppData\Local\Temp\SNAGHTML1fe867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2" y="1143000"/>
            <a:ext cx="4655344"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MyData\Office\Intergen\O365 BCS Demo-Module\FabrikamDeliveriesMobileScreenshots\fabrikam_1-17-2012_14.11.18.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6612" y="1924050"/>
            <a:ext cx="2209800" cy="4015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166152" y="2362200"/>
            <a:ext cx="4481335" cy="2819400"/>
            <a:chOff x="7166152" y="2362200"/>
            <a:chExt cx="4481335" cy="2819400"/>
          </a:xfrm>
        </p:grpSpPr>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6152" y="2362200"/>
              <a:ext cx="4481335"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5412" y="3352800"/>
              <a:ext cx="990600" cy="122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C:\MyData\Office\Intergen\O365 BCS Demo-Module\FabrikamDeliveriesMobileScreenshots\fabrikam_1-17-2012_14.12.4.17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8560" y="2520211"/>
            <a:ext cx="226430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32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500"/>
                            </p:stCondLst>
                            <p:childTnLst>
                              <p:par>
                                <p:cTn id="52" presetID="53" presetClass="entr" presetSubtype="16" fill="hold" nodeType="afterEffect">
                                  <p:stCondLst>
                                    <p:cond delay="0"/>
                                  </p:stCondLst>
                                  <p:childTnLst>
                                    <p:set>
                                      <p:cBhvr>
                                        <p:cTn id="53" dur="1" fill="hold">
                                          <p:stCondLst>
                                            <p:cond delay="0"/>
                                          </p:stCondLst>
                                        </p:cTn>
                                        <p:tgtEl>
                                          <p:spTgt spid="2051"/>
                                        </p:tgtEl>
                                        <p:attrNameLst>
                                          <p:attrName>style.visibility</p:attrName>
                                        </p:attrNameLst>
                                      </p:cBhvr>
                                      <p:to>
                                        <p:strVal val="visible"/>
                                      </p:to>
                                    </p:set>
                                    <p:anim calcmode="lin" valueType="num">
                                      <p:cBhvr>
                                        <p:cTn id="54" dur="500" fill="hold"/>
                                        <p:tgtEl>
                                          <p:spTgt spid="2051"/>
                                        </p:tgtEl>
                                        <p:attrNameLst>
                                          <p:attrName>ppt_w</p:attrName>
                                        </p:attrNameLst>
                                      </p:cBhvr>
                                      <p:tavLst>
                                        <p:tav tm="0">
                                          <p:val>
                                            <p:fltVal val="0"/>
                                          </p:val>
                                        </p:tav>
                                        <p:tav tm="100000">
                                          <p:val>
                                            <p:strVal val="#ppt_w"/>
                                          </p:val>
                                        </p:tav>
                                      </p:tavLst>
                                    </p:anim>
                                    <p:anim calcmode="lin" valueType="num">
                                      <p:cBhvr>
                                        <p:cTn id="55" dur="500" fill="hold"/>
                                        <p:tgtEl>
                                          <p:spTgt spid="2051"/>
                                        </p:tgtEl>
                                        <p:attrNameLst>
                                          <p:attrName>ppt_h</p:attrName>
                                        </p:attrNameLst>
                                      </p:cBhvr>
                                      <p:tavLst>
                                        <p:tav tm="0">
                                          <p:val>
                                            <p:fltVal val="0"/>
                                          </p:val>
                                        </p:tav>
                                        <p:tav tm="100000">
                                          <p:val>
                                            <p:strVal val="#ppt_h"/>
                                          </p:val>
                                        </p:tav>
                                      </p:tavLst>
                                    </p:anim>
                                    <p:animEffect transition="in" filter="fade">
                                      <p:cBhvr>
                                        <p:cTn id="56" dur="500"/>
                                        <p:tgtEl>
                                          <p:spTgt spid="2051"/>
                                        </p:tgtEl>
                                      </p:cBhvr>
                                    </p:animEffect>
                                  </p:childTnLst>
                                </p:cTn>
                              </p:par>
                            </p:childTnLst>
                          </p:cTn>
                        </p:par>
                        <p:par>
                          <p:cTn id="57" fill="hold">
                            <p:stCondLst>
                              <p:cond delay="1000"/>
                            </p:stCondLst>
                            <p:childTnLst>
                              <p:par>
                                <p:cTn id="58" presetID="53" presetClass="entr" presetSubtype="16" fill="hold" nodeType="afterEffect">
                                  <p:stCondLst>
                                    <p:cond delay="0"/>
                                  </p:stCondLst>
                                  <p:childTnLst>
                                    <p:set>
                                      <p:cBhvr>
                                        <p:cTn id="59" dur="1" fill="hold">
                                          <p:stCondLst>
                                            <p:cond delay="0"/>
                                          </p:stCondLst>
                                        </p:cTn>
                                        <p:tgtEl>
                                          <p:spTgt spid="2054"/>
                                        </p:tgtEl>
                                        <p:attrNameLst>
                                          <p:attrName>style.visibility</p:attrName>
                                        </p:attrNameLst>
                                      </p:cBhvr>
                                      <p:to>
                                        <p:strVal val="visible"/>
                                      </p:to>
                                    </p:set>
                                    <p:anim calcmode="lin" valueType="num">
                                      <p:cBhvr>
                                        <p:cTn id="60" dur="500" fill="hold"/>
                                        <p:tgtEl>
                                          <p:spTgt spid="2054"/>
                                        </p:tgtEl>
                                        <p:attrNameLst>
                                          <p:attrName>ppt_w</p:attrName>
                                        </p:attrNameLst>
                                      </p:cBhvr>
                                      <p:tavLst>
                                        <p:tav tm="0">
                                          <p:val>
                                            <p:fltVal val="0"/>
                                          </p:val>
                                        </p:tav>
                                        <p:tav tm="100000">
                                          <p:val>
                                            <p:strVal val="#ppt_w"/>
                                          </p:val>
                                        </p:tav>
                                      </p:tavLst>
                                    </p:anim>
                                    <p:anim calcmode="lin" valueType="num">
                                      <p:cBhvr>
                                        <p:cTn id="61" dur="500" fill="hold"/>
                                        <p:tgtEl>
                                          <p:spTgt spid="2054"/>
                                        </p:tgtEl>
                                        <p:attrNameLst>
                                          <p:attrName>ppt_h</p:attrName>
                                        </p:attrNameLst>
                                      </p:cBhvr>
                                      <p:tavLst>
                                        <p:tav tm="0">
                                          <p:val>
                                            <p:fltVal val="0"/>
                                          </p:val>
                                        </p:tav>
                                        <p:tav tm="100000">
                                          <p:val>
                                            <p:strVal val="#ppt_h"/>
                                          </p:val>
                                        </p:tav>
                                      </p:tavLst>
                                    </p:anim>
                                    <p:animEffect transition="in" filter="fade">
                                      <p:cBhvr>
                                        <p:cTn id="6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416004"/>
            <a:ext cx="11887200" cy="1107996"/>
          </a:xfrm>
        </p:spPr>
        <p:txBody>
          <a:bodyPr/>
          <a:lstStyle/>
          <a:p>
            <a:r>
              <a:rPr lang="en-US" sz="4000" dirty="0" smtClean="0"/>
              <a:t>E-2-E Productivity Solution via BCS in SharePoint Online!</a:t>
            </a:r>
            <a:endParaRPr lang="en-US" sz="4000" dirty="0"/>
          </a:p>
        </p:txBody>
      </p:sp>
      <p:grpSp>
        <p:nvGrpSpPr>
          <p:cNvPr id="73" name="Group 72"/>
          <p:cNvGrpSpPr/>
          <p:nvPr/>
        </p:nvGrpSpPr>
        <p:grpSpPr>
          <a:xfrm>
            <a:off x="4668746" y="2634025"/>
            <a:ext cx="1393931" cy="1411184"/>
            <a:chOff x="3152684" y="5585063"/>
            <a:chExt cx="1393931" cy="1344612"/>
          </a:xfrm>
          <a:solidFill>
            <a:schemeClr val="accent6"/>
          </a:solidFill>
        </p:grpSpPr>
        <p:grpSp>
          <p:nvGrpSpPr>
            <p:cNvPr id="74" name="Group 73"/>
            <p:cNvGrpSpPr/>
            <p:nvPr/>
          </p:nvGrpSpPr>
          <p:grpSpPr>
            <a:xfrm>
              <a:off x="3152684" y="5585063"/>
              <a:ext cx="1393931" cy="1344612"/>
              <a:chOff x="3152684" y="5585063"/>
              <a:chExt cx="1393931" cy="1344612"/>
            </a:xfrm>
            <a:grpFill/>
          </p:grpSpPr>
          <p:sp>
            <p:nvSpPr>
              <p:cNvPr id="78" name="Rectangle 77"/>
              <p:cNvSpPr/>
              <p:nvPr/>
            </p:nvSpPr>
            <p:spPr bwMode="auto">
              <a:xfrm>
                <a:off x="3152684" y="5585063"/>
                <a:ext cx="1393931" cy="13446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JSOM</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CSOM, REST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79" name="Picture 78"/>
              <p:cNvPicPr/>
              <p:nvPr/>
            </p:nvPicPr>
            <p:blipFill rotWithShape="1">
              <a:blip r:embed="rId3" cstate="screen">
                <a:extLst>
                  <a:ext uri="{28A0092B-C50C-407E-A947-70E740481C1C}">
                    <a14:useLocalDpi xmlns:a14="http://schemas.microsoft.com/office/drawing/2010/main"/>
                  </a:ext>
                </a:extLst>
              </a:blip>
              <a:srcRect l="68088" t="33147" r="8718" b="28688"/>
              <a:stretch/>
            </p:blipFill>
            <p:spPr>
              <a:xfrm>
                <a:off x="3775358" y="5809544"/>
                <a:ext cx="566440" cy="745653"/>
              </a:xfrm>
              <a:prstGeom prst="roundRect">
                <a:avLst>
                  <a:gd name="adj" fmla="val 8594"/>
                </a:avLst>
              </a:prstGeom>
              <a:grpFill/>
              <a:ln>
                <a:noFill/>
              </a:ln>
              <a:effectLst>
                <a:reflection blurRad="12700" stA="38000" endPos="28000" dist="5000" dir="5400000" sy="-100000" algn="bl" rotWithShape="0"/>
              </a:effectLst>
            </p:spPr>
          </p:pic>
        </p:grpSp>
        <p:grpSp>
          <p:nvGrpSpPr>
            <p:cNvPr id="75" name="Group 74"/>
            <p:cNvGrpSpPr/>
            <p:nvPr/>
          </p:nvGrpSpPr>
          <p:grpSpPr>
            <a:xfrm>
              <a:off x="3264458" y="5612282"/>
              <a:ext cx="405260" cy="382785"/>
              <a:chOff x="5024394" y="4261852"/>
              <a:chExt cx="371074" cy="371136"/>
            </a:xfrm>
            <a:grpFill/>
          </p:grpSpPr>
          <p:sp>
            <p:nvSpPr>
              <p:cNvPr id="76" name="Oval 75"/>
              <p:cNvSpPr/>
              <p:nvPr/>
            </p:nvSpPr>
            <p:spPr bwMode="auto">
              <a:xfrm>
                <a:off x="5024394" y="4261852"/>
                <a:ext cx="371074" cy="371136"/>
              </a:xfrm>
              <a:prstGeom prst="ellipse">
                <a:avLst/>
              </a:prstGeom>
              <a:solidFill>
                <a:schemeClr val="accent4"/>
              </a:solid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77" name="TextBox 76"/>
              <p:cNvSpPr txBox="1"/>
              <p:nvPr/>
            </p:nvSpPr>
            <p:spPr>
              <a:xfrm>
                <a:off x="5151686" y="4304074"/>
                <a:ext cx="105868" cy="262513"/>
              </a:xfrm>
              <a:prstGeom prst="rect">
                <a:avLst/>
              </a:prstGeom>
              <a:solidFill>
                <a:schemeClr val="accent4"/>
              </a:solidFill>
            </p:spPr>
            <p:txBody>
              <a:bodyPr wrap="none" lIns="0" tIns="0" rIns="0" bIns="0" rtlCol="0">
                <a:noAutofit/>
              </a:bodyPr>
              <a:lstStyle/>
              <a:p>
                <a:r>
                  <a:rPr lang="en-US" sz="1800" dirty="0" smtClean="0">
                    <a:latin typeface="Segoe UI Light" pitchFamily="34" charset="0"/>
                  </a:rPr>
                  <a:t>4</a:t>
                </a:r>
              </a:p>
            </p:txBody>
          </p:sp>
        </p:grpSp>
      </p:grpSp>
      <p:grpSp>
        <p:nvGrpSpPr>
          <p:cNvPr id="80" name="Group 79"/>
          <p:cNvGrpSpPr/>
          <p:nvPr/>
        </p:nvGrpSpPr>
        <p:grpSpPr>
          <a:xfrm>
            <a:off x="6135687" y="1191815"/>
            <a:ext cx="1401762" cy="1404801"/>
            <a:chOff x="4610100" y="1443207"/>
            <a:chExt cx="1401762" cy="1404801"/>
          </a:xfrm>
        </p:grpSpPr>
        <p:sp>
          <p:nvSpPr>
            <p:cNvPr id="81" name="Rectangle 80"/>
            <p:cNvSpPr/>
            <p:nvPr/>
          </p:nvSpPr>
          <p:spPr bwMode="auto">
            <a:xfrm>
              <a:off x="4610100" y="1443207"/>
              <a:ext cx="1401762" cy="14048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Phone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2" name="Picture 81"/>
            <p:cNvPicPr/>
            <p:nvPr/>
          </p:nvPicPr>
          <p:blipFill>
            <a:blip r:embed="rId4"/>
            <a:stretch>
              <a:fillRect/>
            </a:stretch>
          </p:blipFill>
          <p:spPr>
            <a:xfrm>
              <a:off x="5408397" y="1556122"/>
              <a:ext cx="477365" cy="89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3" name="Group 82"/>
          <p:cNvGrpSpPr/>
          <p:nvPr/>
        </p:nvGrpSpPr>
        <p:grpSpPr>
          <a:xfrm>
            <a:off x="4659549" y="1189362"/>
            <a:ext cx="1409147" cy="1400084"/>
            <a:chOff x="2131076" y="2501194"/>
            <a:chExt cx="1409147" cy="1400084"/>
          </a:xfrm>
          <a:solidFill>
            <a:schemeClr val="accent6"/>
          </a:solidFill>
        </p:grpSpPr>
        <p:sp>
          <p:nvSpPr>
            <p:cNvPr id="84" name="Rectangle 83"/>
            <p:cNvSpPr/>
            <p:nvPr/>
          </p:nvSpPr>
          <p:spPr bwMode="auto">
            <a:xfrm>
              <a:off x="2131076" y="2501194"/>
              <a:ext cx="1409147" cy="140008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 </a:t>
              </a:r>
              <a:b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Access WP</a:t>
              </a:r>
              <a:endParaRPr lang="en-US" sz="14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5" name="Picture 84"/>
            <p:cNvPicPr/>
            <p:nvPr/>
          </p:nvPicPr>
          <p:blipFill>
            <a:blip r:embed="rId5" cstate="screen">
              <a:extLst>
                <a:ext uri="{28A0092B-C50C-407E-A947-70E740481C1C}">
                  <a14:useLocalDpi xmlns:a14="http://schemas.microsoft.com/office/drawing/2010/main"/>
                </a:ext>
              </a:extLst>
            </a:blip>
            <a:stretch>
              <a:fillRect/>
            </a:stretch>
          </p:blipFill>
          <p:spPr>
            <a:xfrm>
              <a:off x="2464057" y="2706882"/>
              <a:ext cx="942276" cy="751527"/>
            </a:xfrm>
            <a:prstGeom prst="roundRect">
              <a:avLst>
                <a:gd name="adj" fmla="val 8594"/>
              </a:avLst>
            </a:prstGeom>
            <a:grpFill/>
            <a:ln>
              <a:noFill/>
            </a:ln>
            <a:effectLst>
              <a:reflection blurRad="12700" stA="38000" endPos="28000" dist="5000" dir="5400000" sy="-100000" algn="bl" rotWithShape="0"/>
            </a:effectLst>
          </p:spPr>
        </p:pic>
      </p:grpSp>
      <p:grpSp>
        <p:nvGrpSpPr>
          <p:cNvPr id="86" name="Group 85"/>
          <p:cNvGrpSpPr/>
          <p:nvPr/>
        </p:nvGrpSpPr>
        <p:grpSpPr>
          <a:xfrm>
            <a:off x="1690307" y="1196532"/>
            <a:ext cx="2879851" cy="1404455"/>
            <a:chOff x="164720" y="1447924"/>
            <a:chExt cx="2879851" cy="1404455"/>
          </a:xfrm>
        </p:grpSpPr>
        <p:sp>
          <p:nvSpPr>
            <p:cNvPr id="87" name="Rectangle 86"/>
            <p:cNvSpPr/>
            <p:nvPr/>
          </p:nvSpPr>
          <p:spPr bwMode="auto">
            <a:xfrm>
              <a:off x="164720" y="1447924"/>
              <a:ext cx="2879851"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Office</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Clients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8" name="Picture 8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039" y="1508820"/>
              <a:ext cx="2497447" cy="557496"/>
            </a:xfrm>
            <a:prstGeom prst="rect">
              <a:avLst/>
            </a:prstGeom>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786" y="2138132"/>
              <a:ext cx="563935" cy="519673"/>
            </a:xfrm>
            <a:prstGeom prst="rect">
              <a:avLst/>
            </a:prstGeom>
          </p:spPr>
        </p:pic>
        <p:pic>
          <p:nvPicPr>
            <p:cNvPr id="90" name="Picture 8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920" y="2138133"/>
              <a:ext cx="562296" cy="519673"/>
            </a:xfrm>
            <a:prstGeom prst="rect">
              <a:avLst/>
            </a:prstGeom>
          </p:spPr>
        </p:pic>
      </p:grpSp>
      <p:grpSp>
        <p:nvGrpSpPr>
          <p:cNvPr id="91" name="Group 90"/>
          <p:cNvGrpSpPr/>
          <p:nvPr/>
        </p:nvGrpSpPr>
        <p:grpSpPr>
          <a:xfrm>
            <a:off x="1679417" y="3338190"/>
            <a:ext cx="1412652" cy="1346925"/>
            <a:chOff x="153830" y="3589582"/>
            <a:chExt cx="1412652" cy="1346925"/>
          </a:xfrm>
        </p:grpSpPr>
        <p:grpSp>
          <p:nvGrpSpPr>
            <p:cNvPr id="92" name="Group 91"/>
            <p:cNvGrpSpPr/>
            <p:nvPr/>
          </p:nvGrpSpPr>
          <p:grpSpPr>
            <a:xfrm>
              <a:off x="153830" y="3589582"/>
              <a:ext cx="1412652" cy="1346925"/>
              <a:chOff x="153830" y="3589582"/>
              <a:chExt cx="1412652" cy="1346925"/>
            </a:xfrm>
          </p:grpSpPr>
          <p:sp>
            <p:nvSpPr>
              <p:cNvPr id="94" name="Rectangle 93"/>
              <p:cNvSpPr/>
              <p:nvPr/>
            </p:nvSpPr>
            <p:spPr bwMode="auto">
              <a:xfrm>
                <a:off x="164720" y="3589582"/>
                <a:ext cx="1401762" cy="64040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5" name="Rectangle 94"/>
              <p:cNvSpPr/>
              <p:nvPr/>
            </p:nvSpPr>
            <p:spPr bwMode="auto">
              <a:xfrm>
                <a:off x="153830" y="4298450"/>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Content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Type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93" name="Up-Down Arrow 92"/>
            <p:cNvSpPr/>
            <p:nvPr/>
          </p:nvSpPr>
          <p:spPr bwMode="auto">
            <a:xfrm>
              <a:off x="1112963" y="3957549"/>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96" name="Group 95"/>
          <p:cNvGrpSpPr/>
          <p:nvPr/>
        </p:nvGrpSpPr>
        <p:grpSpPr>
          <a:xfrm>
            <a:off x="1674932" y="4773046"/>
            <a:ext cx="2895480" cy="1404455"/>
            <a:chOff x="149345" y="5024438"/>
            <a:chExt cx="2895480" cy="1404455"/>
          </a:xfrm>
        </p:grpSpPr>
        <p:sp>
          <p:nvSpPr>
            <p:cNvPr id="97" name="Rectangle 96"/>
            <p:cNvSpPr/>
            <p:nvPr/>
          </p:nvSpPr>
          <p:spPr bwMode="auto">
            <a:xfrm>
              <a:off x="149345" y="5024438"/>
              <a:ext cx="2895480"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SharePoint</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Online (Now with BCS)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6191" y="5142209"/>
              <a:ext cx="1302293" cy="779574"/>
            </a:xfrm>
            <a:prstGeom prst="rect">
              <a:avLst/>
            </a:prstGeom>
          </p:spPr>
        </p:pic>
      </p:grpSp>
      <p:grpSp>
        <p:nvGrpSpPr>
          <p:cNvPr id="99" name="Group 98"/>
          <p:cNvGrpSpPr/>
          <p:nvPr/>
        </p:nvGrpSpPr>
        <p:grpSpPr>
          <a:xfrm>
            <a:off x="4659549" y="4773046"/>
            <a:ext cx="2892426" cy="1397020"/>
            <a:chOff x="3133962" y="5024438"/>
            <a:chExt cx="2892426" cy="1397020"/>
          </a:xfrm>
        </p:grpSpPr>
        <p:sp>
          <p:nvSpPr>
            <p:cNvPr id="100" name="Rectangle 99"/>
            <p:cNvSpPr/>
            <p:nvPr/>
          </p:nvSpPr>
          <p:spPr bwMode="auto">
            <a:xfrm>
              <a:off x="3133962" y="5024438"/>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WCF</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Service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1" name="Picture 10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7083" y="5199826"/>
              <a:ext cx="646082" cy="523149"/>
            </a:xfrm>
            <a:prstGeom prst="rect">
              <a:avLst/>
            </a:prstGeom>
          </p:spPr>
        </p:pic>
        <p:pic>
          <p:nvPicPr>
            <p:cNvPr id="102" name="Picture 3" descr="D:\AA - Microsoft\Events DVD 35\DVD_ART35\Logos\Azure Services Platform\Windows Azure\Windows Azure logo bl.png"/>
            <p:cNvPicPr>
              <a:picLocks noChangeAspect="1" noChangeArrowheads="1"/>
            </p:cNvPicPr>
            <p:nvPr/>
          </p:nvPicPr>
          <p:blipFill>
            <a:blip r:embed="rId11"/>
            <a:srcRect b="35285"/>
            <a:stretch>
              <a:fillRect/>
            </a:stretch>
          </p:blipFill>
          <p:spPr bwMode="auto">
            <a:xfrm>
              <a:off x="3515647" y="5661592"/>
              <a:ext cx="2061936" cy="311415"/>
            </a:xfrm>
            <a:prstGeom prst="rect">
              <a:avLst/>
            </a:prstGeom>
            <a:noFill/>
            <a:ln>
              <a:noFill/>
            </a:ln>
          </p:spPr>
        </p:pic>
      </p:grpSp>
      <p:grpSp>
        <p:nvGrpSpPr>
          <p:cNvPr id="103" name="Group 102"/>
          <p:cNvGrpSpPr/>
          <p:nvPr/>
        </p:nvGrpSpPr>
        <p:grpSpPr>
          <a:xfrm>
            <a:off x="7621586" y="4780963"/>
            <a:ext cx="2892426" cy="1397020"/>
            <a:chOff x="6095999" y="5032355"/>
            <a:chExt cx="2892426" cy="1397020"/>
          </a:xfrm>
        </p:grpSpPr>
        <p:sp>
          <p:nvSpPr>
            <p:cNvPr id="104" name="Rectangle 103"/>
            <p:cNvSpPr/>
            <p:nvPr/>
          </p:nvSpPr>
          <p:spPr bwMode="auto">
            <a:xfrm>
              <a:off x="6095999" y="5032355"/>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Order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Data</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5" name="Picture 10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0097" y="5250074"/>
              <a:ext cx="500978" cy="375734"/>
            </a:xfrm>
            <a:prstGeom prst="rect">
              <a:avLst/>
            </a:prstGeom>
          </p:spPr>
        </p:pic>
        <p:pic>
          <p:nvPicPr>
            <p:cNvPr id="106" name="AZURE logo" descr="\\SERVER3\InternalBin\Resource DVD\DVD_ART36\Logos\Azure Services Platform\Windows Azure\Windows Azure logo rev.png"/>
            <p:cNvPicPr>
              <a:picLocks noChangeAspect="1" noChangeArrowheads="1"/>
            </p:cNvPicPr>
            <p:nvPr/>
          </p:nvPicPr>
          <p:blipFill>
            <a:blip r:embed="rId13"/>
            <a:stretch>
              <a:fillRect/>
            </a:stretch>
          </p:blipFill>
          <p:spPr bwMode="auto">
            <a:xfrm>
              <a:off x="6835532" y="5663518"/>
              <a:ext cx="1410108" cy="433993"/>
            </a:xfrm>
            <a:prstGeom prst="rect">
              <a:avLst/>
            </a:prstGeom>
            <a:noFill/>
            <a:ln>
              <a:noFill/>
            </a:ln>
          </p:spPr>
        </p:pic>
      </p:grpSp>
      <p:grpSp>
        <p:nvGrpSpPr>
          <p:cNvPr id="107" name="Group 106"/>
          <p:cNvGrpSpPr/>
          <p:nvPr/>
        </p:nvGrpSpPr>
        <p:grpSpPr>
          <a:xfrm>
            <a:off x="7621586" y="3344296"/>
            <a:ext cx="2892426" cy="1344611"/>
            <a:chOff x="6095999" y="3595688"/>
            <a:chExt cx="2892426" cy="1344611"/>
          </a:xfrm>
        </p:grpSpPr>
        <p:sp>
          <p:nvSpPr>
            <p:cNvPr id="108" name="Rectangle 107"/>
            <p:cNvSpPr/>
            <p:nvPr/>
          </p:nvSpPr>
          <p:spPr bwMode="auto">
            <a:xfrm>
              <a:off x="6095999" y="3595688"/>
              <a:ext cx="2892426" cy="134461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Blob</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9" name="Picture 3" descr="D:\AA - Microsoft\Events DVD 35\DVD_ART35\Logos\Azure Services Platform\Windows Azure\Windows Azure logo bl.png"/>
            <p:cNvPicPr>
              <a:picLocks noChangeAspect="1" noChangeArrowheads="1"/>
            </p:cNvPicPr>
            <p:nvPr/>
          </p:nvPicPr>
          <p:blipFill>
            <a:blip r:embed="rId11"/>
            <a:srcRect b="35285"/>
            <a:stretch>
              <a:fillRect/>
            </a:stretch>
          </p:blipFill>
          <p:spPr bwMode="auto">
            <a:xfrm>
              <a:off x="6509618" y="4298450"/>
              <a:ext cx="2061936" cy="311415"/>
            </a:xfrm>
            <a:prstGeom prst="rect">
              <a:avLst/>
            </a:prstGeom>
            <a:noFill/>
            <a:ln>
              <a:noFill/>
            </a:ln>
          </p:spPr>
        </p:pic>
        <p:pic>
          <p:nvPicPr>
            <p:cNvPr id="110" name="Picture 10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0097" y="3862975"/>
              <a:ext cx="500978" cy="375734"/>
            </a:xfrm>
            <a:prstGeom prst="rect">
              <a:avLst/>
            </a:prstGeom>
          </p:spPr>
        </p:pic>
      </p:grpSp>
      <p:sp>
        <p:nvSpPr>
          <p:cNvPr id="111" name="Up-Down Arrow 110"/>
          <p:cNvSpPr/>
          <p:nvPr/>
        </p:nvSpPr>
        <p:spPr bwMode="auto">
          <a:xfrm rot="5400000">
            <a:off x="7457460" y="5080891"/>
            <a:ext cx="281251" cy="587051"/>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2" name="Up-Down Arrow 111"/>
          <p:cNvSpPr/>
          <p:nvPr/>
        </p:nvSpPr>
        <p:spPr bwMode="auto">
          <a:xfrm rot="2616927">
            <a:off x="7416808" y="4508540"/>
            <a:ext cx="281251" cy="437977"/>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3" name="Up-Down Arrow 112"/>
          <p:cNvSpPr/>
          <p:nvPr/>
        </p:nvSpPr>
        <p:spPr bwMode="auto">
          <a:xfrm>
            <a:off x="2639278" y="4434133"/>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4" name="Up-Down Arrow 113"/>
          <p:cNvSpPr/>
          <p:nvPr/>
        </p:nvSpPr>
        <p:spPr bwMode="auto">
          <a:xfrm>
            <a:off x="2637052" y="2387542"/>
            <a:ext cx="281251" cy="1270850"/>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5" name="Up-Down Arrow 114"/>
          <p:cNvSpPr/>
          <p:nvPr/>
        </p:nvSpPr>
        <p:spPr bwMode="auto">
          <a:xfrm rot="5400000">
            <a:off x="4488985" y="5073559"/>
            <a:ext cx="281251" cy="620888"/>
          </a:xfrm>
          <a:prstGeom prst="upDownArrow">
            <a:avLst/>
          </a:prstGeom>
          <a:solidFill>
            <a:srgbClr val="FBFBFB"/>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16" name="Group 115"/>
          <p:cNvGrpSpPr/>
          <p:nvPr/>
        </p:nvGrpSpPr>
        <p:grpSpPr>
          <a:xfrm>
            <a:off x="3167104" y="4039444"/>
            <a:ext cx="1409147" cy="638057"/>
            <a:chOff x="1641517" y="4290836"/>
            <a:chExt cx="1409147" cy="638057"/>
          </a:xfrm>
        </p:grpSpPr>
        <p:sp>
          <p:nvSpPr>
            <p:cNvPr id="117" name="Rectangle 116"/>
            <p:cNvSpPr/>
            <p:nvPr/>
          </p:nvSpPr>
          <p:spPr bwMode="auto">
            <a:xfrm>
              <a:off x="1641517" y="4290836"/>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Services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8" name="Picture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3729" y="4350028"/>
              <a:ext cx="563935" cy="519673"/>
            </a:xfrm>
            <a:prstGeom prst="rect">
              <a:avLst/>
            </a:prstGeom>
          </p:spPr>
        </p:pic>
      </p:grpSp>
      <p:sp>
        <p:nvSpPr>
          <p:cNvPr id="119" name="Up-Down Arrow 118"/>
          <p:cNvSpPr/>
          <p:nvPr/>
        </p:nvSpPr>
        <p:spPr bwMode="auto">
          <a:xfrm>
            <a:off x="7083396" y="2866549"/>
            <a:ext cx="281251" cy="2081885"/>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0" name="Up-Down Arrow 119"/>
          <p:cNvSpPr/>
          <p:nvPr/>
        </p:nvSpPr>
        <p:spPr bwMode="auto">
          <a:xfrm rot="4512856">
            <a:off x="4651901" y="1268983"/>
            <a:ext cx="281251" cy="381622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1" name="Up-Down Arrow 120"/>
          <p:cNvSpPr/>
          <p:nvPr/>
        </p:nvSpPr>
        <p:spPr bwMode="auto">
          <a:xfrm rot="1862641">
            <a:off x="3102824" y="2428156"/>
            <a:ext cx="281251" cy="1171263"/>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2" name="Up-Down Arrow 121"/>
          <p:cNvSpPr/>
          <p:nvPr/>
        </p:nvSpPr>
        <p:spPr bwMode="auto">
          <a:xfrm rot="1444642">
            <a:off x="4395288" y="2534355"/>
            <a:ext cx="281251" cy="1616127"/>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23" name="Group 122"/>
          <p:cNvGrpSpPr/>
          <p:nvPr/>
        </p:nvGrpSpPr>
        <p:grpSpPr>
          <a:xfrm>
            <a:off x="2231446" y="2376275"/>
            <a:ext cx="405260" cy="515095"/>
            <a:chOff x="5267470" y="2124194"/>
            <a:chExt cx="371074" cy="499419"/>
          </a:xfrm>
          <a:solidFill>
            <a:schemeClr val="accent4"/>
          </a:solidFill>
        </p:grpSpPr>
        <p:sp>
          <p:nvSpPr>
            <p:cNvPr id="124" name="Oval 123"/>
            <p:cNvSpPr/>
            <p:nvPr/>
          </p:nvSpPr>
          <p:spPr bwMode="auto">
            <a:xfrm>
              <a:off x="5267470"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25" name="TextBox 124"/>
            <p:cNvSpPr txBox="1"/>
            <p:nvPr/>
          </p:nvSpPr>
          <p:spPr>
            <a:xfrm>
              <a:off x="5394758" y="2166413"/>
              <a:ext cx="194875" cy="457200"/>
            </a:xfrm>
            <a:prstGeom prst="rect">
              <a:avLst/>
            </a:prstGeom>
            <a:noFill/>
          </p:spPr>
          <p:txBody>
            <a:bodyPr wrap="none" lIns="0" tIns="0" rIns="0" bIns="0" rtlCol="0">
              <a:noAutofit/>
            </a:bodyPr>
            <a:lstStyle/>
            <a:p>
              <a:r>
                <a:rPr lang="en-US" sz="1800" dirty="0" smtClean="0">
                  <a:latin typeface="Segoe UI Light" pitchFamily="34" charset="0"/>
                </a:rPr>
                <a:t>1</a:t>
              </a:r>
            </a:p>
          </p:txBody>
        </p:sp>
      </p:grpSp>
      <p:grpSp>
        <p:nvGrpSpPr>
          <p:cNvPr id="126" name="Group 125"/>
          <p:cNvGrpSpPr/>
          <p:nvPr/>
        </p:nvGrpSpPr>
        <p:grpSpPr>
          <a:xfrm>
            <a:off x="4285343" y="2385252"/>
            <a:ext cx="405260" cy="532902"/>
            <a:chOff x="5129872" y="1000341"/>
            <a:chExt cx="371074" cy="516683"/>
          </a:xfrm>
          <a:solidFill>
            <a:schemeClr val="accent4"/>
          </a:solidFill>
        </p:grpSpPr>
        <p:sp>
          <p:nvSpPr>
            <p:cNvPr id="127" name="Oval 126"/>
            <p:cNvSpPr/>
            <p:nvPr/>
          </p:nvSpPr>
          <p:spPr bwMode="auto">
            <a:xfrm>
              <a:off x="5129872" y="1000341"/>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28" name="TextBox 127"/>
            <p:cNvSpPr txBox="1"/>
            <p:nvPr/>
          </p:nvSpPr>
          <p:spPr>
            <a:xfrm>
              <a:off x="5257157" y="1059824"/>
              <a:ext cx="194875" cy="457200"/>
            </a:xfrm>
            <a:prstGeom prst="rect">
              <a:avLst/>
            </a:prstGeom>
            <a:noFill/>
          </p:spPr>
          <p:txBody>
            <a:bodyPr wrap="none" lIns="0" tIns="0" rIns="0" bIns="0" rtlCol="0">
              <a:noAutofit/>
            </a:bodyPr>
            <a:lstStyle/>
            <a:p>
              <a:r>
                <a:rPr lang="en-US" sz="1800" dirty="0" smtClean="0">
                  <a:latin typeface="Segoe UI Light" pitchFamily="34" charset="0"/>
                </a:rPr>
                <a:t>3</a:t>
              </a:r>
            </a:p>
          </p:txBody>
        </p:sp>
      </p:grpSp>
      <p:grpSp>
        <p:nvGrpSpPr>
          <p:cNvPr id="129" name="Group 128"/>
          <p:cNvGrpSpPr/>
          <p:nvPr/>
        </p:nvGrpSpPr>
        <p:grpSpPr>
          <a:xfrm>
            <a:off x="2927602" y="2373805"/>
            <a:ext cx="405260" cy="515095"/>
            <a:chOff x="5267470" y="2124194"/>
            <a:chExt cx="371074" cy="499419"/>
          </a:xfrm>
          <a:solidFill>
            <a:schemeClr val="accent4"/>
          </a:solidFill>
        </p:grpSpPr>
        <p:sp>
          <p:nvSpPr>
            <p:cNvPr id="130" name="Oval 129"/>
            <p:cNvSpPr/>
            <p:nvPr/>
          </p:nvSpPr>
          <p:spPr bwMode="auto">
            <a:xfrm>
              <a:off x="5267470"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31" name="TextBox 130"/>
            <p:cNvSpPr txBox="1"/>
            <p:nvPr/>
          </p:nvSpPr>
          <p:spPr>
            <a:xfrm>
              <a:off x="5394758" y="2166413"/>
              <a:ext cx="194875" cy="457200"/>
            </a:xfrm>
            <a:prstGeom prst="rect">
              <a:avLst/>
            </a:prstGeom>
            <a:noFill/>
          </p:spPr>
          <p:txBody>
            <a:bodyPr wrap="none" lIns="0" tIns="0" rIns="0" bIns="0" rtlCol="0">
              <a:noAutofit/>
            </a:bodyPr>
            <a:lstStyle/>
            <a:p>
              <a:r>
                <a:rPr lang="en-US" sz="1800" dirty="0" smtClean="0">
                  <a:latin typeface="Segoe UI Light" pitchFamily="34" charset="0"/>
                </a:rPr>
                <a:t>2</a:t>
              </a:r>
            </a:p>
          </p:txBody>
        </p:sp>
      </p:grpSp>
      <p:sp>
        <p:nvSpPr>
          <p:cNvPr id="132" name="TextBox 131"/>
          <p:cNvSpPr txBox="1"/>
          <p:nvPr/>
        </p:nvSpPr>
        <p:spPr>
          <a:xfrm>
            <a:off x="7760263" y="1143000"/>
            <a:ext cx="2686015" cy="1723549"/>
          </a:xfrm>
          <a:prstGeom prst="rect">
            <a:avLst/>
          </a:prstGeom>
          <a:noFill/>
        </p:spPr>
        <p:txBody>
          <a:bodyPr wrap="square" lIns="0" tIns="0" rIns="0" bIns="0" rtlCol="0">
            <a:spAutoFit/>
          </a:bodyPr>
          <a:lstStyle/>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1. No-code (External Data List)</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2. Code (Doc-Level Add-in)</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3. No-code (EWA Web Part)</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4. Code (JS Object Model)</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5. No-code (Windows Phone)</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6. Code (Custom Phone App)</a:t>
            </a:r>
          </a:p>
          <a:p>
            <a:pPr marL="742950" indent="-742950">
              <a:buAutoNum type="arabicPeriod"/>
            </a:pPr>
            <a:endParaRPr lang="en-US" sz="16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grpSp>
        <p:nvGrpSpPr>
          <p:cNvPr id="133" name="Group 132"/>
          <p:cNvGrpSpPr/>
          <p:nvPr/>
        </p:nvGrpSpPr>
        <p:grpSpPr>
          <a:xfrm>
            <a:off x="6636295" y="2401388"/>
            <a:ext cx="405260" cy="515095"/>
            <a:chOff x="5197694" y="2124194"/>
            <a:chExt cx="371074" cy="499419"/>
          </a:xfrm>
          <a:solidFill>
            <a:schemeClr val="accent4"/>
          </a:solidFill>
        </p:grpSpPr>
        <p:sp>
          <p:nvSpPr>
            <p:cNvPr id="134" name="Oval 133"/>
            <p:cNvSpPr/>
            <p:nvPr/>
          </p:nvSpPr>
          <p:spPr bwMode="auto">
            <a:xfrm>
              <a:off x="5197694"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35" name="TextBox 134"/>
            <p:cNvSpPr txBox="1"/>
            <p:nvPr/>
          </p:nvSpPr>
          <p:spPr>
            <a:xfrm>
              <a:off x="5324985" y="2166413"/>
              <a:ext cx="194875" cy="457200"/>
            </a:xfrm>
            <a:prstGeom prst="rect">
              <a:avLst/>
            </a:prstGeom>
            <a:noFill/>
          </p:spPr>
          <p:txBody>
            <a:bodyPr wrap="none" lIns="0" tIns="0" rIns="0" bIns="0" rtlCol="0">
              <a:noAutofit/>
            </a:bodyPr>
            <a:lstStyle/>
            <a:p>
              <a:r>
                <a:rPr lang="en-US" sz="1800" dirty="0" smtClean="0">
                  <a:latin typeface="Segoe UI Light" pitchFamily="34" charset="0"/>
                </a:rPr>
                <a:t>5</a:t>
              </a:r>
            </a:p>
          </p:txBody>
        </p:sp>
      </p:grpSp>
      <p:grpSp>
        <p:nvGrpSpPr>
          <p:cNvPr id="136" name="Group 135"/>
          <p:cNvGrpSpPr/>
          <p:nvPr/>
        </p:nvGrpSpPr>
        <p:grpSpPr>
          <a:xfrm>
            <a:off x="7066516" y="2406418"/>
            <a:ext cx="405260" cy="532111"/>
            <a:chOff x="5215133" y="2124194"/>
            <a:chExt cx="371074" cy="515916"/>
          </a:xfrm>
          <a:solidFill>
            <a:schemeClr val="accent4"/>
          </a:solidFill>
        </p:grpSpPr>
        <p:sp>
          <p:nvSpPr>
            <p:cNvPr id="137" name="Oval 136"/>
            <p:cNvSpPr/>
            <p:nvPr/>
          </p:nvSpPr>
          <p:spPr bwMode="auto">
            <a:xfrm>
              <a:off x="5215133" y="2124194"/>
              <a:ext cx="371074" cy="371136"/>
            </a:xfrm>
            <a:prstGeom prst="ellipse">
              <a:avLst/>
            </a:prstGeom>
            <a:grp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38" name="TextBox 137"/>
            <p:cNvSpPr txBox="1"/>
            <p:nvPr/>
          </p:nvSpPr>
          <p:spPr>
            <a:xfrm>
              <a:off x="5342426" y="2182910"/>
              <a:ext cx="194875" cy="457200"/>
            </a:xfrm>
            <a:prstGeom prst="rect">
              <a:avLst/>
            </a:prstGeom>
            <a:noFill/>
          </p:spPr>
          <p:txBody>
            <a:bodyPr wrap="none" lIns="0" tIns="0" rIns="0" bIns="0" rtlCol="0">
              <a:noAutofit/>
            </a:bodyPr>
            <a:lstStyle/>
            <a:p>
              <a:r>
                <a:rPr lang="en-US" sz="1800" dirty="0" smtClean="0">
                  <a:latin typeface="Segoe UI Light" pitchFamily="34" charset="0"/>
                </a:rPr>
                <a:t>6</a:t>
              </a:r>
            </a:p>
          </p:txBody>
        </p:sp>
      </p:grpSp>
      <p:sp>
        <p:nvSpPr>
          <p:cNvPr id="139" name="Up-Down Arrow 138"/>
          <p:cNvSpPr/>
          <p:nvPr/>
        </p:nvSpPr>
        <p:spPr bwMode="auto">
          <a:xfrm rot="2749035">
            <a:off x="4397664" y="3855994"/>
            <a:ext cx="281251" cy="436319"/>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0" name="Up-Down Arrow 139"/>
          <p:cNvSpPr/>
          <p:nvPr/>
        </p:nvSpPr>
        <p:spPr bwMode="auto">
          <a:xfrm rot="5400000">
            <a:off x="6838480" y="2719252"/>
            <a:ext cx="283348" cy="1822916"/>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1" name="Up-Down Arrow 140"/>
          <p:cNvSpPr/>
          <p:nvPr/>
        </p:nvSpPr>
        <p:spPr bwMode="auto">
          <a:xfrm>
            <a:off x="5472694" y="2486020"/>
            <a:ext cx="281251" cy="367852"/>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4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1895" y="2863233"/>
            <a:ext cx="673483" cy="83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Up-Down Arrow 142"/>
          <p:cNvSpPr/>
          <p:nvPr/>
        </p:nvSpPr>
        <p:spPr bwMode="auto">
          <a:xfrm rot="5400000">
            <a:off x="3742859" y="2547358"/>
            <a:ext cx="283348" cy="1945652"/>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4" name="Oval 143"/>
          <p:cNvSpPr/>
          <p:nvPr/>
        </p:nvSpPr>
        <p:spPr bwMode="auto">
          <a:xfrm>
            <a:off x="4780035" y="2661098"/>
            <a:ext cx="405260" cy="401737"/>
          </a:xfrm>
          <a:prstGeom prst="ellipse">
            <a:avLst/>
          </a:prstGeom>
          <a:solidFill>
            <a:schemeClr val="accent4"/>
          </a:solidFill>
          <a:ln>
            <a:solidFill>
              <a:schemeClr val="bg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latin typeface="Segoe Condensed" pitchFamily="34" charset="0"/>
            </a:endParaRPr>
          </a:p>
        </p:txBody>
      </p:sp>
      <p:sp>
        <p:nvSpPr>
          <p:cNvPr id="145" name="TextBox 144"/>
          <p:cNvSpPr txBox="1"/>
          <p:nvPr/>
        </p:nvSpPr>
        <p:spPr>
          <a:xfrm>
            <a:off x="4919054" y="2706801"/>
            <a:ext cx="115621" cy="284158"/>
          </a:xfrm>
          <a:prstGeom prst="rect">
            <a:avLst/>
          </a:prstGeom>
          <a:solidFill>
            <a:schemeClr val="accent4"/>
          </a:solidFill>
        </p:spPr>
        <p:txBody>
          <a:bodyPr wrap="none" lIns="0" tIns="0" rIns="0" bIns="0" rtlCol="0">
            <a:noAutofit/>
          </a:bodyPr>
          <a:lstStyle/>
          <a:p>
            <a:r>
              <a:rPr lang="en-US" sz="1800" dirty="0" smtClean="0">
                <a:latin typeface="Segoe UI Light" pitchFamily="34" charset="0"/>
              </a:rPr>
              <a:t>4</a:t>
            </a:r>
          </a:p>
        </p:txBody>
      </p:sp>
      <p:pic>
        <p:nvPicPr>
          <p:cNvPr id="1026"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7552" t="12762" r="64193" b="24961"/>
          <a:stretch/>
        </p:blipFill>
        <p:spPr bwMode="auto">
          <a:xfrm>
            <a:off x="7989253" y="2655594"/>
            <a:ext cx="2141412" cy="656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963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10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1000"/>
                                        <p:tgtEl>
                                          <p:spTgt spid="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1000"/>
                                        <p:tgtEl>
                                          <p:spTgt spid="115"/>
                                        </p:tgtEl>
                                      </p:cBhvr>
                                    </p:animEffect>
                                  </p:childTnLst>
                                </p:cTn>
                              </p:par>
                              <p:par>
                                <p:cTn id="27" presetID="10"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1000"/>
                                        <p:tgtEl>
                                          <p:spTgt spid="113"/>
                                        </p:tgtEl>
                                      </p:cBhvr>
                                    </p:animEffect>
                                  </p:childTnLst>
                                </p:cTn>
                              </p:par>
                              <p:par>
                                <p:cTn id="34" presetID="10" presetClass="entr" presetSubtype="0" fill="hold"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1000"/>
                                        <p:tgtEl>
                                          <p:spTgt spid="1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10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2">
                                            <p:txEl>
                                              <p:pRg st="0" end="0"/>
                                            </p:txEl>
                                          </p:spTgt>
                                        </p:tgtEl>
                                        <p:attrNameLst>
                                          <p:attrName>style.visibility</p:attrName>
                                        </p:attrNameLst>
                                      </p:cBhvr>
                                      <p:to>
                                        <p:strVal val="visible"/>
                                      </p:to>
                                    </p:set>
                                    <p:animEffect transition="in" filter="fade">
                                      <p:cBhvr>
                                        <p:cTn id="50" dur="1000"/>
                                        <p:tgtEl>
                                          <p:spTgt spid="132">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fade">
                                      <p:cBhvr>
                                        <p:cTn id="53" dur="1000"/>
                                        <p:tgtEl>
                                          <p:spTgt spid="1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1000"/>
                                        <p:tgtEl>
                                          <p:spTgt spid="114"/>
                                        </p:tgtEl>
                                      </p:cBhvr>
                                    </p:animEffect>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32">
                                            <p:txEl>
                                              <p:pRg st="1" end="1"/>
                                            </p:txEl>
                                          </p:spTgt>
                                        </p:tgtEl>
                                        <p:attrNameLst>
                                          <p:attrName>style.visibility</p:attrName>
                                        </p:attrNameLst>
                                      </p:cBhvr>
                                      <p:to>
                                        <p:strVal val="visible"/>
                                      </p:to>
                                    </p:set>
                                    <p:animEffect transition="in" filter="fade">
                                      <p:cBhvr>
                                        <p:cTn id="61" dur="1000"/>
                                        <p:tgtEl>
                                          <p:spTgt spid="132">
                                            <p:txEl>
                                              <p:pRg st="1" end="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fade">
                                      <p:cBhvr>
                                        <p:cTn id="64" dur="1000"/>
                                        <p:tgtEl>
                                          <p:spTgt spid="1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1000"/>
                                        <p:tgtEl>
                                          <p:spTgt spid="121"/>
                                        </p:tgtEl>
                                      </p:cBhvr>
                                    </p:animEffect>
                                  </p:childTnLst>
                                  <p:subTnLst>
                                    <p:set>
                                      <p:cBhvr override="childStyle">
                                        <p:cTn dur="1" fill="hold" display="0" masterRel="nextClick" afterEffect="1"/>
                                        <p:tgtEl>
                                          <p:spTgt spid="121"/>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2">
                                            <p:txEl>
                                              <p:pRg st="2" end="2"/>
                                            </p:txEl>
                                          </p:spTgt>
                                        </p:tgtEl>
                                        <p:attrNameLst>
                                          <p:attrName>style.visibility</p:attrName>
                                        </p:attrNameLst>
                                      </p:cBhvr>
                                      <p:to>
                                        <p:strVal val="visible"/>
                                      </p:to>
                                    </p:set>
                                    <p:animEffect transition="in" filter="fade">
                                      <p:cBhvr>
                                        <p:cTn id="72" dur="1000"/>
                                        <p:tgtEl>
                                          <p:spTgt spid="132">
                                            <p:txEl>
                                              <p:pRg st="2" end="2"/>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fade">
                                      <p:cBhvr>
                                        <p:cTn id="75" dur="1000"/>
                                        <p:tgtEl>
                                          <p:spTgt spid="122"/>
                                        </p:tgtEl>
                                      </p:cBhvr>
                                    </p:animEffect>
                                  </p:childTnLst>
                                  <p:subTnLst>
                                    <p:set>
                                      <p:cBhvr override="childStyle">
                                        <p:cTn dur="1" fill="hold" display="0" masterRel="nextClick" afterEffect="1"/>
                                        <p:tgtEl>
                                          <p:spTgt spid="122"/>
                                        </p:tgtEl>
                                        <p:attrNameLst>
                                          <p:attrName>style.visibility</p:attrName>
                                        </p:attrNameLst>
                                      </p:cBhvr>
                                      <p:to>
                                        <p:strVal val="hidden"/>
                                      </p:to>
                                    </p:set>
                                  </p:subTnLst>
                                </p:cTn>
                              </p:par>
                              <p:par>
                                <p:cTn id="76" presetID="10" presetClass="entr" presetSubtype="0" fill="hold" nodeType="withEffect">
                                  <p:stCondLst>
                                    <p:cond delay="0"/>
                                  </p:stCondLst>
                                  <p:childTnLst>
                                    <p:set>
                                      <p:cBhvr>
                                        <p:cTn id="77" dur="1" fill="hold">
                                          <p:stCondLst>
                                            <p:cond delay="0"/>
                                          </p:stCondLst>
                                        </p:cTn>
                                        <p:tgtEl>
                                          <p:spTgt spid="126"/>
                                        </p:tgtEl>
                                        <p:attrNameLst>
                                          <p:attrName>style.visibility</p:attrName>
                                        </p:attrNameLst>
                                      </p:cBhvr>
                                      <p:to>
                                        <p:strVal val="visible"/>
                                      </p:to>
                                    </p:set>
                                    <p:animEffect transition="in" filter="fade">
                                      <p:cBhvr>
                                        <p:cTn id="78" dur="1000"/>
                                        <p:tgtEl>
                                          <p:spTgt spid="126"/>
                                        </p:tgtEl>
                                      </p:cBhvr>
                                    </p:animEffect>
                                  </p:childTnLst>
                                </p:cTn>
                              </p:par>
                              <p:par>
                                <p:cTn id="79" presetID="10" presetClass="entr" presetSubtype="0" fill="hold" nodeType="with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1000"/>
                                        <p:tgtEl>
                                          <p:spTgt spid="8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32">
                                            <p:txEl>
                                              <p:pRg st="3" end="3"/>
                                            </p:txEl>
                                          </p:spTgt>
                                        </p:tgtEl>
                                        <p:attrNameLst>
                                          <p:attrName>style.visibility</p:attrName>
                                        </p:attrNameLst>
                                      </p:cBhvr>
                                      <p:to>
                                        <p:strVal val="visible"/>
                                      </p:to>
                                    </p:set>
                                    <p:animEffect transition="in" filter="fade">
                                      <p:cBhvr>
                                        <p:cTn id="86" dur="1000"/>
                                        <p:tgtEl>
                                          <p:spTgt spid="132">
                                            <p:txEl>
                                              <p:pRg st="3" end="3"/>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9"/>
                                        </p:tgtEl>
                                        <p:attrNameLst>
                                          <p:attrName>style.visibility</p:attrName>
                                        </p:attrNameLst>
                                      </p:cBhvr>
                                      <p:to>
                                        <p:strVal val="visible"/>
                                      </p:to>
                                    </p:set>
                                    <p:animEffect transition="in" filter="fade">
                                      <p:cBhvr>
                                        <p:cTn id="89" dur="1000"/>
                                        <p:tgtEl>
                                          <p:spTgt spid="139"/>
                                        </p:tgtEl>
                                      </p:cBhvr>
                                    </p:animEffect>
                                  </p:childTnLst>
                                  <p:subTnLst>
                                    <p:set>
                                      <p:cBhvr override="childStyle">
                                        <p:cTn dur="1" fill="hold" display="0" masterRel="nextClick" afterEffect="1"/>
                                        <p:tgtEl>
                                          <p:spTgt spid="139"/>
                                        </p:tgtEl>
                                        <p:attrNameLst>
                                          <p:attrName>style.visibility</p:attrName>
                                        </p:attrNameLst>
                                      </p:cBhvr>
                                      <p:to>
                                        <p:strVal val="hidden"/>
                                      </p:to>
                                    </p:set>
                                  </p:subTnLst>
                                </p:cTn>
                              </p:par>
                              <p:par>
                                <p:cTn id="90" presetID="10" presetClass="entr" presetSubtype="0" fill="hold" grpId="0" nodeType="withEffect">
                                  <p:stCondLst>
                                    <p:cond delay="0"/>
                                  </p:stCondLst>
                                  <p:childTnLst>
                                    <p:set>
                                      <p:cBhvr>
                                        <p:cTn id="91" dur="1" fill="hold">
                                          <p:stCondLst>
                                            <p:cond delay="0"/>
                                          </p:stCondLst>
                                        </p:cTn>
                                        <p:tgtEl>
                                          <p:spTgt spid="141"/>
                                        </p:tgtEl>
                                        <p:attrNameLst>
                                          <p:attrName>style.visibility</p:attrName>
                                        </p:attrNameLst>
                                      </p:cBhvr>
                                      <p:to>
                                        <p:strVal val="visible"/>
                                      </p:to>
                                    </p:set>
                                    <p:animEffect transition="in" filter="fade">
                                      <p:cBhvr>
                                        <p:cTn id="92" dur="1000"/>
                                        <p:tgtEl>
                                          <p:spTgt spid="141"/>
                                        </p:tgtEl>
                                      </p:cBhvr>
                                    </p:animEffect>
                                  </p:childTnLst>
                                  <p:subTnLst>
                                    <p:set>
                                      <p:cBhvr override="childStyle">
                                        <p:cTn dur="1" fill="hold" display="0" masterRel="nextClick" afterEffect="1"/>
                                        <p:tgtEl>
                                          <p:spTgt spid="141"/>
                                        </p:tgtEl>
                                        <p:attrNameLst>
                                          <p:attrName>style.visibility</p:attrName>
                                        </p:attrNameLst>
                                      </p:cBhvr>
                                      <p:to>
                                        <p:strVal val="hidden"/>
                                      </p:to>
                                    </p:set>
                                  </p:subTnLst>
                                </p:cTn>
                              </p:par>
                              <p:par>
                                <p:cTn id="93" presetID="10" presetClass="entr" presetSubtype="0" fill="hold" grpId="0" nodeType="withEffect">
                                  <p:stCondLst>
                                    <p:cond delay="0"/>
                                  </p:stCondLst>
                                  <p:childTnLst>
                                    <p:set>
                                      <p:cBhvr>
                                        <p:cTn id="94" dur="1" fill="hold">
                                          <p:stCondLst>
                                            <p:cond delay="0"/>
                                          </p:stCondLst>
                                        </p:cTn>
                                        <p:tgtEl>
                                          <p:spTgt spid="140"/>
                                        </p:tgtEl>
                                        <p:attrNameLst>
                                          <p:attrName>style.visibility</p:attrName>
                                        </p:attrNameLst>
                                      </p:cBhvr>
                                      <p:to>
                                        <p:strVal val="visible"/>
                                      </p:to>
                                    </p:set>
                                    <p:animEffect transition="in" filter="fade">
                                      <p:cBhvr>
                                        <p:cTn id="95" dur="1000"/>
                                        <p:tgtEl>
                                          <p:spTgt spid="140"/>
                                        </p:tgtEl>
                                      </p:cBhvr>
                                    </p:animEffect>
                                  </p:childTnLst>
                                  <p:subTnLst>
                                    <p:set>
                                      <p:cBhvr override="childStyle">
                                        <p:cTn dur="1" fill="hold" display="0" masterRel="nextClick" afterEffect="1"/>
                                        <p:tgtEl>
                                          <p:spTgt spid="140"/>
                                        </p:tgtEl>
                                        <p:attrNameLst>
                                          <p:attrName>style.visibility</p:attrName>
                                        </p:attrNameLst>
                                      </p:cBhvr>
                                      <p:to>
                                        <p:strVal val="hidden"/>
                                      </p:to>
                                    </p:set>
                                  </p:subTnLst>
                                </p:cTn>
                              </p:par>
                              <p:par>
                                <p:cTn id="96" presetID="10" presetClass="entr" presetSubtype="0" fill="hold" nodeType="with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par>
                                <p:cTn id="99" presetID="1" presetClass="entr" presetSubtype="0" fill="hold" nodeType="withEffect">
                                  <p:stCondLst>
                                    <p:cond delay="0"/>
                                  </p:stCondLst>
                                  <p:childTnLst>
                                    <p:set>
                                      <p:cBhvr>
                                        <p:cTn id="100" dur="1" fill="hold">
                                          <p:stCondLst>
                                            <p:cond delay="0"/>
                                          </p:stCondLst>
                                        </p:cTn>
                                        <p:tgtEl>
                                          <p:spTgt spid="142"/>
                                        </p:tgtEl>
                                        <p:attrNameLst>
                                          <p:attrName>style.visibility</p:attrName>
                                        </p:attrNameLst>
                                      </p:cBhvr>
                                      <p:to>
                                        <p:strVal val="visible"/>
                                      </p:to>
                                    </p:set>
                                  </p:childTnLst>
                                  <p:subTnLst>
                                    <p:set>
                                      <p:cBhvr override="childStyle">
                                        <p:cTn dur="1" fill="hold" display="0" masterRel="nextClick" afterEffect="1"/>
                                        <p:tgtEl>
                                          <p:spTgt spid="142"/>
                                        </p:tgtEl>
                                        <p:attrNameLst>
                                          <p:attrName>style.visibility</p:attrName>
                                        </p:attrNameLst>
                                      </p:cBhvr>
                                      <p:to>
                                        <p:strVal val="hidden"/>
                                      </p:to>
                                    </p:set>
                                  </p:subTnLst>
                                </p:cTn>
                              </p:par>
                              <p:par>
                                <p:cTn id="101" presetID="10" presetClass="entr" presetSubtype="0" fill="hold" grpId="0" nodeType="withEffect">
                                  <p:stCondLst>
                                    <p:cond delay="0"/>
                                  </p:stCondLst>
                                  <p:childTnLst>
                                    <p:set>
                                      <p:cBhvr>
                                        <p:cTn id="102" dur="1" fill="hold">
                                          <p:stCondLst>
                                            <p:cond delay="0"/>
                                          </p:stCondLst>
                                        </p:cTn>
                                        <p:tgtEl>
                                          <p:spTgt spid="143"/>
                                        </p:tgtEl>
                                        <p:attrNameLst>
                                          <p:attrName>style.visibility</p:attrName>
                                        </p:attrNameLst>
                                      </p:cBhvr>
                                      <p:to>
                                        <p:strVal val="visible"/>
                                      </p:to>
                                    </p:set>
                                    <p:animEffect transition="in" filter="fade">
                                      <p:cBhvr>
                                        <p:cTn id="103" dur="1000"/>
                                        <p:tgtEl>
                                          <p:spTgt spid="143"/>
                                        </p:tgtEl>
                                      </p:cBhvr>
                                    </p:animEffect>
                                  </p:childTnLst>
                                  <p:subTnLst>
                                    <p:set>
                                      <p:cBhvr override="childStyle">
                                        <p:cTn dur="1" fill="hold" display="0" masterRel="nextClick" afterEffect="1"/>
                                        <p:tgtEl>
                                          <p:spTgt spid="143"/>
                                        </p:tgtEl>
                                        <p:attrNameLst>
                                          <p:attrName>style.visibility</p:attrName>
                                        </p:attrNameLst>
                                      </p:cBhvr>
                                      <p:to>
                                        <p:strVal val="hidden"/>
                                      </p:to>
                                    </p:set>
                                  </p:subTnLst>
                                </p:cTn>
                              </p:par>
                              <p:par>
                                <p:cTn id="104" presetID="10" presetClass="entr" presetSubtype="0" fill="hold" grpId="0" nodeType="withEffect">
                                  <p:stCondLst>
                                    <p:cond delay="0"/>
                                  </p:stCondLst>
                                  <p:childTnLst>
                                    <p:set>
                                      <p:cBhvr>
                                        <p:cTn id="105" dur="1" fill="hold">
                                          <p:stCondLst>
                                            <p:cond delay="0"/>
                                          </p:stCondLst>
                                        </p:cTn>
                                        <p:tgtEl>
                                          <p:spTgt spid="144"/>
                                        </p:tgtEl>
                                        <p:attrNameLst>
                                          <p:attrName>style.visibility</p:attrName>
                                        </p:attrNameLst>
                                      </p:cBhvr>
                                      <p:to>
                                        <p:strVal val="visible"/>
                                      </p:to>
                                    </p:set>
                                    <p:animEffect transition="in" filter="fade">
                                      <p:cBhvr>
                                        <p:cTn id="106" dur="500"/>
                                        <p:tgtEl>
                                          <p:spTgt spid="14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5"/>
                                        </p:tgtEl>
                                        <p:attrNameLst>
                                          <p:attrName>style.visibility</p:attrName>
                                        </p:attrNameLst>
                                      </p:cBhvr>
                                      <p:to>
                                        <p:strVal val="visible"/>
                                      </p:to>
                                    </p:set>
                                    <p:animEffect transition="in" filter="fade">
                                      <p:cBhvr>
                                        <p:cTn id="109" dur="500"/>
                                        <p:tgtEl>
                                          <p:spTgt spid="14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32">
                                            <p:txEl>
                                              <p:pRg st="4" end="4"/>
                                            </p:txEl>
                                          </p:spTgt>
                                        </p:tgtEl>
                                        <p:attrNameLst>
                                          <p:attrName>style.visibility</p:attrName>
                                        </p:attrNameLst>
                                      </p:cBhvr>
                                      <p:to>
                                        <p:strVal val="visible"/>
                                      </p:to>
                                    </p:set>
                                    <p:animEffect transition="in" filter="fade">
                                      <p:cBhvr>
                                        <p:cTn id="114" dur="1000"/>
                                        <p:tgtEl>
                                          <p:spTgt spid="132">
                                            <p:txEl>
                                              <p:pRg st="4" end="4"/>
                                            </p:txEl>
                                          </p:spTgt>
                                        </p:tgtEl>
                                      </p:cBhvr>
                                    </p:animEffect>
                                  </p:childTnLst>
                                </p:cTn>
                              </p:par>
                              <p:par>
                                <p:cTn id="115" presetID="10" presetClass="entr" presetSubtype="0" fill="hold" nodeType="withEffect">
                                  <p:stCondLst>
                                    <p:cond delay="0"/>
                                  </p:stCondLst>
                                  <p:childTnLst>
                                    <p:set>
                                      <p:cBhvr>
                                        <p:cTn id="116" dur="1" fill="hold">
                                          <p:stCondLst>
                                            <p:cond delay="0"/>
                                          </p:stCondLst>
                                        </p:cTn>
                                        <p:tgtEl>
                                          <p:spTgt spid="133"/>
                                        </p:tgtEl>
                                        <p:attrNameLst>
                                          <p:attrName>style.visibility</p:attrName>
                                        </p:attrNameLst>
                                      </p:cBhvr>
                                      <p:to>
                                        <p:strVal val="visible"/>
                                      </p:to>
                                    </p:set>
                                    <p:animEffect transition="in" filter="fade">
                                      <p:cBhvr>
                                        <p:cTn id="117" dur="1000"/>
                                        <p:tgtEl>
                                          <p:spTgt spid="13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fade">
                                      <p:cBhvr>
                                        <p:cTn id="120" dur="1000"/>
                                        <p:tgtEl>
                                          <p:spTgt spid="120"/>
                                        </p:tgtEl>
                                      </p:cBhvr>
                                    </p:animEffect>
                                  </p:childTnLst>
                                  <p:subTnLst>
                                    <p:set>
                                      <p:cBhvr override="childStyle">
                                        <p:cTn dur="1" fill="hold" display="0" masterRel="nextClick" afterEffect="1"/>
                                        <p:tgtEl>
                                          <p:spTgt spid="120"/>
                                        </p:tgtEl>
                                        <p:attrNameLst>
                                          <p:attrName>style.visibility</p:attrName>
                                        </p:attrNameLst>
                                      </p:cBhvr>
                                      <p:to>
                                        <p:strVal val="hidden"/>
                                      </p:to>
                                    </p:set>
                                  </p:subTnLst>
                                </p:cTn>
                              </p:par>
                              <p:par>
                                <p:cTn id="121" presetID="10" presetClass="entr" presetSubtype="0" fill="hold" nodeType="with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1000"/>
                                        <p:tgtEl>
                                          <p:spTgt spid="8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32">
                                            <p:txEl>
                                              <p:pRg st="5" end="5"/>
                                            </p:txEl>
                                          </p:spTgt>
                                        </p:tgtEl>
                                        <p:attrNameLst>
                                          <p:attrName>style.visibility</p:attrName>
                                        </p:attrNameLst>
                                      </p:cBhvr>
                                      <p:to>
                                        <p:strVal val="visible"/>
                                      </p:to>
                                    </p:set>
                                    <p:animEffect transition="in" filter="fade">
                                      <p:cBhvr>
                                        <p:cTn id="128" dur="1000"/>
                                        <p:tgtEl>
                                          <p:spTgt spid="132">
                                            <p:txEl>
                                              <p:pRg st="5" end="5"/>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1000"/>
                                        <p:tgtEl>
                                          <p:spTgt spid="119"/>
                                        </p:tgtEl>
                                      </p:cBhvr>
                                    </p:animEffect>
                                  </p:childTnLst>
                                </p:cTn>
                              </p:par>
                              <p:par>
                                <p:cTn id="132" presetID="10" presetClass="entr" presetSubtype="0" fill="hold" nodeType="withEffect">
                                  <p:stCondLst>
                                    <p:cond delay="0"/>
                                  </p:stCondLst>
                                  <p:childTnLst>
                                    <p:set>
                                      <p:cBhvr>
                                        <p:cTn id="133" dur="1" fill="hold">
                                          <p:stCondLst>
                                            <p:cond delay="0"/>
                                          </p:stCondLst>
                                        </p:cTn>
                                        <p:tgtEl>
                                          <p:spTgt spid="136"/>
                                        </p:tgtEl>
                                        <p:attrNameLst>
                                          <p:attrName>style.visibility</p:attrName>
                                        </p:attrNameLst>
                                      </p:cBhvr>
                                      <p:to>
                                        <p:strVal val="visible"/>
                                      </p:to>
                                    </p:set>
                                    <p:animEffect transition="in" filter="fade">
                                      <p:cBhvr>
                                        <p:cTn id="134"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9" grpId="0" animBg="1"/>
      <p:bldP spid="120" grpId="0" animBg="1"/>
      <p:bldP spid="121" grpId="0" animBg="1"/>
      <p:bldP spid="122" grpId="0" animBg="1"/>
      <p:bldP spid="139" grpId="0" animBg="1"/>
      <p:bldP spid="140" grpId="0" animBg="1"/>
      <p:bldP spid="141" grpId="0" animBg="1"/>
      <p:bldP spid="143" grpId="0" animBg="1"/>
      <p:bldP spid="144" grpId="0" animBg="1"/>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10"/>
          </p:nvPr>
        </p:nvSpPr>
        <p:spPr>
          <a:xfrm>
            <a:off x="519112" y="1447799"/>
            <a:ext cx="11149013" cy="3570208"/>
          </a:xfrm>
        </p:spPr>
        <p:txBody>
          <a:bodyPr/>
          <a:lstStyle/>
          <a:p>
            <a:r>
              <a:rPr lang="en-US" dirty="0"/>
              <a:t>Session </a:t>
            </a:r>
            <a:r>
              <a:rPr lang="en-US" dirty="0" smtClean="0"/>
              <a:t>Objective: </a:t>
            </a:r>
          </a:p>
          <a:p>
            <a:pPr lvl="1"/>
            <a:r>
              <a:rPr lang="en-US" dirty="0" smtClean="0"/>
              <a:t>Propose why Business Connectivity Services (BCS) is such a  valuable addition to Office 365 SharePoint Online</a:t>
            </a:r>
          </a:p>
          <a:p>
            <a:pPr lvl="1"/>
            <a:endParaRPr lang="en-US" dirty="0"/>
          </a:p>
          <a:p>
            <a:r>
              <a:rPr lang="en-US" dirty="0"/>
              <a:t>Key </a:t>
            </a:r>
            <a:r>
              <a:rPr lang="en-US" dirty="0" smtClean="0"/>
              <a:t>Takeaway </a:t>
            </a:r>
          </a:p>
          <a:p>
            <a:pPr lvl="1"/>
            <a:r>
              <a:rPr lang="en-US" dirty="0" smtClean="0"/>
              <a:t>You’ll be inspired to use Business Connectivity Services to “light up” your productivity solutions</a:t>
            </a:r>
            <a:br>
              <a:rPr lang="en-US" dirty="0" smtClean="0"/>
            </a:br>
            <a:endParaRPr lang="en-US" dirty="0"/>
          </a:p>
        </p:txBody>
      </p:sp>
      <p:sp>
        <p:nvSpPr>
          <p:cNvPr id="2" name="TextBox 1"/>
          <p:cNvSpPr txBox="1"/>
          <p:nvPr/>
        </p:nvSpPr>
        <p:spPr>
          <a:xfrm>
            <a:off x="1827212" y="5257800"/>
            <a:ext cx="786882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Let’s take this journey of discovery together.</a:t>
            </a:r>
          </a:p>
        </p:txBody>
      </p:sp>
    </p:spTree>
    <p:extLst>
      <p:ext uri="{BB962C8B-B14F-4D97-AF65-F5344CB8AC3E}">
        <p14:creationId xmlns:p14="http://schemas.microsoft.com/office/powerpoint/2010/main" val="1769199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Potential BCS LOB Connectivity Patterns</a:t>
            </a:r>
            <a:endParaRPr lang="en-US" dirty="0"/>
          </a:p>
        </p:txBody>
      </p:sp>
      <p:sp>
        <p:nvSpPr>
          <p:cNvPr id="3" name="Text Placeholder 2"/>
          <p:cNvSpPr>
            <a:spLocks noGrp="1"/>
          </p:cNvSpPr>
          <p:nvPr>
            <p:ph type="body" sz="quarter" idx="10"/>
          </p:nvPr>
        </p:nvSpPr>
        <p:spPr>
          <a:xfrm>
            <a:off x="519113" y="1447800"/>
            <a:ext cx="11149012" cy="3964162"/>
          </a:xfrm>
        </p:spPr>
        <p:txBody>
          <a:bodyPr/>
          <a:lstStyle/>
          <a:p>
            <a:r>
              <a:rPr lang="en-US" dirty="0" smtClean="0"/>
              <a:t>Any public facing WCF/ASMX service </a:t>
            </a:r>
          </a:p>
          <a:p>
            <a:pPr lvl="1"/>
            <a:r>
              <a:rPr lang="en-US" dirty="0" smtClean="0"/>
              <a:t>Open or username/password protected</a:t>
            </a:r>
          </a:p>
          <a:p>
            <a:r>
              <a:rPr lang="en-US" dirty="0"/>
              <a:t>A WCF service that wraps any </a:t>
            </a:r>
            <a:r>
              <a:rPr lang="en-US" dirty="0" err="1" smtClean="0"/>
              <a:t>OData</a:t>
            </a:r>
            <a:r>
              <a:rPr lang="en-US" dirty="0" smtClean="0"/>
              <a:t> service</a:t>
            </a:r>
            <a:endParaRPr lang="en-US" dirty="0"/>
          </a:p>
          <a:p>
            <a:r>
              <a:rPr lang="en-US" dirty="0"/>
              <a:t>A WCF service that wraps any </a:t>
            </a:r>
            <a:r>
              <a:rPr lang="en-US" dirty="0" smtClean="0"/>
              <a:t>REST-based service</a:t>
            </a:r>
          </a:p>
          <a:p>
            <a:r>
              <a:rPr lang="en-US" dirty="0"/>
              <a:t>A WCF service that </a:t>
            </a:r>
            <a:r>
              <a:rPr lang="en-US" dirty="0" smtClean="0"/>
              <a:t>exposes data from any </a:t>
            </a:r>
            <a:r>
              <a:rPr lang="en-US" dirty="0"/>
              <a:t>d</a:t>
            </a:r>
            <a:r>
              <a:rPr lang="en-US" dirty="0" smtClean="0"/>
              <a:t>atabase </a:t>
            </a:r>
            <a:endParaRPr lang="en-US" dirty="0"/>
          </a:p>
          <a:p>
            <a:r>
              <a:rPr lang="en-US" dirty="0" smtClean="0"/>
              <a:t>An on-premises WCF service</a:t>
            </a:r>
          </a:p>
          <a:p>
            <a:pPr lvl="1"/>
            <a:r>
              <a:rPr lang="en-US" dirty="0" smtClean="0"/>
              <a:t>Use a Windows Azure WCF Service as a proxy service</a:t>
            </a:r>
          </a:p>
          <a:p>
            <a:pPr lvl="2"/>
            <a:r>
              <a:rPr lang="en-US" dirty="0" smtClean="0"/>
              <a:t>Access on-premises service via Windows Azure Service Bus</a:t>
            </a:r>
          </a:p>
        </p:txBody>
      </p:sp>
    </p:spTree>
    <p:extLst>
      <p:ext uri="{BB962C8B-B14F-4D97-AF65-F5344CB8AC3E}">
        <p14:creationId xmlns:p14="http://schemas.microsoft.com/office/powerpoint/2010/main" val="24791527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Review: Session Objective and Takeaway</a:t>
            </a:r>
            <a:endParaRPr lang="en-US" dirty="0"/>
          </a:p>
        </p:txBody>
      </p:sp>
      <p:sp>
        <p:nvSpPr>
          <p:cNvPr id="6" name="Text Placeholder 5"/>
          <p:cNvSpPr>
            <a:spLocks noGrp="1"/>
          </p:cNvSpPr>
          <p:nvPr>
            <p:ph type="body" sz="quarter" idx="10"/>
          </p:nvPr>
        </p:nvSpPr>
        <p:spPr>
          <a:xfrm>
            <a:off x="519112" y="1447799"/>
            <a:ext cx="11149013" cy="4167295"/>
          </a:xfrm>
        </p:spPr>
        <p:txBody>
          <a:bodyPr/>
          <a:lstStyle/>
          <a:p>
            <a:r>
              <a:rPr lang="en-US" dirty="0"/>
              <a:t>Session </a:t>
            </a:r>
            <a:r>
              <a:rPr lang="en-US" dirty="0" smtClean="0"/>
              <a:t>Objective: </a:t>
            </a:r>
            <a:endParaRPr lang="en-US" dirty="0"/>
          </a:p>
          <a:p>
            <a:pPr lvl="1"/>
            <a:r>
              <a:rPr lang="en-US" dirty="0" smtClean="0"/>
              <a:t>Through demos I proposed why…</a:t>
            </a:r>
          </a:p>
          <a:p>
            <a:pPr lvl="2"/>
            <a:r>
              <a:rPr lang="en-US" dirty="0" smtClean="0"/>
              <a:t>BCS </a:t>
            </a:r>
            <a:r>
              <a:rPr lang="en-US" dirty="0"/>
              <a:t>is valuable to the Power User</a:t>
            </a:r>
          </a:p>
          <a:p>
            <a:pPr lvl="2"/>
            <a:r>
              <a:rPr lang="en-US" dirty="0"/>
              <a:t>BCS is valuable to the Developer</a:t>
            </a:r>
          </a:p>
          <a:p>
            <a:pPr lvl="2"/>
            <a:r>
              <a:rPr lang="en-US" dirty="0" smtClean="0"/>
              <a:t>BCS is valuable to the end-user, where information is turned into action</a:t>
            </a:r>
            <a:endParaRPr lang="en-US" dirty="0"/>
          </a:p>
          <a:p>
            <a:pPr lvl="1"/>
            <a:endParaRPr lang="en-US" dirty="0"/>
          </a:p>
          <a:p>
            <a:r>
              <a:rPr lang="en-US" dirty="0"/>
              <a:t>Key </a:t>
            </a:r>
            <a:r>
              <a:rPr lang="en-US" dirty="0" smtClean="0"/>
              <a:t>Takeaway </a:t>
            </a:r>
            <a:endParaRPr lang="en-US" dirty="0"/>
          </a:p>
          <a:p>
            <a:pPr lvl="1"/>
            <a:r>
              <a:rPr lang="en-US" dirty="0" smtClean="0"/>
              <a:t>If you agree with the added value of BCS to SharePoint Online</a:t>
            </a:r>
            <a:endParaRPr lang="en-US" dirty="0"/>
          </a:p>
          <a:p>
            <a:endParaRPr lang="en-US" dirty="0"/>
          </a:p>
        </p:txBody>
      </p:sp>
      <p:sp>
        <p:nvSpPr>
          <p:cNvPr id="4" name="TextBox 3"/>
          <p:cNvSpPr txBox="1"/>
          <p:nvPr/>
        </p:nvSpPr>
        <p:spPr>
          <a:xfrm>
            <a:off x="2476572" y="5527357"/>
            <a:ext cx="7123040" cy="984885"/>
          </a:xfrm>
          <a:prstGeom prst="rect">
            <a:avLst/>
          </a:prstGeom>
          <a:noFill/>
        </p:spPr>
        <p:txBody>
          <a:bodyPr wrap="none" lIns="0" tIns="0" rIns="0" bIns="0" rtlCol="0">
            <a:spAutoFit/>
          </a:bodyPr>
          <a:lstStyle/>
          <a:p>
            <a:pPr algn="ctr"/>
            <a:r>
              <a:rPr lang="en-US" sz="3200" dirty="0" smtClean="0">
                <a:gradFill>
                  <a:gsLst>
                    <a:gs pos="0">
                      <a:schemeClr val="tx1"/>
                    </a:gs>
                    <a:gs pos="86000">
                      <a:schemeClr val="tx1"/>
                    </a:gs>
                  </a:gsLst>
                  <a:lin ang="5400000" scaled="0"/>
                </a:gradFill>
              </a:rPr>
              <a:t>Join the journey of discovery and build </a:t>
            </a:r>
          </a:p>
          <a:p>
            <a:pPr algn="ctr"/>
            <a:r>
              <a:rPr lang="en-US" sz="3200" dirty="0" smtClean="0">
                <a:gradFill>
                  <a:gsLst>
                    <a:gs pos="0">
                      <a:schemeClr val="tx1"/>
                    </a:gs>
                    <a:gs pos="86000">
                      <a:schemeClr val="tx1"/>
                    </a:gs>
                  </a:gsLst>
                  <a:lin ang="5400000" scaled="0"/>
                </a:gradFill>
              </a:rPr>
              <a:t>BCS-enabled productivity solutions.</a:t>
            </a:r>
          </a:p>
        </p:txBody>
      </p:sp>
    </p:spTree>
    <p:extLst>
      <p:ext uri="{BB962C8B-B14F-4D97-AF65-F5344CB8AC3E}">
        <p14:creationId xmlns:p14="http://schemas.microsoft.com/office/powerpoint/2010/main" val="1085089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608012" y="942975"/>
            <a:ext cx="11277600" cy="4561249"/>
          </a:xfrm>
        </p:spPr>
        <p:txBody>
          <a:bodyPr/>
          <a:lstStyle/>
          <a:p>
            <a:pPr marL="0" indent="0">
              <a:buNone/>
            </a:pPr>
            <a:r>
              <a:rPr lang="en-US" sz="2800" dirty="0"/>
              <a:t>Office 365 Developer Hub </a:t>
            </a:r>
            <a:r>
              <a:rPr lang="en-US" sz="2400" dirty="0">
                <a:hlinkClick r:id="rId3"/>
              </a:rPr>
              <a:t>http://</a:t>
            </a:r>
            <a:r>
              <a:rPr lang="en-US" sz="2400" dirty="0" smtClean="0">
                <a:hlinkClick r:id="rId3"/>
              </a:rPr>
              <a:t>msdn.microsoft.com/en-us/office/hh506337</a:t>
            </a:r>
            <a:r>
              <a:rPr lang="en-US" sz="2400" dirty="0" smtClean="0"/>
              <a:t> </a:t>
            </a:r>
            <a:endParaRPr lang="en-US" sz="1800" dirty="0" smtClean="0"/>
          </a:p>
          <a:p>
            <a:pPr marL="0" indent="0">
              <a:buNone/>
            </a:pPr>
            <a:endParaRPr lang="en-US" sz="2400" dirty="0" smtClean="0">
              <a:hlinkClick r:id="rId4"/>
            </a:endParaRPr>
          </a:p>
          <a:p>
            <a:pPr marL="0" indent="0">
              <a:buNone/>
            </a:pPr>
            <a:r>
              <a:rPr lang="en-US" sz="2400" dirty="0" smtClean="0">
                <a:hlinkClick r:id="rId4"/>
              </a:rPr>
              <a:t>blogs.msdn.com/donovanf</a:t>
            </a:r>
            <a:r>
              <a:rPr lang="en-US" sz="2400" dirty="0" smtClean="0"/>
              <a:t> </a:t>
            </a:r>
          </a:p>
          <a:p>
            <a:pPr marL="0" indent="0">
              <a:buNone/>
            </a:pPr>
            <a:r>
              <a:rPr lang="en-US" sz="2400" dirty="0" smtClean="0">
                <a:hlinkClick r:id="rId5"/>
              </a:rPr>
              <a:t>donovanf@microsoft.com</a:t>
            </a: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Watch my blog for a</a:t>
            </a:r>
            <a:br>
              <a:rPr lang="en-US" sz="2400" dirty="0" smtClean="0"/>
            </a:br>
            <a:r>
              <a:rPr lang="en-US" sz="2400" dirty="0" smtClean="0"/>
              <a:t>Hands-on Lab that </a:t>
            </a:r>
            <a:br>
              <a:rPr lang="en-US" sz="2400" dirty="0" smtClean="0"/>
            </a:br>
            <a:r>
              <a:rPr lang="en-US" sz="2400" dirty="0" smtClean="0"/>
              <a:t>will be coming available</a:t>
            </a:r>
            <a:br>
              <a:rPr lang="en-US" sz="2400" dirty="0" smtClean="0"/>
            </a:br>
            <a:r>
              <a:rPr lang="en-US" sz="2400" dirty="0" smtClean="0"/>
              <a:t>that helps step you through </a:t>
            </a:r>
            <a:br>
              <a:rPr lang="en-US" sz="2400" dirty="0" smtClean="0"/>
            </a:br>
            <a:r>
              <a:rPr lang="en-US" sz="2400" dirty="0" smtClean="0"/>
              <a:t>setting up BCS.</a:t>
            </a:r>
          </a:p>
          <a:p>
            <a:pPr marL="0" indent="0">
              <a:buNone/>
            </a:pPr>
            <a:endParaRPr lang="en-US" sz="2400" dirty="0" smtClean="0"/>
          </a:p>
        </p:txBody>
      </p:sp>
      <p:pic>
        <p:nvPicPr>
          <p:cNvPr id="9218" name="Picture 2" descr="C:\Users\donovanf\AppData\Local\Temp\SNAGHTML2009c1e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2" y="1371600"/>
            <a:ext cx="7495082"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998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52400"/>
            <a:ext cx="11149013" cy="553998"/>
          </a:xfrm>
        </p:spPr>
        <p:txBody>
          <a:bodyPr/>
          <a:lstStyle/>
          <a:p>
            <a:r>
              <a:rPr lang="en-US" sz="4000" dirty="0" smtClean="0"/>
              <a:t>Related Content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264513291"/>
              </p:ext>
            </p:extLst>
          </p:nvPr>
        </p:nvGraphicFramePr>
        <p:xfrm>
          <a:off x="303212" y="893865"/>
          <a:ext cx="11353800" cy="5811738"/>
        </p:xfrm>
        <a:graphic>
          <a:graphicData uri="http://schemas.openxmlformats.org/drawingml/2006/table">
            <a:tbl>
              <a:tblPr>
                <a:tableStyleId>{5C22544A-7EE6-4342-B048-85BDC9FD1C3A}</a:tableStyleId>
              </a:tblPr>
              <a:tblGrid>
                <a:gridCol w="914400"/>
                <a:gridCol w="8534400"/>
                <a:gridCol w="1905000"/>
              </a:tblGrid>
              <a:tr h="300624">
                <a:tc>
                  <a:txBody>
                    <a:bodyPr/>
                    <a:lstStyle/>
                    <a:p>
                      <a:pPr algn="l" fontAlgn="t"/>
                      <a:r>
                        <a:rPr lang="en-US" sz="1400" b="1" i="0" u="none" strike="noStrike" dirty="0">
                          <a:solidFill>
                            <a:schemeClr val="tx1"/>
                          </a:solidFill>
                          <a:effectLst/>
                        </a:rPr>
                        <a:t>Code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400" b="1" i="0" u="none" strike="noStrike" dirty="0">
                          <a:solidFill>
                            <a:schemeClr val="tx1"/>
                          </a:solidFill>
                          <a:effectLst/>
                        </a:rPr>
                        <a:t>Title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t"/>
                      <a:r>
                        <a:rPr lang="en-US" sz="1400" b="1" i="0" u="none" strike="noStrike" dirty="0">
                          <a:solidFill>
                            <a:schemeClr val="tx1"/>
                          </a:solidFill>
                          <a:effectLst/>
                        </a:rPr>
                        <a:t>Schedule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for Enterprises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6/11/2012  3:00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The Modern Compatibility Process to Accelerate Microsoft Office Deployment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6/11/2012 4:45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a:solidFill>
                            <a:schemeClr val="tx1"/>
                          </a:solidFill>
                          <a:effectLst/>
                          <a:latin typeface="Arial"/>
                        </a:rPr>
                        <a:t>OSP321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Active Directory Integration with Microsoft Office 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10:15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Management and Deployment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1:30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a:solidFill>
                            <a:schemeClr val="tx1"/>
                          </a:solidFill>
                          <a:effectLst/>
                          <a:latin typeface="Arial"/>
                        </a:rPr>
                        <a:t>OSP223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for Education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5312">
                <a:tc>
                  <a:txBody>
                    <a:bodyPr/>
                    <a:lstStyle/>
                    <a:p>
                      <a:pPr algn="l" fontAlgn="b"/>
                      <a:r>
                        <a:rPr lang="en-US" sz="1100" b="0" i="0" u="none" strike="noStrike">
                          <a:solidFill>
                            <a:schemeClr val="tx1"/>
                          </a:solidFill>
                          <a:effectLst/>
                          <a:latin typeface="Arial"/>
                        </a:rPr>
                        <a:t>OSP303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Supporting Microsoft Office in an Enterprise Environment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a:solidFill>
                            <a:schemeClr val="tx1"/>
                          </a:solidFill>
                          <a:effectLst/>
                          <a:latin typeface="Arial"/>
                        </a:rPr>
                        <a:t>OSP202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Excel: A Web Development Tool?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6/12/2012 5:00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Deployment for the Elite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10:15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To the Cloud, from the Trenches: Best Practices for Migrating to Microsoft Office 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1:30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Building Integrated Microsoft Office 365, SharePoint Online, and Office Solutions Using BCS and LOB Data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Security, Privacy, and Trust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6/13/2012  5:00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Microsoft Office 365 Service Reliability and Disaster Recovery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6/14/2012  8:30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OSP304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Optimized Desktop Deployment Jeopardy Live Game Show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6/14/2012 1:00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a:solidFill>
                            <a:schemeClr val="tx1"/>
                          </a:solidFill>
                          <a:effectLst/>
                          <a:latin typeface="Arial"/>
                        </a:rPr>
                        <a:t>OSP222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a:solidFill>
                            <a:schemeClr val="tx1"/>
                          </a:solidFill>
                          <a:effectLst/>
                          <a:latin typeface="Arial"/>
                        </a:rPr>
                        <a:t>Empowering Small Businesses: Microsoft Office 365 P-Suite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6/14/2012  4:30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4526420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Resources</a:t>
            </a:r>
            <a:endParaRPr lang="en-US" dirty="0"/>
          </a:p>
        </p:txBody>
      </p:sp>
      <p:sp>
        <p:nvSpPr>
          <p:cNvPr id="3" name="Text Placeholder 2"/>
          <p:cNvSpPr>
            <a:spLocks noGrp="1"/>
          </p:cNvSpPr>
          <p:nvPr>
            <p:ph type="body" sz="quarter" idx="10"/>
          </p:nvPr>
        </p:nvSpPr>
        <p:spPr>
          <a:xfrm>
            <a:off x="608012" y="1524000"/>
            <a:ext cx="11149013" cy="2542234"/>
          </a:xfrm>
        </p:spPr>
        <p:txBody>
          <a:bodyPr/>
          <a:lstStyle/>
          <a:p>
            <a:r>
              <a:rPr lang="en-US" b="1" dirty="0"/>
              <a:t>Office 365 </a:t>
            </a:r>
            <a:r>
              <a:rPr lang="en-US" b="1" dirty="0" err="1" smtClean="0"/>
              <a:t>TechCenter</a:t>
            </a:r>
            <a:r>
              <a:rPr lang="en-US" b="1" dirty="0" smtClean="0"/>
              <a:t>: </a:t>
            </a:r>
            <a:r>
              <a:rPr lang="en-US" dirty="0" smtClean="0"/>
              <a:t>technet.microsoft.com/Office365</a:t>
            </a:r>
            <a:endParaRPr lang="en-US" sz="2800" dirty="0"/>
          </a:p>
          <a:p>
            <a:endParaRPr lang="en-US" b="1" dirty="0" smtClean="0"/>
          </a:p>
          <a:p>
            <a:r>
              <a:rPr lang="en-US" b="1" dirty="0" smtClean="0"/>
              <a:t>Office </a:t>
            </a:r>
            <a:r>
              <a:rPr lang="en-US" b="1" dirty="0"/>
              <a:t>Client </a:t>
            </a:r>
            <a:r>
              <a:rPr lang="en-US" b="1" dirty="0" err="1"/>
              <a:t>TechCenter</a:t>
            </a:r>
            <a:r>
              <a:rPr lang="en-US" dirty="0" smtClean="0"/>
              <a:t>: technet.microsoft.com/office</a:t>
            </a:r>
          </a:p>
          <a:p>
            <a:endParaRPr lang="en-US" dirty="0"/>
          </a:p>
          <a:p>
            <a:pPr marL="460375" lvl="1" indent="0">
              <a:buNone/>
            </a:pPr>
            <a:endParaRPr lang="en-US" dirty="0"/>
          </a:p>
        </p:txBody>
      </p:sp>
      <p:sp>
        <p:nvSpPr>
          <p:cNvPr id="5" name="TextBox 4"/>
          <p:cNvSpPr txBox="1"/>
          <p:nvPr/>
        </p:nvSpPr>
        <p:spPr>
          <a:xfrm>
            <a:off x="531812" y="3673697"/>
            <a:ext cx="11430000" cy="2117503"/>
          </a:xfrm>
          <a:prstGeom prst="rect">
            <a:avLst/>
          </a:prstGeom>
          <a:noFill/>
        </p:spPr>
        <p:txBody>
          <a:bodyPr wrap="square" lIns="91440" tIns="91440" rIns="91440" bIns="91440" rtlCol="0">
            <a:spAutoFit/>
          </a:bodyPr>
          <a:lstStyle/>
          <a:p>
            <a:pPr marL="460375" indent="-460375">
              <a:lnSpc>
                <a:spcPct val="90000"/>
              </a:lnSpc>
              <a:spcBef>
                <a:spcPct val="20000"/>
              </a:spcBef>
              <a:buSzPct val="90000"/>
              <a:buFontTx/>
              <a:buBlip>
                <a:blip r:embed="rId2"/>
              </a:buBlip>
            </a:pPr>
            <a:r>
              <a:rPr lang="en-US" sz="3200" b="1" dirty="0">
                <a:gradFill>
                  <a:gsLst>
                    <a:gs pos="0">
                      <a:srgbClr val="FFFFFF"/>
                    </a:gs>
                    <a:gs pos="86000">
                      <a:srgbClr val="FFFFFF"/>
                    </a:gs>
                  </a:gsLst>
                  <a:lin ang="5400000" scaled="0"/>
                </a:gradFill>
              </a:rPr>
              <a:t>Office, Office 365 and SharePoint Demo Area Includes:</a:t>
            </a:r>
          </a:p>
          <a:p>
            <a:pPr marL="855663" lvl="1" indent="-395288">
              <a:lnSpc>
                <a:spcPct val="90000"/>
              </a:lnSpc>
              <a:spcBef>
                <a:spcPct val="20000"/>
              </a:spcBef>
              <a:buSzPct val="90000"/>
              <a:buFontTx/>
              <a:buBlip>
                <a:blip r:embed="rId2"/>
              </a:buBlip>
            </a:pPr>
            <a:r>
              <a:rPr lang="en-US" sz="2400" dirty="0">
                <a:gradFill>
                  <a:gsLst>
                    <a:gs pos="0">
                      <a:srgbClr val="FFFFFF"/>
                    </a:gs>
                    <a:gs pos="86000">
                      <a:srgbClr val="FFFFFF"/>
                    </a:gs>
                  </a:gsLst>
                  <a:lin ang="5400000" scaled="0"/>
                </a:gradFill>
              </a:rPr>
              <a:t>	</a:t>
            </a:r>
            <a:r>
              <a:rPr lang="en-US" sz="2800" dirty="0">
                <a:gradFill>
                  <a:gsLst>
                    <a:gs pos="0">
                      <a:srgbClr val="FFFFFF"/>
                    </a:gs>
                    <a:gs pos="86000">
                      <a:srgbClr val="FFFFFF"/>
                    </a:gs>
                  </a:gsLst>
                  <a:lin ang="5400000" scaled="0"/>
                </a:gradFill>
              </a:rPr>
              <a:t>Office 365 IT Pro Command Center</a:t>
            </a:r>
          </a:p>
          <a:p>
            <a:pPr marL="855663" lvl="1" indent="-395288">
              <a:lnSpc>
                <a:spcPct val="90000"/>
              </a:lnSpc>
              <a:spcBef>
                <a:spcPct val="20000"/>
              </a:spcBef>
              <a:buSzPct val="90000"/>
              <a:buFontTx/>
              <a:buBlip>
                <a:blip r:embed="rId2"/>
              </a:buBlip>
            </a:pPr>
            <a:r>
              <a:rPr lang="en-US" sz="2800" dirty="0">
                <a:gradFill>
                  <a:gsLst>
                    <a:gs pos="0">
                      <a:srgbClr val="FFFFFF"/>
                    </a:gs>
                    <a:gs pos="86000">
                      <a:srgbClr val="FFFFFF"/>
                    </a:gs>
                  </a:gsLst>
                  <a:lin ang="5400000" scaled="0"/>
                </a:gradFill>
              </a:rPr>
              <a:t>	Office 365 Data Center Exhibit</a:t>
            </a:r>
          </a:p>
          <a:p>
            <a:pPr>
              <a:lnSpc>
                <a:spcPct val="90000"/>
              </a:lnSpc>
              <a:spcBef>
                <a:spcPct val="20000"/>
              </a:spcBef>
              <a:buSzPct val="90000"/>
            </a:pPr>
            <a:endParaRPr lang="en-US" sz="3200" dirty="0" err="1" smtClean="0">
              <a:solidFill>
                <a:srgbClr val="FFFFFF">
                  <a:alpha val="99000"/>
                </a:srgbClr>
              </a:solidFill>
            </a:endParaRPr>
          </a:p>
        </p:txBody>
      </p:sp>
    </p:spTree>
    <p:extLst>
      <p:ext uri="{BB962C8B-B14F-4D97-AF65-F5344CB8AC3E}">
        <p14:creationId xmlns:p14="http://schemas.microsoft.com/office/powerpoint/2010/main" val="24041798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ltGray">
            <a:xfrm>
              <a:off x="2055368" y="1295442"/>
              <a:ext cx="2924518" cy="1203392"/>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15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34029405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rgbClr val="3397D3">
                    <a:alpha val="99000"/>
                  </a:srgbClr>
                </a:solidFill>
                <a:ea typeface="Segoe UI" pitchFamily="34" charset="0"/>
                <a:cs typeface="Segoe UI" pitchFamily="34" charset="0"/>
              </a:rPr>
              <a:t>Scan the Tag</a:t>
            </a:r>
          </a:p>
          <a:p>
            <a:r>
              <a:rPr lang="en-US" sz="3200" dirty="0" smtClean="0">
                <a:solidFill>
                  <a:srgbClr val="FFFFFF">
                    <a:alpha val="99000"/>
                  </a:srgbClr>
                </a:solidFill>
                <a:ea typeface="Segoe UI" pitchFamily="34" charset="0"/>
                <a:cs typeface="Segoe UI" pitchFamily="34" charset="0"/>
              </a:rPr>
              <a:t>to evaluate this</a:t>
            </a:r>
            <a:endParaRPr lang="en-US" sz="3200" dirty="0">
              <a:solidFill>
                <a:srgbClr val="FFFFFF">
                  <a:alpha val="99000"/>
                </a:srgbClr>
              </a:solidFill>
              <a:ea typeface="Segoe UI" pitchFamily="34" charset="0"/>
              <a:cs typeface="Segoe UI" pitchFamily="34" charset="0"/>
            </a:endParaRPr>
          </a:p>
          <a:p>
            <a:r>
              <a:rPr lang="en-US" sz="3200" dirty="0" smtClean="0">
                <a:solidFill>
                  <a:srgbClr val="FFFFFF">
                    <a:alpha val="99000"/>
                  </a:srgbClr>
                </a:solidFill>
                <a:ea typeface="Segoe UI" pitchFamily="34" charset="0"/>
                <a:cs typeface="Segoe UI" pitchFamily="34" charset="0"/>
              </a:rPr>
              <a:t>session now on</a:t>
            </a:r>
          </a:p>
          <a:p>
            <a:r>
              <a:rPr lang="en-US" sz="3200" b="1" dirty="0" err="1" smtClean="0">
                <a:solidFill>
                  <a:srgbClr val="3397D3">
                    <a:alpha val="99000"/>
                  </a:srgbClr>
                </a:solidFill>
                <a:ea typeface="Segoe UI" pitchFamily="34" charset="0"/>
                <a:cs typeface="Segoe UI" pitchFamily="34" charset="0"/>
              </a:rPr>
              <a:t>myTechEd</a:t>
            </a:r>
            <a:r>
              <a:rPr lang="en-US" sz="3200" b="1" dirty="0" smtClean="0">
                <a:solidFill>
                  <a:srgbClr val="3397D3">
                    <a:alpha val="99000"/>
                  </a:srgbClr>
                </a:solidFill>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6408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16543575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Business Connectivity Services (BCS)</a:t>
            </a:r>
            <a:endParaRPr lang="en-US" dirty="0"/>
          </a:p>
        </p:txBody>
      </p:sp>
      <p:pic>
        <p:nvPicPr>
          <p:cNvPr id="4" name="Picture 3" descr="C:\Program Files\Microsoft Resource DVD Artwork\DVD_ART\Artwork_Imagery\Shapes and Graphics\circular shapes\sphere ball\blue sphere2.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418012" y="4357688"/>
            <a:ext cx="10271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Program Files\Microsoft Resource DVD Artwork\DVD_ART\Artwork_Imagery\Shapes and Graphics\circular shapes\sphere ball\blue sphere2.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687887" y="3095625"/>
            <a:ext cx="102711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rogram Files\Microsoft Resource DVD Artwork\DVD_ART\Artwork_Imagery\Shapes and Graphics\circular shapes\sphere ball\blue sphere2.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418012" y="1833563"/>
            <a:ext cx="10271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flipH="1">
            <a:off x="1141412" y="2673350"/>
            <a:ext cx="3292475" cy="1760538"/>
          </a:xfrm>
          <a:prstGeom prst="rect">
            <a:avLst/>
          </a:prstGeom>
          <a:gradFill flip="none" rotWithShape="1">
            <a:gsLst>
              <a:gs pos="0">
                <a:sysClr val="windowText" lastClr="000000">
                  <a:lumMod val="75000"/>
                  <a:lumOff val="25000"/>
                  <a:alpha val="65000"/>
                </a:sysClr>
              </a:gs>
              <a:gs pos="50000">
                <a:sysClr val="windowText" lastClr="000000">
                  <a:lumMod val="75000"/>
                  <a:lumOff val="25000"/>
                  <a:alpha val="28000"/>
                </a:sysClr>
              </a:gs>
              <a:gs pos="100000">
                <a:srgbClr val="F7BC24">
                  <a:gamma/>
                  <a:tint val="54118"/>
                  <a:invGamma/>
                  <a:alpha val="0"/>
                </a:srgbClr>
              </a:gs>
            </a:gsLst>
            <a:lin ang="10800000" scaled="0"/>
            <a:tileRect/>
          </a:gradFill>
          <a:ln w="28575" cap="flat" cmpd="sng" algn="ctr">
            <a:noFill/>
            <a:prstDash val="solid"/>
            <a:round/>
            <a:headEnd type="none" w="med" len="med"/>
            <a:tailEnd type="none" w="med" len="med"/>
          </a:ln>
          <a:effectLst/>
        </p:spPr>
        <p:txBody>
          <a:bodyPr lIns="109728" tIns="54864" rIns="109728" bIns="54864" anchor="ctr"/>
          <a:lstStyle/>
          <a:p>
            <a:pPr marL="0" marR="0" lvl="0" indent="0" defTabSz="1096963"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Segoe UI"/>
              <a:cs typeface="+mn-cs"/>
            </a:endParaRPr>
          </a:p>
        </p:txBody>
      </p:sp>
      <p:pic>
        <p:nvPicPr>
          <p:cNvPr id="10" name="Picture 16" descr="yellow_gra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056812" y="1892300"/>
            <a:ext cx="228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yellow_gra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056812" y="4419600"/>
            <a:ext cx="228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1" descr="lock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0" y="3270250"/>
            <a:ext cx="660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3127"/>
          <p:cNvSpPr txBox="1">
            <a:spLocks noChangeArrowheads="1"/>
          </p:cNvSpPr>
          <p:nvPr/>
        </p:nvSpPr>
        <p:spPr bwMode="auto">
          <a:xfrm>
            <a:off x="5630287" y="2138300"/>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Segoe UI"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Segoe UI" pitchFamily="34" charset="0"/>
                <a:cs typeface="Arial" pitchFamily="34" charset="0"/>
              </a:rPr>
              <a:t>Extend the reach of Enterprise Data</a:t>
            </a:r>
          </a:p>
        </p:txBody>
      </p:sp>
      <p:sp>
        <p:nvSpPr>
          <p:cNvPr id="14" name="Rectangle 24"/>
          <p:cNvSpPr>
            <a:spLocks noChangeArrowheads="1"/>
          </p:cNvSpPr>
          <p:nvPr/>
        </p:nvSpPr>
        <p:spPr bwMode="auto">
          <a:xfrm>
            <a:off x="5630287" y="4688525"/>
            <a:ext cx="411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kern="0" dirty="0">
                <a:solidFill>
                  <a:sysClr val="window" lastClr="FFFFFF"/>
                </a:solidFill>
                <a:latin typeface="Segoe UI" pitchFamily="34" charset="0"/>
                <a:cs typeface="Arial" pitchFamily="34" charset="0"/>
              </a:rPr>
              <a:t>Easily create custom solutions </a:t>
            </a:r>
          </a:p>
        </p:txBody>
      </p:sp>
      <p:pic>
        <p:nvPicPr>
          <p:cNvPr id="15" name="Rectangle 13314"/>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763962" y="1382713"/>
            <a:ext cx="962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33127"/>
          <p:cNvSpPr txBox="1">
            <a:spLocks noChangeArrowheads="1"/>
          </p:cNvSpPr>
          <p:nvPr/>
        </p:nvSpPr>
        <p:spPr bwMode="auto">
          <a:xfrm>
            <a:off x="1370012" y="2806700"/>
            <a:ext cx="2667000" cy="1557349"/>
          </a:xfrm>
          <a:prstGeom prst="rect">
            <a:avLst/>
          </a:prstGeom>
          <a:noFill/>
          <a:ln w="9525" algn="ctr">
            <a:noFill/>
            <a:miter lim="800000"/>
            <a:headEnd/>
            <a:tailEnd/>
          </a:ln>
          <a:effectLst/>
        </p:spPr>
        <p:txBody>
          <a:bodyPr>
            <a:spAutoFit/>
          </a:bodyPr>
          <a:lstStyle/>
          <a:p>
            <a:pPr marL="0" marR="0" lvl="0" indent="0" defTabSz="914363" eaLnBrk="1" fontAlgn="auto" latinLnBrk="0" hangingPunct="1">
              <a:lnSpc>
                <a:spcPct val="85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Segoe UI"/>
                <a:cs typeface="+mn-cs"/>
              </a:rPr>
              <a:t>Bring data from external systems into SharePoint and Office, interact with it, reuse it, and empower end users to gain insight into the underlying data in a reusable way. </a:t>
            </a:r>
            <a:endParaRPr kumimoji="0" lang="en-US" sz="1600" b="0" i="0" u="none" strike="noStrike" kern="0" cap="none" spc="0" normalizeH="0" baseline="0" noProof="0" dirty="0">
              <a:ln>
                <a:noFill/>
              </a:ln>
              <a:effectLst>
                <a:outerShdw blurRad="38100" dist="38100" dir="2700000" algn="tl">
                  <a:srgbClr val="000000">
                    <a:alpha val="43137"/>
                  </a:srgbClr>
                </a:outerShdw>
              </a:effectLst>
              <a:uLnTx/>
              <a:uFillTx/>
              <a:cs typeface="+mn-cs"/>
            </a:endParaRPr>
          </a:p>
        </p:txBody>
      </p:sp>
      <p:sp>
        <p:nvSpPr>
          <p:cNvPr id="17" name="Rectangle 47"/>
          <p:cNvSpPr>
            <a:spLocks noChangeArrowheads="1"/>
          </p:cNvSpPr>
          <p:nvPr/>
        </p:nvSpPr>
        <p:spPr bwMode="auto">
          <a:xfrm rot="5400000" flipV="1">
            <a:off x="2503487" y="1309688"/>
            <a:ext cx="19050" cy="2743200"/>
          </a:xfrm>
          <a:prstGeom prst="rect">
            <a:avLst/>
          </a:prstGeom>
          <a:gradFill rotWithShape="1">
            <a:gsLst>
              <a:gs pos="0">
                <a:sysClr val="window" lastClr="FFFFFF"/>
              </a:gs>
              <a:gs pos="50000">
                <a:sysClr val="window" lastClr="FFFFFF">
                  <a:alpha val="67000"/>
                </a:sysClr>
              </a:gs>
              <a:gs pos="100000">
                <a:sysClr val="windowText" lastClr="000000">
                  <a:alpha val="0"/>
                </a:sysClr>
              </a:gs>
            </a:gsLst>
            <a:lin ang="5400000" scaled="1"/>
          </a:gradFill>
          <a:ln w="9525">
            <a:noFill/>
            <a:miter lim="800000"/>
            <a:headEnd/>
            <a:tailEnd/>
          </a:ln>
        </p:spPr>
        <p:txBody>
          <a:bodyPr wrap="none" anchor="ctr"/>
          <a:lstStyle/>
          <a:p>
            <a:pPr marL="0" marR="0" lvl="0" indent="0" defTabSz="914363"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cs typeface="+mn-cs"/>
            </a:endParaRPr>
          </a:p>
        </p:txBody>
      </p:sp>
      <p:pic>
        <p:nvPicPr>
          <p:cNvPr id="18" name="Picture 32" descr="yellow_grad.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056812" y="3087688"/>
            <a:ext cx="228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33127"/>
          <p:cNvSpPr txBox="1">
            <a:spLocks noChangeArrowheads="1"/>
          </p:cNvSpPr>
          <p:nvPr/>
        </p:nvSpPr>
        <p:spPr bwMode="auto">
          <a:xfrm>
            <a:off x="5630287" y="3466600"/>
            <a:ext cx="471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Segoe UI" pitchFamily="34" charset="0"/>
                <a:cs typeface="Arial" pitchFamily="34" charset="0"/>
              </a:defRPr>
            </a:lvl9pPr>
          </a:lstStyle>
          <a:p>
            <a:pPr marL="0" marR="0" lvl="0" indent="0" algn="l" defTabSz="914400" eaLnBrk="1" fontAlgn="auto" latinLnBrk="0" hangingPunct="1">
              <a:lnSpc>
                <a:spcPct val="90000"/>
              </a:lnSpc>
              <a:spcBef>
                <a:spcPts val="0"/>
              </a:spcBef>
              <a:spcAft>
                <a:spcPts val="338"/>
              </a:spcAft>
              <a:buClrTx/>
              <a:buSzTx/>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Segoe UI" pitchFamily="34" charset="0"/>
                <a:cs typeface="Arial" pitchFamily="34" charset="0"/>
              </a:rPr>
              <a:t>Centrally manage reusable connections</a:t>
            </a:r>
          </a:p>
        </p:txBody>
      </p:sp>
      <p:pic>
        <p:nvPicPr>
          <p:cNvPr id="20" name="Picture 33" descr="clock.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81525" y="4530725"/>
            <a:ext cx="72866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ctangle 82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623638">
            <a:off x="4872037" y="2093913"/>
            <a:ext cx="993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Rectangle 82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688536" flipH="1">
            <a:off x="4326731" y="1943894"/>
            <a:ext cx="9953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Rectangle 82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609014" flipH="1">
            <a:off x="4200525" y="2362200"/>
            <a:ext cx="908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28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cloud.png"/>
          <p:cNvPicPr>
            <a:picLocks noChangeAspect="1"/>
          </p:cNvPicPr>
          <p:nvPr/>
        </p:nvPicPr>
        <p:blipFill>
          <a:blip r:embed="rId2"/>
          <a:stretch>
            <a:fillRect/>
          </a:stretch>
        </p:blipFill>
        <p:spPr>
          <a:xfrm>
            <a:off x="5626100" y="771490"/>
            <a:ext cx="6066152" cy="4725229"/>
          </a:xfrm>
          <a:prstGeom prst="rect">
            <a:avLst/>
          </a:prstGeom>
        </p:spPr>
      </p:pic>
      <p:sp>
        <p:nvSpPr>
          <p:cNvPr id="2" name="Title 1"/>
          <p:cNvSpPr>
            <a:spLocks noGrp="1"/>
          </p:cNvSpPr>
          <p:nvPr>
            <p:ph type="title"/>
          </p:nvPr>
        </p:nvSpPr>
        <p:spPr/>
        <p:txBody>
          <a:bodyPr/>
          <a:lstStyle/>
          <a:p>
            <a:r>
              <a:rPr lang="en-US" dirty="0" smtClean="0"/>
              <a:t>Business Connectivity Services Architecture</a:t>
            </a:r>
            <a:endParaRPr lang="en-US" dirty="0"/>
          </a:p>
        </p:txBody>
      </p:sp>
      <p:sp>
        <p:nvSpPr>
          <p:cNvPr id="4" name="Round Same Side Corner Rectangle 3"/>
          <p:cNvSpPr/>
          <p:nvPr/>
        </p:nvSpPr>
        <p:spPr bwMode="auto">
          <a:xfrm rot="10800000">
            <a:off x="4402137" y="5105400"/>
            <a:ext cx="3352800" cy="914400"/>
          </a:xfrm>
          <a:prstGeom prst="round2SameRect">
            <a:avLst>
              <a:gd name="adj1" fmla="val 7353"/>
              <a:gd name="adj2" fmla="val 0"/>
            </a:avLst>
          </a:prstGeom>
          <a:gradFill>
            <a:gsLst>
              <a:gs pos="0">
                <a:sysClr val="windowText" lastClr="000000">
                  <a:lumMod val="50000"/>
                </a:sysClr>
              </a:gs>
              <a:gs pos="50000">
                <a:sysClr val="windowText" lastClr="000000">
                  <a:lumMod val="75000"/>
                  <a:alpha val="62000"/>
                </a:sysClr>
              </a:gs>
              <a:gs pos="100000">
                <a:srgbClr val="FDE9D3">
                  <a:alpha val="0"/>
                </a:srgbClr>
              </a:gs>
            </a:gsLst>
            <a:lin ang="5400000" scaled="0"/>
          </a:gradFill>
          <a:ln w="9525">
            <a:noFill/>
            <a:miter lim="800000"/>
            <a:headEnd/>
            <a:tailEnd/>
          </a:ln>
          <a:effectLst>
            <a:outerShdw blurRad="50800" dist="38100" dir="5400000" algn="t" rotWithShape="0">
              <a:prstClr val="black">
                <a:alpha val="40000"/>
              </a:prstClr>
            </a:outerShdw>
          </a:effectLst>
        </p:spPr>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Segoe UI"/>
              <a:cs typeface="+mn-cs"/>
            </a:endParaRPr>
          </a:p>
        </p:txBody>
      </p:sp>
      <p:sp>
        <p:nvSpPr>
          <p:cNvPr id="5" name="Rounded Rectangle 4"/>
          <p:cNvSpPr/>
          <p:nvPr/>
        </p:nvSpPr>
        <p:spPr bwMode="auto">
          <a:xfrm>
            <a:off x="2817812" y="1524000"/>
            <a:ext cx="2705100" cy="2819400"/>
          </a:xfrm>
          <a:prstGeom prst="roundRect">
            <a:avLst>
              <a:gd name="adj" fmla="val 7829"/>
            </a:avLst>
          </a:prstGeom>
          <a:ln>
            <a:headEnd/>
            <a:tailEnd/>
          </a:ln>
        </p:spPr>
        <p:style>
          <a:lnRef idx="1">
            <a:schemeClr val="accent2"/>
          </a:lnRef>
          <a:fillRef idx="2">
            <a:schemeClr val="accent2"/>
          </a:fillRef>
          <a:effectRef idx="1">
            <a:schemeClr val="accent2"/>
          </a:effectRef>
          <a:fontRef idx="minor">
            <a:schemeClr val="dk1"/>
          </a:fontRef>
        </p:style>
        <p:txBody>
          <a:bodyPr wrap="none"/>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Segoe UI"/>
                <a:cs typeface="+mn-cs"/>
              </a:rPr>
              <a:t>Office Client</a:t>
            </a:r>
          </a:p>
        </p:txBody>
      </p:sp>
      <p:sp>
        <p:nvSpPr>
          <p:cNvPr id="6" name="Rounded Rectangle 5"/>
          <p:cNvSpPr/>
          <p:nvPr/>
        </p:nvSpPr>
        <p:spPr bwMode="auto">
          <a:xfrm>
            <a:off x="2970212" y="1981200"/>
            <a:ext cx="2362200" cy="685800"/>
          </a:xfrm>
          <a:prstGeom prst="roundRect">
            <a:avLst>
              <a:gd name="adj" fmla="val 8816"/>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7" name="TextBox 6"/>
          <p:cNvSpPr txBox="1"/>
          <p:nvPr/>
        </p:nvSpPr>
        <p:spPr>
          <a:xfrm>
            <a:off x="3198812" y="2176463"/>
            <a:ext cx="1960563" cy="261937"/>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Segoe UI"/>
                <a:cs typeface="+mn-cs"/>
              </a:rPr>
              <a:t>Office Add-In/ Custom Code</a:t>
            </a:r>
          </a:p>
        </p:txBody>
      </p:sp>
      <p:sp>
        <p:nvSpPr>
          <p:cNvPr id="8" name="Rounded Rectangle 7"/>
          <p:cNvSpPr/>
          <p:nvPr/>
        </p:nvSpPr>
        <p:spPr bwMode="auto">
          <a:xfrm>
            <a:off x="2970212" y="2743200"/>
            <a:ext cx="2362200" cy="1447800"/>
          </a:xfrm>
          <a:prstGeom prst="roundRect">
            <a:avLst>
              <a:gd name="adj" fmla="val 8816"/>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9" name="Rounded Rectangle 8"/>
          <p:cNvSpPr/>
          <p:nvPr/>
        </p:nvSpPr>
        <p:spPr bwMode="auto">
          <a:xfrm>
            <a:off x="6742112" y="1524000"/>
            <a:ext cx="2705100" cy="2819400"/>
          </a:xfrm>
          <a:prstGeom prst="roundRect">
            <a:avLst>
              <a:gd name="adj" fmla="val 7829"/>
            </a:avLst>
          </a:prstGeom>
          <a:ln>
            <a:headEnd/>
            <a:tailEnd/>
          </a:ln>
        </p:spPr>
        <p:style>
          <a:lnRef idx="1">
            <a:schemeClr val="accent3"/>
          </a:lnRef>
          <a:fillRef idx="2">
            <a:schemeClr val="accent3"/>
          </a:fillRef>
          <a:effectRef idx="1">
            <a:schemeClr val="accent3"/>
          </a:effectRef>
          <a:fontRef idx="minor">
            <a:schemeClr val="dk1"/>
          </a:fontRef>
        </p:style>
        <p:txBody>
          <a:bodyPr wrap="none"/>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Segoe UI"/>
                <a:cs typeface="+mn-cs"/>
              </a:rPr>
              <a:t>SharePoint Online Site</a:t>
            </a:r>
            <a:endParaRPr kumimoji="0" lang="en-US" sz="1400" b="1" i="0" u="none" strike="noStrike" kern="0" cap="none" spc="0" normalizeH="0" baseline="0" noProof="0" dirty="0">
              <a:ln>
                <a:noFill/>
              </a:ln>
              <a:solidFill>
                <a:schemeClr val="bg1"/>
              </a:solidFill>
              <a:effectLst/>
              <a:uLnTx/>
              <a:uFillTx/>
              <a:latin typeface="Segoe UI"/>
              <a:cs typeface="+mn-cs"/>
            </a:endParaRPr>
          </a:p>
        </p:txBody>
      </p:sp>
      <p:sp>
        <p:nvSpPr>
          <p:cNvPr id="10" name="Rounded Rectangle 9"/>
          <p:cNvSpPr/>
          <p:nvPr/>
        </p:nvSpPr>
        <p:spPr bwMode="auto">
          <a:xfrm>
            <a:off x="6894512" y="1981200"/>
            <a:ext cx="2362200" cy="349250"/>
          </a:xfrm>
          <a:prstGeom prst="roundRect">
            <a:avLst>
              <a:gd name="adj" fmla="val 8816"/>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11" name="Rounded Rectangle 10"/>
          <p:cNvSpPr/>
          <p:nvPr/>
        </p:nvSpPr>
        <p:spPr bwMode="auto">
          <a:xfrm>
            <a:off x="6894512" y="2362200"/>
            <a:ext cx="2362200" cy="330200"/>
          </a:xfrm>
          <a:prstGeom prst="roundRect">
            <a:avLst>
              <a:gd name="adj" fmla="val 8816"/>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12" name="Rounded Rectangle 11"/>
          <p:cNvSpPr/>
          <p:nvPr/>
        </p:nvSpPr>
        <p:spPr bwMode="auto">
          <a:xfrm>
            <a:off x="6894512" y="2743200"/>
            <a:ext cx="2362200" cy="1390650"/>
          </a:xfrm>
          <a:prstGeom prst="roundRect">
            <a:avLst>
              <a:gd name="adj" fmla="val 8816"/>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13" name="TextBox 12"/>
          <p:cNvSpPr txBox="1"/>
          <p:nvPr/>
        </p:nvSpPr>
        <p:spPr>
          <a:xfrm>
            <a:off x="7667625" y="2000250"/>
            <a:ext cx="890587" cy="254000"/>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bg1"/>
                </a:solidFill>
                <a:effectLst/>
                <a:uLnTx/>
                <a:uFillTx/>
                <a:latin typeface="Segoe UI"/>
                <a:cs typeface="+mn-cs"/>
              </a:rPr>
              <a:t>External List</a:t>
            </a:r>
          </a:p>
        </p:txBody>
      </p:sp>
      <p:sp>
        <p:nvSpPr>
          <p:cNvPr id="14" name="Down Arrow 13"/>
          <p:cNvSpPr/>
          <p:nvPr/>
        </p:nvSpPr>
        <p:spPr bwMode="auto">
          <a:xfrm>
            <a:off x="4994753" y="4495798"/>
            <a:ext cx="2286001" cy="609600"/>
          </a:xfrm>
          <a:prstGeom prst="downArrow">
            <a:avLst>
              <a:gd name="adj1" fmla="val 50000"/>
              <a:gd name="adj2" fmla="val 52885"/>
            </a:avLst>
          </a:prstGeom>
          <a:gradFill rotWithShape="1">
            <a:gsLst>
              <a:gs pos="0">
                <a:srgbClr val="F79524">
                  <a:shade val="51000"/>
                  <a:satMod val="130000"/>
                </a:srgbClr>
              </a:gs>
              <a:gs pos="80000">
                <a:srgbClr val="F79524">
                  <a:shade val="93000"/>
                  <a:satMod val="130000"/>
                </a:srgbClr>
              </a:gs>
              <a:gs pos="100000">
                <a:srgbClr val="F7952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Segoe UI"/>
              <a:ea typeface="+mn-ea"/>
              <a:cs typeface="+mn-cs"/>
            </a:endParaRPr>
          </a:p>
        </p:txBody>
      </p:sp>
      <p:sp>
        <p:nvSpPr>
          <p:cNvPr id="15" name="Round Same Side Corner Rectangle 14"/>
          <p:cNvSpPr/>
          <p:nvPr/>
        </p:nvSpPr>
        <p:spPr bwMode="auto">
          <a:xfrm rot="10800000">
            <a:off x="7900987" y="5105400"/>
            <a:ext cx="1393825" cy="914400"/>
          </a:xfrm>
          <a:prstGeom prst="round2SameRect">
            <a:avLst>
              <a:gd name="adj1" fmla="val 7353"/>
              <a:gd name="adj2" fmla="val 0"/>
            </a:avLst>
          </a:prstGeom>
          <a:gradFill>
            <a:gsLst>
              <a:gs pos="0">
                <a:sysClr val="windowText" lastClr="000000">
                  <a:lumMod val="50000"/>
                </a:sysClr>
              </a:gs>
              <a:gs pos="50000">
                <a:sysClr val="windowText" lastClr="000000">
                  <a:lumMod val="75000"/>
                  <a:alpha val="62000"/>
                </a:sysClr>
              </a:gs>
              <a:gs pos="100000">
                <a:srgbClr val="FDE9D3">
                  <a:alpha val="0"/>
                </a:srgbClr>
              </a:gs>
            </a:gsLst>
            <a:lin ang="5400000" scaled="0"/>
          </a:gradFill>
          <a:ln w="9525">
            <a:noFill/>
            <a:miter lim="800000"/>
            <a:headEnd/>
            <a:tailEnd/>
          </a:ln>
          <a:effectLst>
            <a:outerShdw blurRad="50800" dist="38100" dir="5400000" algn="t" rotWithShape="0">
              <a:prstClr val="black">
                <a:alpha val="40000"/>
              </a:prstClr>
            </a:outerShdw>
          </a:effectLst>
        </p:spPr>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pic>
        <p:nvPicPr>
          <p:cNvPr id="16" name="Picture 73" descr="S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5456238"/>
            <a:ext cx="107791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382000" y="5715000"/>
            <a:ext cx="500062" cy="307975"/>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Segoe UI"/>
                <a:cs typeface="+mn-cs"/>
              </a:rPr>
              <a:t>SQL</a:t>
            </a:r>
          </a:p>
        </p:txBody>
      </p:sp>
      <p:pic>
        <p:nvPicPr>
          <p:cNvPr id="18" name="Picture 2" descr="C:\Art\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25" y="5302250"/>
            <a:ext cx="4762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 Same Side Corner Rectangle 18"/>
          <p:cNvSpPr/>
          <p:nvPr/>
        </p:nvSpPr>
        <p:spPr bwMode="auto">
          <a:xfrm rot="10800000">
            <a:off x="2871787" y="5105400"/>
            <a:ext cx="1393825" cy="917575"/>
          </a:xfrm>
          <a:prstGeom prst="round2SameRect">
            <a:avLst>
              <a:gd name="adj1" fmla="val 7353"/>
              <a:gd name="adj2" fmla="val 0"/>
            </a:avLst>
          </a:prstGeom>
          <a:gradFill>
            <a:gsLst>
              <a:gs pos="0">
                <a:sysClr val="windowText" lastClr="000000">
                  <a:lumMod val="50000"/>
                </a:sysClr>
              </a:gs>
              <a:gs pos="50000">
                <a:sysClr val="windowText" lastClr="000000">
                  <a:lumMod val="75000"/>
                  <a:alpha val="62000"/>
                </a:sysClr>
              </a:gs>
              <a:gs pos="100000">
                <a:srgbClr val="FDE9D3">
                  <a:alpha val="0"/>
                </a:srgbClr>
              </a:gs>
            </a:gsLst>
            <a:lin ang="5400000" scaled="0"/>
          </a:gradFill>
          <a:ln w="9525">
            <a:noFill/>
            <a:miter lim="800000"/>
            <a:headEnd/>
            <a:tailEnd/>
          </a:ln>
          <a:effectLst>
            <a:outerShdw blurRad="50800" dist="38100" dir="5400000" algn="t" rotWithShape="0">
              <a:prstClr val="black">
                <a:alpha val="40000"/>
              </a:prstClr>
            </a:outerShdw>
          </a:effectLst>
        </p:spPr>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20" name="TextBox 19"/>
          <p:cNvSpPr txBox="1"/>
          <p:nvPr/>
        </p:nvSpPr>
        <p:spPr>
          <a:xfrm>
            <a:off x="3095625" y="5686425"/>
            <a:ext cx="977900" cy="276225"/>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Segoe UI"/>
                <a:cs typeface="+mn-cs"/>
              </a:rPr>
              <a:t>Other (LOB)</a:t>
            </a:r>
          </a:p>
        </p:txBody>
      </p:sp>
      <p:pic>
        <p:nvPicPr>
          <p:cNvPr id="21" name="Rectangle 12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75" y="5257800"/>
            <a:ext cx="3508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bwMode="auto">
          <a:xfrm>
            <a:off x="3111500" y="3429000"/>
            <a:ext cx="1154112" cy="685800"/>
          </a:xfrm>
          <a:prstGeom prst="roundRect">
            <a:avLst>
              <a:gd name="adj" fmla="val 8816"/>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23" name="TextBox 22"/>
          <p:cNvSpPr txBox="1"/>
          <p:nvPr/>
        </p:nvSpPr>
        <p:spPr>
          <a:xfrm>
            <a:off x="3498850" y="2743200"/>
            <a:ext cx="1273175" cy="461963"/>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a:cs typeface="+mn-cs"/>
              </a:rPr>
              <a:t>BCS</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a:cs typeface="+mn-cs"/>
              </a:rPr>
              <a:t>(Client Runtime)</a:t>
            </a:r>
          </a:p>
        </p:txBody>
      </p:sp>
      <p:pic>
        <p:nvPicPr>
          <p:cNvPr id="24" name="Picture 2" descr="C:\Art\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3459163"/>
            <a:ext cx="4762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06912" y="3813175"/>
            <a:ext cx="561975" cy="261938"/>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Segoe UI"/>
                <a:cs typeface="+mn-cs"/>
              </a:rPr>
              <a:t>Cache</a:t>
            </a:r>
          </a:p>
        </p:txBody>
      </p:sp>
      <p:sp>
        <p:nvSpPr>
          <p:cNvPr id="26" name="TextBox 25"/>
          <p:cNvSpPr txBox="1"/>
          <p:nvPr/>
        </p:nvSpPr>
        <p:spPr>
          <a:xfrm>
            <a:off x="3201987" y="3641725"/>
            <a:ext cx="987425" cy="260350"/>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Segoe UI"/>
                <a:cs typeface="+mn-cs"/>
              </a:rPr>
              <a:t>BCS Runtime</a:t>
            </a:r>
          </a:p>
        </p:txBody>
      </p:sp>
      <p:sp>
        <p:nvSpPr>
          <p:cNvPr id="27" name="TextBox 26"/>
          <p:cNvSpPr txBox="1"/>
          <p:nvPr/>
        </p:nvSpPr>
        <p:spPr>
          <a:xfrm>
            <a:off x="7218362" y="2362200"/>
            <a:ext cx="1885950" cy="254000"/>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bg1"/>
                </a:solidFill>
                <a:effectLst/>
                <a:uLnTx/>
                <a:uFillTx/>
                <a:latin typeface="Segoe UI"/>
                <a:cs typeface="+mn-cs"/>
              </a:rPr>
              <a:t>Search, Workflow, Web Parts</a:t>
            </a:r>
          </a:p>
        </p:txBody>
      </p:sp>
      <p:sp>
        <p:nvSpPr>
          <p:cNvPr id="28" name="TextBox 27"/>
          <p:cNvSpPr txBox="1"/>
          <p:nvPr/>
        </p:nvSpPr>
        <p:spPr>
          <a:xfrm>
            <a:off x="7475537" y="2743200"/>
            <a:ext cx="1312863" cy="461963"/>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a:cs typeface="+mn-cs"/>
              </a:rPr>
              <a:t>BCS</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Segoe UI"/>
                <a:cs typeface="+mn-cs"/>
              </a:rPr>
              <a:t>(Server Runtime)</a:t>
            </a:r>
          </a:p>
        </p:txBody>
      </p:sp>
      <p:pic>
        <p:nvPicPr>
          <p:cNvPr id="29" name="Picture 2" descr="C:\Art\Datab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3422650"/>
            <a:ext cx="4762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8594725" y="3776663"/>
            <a:ext cx="411162" cy="261937"/>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Segoe UI"/>
                <a:cs typeface="+mn-cs"/>
              </a:rPr>
              <a:t>SSS</a:t>
            </a:r>
          </a:p>
        </p:txBody>
      </p:sp>
      <p:sp>
        <p:nvSpPr>
          <p:cNvPr id="31" name="Rounded Rectangle 30"/>
          <p:cNvSpPr/>
          <p:nvPr/>
        </p:nvSpPr>
        <p:spPr bwMode="auto">
          <a:xfrm>
            <a:off x="6981825" y="3362325"/>
            <a:ext cx="1154112" cy="685800"/>
          </a:xfrm>
          <a:prstGeom prst="roundRect">
            <a:avLst>
              <a:gd name="adj" fmla="val 881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endParaRPr>
          </a:p>
        </p:txBody>
      </p:sp>
      <p:sp>
        <p:nvSpPr>
          <p:cNvPr id="32" name="TextBox 31"/>
          <p:cNvSpPr txBox="1"/>
          <p:nvPr/>
        </p:nvSpPr>
        <p:spPr>
          <a:xfrm>
            <a:off x="7054850" y="3455988"/>
            <a:ext cx="1022350" cy="430212"/>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Segoe UI"/>
                <a:cs typeface="+mn-cs"/>
              </a:rPr>
              <a:t>External</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latin typeface="Segoe UI"/>
                <a:cs typeface="+mn-cs"/>
              </a:rPr>
              <a:t>Content Type</a:t>
            </a:r>
          </a:p>
        </p:txBody>
      </p:sp>
      <p:cxnSp>
        <p:nvCxnSpPr>
          <p:cNvPr id="33" name="Straight Connector 32"/>
          <p:cNvCxnSpPr/>
          <p:nvPr/>
        </p:nvCxnSpPr>
        <p:spPr>
          <a:xfrm flipH="1">
            <a:off x="5522912" y="1981200"/>
            <a:ext cx="1219200" cy="0"/>
          </a:xfrm>
          <a:prstGeom prst="line">
            <a:avLst/>
          </a:prstGeom>
          <a:noFill/>
          <a:ln w="9525" cap="flat" cmpd="sng" algn="ctr">
            <a:solidFill>
              <a:srgbClr val="F79524">
                <a:shade val="95000"/>
                <a:satMod val="105000"/>
              </a:srgbClr>
            </a:solidFill>
            <a:prstDash val="solid"/>
            <a:headEnd type="none" w="med" len="med"/>
            <a:tailEnd type="triangle" w="med" len="med"/>
          </a:ln>
          <a:effectLst/>
        </p:spPr>
      </p:cxnSp>
      <p:sp>
        <p:nvSpPr>
          <p:cNvPr id="34" name="Rounded Rectangle 33"/>
          <p:cNvSpPr/>
          <p:nvPr/>
        </p:nvSpPr>
        <p:spPr bwMode="auto">
          <a:xfrm>
            <a:off x="5789612" y="1828800"/>
            <a:ext cx="685800" cy="685800"/>
          </a:xfrm>
          <a:prstGeom prst="roundRect">
            <a:avLst>
              <a:gd name="adj" fmla="val 881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rPr>
              <a:t>VSTO</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rPr>
              <a:t>Package</a:t>
            </a:r>
          </a:p>
        </p:txBody>
      </p:sp>
      <p:cxnSp>
        <p:nvCxnSpPr>
          <p:cNvPr id="35" name="Straight Connector 34"/>
          <p:cNvCxnSpPr/>
          <p:nvPr/>
        </p:nvCxnSpPr>
        <p:spPr>
          <a:xfrm flipH="1">
            <a:off x="5527675" y="3398838"/>
            <a:ext cx="1219200" cy="0"/>
          </a:xfrm>
          <a:prstGeom prst="line">
            <a:avLst/>
          </a:prstGeom>
          <a:noFill/>
          <a:ln w="9525" cap="flat" cmpd="sng" algn="ctr">
            <a:solidFill>
              <a:srgbClr val="F79524">
                <a:shade val="95000"/>
                <a:satMod val="105000"/>
              </a:srgbClr>
            </a:solidFill>
            <a:prstDash val="solid"/>
            <a:headEnd type="triangle" w="med" len="med"/>
            <a:tailEnd type="none" w="med" len="med"/>
          </a:ln>
          <a:effectLst/>
        </p:spPr>
      </p:cxnSp>
      <p:sp>
        <p:nvSpPr>
          <p:cNvPr id="36" name="Rounded Rectangle 35"/>
          <p:cNvSpPr/>
          <p:nvPr/>
        </p:nvSpPr>
        <p:spPr bwMode="auto">
          <a:xfrm>
            <a:off x="5794375" y="3276600"/>
            <a:ext cx="685800" cy="685800"/>
          </a:xfrm>
          <a:prstGeom prst="roundRect">
            <a:avLst>
              <a:gd name="adj" fmla="val 881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rPr>
              <a:t>BCS</a:t>
            </a:r>
          </a:p>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Segoe UI"/>
                <a:cs typeface="+mn-cs"/>
              </a:rPr>
              <a:t>Sync</a:t>
            </a:r>
          </a:p>
        </p:txBody>
      </p:sp>
      <p:sp>
        <p:nvSpPr>
          <p:cNvPr id="37" name="Round Same Side Corner Rectangle 36"/>
          <p:cNvSpPr/>
          <p:nvPr/>
        </p:nvSpPr>
        <p:spPr bwMode="auto">
          <a:xfrm rot="10800000">
            <a:off x="836612" y="3048000"/>
            <a:ext cx="1393825" cy="1250950"/>
          </a:xfrm>
          <a:prstGeom prst="round2SameRect">
            <a:avLst>
              <a:gd name="adj1" fmla="val 7353"/>
              <a:gd name="adj2" fmla="val 0"/>
            </a:avLst>
          </a:prstGeom>
          <a:gradFill>
            <a:gsLst>
              <a:gs pos="0">
                <a:sysClr val="windowText" lastClr="000000">
                  <a:lumMod val="50000"/>
                </a:sysClr>
              </a:gs>
              <a:gs pos="50000">
                <a:sysClr val="windowText" lastClr="000000">
                  <a:lumMod val="75000"/>
                  <a:alpha val="62000"/>
                </a:sysClr>
              </a:gs>
              <a:gs pos="100000">
                <a:srgbClr val="FDE9D3">
                  <a:alpha val="0"/>
                </a:srgbClr>
              </a:gs>
            </a:gsLst>
            <a:lin ang="5400000" scaled="0"/>
          </a:gradFill>
          <a:ln w="9525">
            <a:noFill/>
            <a:miter lim="800000"/>
            <a:headEnd/>
            <a:tailEnd/>
          </a:ln>
          <a:effectLst>
            <a:outerShdw blurRad="50800" dist="38100" dir="5400000" algn="t" rotWithShape="0">
              <a:prstClr val="black">
                <a:alpha val="40000"/>
              </a:prstClr>
            </a:outerShdw>
          </a:effectLst>
        </p:spPr>
        <p:txBody>
          <a:bodyPr wrap="none" anchor="ctr"/>
          <a:lstStyle/>
          <a:p>
            <a:pPr marL="0" marR="0" lvl="0" indent="0" algn="ctr"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Segoe UI"/>
              <a:cs typeface="+mn-cs"/>
            </a:endParaRPr>
          </a:p>
        </p:txBody>
      </p:sp>
      <p:sp>
        <p:nvSpPr>
          <p:cNvPr id="38" name="TextBox 37"/>
          <p:cNvSpPr txBox="1"/>
          <p:nvPr/>
        </p:nvSpPr>
        <p:spPr>
          <a:xfrm>
            <a:off x="1287462" y="3959225"/>
            <a:ext cx="493713" cy="307975"/>
          </a:xfrm>
          <a:prstGeom prst="rect">
            <a:avLst/>
          </a:prstGeom>
          <a:noFill/>
        </p:spPr>
        <p:txBody>
          <a:bodyPr wrap="none">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Segoe UI"/>
                <a:cs typeface="+mn-cs"/>
              </a:rPr>
              <a:t>BCS</a:t>
            </a:r>
          </a:p>
        </p:txBody>
      </p:sp>
      <p:pic>
        <p:nvPicPr>
          <p:cNvPr id="39" name="Picture 6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5087" y="3352800"/>
            <a:ext cx="357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p:cNvCxnSpPr/>
          <p:nvPr/>
        </p:nvCxnSpPr>
        <p:spPr>
          <a:xfrm rot="5400000">
            <a:off x="188912" y="3771900"/>
            <a:ext cx="4648200" cy="0"/>
          </a:xfrm>
          <a:prstGeom prst="line">
            <a:avLst/>
          </a:prstGeom>
          <a:noFill/>
          <a:ln w="9525" cap="flat" cmpd="sng" algn="ctr">
            <a:solidFill>
              <a:srgbClr val="F79524">
                <a:shade val="95000"/>
                <a:satMod val="105000"/>
              </a:srgbClr>
            </a:solidFill>
            <a:prstDash val="solid"/>
          </a:ln>
          <a:effectLst/>
        </p:spPr>
      </p:cxnSp>
      <p:cxnSp>
        <p:nvCxnSpPr>
          <p:cNvPr id="41" name="Straight Connector 40"/>
          <p:cNvCxnSpPr/>
          <p:nvPr/>
        </p:nvCxnSpPr>
        <p:spPr>
          <a:xfrm rot="10800000">
            <a:off x="2284412" y="3733800"/>
            <a:ext cx="228600" cy="0"/>
          </a:xfrm>
          <a:prstGeom prst="line">
            <a:avLst/>
          </a:prstGeom>
          <a:noFill/>
          <a:ln w="9525" cap="flat" cmpd="sng" algn="ctr">
            <a:solidFill>
              <a:srgbClr val="F79524">
                <a:shade val="95000"/>
                <a:satMod val="105000"/>
              </a:srgbClr>
            </a:solidFill>
            <a:prstDash val="solid"/>
          </a:ln>
          <a:effectLst/>
        </p:spPr>
      </p:cxnSp>
      <p:sp>
        <p:nvSpPr>
          <p:cNvPr id="42" name="Oval 41"/>
          <p:cNvSpPr/>
          <p:nvPr/>
        </p:nvSpPr>
        <p:spPr bwMode="auto">
          <a:xfrm>
            <a:off x="6746875" y="3124200"/>
            <a:ext cx="1635125" cy="1143000"/>
          </a:xfrm>
          <a:prstGeom prst="ellipse">
            <a:avLst/>
          </a:prstGeom>
          <a:noFill/>
          <a:ln w="53975">
            <a:solidFill>
              <a:srgbClr val="F79524"/>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Segoe UI"/>
              <a:ea typeface="+mn-ea"/>
              <a:cs typeface="+mn-cs"/>
            </a:endParaRPr>
          </a:p>
        </p:txBody>
      </p:sp>
      <p:pic>
        <p:nvPicPr>
          <p:cNvPr id="45" name="Picture 3" descr="C:\MyData\Office\2010 Resources\Office2010AppIcons\ofc365_v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3412" y="2483644"/>
            <a:ext cx="1375608" cy="823461"/>
          </a:xfrm>
          <a:prstGeom prst="rect">
            <a:avLst/>
          </a:prstGeom>
          <a:noFill/>
          <a:extLst>
            <a:ext uri="{909E8E84-426E-40DD-AFC4-6F175D3DCCD1}">
              <a14:hiddenFill xmlns:a14="http://schemas.microsoft.com/office/drawing/2010/main">
                <a:solidFill>
                  <a:srgbClr val="FFFFFF"/>
                </a:solidFill>
              </a14:hiddenFill>
            </a:ext>
          </a:extLst>
        </p:spPr>
      </p:pic>
      <p:pic>
        <p:nvPicPr>
          <p:cNvPr id="46" name="Rectangle 12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256" y="5199856"/>
            <a:ext cx="3508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Rectangle 12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5937" y="5141912"/>
            <a:ext cx="3508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310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BCS in Office 365 SharePoint Online</a:t>
            </a:r>
            <a:br>
              <a:rPr lang="en-US" dirty="0" smtClean="0"/>
            </a:br>
            <a:r>
              <a:rPr lang="en-US" sz="3600" dirty="0" smtClean="0">
                <a:gradFill flip="none" rotWithShape="1">
                  <a:gsLst>
                    <a:gs pos="5417">
                      <a:srgbClr val="C1F7AA"/>
                    </a:gs>
                    <a:gs pos="98000">
                      <a:srgbClr val="C1F7AA"/>
                    </a:gs>
                  </a:gsLst>
                  <a:lin ang="5400000" scaled="0"/>
                  <a:tileRect/>
                </a:gradFill>
              </a:rPr>
              <a:t>How does it differ from SharePoint on-premises?</a:t>
            </a:r>
            <a:endParaRPr lang="en-US" dirty="0">
              <a:gradFill flip="none" rotWithShape="1">
                <a:gsLst>
                  <a:gs pos="5417">
                    <a:srgbClr val="C1F7AA"/>
                  </a:gs>
                  <a:gs pos="98000">
                    <a:srgbClr val="C1F7AA"/>
                  </a:gs>
                </a:gsLst>
                <a:lin ang="5400000" scaled="0"/>
                <a:tileRect/>
              </a:gradFill>
            </a:endParaRPr>
          </a:p>
        </p:txBody>
      </p:sp>
      <p:sp>
        <p:nvSpPr>
          <p:cNvPr id="3" name="Text Placeholder 2"/>
          <p:cNvSpPr>
            <a:spLocks noGrp="1"/>
          </p:cNvSpPr>
          <p:nvPr>
            <p:ph type="body" sz="quarter" idx="4294967295"/>
          </p:nvPr>
        </p:nvSpPr>
        <p:spPr>
          <a:xfrm>
            <a:off x="519113" y="1905000"/>
            <a:ext cx="11149012" cy="4031873"/>
          </a:xfrm>
        </p:spPr>
        <p:txBody>
          <a:bodyPr/>
          <a:lstStyle/>
          <a:p>
            <a:r>
              <a:rPr lang="en-US" dirty="0" smtClean="0"/>
              <a:t>BCS was not present at GA</a:t>
            </a:r>
          </a:p>
          <a:p>
            <a:endParaRPr lang="en-US" dirty="0" smtClean="0"/>
          </a:p>
          <a:p>
            <a:r>
              <a:rPr lang="en-US" dirty="0" smtClean="0"/>
              <a:t>Only supports SOAP-based web services</a:t>
            </a:r>
          </a:p>
          <a:p>
            <a:pPr lvl="1"/>
            <a:r>
              <a:rPr lang="en-US" dirty="0" smtClean="0"/>
              <a:t>No SQL connections</a:t>
            </a:r>
          </a:p>
          <a:p>
            <a:pPr lvl="1"/>
            <a:r>
              <a:rPr lang="en-US" dirty="0" smtClean="0"/>
              <a:t>No .NET connections</a:t>
            </a:r>
          </a:p>
          <a:p>
            <a:endParaRPr lang="en-US" dirty="0" smtClean="0"/>
          </a:p>
          <a:p>
            <a:r>
              <a:rPr lang="en-US" dirty="0" smtClean="0"/>
              <a:t>Only supports username/password authentication</a:t>
            </a:r>
          </a:p>
          <a:p>
            <a:pPr lvl="1"/>
            <a:r>
              <a:rPr lang="en-US" dirty="0" smtClean="0"/>
              <a:t>“Group” permissions only</a:t>
            </a:r>
          </a:p>
        </p:txBody>
      </p:sp>
    </p:spTree>
    <p:extLst>
      <p:ext uri="{BB962C8B-B14F-4D97-AF65-F5344CB8AC3E}">
        <p14:creationId xmlns:p14="http://schemas.microsoft.com/office/powerpoint/2010/main" val="12118109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Fabrikam: end-2-end Business Scenario</a:t>
            </a:r>
            <a:endParaRPr lang="en-US" dirty="0"/>
          </a:p>
        </p:txBody>
      </p:sp>
      <p:grpSp>
        <p:nvGrpSpPr>
          <p:cNvPr id="80" name="Group 79"/>
          <p:cNvGrpSpPr/>
          <p:nvPr/>
        </p:nvGrpSpPr>
        <p:grpSpPr>
          <a:xfrm>
            <a:off x="6135687" y="1191815"/>
            <a:ext cx="1401762" cy="1404801"/>
            <a:chOff x="4610100" y="1443207"/>
            <a:chExt cx="1401762" cy="1404801"/>
          </a:xfrm>
        </p:grpSpPr>
        <p:sp>
          <p:nvSpPr>
            <p:cNvPr id="81" name="Rectangle 80"/>
            <p:cNvSpPr/>
            <p:nvPr/>
          </p:nvSpPr>
          <p:spPr bwMode="auto">
            <a:xfrm>
              <a:off x="4610100" y="1443207"/>
              <a:ext cx="1401762" cy="14048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Windows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Phone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2" name="Picture 81"/>
            <p:cNvPicPr/>
            <p:nvPr/>
          </p:nvPicPr>
          <p:blipFill>
            <a:blip r:embed="rId3"/>
            <a:stretch>
              <a:fillRect/>
            </a:stretch>
          </p:blipFill>
          <p:spPr>
            <a:xfrm>
              <a:off x="5408397" y="1556122"/>
              <a:ext cx="477365" cy="89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83" name="Group 82"/>
          <p:cNvGrpSpPr/>
          <p:nvPr/>
        </p:nvGrpSpPr>
        <p:grpSpPr>
          <a:xfrm>
            <a:off x="4659549" y="1189362"/>
            <a:ext cx="1409147" cy="1400084"/>
            <a:chOff x="2131076" y="2501194"/>
            <a:chExt cx="1409147" cy="1400084"/>
          </a:xfrm>
          <a:solidFill>
            <a:schemeClr val="accent6"/>
          </a:solidFill>
        </p:grpSpPr>
        <p:sp>
          <p:nvSpPr>
            <p:cNvPr id="84" name="Rectangle 83"/>
            <p:cNvSpPr/>
            <p:nvPr/>
          </p:nvSpPr>
          <p:spPr bwMode="auto">
            <a:xfrm>
              <a:off x="2131076" y="2501194"/>
              <a:ext cx="1409147" cy="140008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 </a:t>
              </a:r>
              <a:b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4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Access WP</a:t>
              </a:r>
              <a:endParaRPr lang="en-US" sz="14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5" name="Picture 84"/>
            <p:cNvPicPr/>
            <p:nvPr/>
          </p:nvPicPr>
          <p:blipFill>
            <a:blip r:embed="rId4" cstate="screen">
              <a:extLst>
                <a:ext uri="{28A0092B-C50C-407E-A947-70E740481C1C}">
                  <a14:useLocalDpi xmlns:a14="http://schemas.microsoft.com/office/drawing/2010/main"/>
                </a:ext>
              </a:extLst>
            </a:blip>
            <a:stretch>
              <a:fillRect/>
            </a:stretch>
          </p:blipFill>
          <p:spPr>
            <a:xfrm>
              <a:off x="2464057" y="2706882"/>
              <a:ext cx="942276" cy="751527"/>
            </a:xfrm>
            <a:prstGeom prst="roundRect">
              <a:avLst>
                <a:gd name="adj" fmla="val 8594"/>
              </a:avLst>
            </a:prstGeom>
            <a:grpFill/>
            <a:ln>
              <a:noFill/>
            </a:ln>
            <a:effectLst>
              <a:reflection blurRad="12700" stA="38000" endPos="28000" dist="5000" dir="5400000" sy="-100000" algn="bl" rotWithShape="0"/>
            </a:effectLst>
          </p:spPr>
        </p:pic>
      </p:grpSp>
      <p:grpSp>
        <p:nvGrpSpPr>
          <p:cNvPr id="86" name="Group 85"/>
          <p:cNvGrpSpPr/>
          <p:nvPr/>
        </p:nvGrpSpPr>
        <p:grpSpPr>
          <a:xfrm>
            <a:off x="1690307" y="1196532"/>
            <a:ext cx="2879851" cy="1404455"/>
            <a:chOff x="164720" y="1447924"/>
            <a:chExt cx="2879851" cy="1404455"/>
          </a:xfrm>
        </p:grpSpPr>
        <p:sp>
          <p:nvSpPr>
            <p:cNvPr id="87" name="Rectangle 86"/>
            <p:cNvSpPr/>
            <p:nvPr/>
          </p:nvSpPr>
          <p:spPr bwMode="auto">
            <a:xfrm>
              <a:off x="164720" y="1447924"/>
              <a:ext cx="2879851"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Office</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Clients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39" y="1508820"/>
              <a:ext cx="2497447" cy="557496"/>
            </a:xfrm>
            <a:prstGeom prst="rect">
              <a:avLst/>
            </a:prstGeom>
          </p:spPr>
        </p:pic>
        <p:pic>
          <p:nvPicPr>
            <p:cNvPr id="89"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4786" y="2138132"/>
              <a:ext cx="563935" cy="519673"/>
            </a:xfrm>
            <a:prstGeom prst="rect">
              <a:avLst/>
            </a:prstGeom>
          </p:spPr>
        </p:pic>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920" y="2138133"/>
              <a:ext cx="562296" cy="519673"/>
            </a:xfrm>
            <a:prstGeom prst="rect">
              <a:avLst/>
            </a:prstGeom>
          </p:spPr>
        </p:pic>
      </p:grpSp>
      <p:grpSp>
        <p:nvGrpSpPr>
          <p:cNvPr id="92" name="Group 91"/>
          <p:cNvGrpSpPr/>
          <p:nvPr/>
        </p:nvGrpSpPr>
        <p:grpSpPr>
          <a:xfrm>
            <a:off x="1679417" y="3338190"/>
            <a:ext cx="1412652" cy="1346925"/>
            <a:chOff x="153830" y="3589582"/>
            <a:chExt cx="1412652" cy="1346925"/>
          </a:xfrm>
        </p:grpSpPr>
        <p:sp>
          <p:nvSpPr>
            <p:cNvPr id="94" name="Rectangle 93"/>
            <p:cNvSpPr/>
            <p:nvPr/>
          </p:nvSpPr>
          <p:spPr bwMode="auto">
            <a:xfrm>
              <a:off x="164720" y="3589582"/>
              <a:ext cx="1401762" cy="64040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5" name="Rectangle 94"/>
            <p:cNvSpPr/>
            <p:nvPr/>
          </p:nvSpPr>
          <p:spPr bwMode="auto">
            <a:xfrm>
              <a:off x="153830" y="4298450"/>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Content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Type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96" name="Group 95"/>
          <p:cNvGrpSpPr/>
          <p:nvPr/>
        </p:nvGrpSpPr>
        <p:grpSpPr>
          <a:xfrm>
            <a:off x="1674932" y="4773046"/>
            <a:ext cx="2895480" cy="1404455"/>
            <a:chOff x="149345" y="5024438"/>
            <a:chExt cx="2895480" cy="1404455"/>
          </a:xfrm>
        </p:grpSpPr>
        <p:sp>
          <p:nvSpPr>
            <p:cNvPr id="97" name="Rectangle 96"/>
            <p:cNvSpPr/>
            <p:nvPr/>
          </p:nvSpPr>
          <p:spPr bwMode="auto">
            <a:xfrm>
              <a:off x="149345" y="5024438"/>
              <a:ext cx="2895480"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SharePoint</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Online (Now with BCS)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8" name="Picture 9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191" y="5142209"/>
              <a:ext cx="1302293" cy="779574"/>
            </a:xfrm>
            <a:prstGeom prst="rect">
              <a:avLst/>
            </a:prstGeom>
          </p:spPr>
        </p:pic>
      </p:grpSp>
      <p:grpSp>
        <p:nvGrpSpPr>
          <p:cNvPr id="99" name="Group 98"/>
          <p:cNvGrpSpPr/>
          <p:nvPr/>
        </p:nvGrpSpPr>
        <p:grpSpPr>
          <a:xfrm>
            <a:off x="4659549" y="4773046"/>
            <a:ext cx="2892426" cy="1397020"/>
            <a:chOff x="3133962" y="5024438"/>
            <a:chExt cx="2892426" cy="1397020"/>
          </a:xfrm>
        </p:grpSpPr>
        <p:sp>
          <p:nvSpPr>
            <p:cNvPr id="100" name="Rectangle 99"/>
            <p:cNvSpPr/>
            <p:nvPr/>
          </p:nvSpPr>
          <p:spPr bwMode="auto">
            <a:xfrm>
              <a:off x="3133962" y="5024438"/>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WCF</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Service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1" name="Picture 10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7083" y="5199826"/>
              <a:ext cx="646082" cy="523149"/>
            </a:xfrm>
            <a:prstGeom prst="rect">
              <a:avLst/>
            </a:prstGeom>
          </p:spPr>
        </p:pic>
        <p:pic>
          <p:nvPicPr>
            <p:cNvPr id="102" name="Picture 3" descr="D:\AA - Microsoft\Events DVD 35\DVD_ART35\Logos\Azure Services Platform\Windows Azure\Windows Azure logo bl.png"/>
            <p:cNvPicPr>
              <a:picLocks noChangeAspect="1" noChangeArrowheads="1"/>
            </p:cNvPicPr>
            <p:nvPr/>
          </p:nvPicPr>
          <p:blipFill>
            <a:blip r:embed="rId10"/>
            <a:srcRect b="35285"/>
            <a:stretch>
              <a:fillRect/>
            </a:stretch>
          </p:blipFill>
          <p:spPr bwMode="auto">
            <a:xfrm>
              <a:off x="3515647" y="5661592"/>
              <a:ext cx="2061936" cy="311415"/>
            </a:xfrm>
            <a:prstGeom prst="rect">
              <a:avLst/>
            </a:prstGeom>
            <a:noFill/>
            <a:ln>
              <a:noFill/>
            </a:ln>
          </p:spPr>
        </p:pic>
      </p:grpSp>
      <p:grpSp>
        <p:nvGrpSpPr>
          <p:cNvPr id="103" name="Group 102"/>
          <p:cNvGrpSpPr/>
          <p:nvPr/>
        </p:nvGrpSpPr>
        <p:grpSpPr>
          <a:xfrm>
            <a:off x="7621586" y="4780963"/>
            <a:ext cx="2892426" cy="1397020"/>
            <a:chOff x="6095999" y="5032355"/>
            <a:chExt cx="2892426" cy="1397020"/>
          </a:xfrm>
        </p:grpSpPr>
        <p:sp>
          <p:nvSpPr>
            <p:cNvPr id="104" name="Rectangle 103"/>
            <p:cNvSpPr/>
            <p:nvPr/>
          </p:nvSpPr>
          <p:spPr bwMode="auto">
            <a:xfrm>
              <a:off x="6095999" y="5032355"/>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Order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Data</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5" name="Picture 10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0097" y="5250074"/>
              <a:ext cx="500978" cy="375734"/>
            </a:xfrm>
            <a:prstGeom prst="rect">
              <a:avLst/>
            </a:prstGeom>
          </p:spPr>
        </p:pic>
        <p:pic>
          <p:nvPicPr>
            <p:cNvPr id="106" name="AZURE logo" descr="\\SERVER3\InternalBin\Resource DVD\DVD_ART36\Logos\Azure Services Platform\Windows Azure\Windows Azure logo rev.png"/>
            <p:cNvPicPr>
              <a:picLocks noChangeAspect="1" noChangeArrowheads="1"/>
            </p:cNvPicPr>
            <p:nvPr/>
          </p:nvPicPr>
          <p:blipFill>
            <a:blip r:embed="rId12"/>
            <a:stretch>
              <a:fillRect/>
            </a:stretch>
          </p:blipFill>
          <p:spPr bwMode="auto">
            <a:xfrm>
              <a:off x="6835532" y="5663518"/>
              <a:ext cx="1410108" cy="433993"/>
            </a:xfrm>
            <a:prstGeom prst="rect">
              <a:avLst/>
            </a:prstGeom>
            <a:noFill/>
            <a:ln>
              <a:noFill/>
            </a:ln>
          </p:spPr>
        </p:pic>
      </p:grpSp>
      <p:grpSp>
        <p:nvGrpSpPr>
          <p:cNvPr id="107" name="Group 106"/>
          <p:cNvGrpSpPr/>
          <p:nvPr/>
        </p:nvGrpSpPr>
        <p:grpSpPr>
          <a:xfrm>
            <a:off x="7621586" y="3344296"/>
            <a:ext cx="2892426" cy="1344611"/>
            <a:chOff x="6095999" y="3595688"/>
            <a:chExt cx="2892426" cy="1344611"/>
          </a:xfrm>
        </p:grpSpPr>
        <p:sp>
          <p:nvSpPr>
            <p:cNvPr id="108" name="Rectangle 107"/>
            <p:cNvSpPr/>
            <p:nvPr/>
          </p:nvSpPr>
          <p:spPr bwMode="auto">
            <a:xfrm>
              <a:off x="6095999" y="3595688"/>
              <a:ext cx="2892426" cy="134461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Blob</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9" name="Picture 3" descr="D:\AA - Microsoft\Events DVD 35\DVD_ART35\Logos\Azure Services Platform\Windows Azure\Windows Azure logo bl.png"/>
            <p:cNvPicPr>
              <a:picLocks noChangeAspect="1" noChangeArrowheads="1"/>
            </p:cNvPicPr>
            <p:nvPr/>
          </p:nvPicPr>
          <p:blipFill>
            <a:blip r:embed="rId10"/>
            <a:srcRect b="35285"/>
            <a:stretch>
              <a:fillRect/>
            </a:stretch>
          </p:blipFill>
          <p:spPr bwMode="auto">
            <a:xfrm>
              <a:off x="6509618" y="4298450"/>
              <a:ext cx="2061936" cy="311415"/>
            </a:xfrm>
            <a:prstGeom prst="rect">
              <a:avLst/>
            </a:prstGeom>
            <a:noFill/>
            <a:ln>
              <a:noFill/>
            </a:ln>
          </p:spPr>
        </p:pic>
        <p:pic>
          <p:nvPicPr>
            <p:cNvPr id="110" name="Picture 10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0097" y="3862975"/>
              <a:ext cx="500978" cy="375734"/>
            </a:xfrm>
            <a:prstGeom prst="rect">
              <a:avLst/>
            </a:prstGeom>
          </p:spPr>
        </p:pic>
      </p:grpSp>
      <p:grpSp>
        <p:nvGrpSpPr>
          <p:cNvPr id="116" name="Group 115"/>
          <p:cNvGrpSpPr/>
          <p:nvPr/>
        </p:nvGrpSpPr>
        <p:grpSpPr>
          <a:xfrm>
            <a:off x="3167104" y="4039444"/>
            <a:ext cx="1409147" cy="638057"/>
            <a:chOff x="1641517" y="4290836"/>
            <a:chExt cx="1409147" cy="638057"/>
          </a:xfrm>
        </p:grpSpPr>
        <p:sp>
          <p:nvSpPr>
            <p:cNvPr id="117" name="Rectangle 116"/>
            <p:cNvSpPr/>
            <p:nvPr/>
          </p:nvSpPr>
          <p:spPr bwMode="auto">
            <a:xfrm>
              <a:off x="1641517" y="4290836"/>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Excel</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Services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8" name="Picture 1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3729" y="4350028"/>
              <a:ext cx="563935" cy="519673"/>
            </a:xfrm>
            <a:prstGeom prst="rect">
              <a:avLst/>
            </a:prstGeom>
          </p:spPr>
        </p:pic>
      </p:grpSp>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7552" t="12762" r="64193" b="24961"/>
          <a:stretch/>
        </p:blipFill>
        <p:spPr bwMode="auto">
          <a:xfrm>
            <a:off x="7989253" y="2655594"/>
            <a:ext cx="2141412" cy="656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6501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Cloud Services: O365 and Windows Azure</a:t>
            </a:r>
            <a:endParaRPr lang="en-US" dirty="0">
              <a:solidFill>
                <a:schemeClr val="tx1"/>
              </a:solidFill>
            </a:endParaRPr>
          </a:p>
        </p:txBody>
      </p:sp>
      <p:sp>
        <p:nvSpPr>
          <p:cNvPr id="21" name="TextBox 20"/>
          <p:cNvSpPr txBox="1"/>
          <p:nvPr/>
        </p:nvSpPr>
        <p:spPr>
          <a:xfrm>
            <a:off x="227012" y="1143000"/>
            <a:ext cx="7250959" cy="861774"/>
          </a:xfrm>
          <a:prstGeom prst="rect">
            <a:avLst/>
          </a:prstGeom>
          <a:noFill/>
        </p:spPr>
        <p:txBody>
          <a:bodyPr wrap="none" lIns="0" tIns="0" rIns="0" bIns="0" rtlCol="0">
            <a:spAutoFit/>
          </a:bodyPr>
          <a:lstStyle/>
          <a:p>
            <a:pPr algn="ctr"/>
            <a:r>
              <a:rPr lang="en-US" sz="2800" dirty="0" smtClean="0">
                <a:solidFill>
                  <a:schemeClr val="accent5">
                    <a:lumMod val="20000"/>
                    <a:lumOff val="80000"/>
                  </a:schemeClr>
                </a:solidFill>
              </a:rPr>
              <a:t>“Work </a:t>
            </a:r>
            <a:r>
              <a:rPr lang="en-US" sz="2800" dirty="0">
                <a:solidFill>
                  <a:schemeClr val="accent5">
                    <a:lumMod val="20000"/>
                    <a:lumOff val="80000"/>
                  </a:schemeClr>
                </a:solidFill>
              </a:rPr>
              <a:t>against </a:t>
            </a:r>
            <a:r>
              <a:rPr lang="en-US" sz="2800" dirty="0" smtClean="0">
                <a:solidFill>
                  <a:schemeClr val="accent5">
                    <a:lumMod val="20000"/>
                    <a:lumOff val="80000"/>
                  </a:schemeClr>
                </a:solidFill>
              </a:rPr>
              <a:t>any SOAP </a:t>
            </a:r>
            <a:r>
              <a:rPr lang="en-US" sz="2800" dirty="0">
                <a:solidFill>
                  <a:schemeClr val="accent5">
                    <a:lumMod val="20000"/>
                    <a:lumOff val="80000"/>
                  </a:schemeClr>
                </a:solidFill>
              </a:rPr>
              <a:t>web </a:t>
            </a:r>
            <a:r>
              <a:rPr lang="en-US" sz="2800" dirty="0" smtClean="0">
                <a:solidFill>
                  <a:schemeClr val="accent5">
                    <a:lumMod val="20000"/>
                    <a:lumOff val="80000"/>
                  </a:schemeClr>
                </a:solidFill>
              </a:rPr>
              <a:t>service external </a:t>
            </a:r>
          </a:p>
          <a:p>
            <a:pPr algn="ctr"/>
            <a:r>
              <a:rPr lang="en-US" sz="2800" dirty="0" smtClean="0">
                <a:solidFill>
                  <a:schemeClr val="accent5">
                    <a:lumMod val="20000"/>
                    <a:lumOff val="80000"/>
                  </a:schemeClr>
                </a:solidFill>
              </a:rPr>
              <a:t>to </a:t>
            </a:r>
            <a:r>
              <a:rPr lang="en-US" sz="2800" dirty="0">
                <a:solidFill>
                  <a:schemeClr val="accent5">
                    <a:lumMod val="20000"/>
                    <a:lumOff val="80000"/>
                  </a:schemeClr>
                </a:solidFill>
              </a:rPr>
              <a:t>SharePoint using a WCF connector”</a:t>
            </a:r>
            <a:endParaRPr lang="en-US" sz="2800" dirty="0" smtClean="0">
              <a:solidFill>
                <a:schemeClr val="accent5">
                  <a:lumMod val="20000"/>
                  <a:lumOff val="80000"/>
                </a:schemeClr>
              </a:solidFill>
            </a:endParaRPr>
          </a:p>
        </p:txBody>
      </p:sp>
      <p:sp>
        <p:nvSpPr>
          <p:cNvPr id="81" name="Rectangle 80"/>
          <p:cNvSpPr/>
          <p:nvPr/>
        </p:nvSpPr>
        <p:spPr bwMode="auto">
          <a:xfrm>
            <a:off x="1690307" y="3338190"/>
            <a:ext cx="1401762" cy="64040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List</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2" name="Rectangle 81"/>
          <p:cNvSpPr/>
          <p:nvPr/>
        </p:nvSpPr>
        <p:spPr bwMode="auto">
          <a:xfrm>
            <a:off x="1679417" y="4047058"/>
            <a:ext cx="1409147" cy="638057"/>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External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Content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Type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8" name="Up-Down Arrow 77"/>
          <p:cNvSpPr/>
          <p:nvPr/>
        </p:nvSpPr>
        <p:spPr bwMode="auto">
          <a:xfrm>
            <a:off x="2638550" y="3706157"/>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83" name="Group 82"/>
          <p:cNvGrpSpPr/>
          <p:nvPr/>
        </p:nvGrpSpPr>
        <p:grpSpPr>
          <a:xfrm>
            <a:off x="1674932" y="4773046"/>
            <a:ext cx="2895480" cy="1404455"/>
            <a:chOff x="149345" y="5024438"/>
            <a:chExt cx="2895480" cy="1404455"/>
          </a:xfrm>
        </p:grpSpPr>
        <p:sp>
          <p:nvSpPr>
            <p:cNvPr id="84" name="Rectangle 83"/>
            <p:cNvSpPr/>
            <p:nvPr/>
          </p:nvSpPr>
          <p:spPr bwMode="auto">
            <a:xfrm>
              <a:off x="149345" y="5024438"/>
              <a:ext cx="2895480" cy="140445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SharePoint</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Online (Now with BCS)</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91" y="5142209"/>
              <a:ext cx="1302293" cy="779574"/>
            </a:xfrm>
            <a:prstGeom prst="rect">
              <a:avLst/>
            </a:prstGeom>
          </p:spPr>
        </p:pic>
      </p:grpSp>
      <p:grpSp>
        <p:nvGrpSpPr>
          <p:cNvPr id="89" name="Group 88"/>
          <p:cNvGrpSpPr/>
          <p:nvPr/>
        </p:nvGrpSpPr>
        <p:grpSpPr>
          <a:xfrm>
            <a:off x="4659549" y="4773046"/>
            <a:ext cx="2892426" cy="1397020"/>
            <a:chOff x="3133962" y="5024438"/>
            <a:chExt cx="2892426" cy="1397020"/>
          </a:xfrm>
        </p:grpSpPr>
        <p:sp>
          <p:nvSpPr>
            <p:cNvPr id="90" name="Rectangle 89"/>
            <p:cNvSpPr/>
            <p:nvPr/>
          </p:nvSpPr>
          <p:spPr bwMode="auto">
            <a:xfrm>
              <a:off x="3133962" y="5024438"/>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WCF</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Web Service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083" y="5199826"/>
              <a:ext cx="646082" cy="523149"/>
            </a:xfrm>
            <a:prstGeom prst="rect">
              <a:avLst/>
            </a:prstGeom>
          </p:spPr>
        </p:pic>
        <p:pic>
          <p:nvPicPr>
            <p:cNvPr id="92" name="Picture 3" descr="D:\AA - Microsoft\Events DVD 35\DVD_ART35\Logos\Azure Services Platform\Windows Azure\Windows Azure logo bl.png"/>
            <p:cNvPicPr>
              <a:picLocks noChangeAspect="1" noChangeArrowheads="1"/>
            </p:cNvPicPr>
            <p:nvPr/>
          </p:nvPicPr>
          <p:blipFill>
            <a:blip r:embed="rId5"/>
            <a:srcRect b="35285"/>
            <a:stretch>
              <a:fillRect/>
            </a:stretch>
          </p:blipFill>
          <p:spPr bwMode="auto">
            <a:xfrm>
              <a:off x="3515647" y="5746034"/>
              <a:ext cx="2061936" cy="311415"/>
            </a:xfrm>
            <a:prstGeom prst="rect">
              <a:avLst/>
            </a:prstGeom>
            <a:noFill/>
            <a:ln>
              <a:noFill/>
            </a:ln>
          </p:spPr>
        </p:pic>
      </p:grpSp>
      <p:grpSp>
        <p:nvGrpSpPr>
          <p:cNvPr id="93" name="Group 92"/>
          <p:cNvGrpSpPr/>
          <p:nvPr/>
        </p:nvGrpSpPr>
        <p:grpSpPr>
          <a:xfrm>
            <a:off x="7621586" y="4780963"/>
            <a:ext cx="2892426" cy="1397020"/>
            <a:chOff x="6095999" y="5032355"/>
            <a:chExt cx="2892426" cy="1397020"/>
          </a:xfrm>
        </p:grpSpPr>
        <p:sp>
          <p:nvSpPr>
            <p:cNvPr id="94" name="Rectangle 93"/>
            <p:cNvSpPr/>
            <p:nvPr/>
          </p:nvSpPr>
          <p:spPr bwMode="auto">
            <a:xfrm>
              <a:off x="6095999" y="5032355"/>
              <a:ext cx="2892426" cy="139702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Order </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Data</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5" name="Picture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97" y="5250074"/>
              <a:ext cx="500978" cy="375734"/>
            </a:xfrm>
            <a:prstGeom prst="rect">
              <a:avLst/>
            </a:prstGeom>
          </p:spPr>
        </p:pic>
        <p:pic>
          <p:nvPicPr>
            <p:cNvPr id="96" name="AZURE logo" descr="\\SERVER3\InternalBin\Resource DVD\DVD_ART36\Logos\Azure Services Platform\Windows Azure\Windows Azure logo rev.png"/>
            <p:cNvPicPr>
              <a:picLocks noChangeAspect="1" noChangeArrowheads="1"/>
            </p:cNvPicPr>
            <p:nvPr/>
          </p:nvPicPr>
          <p:blipFill>
            <a:blip r:embed="rId7"/>
            <a:stretch>
              <a:fillRect/>
            </a:stretch>
          </p:blipFill>
          <p:spPr bwMode="auto">
            <a:xfrm>
              <a:off x="6835532" y="5663518"/>
              <a:ext cx="1410108" cy="433993"/>
            </a:xfrm>
            <a:prstGeom prst="rect">
              <a:avLst/>
            </a:prstGeom>
            <a:noFill/>
            <a:ln>
              <a:noFill/>
            </a:ln>
          </p:spPr>
        </p:pic>
      </p:grpSp>
      <p:grpSp>
        <p:nvGrpSpPr>
          <p:cNvPr id="97" name="Group 96"/>
          <p:cNvGrpSpPr/>
          <p:nvPr/>
        </p:nvGrpSpPr>
        <p:grpSpPr>
          <a:xfrm>
            <a:off x="7621586" y="3344296"/>
            <a:ext cx="2892426" cy="1344611"/>
            <a:chOff x="6095999" y="3595688"/>
            <a:chExt cx="2892426" cy="1344611"/>
          </a:xfrm>
        </p:grpSpPr>
        <p:sp>
          <p:nvSpPr>
            <p:cNvPr id="98" name="Rectangle 97"/>
            <p:cNvSpPr/>
            <p:nvPr/>
          </p:nvSpPr>
          <p:spPr bwMode="auto">
            <a:xfrm>
              <a:off x="6095999" y="3595688"/>
              <a:ext cx="2892426" cy="134461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04" tIns="34304" rIns="34304" bIns="34304" numCol="1" spcCol="0" rtlCol="0" fromWordArt="0" anchor="b" anchorCtr="0" forceAA="0" compatLnSpc="1">
              <a:prstTxWarp prst="textNoShape">
                <a:avLst/>
              </a:prstTxWarp>
              <a:noAutofit/>
            </a:bodyPr>
            <a:lstStyle/>
            <a:p>
              <a:pPr algn="r" defTabSz="685848" fontAlgn="base">
                <a:lnSpc>
                  <a:spcPct val="80000"/>
                </a:lnSpc>
                <a:spcBef>
                  <a:spcPct val="0"/>
                </a:spcBef>
                <a:spcAft>
                  <a:spcPct val="0"/>
                </a:spcAft>
              </a:pP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Blob</a:t>
              </a:r>
              <a:b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en-US" sz="1600"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Storage</a:t>
              </a:r>
              <a:endParaRPr lang="en-US" sz="1600"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9" name="Picture 3" descr="D:\AA - Microsoft\Events DVD 35\DVD_ART35\Logos\Azure Services Platform\Windows Azure\Windows Azure logo bl.png"/>
            <p:cNvPicPr>
              <a:picLocks noChangeAspect="1" noChangeArrowheads="1"/>
            </p:cNvPicPr>
            <p:nvPr/>
          </p:nvPicPr>
          <p:blipFill>
            <a:blip r:embed="rId5"/>
            <a:srcRect b="35285"/>
            <a:stretch>
              <a:fillRect/>
            </a:stretch>
          </p:blipFill>
          <p:spPr bwMode="auto">
            <a:xfrm>
              <a:off x="6509618" y="4298450"/>
              <a:ext cx="2061936" cy="311415"/>
            </a:xfrm>
            <a:prstGeom prst="rect">
              <a:avLst/>
            </a:prstGeom>
            <a:noFill/>
            <a:ln>
              <a:noFill/>
            </a:ln>
          </p:spPr>
        </p:pic>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97" y="3862975"/>
              <a:ext cx="500978" cy="375734"/>
            </a:xfrm>
            <a:prstGeom prst="rect">
              <a:avLst/>
            </a:prstGeom>
          </p:spPr>
        </p:pic>
      </p:grpSp>
      <p:sp>
        <p:nvSpPr>
          <p:cNvPr id="101" name="Up-Down Arrow 100"/>
          <p:cNvSpPr/>
          <p:nvPr/>
        </p:nvSpPr>
        <p:spPr bwMode="auto">
          <a:xfrm rot="5400000">
            <a:off x="7457460" y="5080891"/>
            <a:ext cx="281251" cy="587051"/>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Up-Down Arrow 101"/>
          <p:cNvSpPr/>
          <p:nvPr/>
        </p:nvSpPr>
        <p:spPr bwMode="auto">
          <a:xfrm rot="2616927">
            <a:off x="7416808" y="4508540"/>
            <a:ext cx="281251" cy="437977"/>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Up-Down Arrow 102"/>
          <p:cNvSpPr/>
          <p:nvPr/>
        </p:nvSpPr>
        <p:spPr bwMode="auto">
          <a:xfrm>
            <a:off x="2639278" y="4434133"/>
            <a:ext cx="281251" cy="620888"/>
          </a:xfrm>
          <a:prstGeom prst="upDownArrow">
            <a:avLst/>
          </a:prstGeom>
          <a:solidFill>
            <a:srgbClr val="FBFBFB"/>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5" name="Up-Down Arrow 104"/>
          <p:cNvSpPr/>
          <p:nvPr/>
        </p:nvSpPr>
        <p:spPr bwMode="auto">
          <a:xfrm rot="5400000">
            <a:off x="4488985" y="5073559"/>
            <a:ext cx="281251" cy="620888"/>
          </a:xfrm>
          <a:prstGeom prst="upDownArrow">
            <a:avLst/>
          </a:prstGeom>
          <a:solidFill>
            <a:srgbClr val="FBFBFB"/>
          </a:solidFill>
          <a:ln w="3175">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2" name="TextBox 121"/>
          <p:cNvSpPr txBox="1"/>
          <p:nvPr/>
        </p:nvSpPr>
        <p:spPr>
          <a:xfrm>
            <a:off x="7760263" y="1143000"/>
            <a:ext cx="2686015" cy="1723549"/>
          </a:xfrm>
          <a:prstGeom prst="rect">
            <a:avLst/>
          </a:prstGeom>
          <a:noFill/>
        </p:spPr>
        <p:txBody>
          <a:bodyPr wrap="square" lIns="0" tIns="0" rIns="0" bIns="0" rtlCol="0">
            <a:spAutoFit/>
          </a:bodyPr>
          <a:lstStyle/>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1. LOB Ordering System</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2. BLOB Storage for Pictures</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3. WCF Service R/W Data</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4. Wire-up ECT</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5. Create External Lists</a:t>
            </a:r>
          </a:p>
          <a:p>
            <a:r>
              <a:rPr lang="en-US" sz="16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6. Ready for solutions</a:t>
            </a:r>
          </a:p>
          <a:p>
            <a:pPr marL="742950" indent="-742950">
              <a:buAutoNum type="arabicPeriod"/>
            </a:pPr>
            <a:endParaRPr lang="en-US" sz="16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pic>
        <p:nvPicPr>
          <p:cNvPr id="2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552" t="12762" r="64193" b="24961"/>
          <a:stretch/>
        </p:blipFill>
        <p:spPr bwMode="auto">
          <a:xfrm>
            <a:off x="7989253" y="2655594"/>
            <a:ext cx="2141412" cy="656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864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0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Effect transition="in" filter="fade">
                                      <p:cBhvr>
                                        <p:cTn id="13" dur="1000"/>
                                        <p:tgtEl>
                                          <p:spTgt spid="12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000"/>
                                        <p:tgtEl>
                                          <p:spTgt spid="10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childTnLst>
                                </p:cTn>
                              </p:par>
                              <p:par>
                                <p:cTn id="25" presetID="10"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childTnLst>
                                </p:cTn>
                              </p:par>
                              <p:par>
                                <p:cTn id="28" presetID="10" presetClass="entr" presetSubtype="0" fill="hold" nodeType="withEffect">
                                  <p:stCondLst>
                                    <p:cond delay="0"/>
                                  </p:stCondLst>
                                  <p:childTnLst>
                                    <p:set>
                                      <p:cBhvr>
                                        <p:cTn id="29" dur="1" fill="hold">
                                          <p:stCondLst>
                                            <p:cond delay="0"/>
                                          </p:stCondLst>
                                        </p:cTn>
                                        <p:tgtEl>
                                          <p:spTgt spid="122">
                                            <p:txEl>
                                              <p:pRg st="2" end="2"/>
                                            </p:txEl>
                                          </p:spTgt>
                                        </p:tgtEl>
                                        <p:attrNameLst>
                                          <p:attrName>style.visibility</p:attrName>
                                        </p:attrNameLst>
                                      </p:cBhvr>
                                      <p:to>
                                        <p:strVal val="visible"/>
                                      </p:to>
                                    </p:set>
                                    <p:animEffect transition="in" filter="fade">
                                      <p:cBhvr>
                                        <p:cTn id="30" dur="1000"/>
                                        <p:tgtEl>
                                          <p:spTgt spid="12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par>
                                <p:cTn id="36" presetID="10" presetClass="entr" presetSubtype="0"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1000"/>
                                        <p:tgtEl>
                                          <p:spTgt spid="83"/>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03"/>
                                        </p:tgtEl>
                                        <p:attrNameLst>
                                          <p:attrName>style.visibility</p:attrName>
                                        </p:attrNameLst>
                                      </p:cBhvr>
                                      <p:to>
                                        <p:strVal val="visible"/>
                                      </p:to>
                                    </p:set>
                                    <p:animEffect transition="in" filter="fade">
                                      <p:cBhvr>
                                        <p:cTn id="46" dur="1000"/>
                                        <p:tgtEl>
                                          <p:spTgt spid="103"/>
                                        </p:tgtEl>
                                      </p:cBhvr>
                                    </p:animEffect>
                                  </p:childTnLst>
                                </p:cTn>
                              </p:par>
                              <p:par>
                                <p:cTn id="47" presetID="10" presetClass="entr" presetSubtype="0" fill="hold" nodeType="withEffect">
                                  <p:stCondLst>
                                    <p:cond delay="0"/>
                                  </p:stCondLst>
                                  <p:childTnLst>
                                    <p:set>
                                      <p:cBhvr>
                                        <p:cTn id="48" dur="1" fill="hold">
                                          <p:stCondLst>
                                            <p:cond delay="0"/>
                                          </p:stCondLst>
                                        </p:cTn>
                                        <p:tgtEl>
                                          <p:spTgt spid="122">
                                            <p:txEl>
                                              <p:pRg st="3" end="3"/>
                                            </p:txEl>
                                          </p:spTgt>
                                        </p:tgtEl>
                                        <p:attrNameLst>
                                          <p:attrName>style.visibility</p:attrName>
                                        </p:attrNameLst>
                                      </p:cBhvr>
                                      <p:to>
                                        <p:strVal val="visible"/>
                                      </p:to>
                                    </p:set>
                                    <p:animEffect transition="in" filter="fade">
                                      <p:cBhvr>
                                        <p:cTn id="49" dur="1000"/>
                                        <p:tgtEl>
                                          <p:spTgt spid="122">
                                            <p:txEl>
                                              <p:pRg st="3" end="3"/>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2">
                                            <p:txEl>
                                              <p:pRg st="4" end="4"/>
                                            </p:txEl>
                                          </p:spTgt>
                                        </p:tgtEl>
                                        <p:attrNameLst>
                                          <p:attrName>style.visibility</p:attrName>
                                        </p:attrNameLst>
                                      </p:cBhvr>
                                      <p:to>
                                        <p:strVal val="visible"/>
                                      </p:to>
                                    </p:set>
                                    <p:animEffect transition="in" filter="fade">
                                      <p:cBhvr>
                                        <p:cTn id="59" dur="1000"/>
                                        <p:tgtEl>
                                          <p:spTgt spid="122">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2">
                                            <p:txEl>
                                              <p:pRg st="5" end="5"/>
                                            </p:txEl>
                                          </p:spTgt>
                                        </p:tgtEl>
                                        <p:attrNameLst>
                                          <p:attrName>style.visibility</p:attrName>
                                        </p:attrNameLst>
                                      </p:cBhvr>
                                      <p:to>
                                        <p:strVal val="visible"/>
                                      </p:to>
                                    </p:set>
                                    <p:animEffect transition="in" filter="fade">
                                      <p:cBhvr>
                                        <p:cTn id="70" dur="1000"/>
                                        <p:tgtEl>
                                          <p:spTgt spid="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1" grpId="0" animBg="1"/>
      <p:bldP spid="82" grpId="0" animBg="1"/>
      <p:bldP spid="78" grpId="0" animBg="1"/>
      <p:bldP spid="101" grpId="0" animBg="1"/>
      <p:bldP spid="102" grpId="0" animBg="1"/>
      <p:bldP spid="103"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sz="1800" dirty="0" smtClean="0"/>
              <a:t>Wiring up SharePoint Online BCS</a:t>
            </a:r>
          </a:p>
        </p:txBody>
      </p:sp>
      <p:sp>
        <p:nvSpPr>
          <p:cNvPr id="2" name="Title 1"/>
          <p:cNvSpPr>
            <a:spLocks noGrp="1"/>
          </p:cNvSpPr>
          <p:nvPr>
            <p:ph type="ctrTitle"/>
          </p:nvPr>
        </p:nvSpPr>
        <p:spPr/>
        <p:txBody>
          <a:bodyPr/>
          <a:lstStyle/>
          <a:p>
            <a:r>
              <a:rPr lang="en-US" sz="3200" dirty="0"/>
              <a:t>Building on the Foundation:</a:t>
            </a:r>
            <a:br>
              <a:rPr lang="en-US" sz="3200" dirty="0"/>
            </a:br>
            <a:r>
              <a:rPr lang="en-US" sz="3200" dirty="0"/>
              <a:t>SharePoint Online BCS, Cloud-based Services and </a:t>
            </a:r>
            <a:r>
              <a:rPr lang="en-US" sz="3200" dirty="0" err="1"/>
              <a:t>LoB</a:t>
            </a:r>
            <a:r>
              <a:rPr lang="en-US" sz="3200" dirty="0"/>
              <a:t> Data</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9127793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How It Works</a:t>
            </a:r>
            <a:br>
              <a:rPr lang="en-US" dirty="0" smtClean="0"/>
            </a:br>
            <a:r>
              <a:rPr lang="en-US" sz="3600" dirty="0" smtClean="0">
                <a:gradFill flip="none" rotWithShape="1">
                  <a:gsLst>
                    <a:gs pos="5417">
                      <a:srgbClr val="C1F7AA"/>
                    </a:gs>
                    <a:gs pos="98000">
                      <a:srgbClr val="C1F7AA"/>
                    </a:gs>
                  </a:gsLst>
                  <a:lin ang="5400000" scaled="0"/>
                  <a:tileRect/>
                </a:gradFill>
              </a:rPr>
              <a:t>Wiring up SPO BCS with Windows Azure WCF Service</a:t>
            </a:r>
            <a:endParaRPr lang="en-US" dirty="0">
              <a:gradFill flip="none" rotWithShape="1">
                <a:gsLst>
                  <a:gs pos="5417">
                    <a:srgbClr val="C1F7AA"/>
                  </a:gs>
                  <a:gs pos="98000">
                    <a:srgbClr val="C1F7AA"/>
                  </a:gs>
                </a:gsLst>
                <a:lin ang="5400000" scaled="0"/>
                <a:tileRect/>
              </a:gradFill>
            </a:endParaRPr>
          </a:p>
        </p:txBody>
      </p:sp>
      <p:sp>
        <p:nvSpPr>
          <p:cNvPr id="3" name="Text Placeholder 2"/>
          <p:cNvSpPr>
            <a:spLocks noGrp="1"/>
          </p:cNvSpPr>
          <p:nvPr>
            <p:ph type="body" sz="quarter" idx="4294967295"/>
          </p:nvPr>
        </p:nvSpPr>
        <p:spPr>
          <a:xfrm>
            <a:off x="519113" y="1556397"/>
            <a:ext cx="11149012" cy="2431435"/>
          </a:xfrm>
        </p:spPr>
        <p:txBody>
          <a:bodyPr/>
          <a:lstStyle/>
          <a:p>
            <a:r>
              <a:rPr lang="en-US" sz="2400" dirty="0" smtClean="0"/>
              <a:t>Build WCF Service </a:t>
            </a:r>
          </a:p>
          <a:p>
            <a:pPr lvl="1"/>
            <a:r>
              <a:rPr lang="en-US" sz="2000" dirty="0" smtClean="0"/>
              <a:t>Methods to expose data access</a:t>
            </a:r>
          </a:p>
          <a:p>
            <a:pPr lvl="1"/>
            <a:r>
              <a:rPr lang="en-US" sz="2000" dirty="0" smtClean="0"/>
              <a:t>Deploy to Windows Azure via portal</a:t>
            </a:r>
          </a:p>
          <a:p>
            <a:r>
              <a:rPr lang="en-US" sz="2400" dirty="0" smtClean="0"/>
              <a:t>Create a BDC Model in SharePoint Online </a:t>
            </a:r>
          </a:p>
          <a:p>
            <a:pPr lvl="1"/>
            <a:r>
              <a:rPr lang="en-US" sz="2000" dirty="0" smtClean="0"/>
              <a:t>Use SharePoint Designer to wire up WCF Service</a:t>
            </a:r>
          </a:p>
          <a:p>
            <a:pPr lvl="1"/>
            <a:r>
              <a:rPr lang="en-US" sz="2000" dirty="0" smtClean="0"/>
              <a:t>Set permissions on ECT</a:t>
            </a:r>
          </a:p>
          <a:p>
            <a:pPr lvl="1"/>
            <a:r>
              <a:rPr lang="en-US" sz="2000" dirty="0" smtClean="0"/>
              <a:t>Create External List</a:t>
            </a:r>
          </a:p>
        </p:txBody>
      </p:sp>
    </p:spTree>
    <p:extLst>
      <p:ext uri="{BB962C8B-B14F-4D97-AF65-F5344CB8AC3E}">
        <p14:creationId xmlns:p14="http://schemas.microsoft.com/office/powerpoint/2010/main" val="386062705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8.2|11.1|1.9|114.6|.8|2.4|1.5|1.5|27.1|2|2|.5"/>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Donovan Follette</External_x0020_Speaker>
    <Session_x0020_Code xmlns="2295e2e7-0eeb-498e-8716-217bb2ee6ee3">OSP302</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www.w3.org/XML/1998/namespace"/>
    <ds:schemaRef ds:uri="http://schemas.openxmlformats.org/package/2006/metadata/core-properties"/>
    <ds:schemaRef ds:uri="http://schemas.microsoft.com/office/2006/documentManagement/types"/>
    <ds:schemaRef ds:uri="8b529f77-48ab-4581-b468-93f09345b8aa"/>
    <ds:schemaRef ds:uri="http://purl.org/dc/elements/1.1/"/>
    <ds:schemaRef ds:uri="http://purl.org/dc/terms/"/>
    <ds:schemaRef ds:uri="http://schemas.microsoft.com/office/infopath/2007/PartnerControls"/>
    <ds:schemaRef ds:uri="2295e2e7-0eeb-498e-8716-217bb2ee6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613</TotalTime>
  <Words>2920</Words>
  <Application>Microsoft Office PowerPoint</Application>
  <PresentationFormat>Custom</PresentationFormat>
  <Paragraphs>397</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TechEd_2012_Template_16x9</vt:lpstr>
      <vt:lpstr>White with Consolas font for code slides</vt:lpstr>
      <vt:lpstr>Building Integrated Microsoft Office 365, SharePoint Online, and Office Solutions Using BCS and LOB Data</vt:lpstr>
      <vt:lpstr>Session Objectives and Takeaways</vt:lpstr>
      <vt:lpstr>Business Connectivity Services (BCS)</vt:lpstr>
      <vt:lpstr>Business Connectivity Services Architecture</vt:lpstr>
      <vt:lpstr>BCS in Office 365 SharePoint Online How does it differ from SharePoint on-premises?</vt:lpstr>
      <vt:lpstr>Fabrikam: end-2-end Business Scenario</vt:lpstr>
      <vt:lpstr>The Cloud Services: O365 and Windows Azure</vt:lpstr>
      <vt:lpstr>Building on the Foundation: SharePoint Online BCS, Cloud-based Services and LoB Data</vt:lpstr>
      <vt:lpstr>How It Works Wiring up SPO BCS with Windows Azure WCF Service</vt:lpstr>
      <vt:lpstr>Fabrikam: No-code and BCS Business Scenario</vt:lpstr>
      <vt:lpstr>Lighting up No-code Productivity User Experiences</vt:lpstr>
      <vt:lpstr>How it works</vt:lpstr>
      <vt:lpstr>How It Works No-code drill-down</vt:lpstr>
      <vt:lpstr>Fabrikam: Code-based and BCS Business Scenario</vt:lpstr>
      <vt:lpstr>Office 365 Identity Architecture  Identity Options</vt:lpstr>
      <vt:lpstr>Lighting up Code-based Productivity User Experiences</vt:lpstr>
      <vt:lpstr>How it works</vt:lpstr>
      <vt:lpstr>How It Works Code-based drill-down</vt:lpstr>
      <vt:lpstr>E-2-E Productivity Solution via BCS in SharePoint Online!</vt:lpstr>
      <vt:lpstr>Other Potential BCS LOB Connectivity Patterns</vt:lpstr>
      <vt:lpstr>In Review: Session Objective and Takeaway</vt:lpstr>
      <vt:lpstr>Resources</vt:lpstr>
      <vt:lpstr>Related Content</vt:lpstr>
      <vt:lpstr>Related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Integrated Microsoft Office 365, SharePoint Online, and Office Solutions Using BCS and LOB Da</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23</cp:revision>
  <cp:lastPrinted>2010-05-11T05:02:34Z</cp:lastPrinted>
  <dcterms:created xsi:type="dcterms:W3CDTF">2012-03-23T02:48:52Z</dcterms:created>
  <dcterms:modified xsi:type="dcterms:W3CDTF">2012-06-13T21:27:08Z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