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28" r:id="rId6"/>
  </p:sldMasterIdLst>
  <p:notesMasterIdLst>
    <p:notesMasterId r:id="rId37"/>
  </p:notesMasterIdLst>
  <p:handoutMasterIdLst>
    <p:handoutMasterId r:id="rId38"/>
  </p:handoutMasterIdLst>
  <p:sldIdLst>
    <p:sldId id="257" r:id="rId7"/>
    <p:sldId id="337" r:id="rId8"/>
    <p:sldId id="316" r:id="rId9"/>
    <p:sldId id="317" r:id="rId10"/>
    <p:sldId id="266" r:id="rId11"/>
    <p:sldId id="318" r:id="rId12"/>
    <p:sldId id="319" r:id="rId13"/>
    <p:sldId id="320" r:id="rId14"/>
    <p:sldId id="321" r:id="rId15"/>
    <p:sldId id="322" r:id="rId16"/>
    <p:sldId id="324" r:id="rId17"/>
    <p:sldId id="323" r:id="rId18"/>
    <p:sldId id="325" r:id="rId19"/>
    <p:sldId id="326" r:id="rId20"/>
    <p:sldId id="327" r:id="rId21"/>
    <p:sldId id="328" r:id="rId22"/>
    <p:sldId id="330" r:id="rId23"/>
    <p:sldId id="331" r:id="rId24"/>
    <p:sldId id="332" r:id="rId25"/>
    <p:sldId id="333" r:id="rId26"/>
    <p:sldId id="334" r:id="rId27"/>
    <p:sldId id="335" r:id="rId28"/>
    <p:sldId id="336" r:id="rId29"/>
    <p:sldId id="338" r:id="rId30"/>
    <p:sldId id="339" r:id="rId31"/>
    <p:sldId id="313" r:id="rId32"/>
    <p:sldId id="314" r:id="rId33"/>
    <p:sldId id="315" r:id="rId34"/>
    <p:sldId id="271" r:id="rId35"/>
    <p:sldId id="256" r:id="rId3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 Brandt" initials="W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p:cViewPr varScale="1">
        <p:scale>
          <a:sx n="108" d="100"/>
          <a:sy n="108" d="100"/>
        </p:scale>
        <p:origin x="-786"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8" d="100"/>
          <a:sy n="58" d="100"/>
        </p:scale>
        <p:origin x="-29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3AE7C-2945-41DE-A028-230676DA5EB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38CD7E1-1EB0-4091-8A53-1A686F915BD2}">
      <dgm:prSet/>
      <dgm:spPr>
        <a:ln>
          <a:noFill/>
        </a:ln>
      </dgm:spPr>
      <dgm:t>
        <a:bodyPr/>
        <a:lstStyle/>
        <a:p>
          <a:pPr rtl="0"/>
          <a:r>
            <a:rPr lang="en-US" dirty="0" smtClean="0"/>
            <a:t>Outlook</a:t>
          </a:r>
          <a:endParaRPr lang="en-US" dirty="0"/>
        </a:p>
      </dgm:t>
    </dgm:pt>
    <dgm:pt modelId="{50FE0604-30B4-41C8-8693-608CA24F185D}" type="parTrans" cxnId="{410D31E8-1C6E-4B3A-93DA-FFAA98CC297B}">
      <dgm:prSet/>
      <dgm:spPr/>
      <dgm:t>
        <a:bodyPr/>
        <a:lstStyle/>
        <a:p>
          <a:endParaRPr lang="en-US"/>
        </a:p>
      </dgm:t>
    </dgm:pt>
    <dgm:pt modelId="{C90A119C-37E4-43A3-BEA2-742994F167A8}" type="sibTrans" cxnId="{410D31E8-1C6E-4B3A-93DA-FFAA98CC297B}">
      <dgm:prSet/>
      <dgm:spPr/>
      <dgm:t>
        <a:bodyPr/>
        <a:lstStyle/>
        <a:p>
          <a:endParaRPr lang="en-US"/>
        </a:p>
      </dgm:t>
    </dgm:pt>
    <dgm:pt modelId="{2C18D294-934D-493C-B00D-A4C81F353EED}">
      <dgm:prSet/>
      <dgm:spPr/>
      <dgm:t>
        <a:bodyPr/>
        <a:lstStyle/>
        <a:p>
          <a:pPr rtl="0"/>
          <a:r>
            <a:rPr lang="en-US" dirty="0" smtClean="0"/>
            <a:t>General Troubleshooting</a:t>
          </a:r>
          <a:endParaRPr lang="en-US" dirty="0"/>
        </a:p>
      </dgm:t>
    </dgm:pt>
    <dgm:pt modelId="{CF38D142-2EE7-4331-A723-1F2DDD69F0E7}" type="parTrans" cxnId="{6F690D56-D03E-4059-8C62-4B4B8874E500}">
      <dgm:prSet/>
      <dgm:spPr/>
      <dgm:t>
        <a:bodyPr/>
        <a:lstStyle/>
        <a:p>
          <a:endParaRPr lang="en-US"/>
        </a:p>
      </dgm:t>
    </dgm:pt>
    <dgm:pt modelId="{8065818A-9CF5-4A0B-8CB8-8924BAC08383}" type="sibTrans" cxnId="{6F690D56-D03E-4059-8C62-4B4B8874E500}">
      <dgm:prSet/>
      <dgm:spPr/>
      <dgm:t>
        <a:bodyPr/>
        <a:lstStyle/>
        <a:p>
          <a:endParaRPr lang="en-US"/>
        </a:p>
      </dgm:t>
    </dgm:pt>
    <dgm:pt modelId="{A638FE37-5665-4D42-A786-A452E8213569}">
      <dgm:prSet/>
      <dgm:spPr/>
      <dgm:t>
        <a:bodyPr/>
        <a:lstStyle/>
        <a:p>
          <a:pPr rtl="0"/>
          <a:r>
            <a:rPr lang="en-US" dirty="0" smtClean="0"/>
            <a:t>Calendar</a:t>
          </a:r>
          <a:endParaRPr lang="en-US" dirty="0"/>
        </a:p>
      </dgm:t>
    </dgm:pt>
    <dgm:pt modelId="{BF74AB16-4264-4180-AA33-63B8BA8EADF5}" type="parTrans" cxnId="{CBC5B37B-8B6E-489E-AC5E-A925876968BD}">
      <dgm:prSet/>
      <dgm:spPr/>
      <dgm:t>
        <a:bodyPr/>
        <a:lstStyle/>
        <a:p>
          <a:endParaRPr lang="en-US"/>
        </a:p>
      </dgm:t>
    </dgm:pt>
    <dgm:pt modelId="{F1C7AC6F-7797-4087-A68E-EBD66390E06F}" type="sibTrans" cxnId="{CBC5B37B-8B6E-489E-AC5E-A925876968BD}">
      <dgm:prSet/>
      <dgm:spPr/>
      <dgm:t>
        <a:bodyPr/>
        <a:lstStyle/>
        <a:p>
          <a:endParaRPr lang="en-US"/>
        </a:p>
      </dgm:t>
    </dgm:pt>
    <dgm:pt modelId="{D5FB5807-76BD-46EA-B4C5-6A460067FAA3}">
      <dgm:prSet/>
      <dgm:spPr/>
      <dgm:t>
        <a:bodyPr/>
        <a:lstStyle/>
        <a:p>
          <a:pPr rtl="0"/>
          <a:r>
            <a:rPr lang="en-US" dirty="0" smtClean="0"/>
            <a:t>Connectivity</a:t>
          </a:r>
          <a:endParaRPr lang="en-US" dirty="0"/>
        </a:p>
      </dgm:t>
    </dgm:pt>
    <dgm:pt modelId="{FD93C873-DB6E-4612-A0C9-A25789B7A6B6}" type="parTrans" cxnId="{EB994002-F371-4AB3-9D09-A1A8F6801EA6}">
      <dgm:prSet/>
      <dgm:spPr/>
      <dgm:t>
        <a:bodyPr/>
        <a:lstStyle/>
        <a:p>
          <a:endParaRPr lang="en-US"/>
        </a:p>
      </dgm:t>
    </dgm:pt>
    <dgm:pt modelId="{02F9BFA8-6888-4364-B857-72F09778480F}" type="sibTrans" cxnId="{EB994002-F371-4AB3-9D09-A1A8F6801EA6}">
      <dgm:prSet/>
      <dgm:spPr/>
      <dgm:t>
        <a:bodyPr/>
        <a:lstStyle/>
        <a:p>
          <a:endParaRPr lang="en-US"/>
        </a:p>
      </dgm:t>
    </dgm:pt>
    <dgm:pt modelId="{7821A99A-A565-40ED-966B-AD10378CCA29}">
      <dgm:prSet/>
      <dgm:spPr/>
      <dgm:t>
        <a:bodyPr/>
        <a:lstStyle/>
        <a:p>
          <a:pPr rtl="0"/>
          <a:r>
            <a:rPr lang="en-US" dirty="0" smtClean="0"/>
            <a:t>OCAT</a:t>
          </a:r>
          <a:endParaRPr lang="en-US" dirty="0"/>
        </a:p>
      </dgm:t>
    </dgm:pt>
    <dgm:pt modelId="{2D2CECC4-63EE-44A4-8047-0798DFCA2191}" type="parTrans" cxnId="{46BAABC4-4FEC-4AB9-A3D1-4A82741709E7}">
      <dgm:prSet/>
      <dgm:spPr/>
      <dgm:t>
        <a:bodyPr/>
        <a:lstStyle/>
        <a:p>
          <a:endParaRPr lang="en-US"/>
        </a:p>
      </dgm:t>
    </dgm:pt>
    <dgm:pt modelId="{5DD464F9-98CB-4693-9040-6131F2C8E848}" type="sibTrans" cxnId="{46BAABC4-4FEC-4AB9-A3D1-4A82741709E7}">
      <dgm:prSet/>
      <dgm:spPr/>
      <dgm:t>
        <a:bodyPr/>
        <a:lstStyle/>
        <a:p>
          <a:endParaRPr lang="en-US"/>
        </a:p>
      </dgm:t>
    </dgm:pt>
    <dgm:pt modelId="{C02C2B06-FBB9-4E1A-9881-500304EA2B1C}">
      <dgm:prSet/>
      <dgm:spPr>
        <a:ln>
          <a:noFill/>
        </a:ln>
      </dgm:spPr>
      <dgm:t>
        <a:bodyPr/>
        <a:lstStyle/>
        <a:p>
          <a:pPr rtl="0"/>
          <a:r>
            <a:rPr lang="en-US" dirty="0" smtClean="0"/>
            <a:t>Word</a:t>
          </a:r>
          <a:endParaRPr lang="en-US" dirty="0"/>
        </a:p>
      </dgm:t>
    </dgm:pt>
    <dgm:pt modelId="{58D9B37D-3F6D-4F12-B7F1-C8F874A88F20}" type="parTrans" cxnId="{CE4D1DF3-2647-40E1-8AFE-75C05F2AC29D}">
      <dgm:prSet/>
      <dgm:spPr/>
      <dgm:t>
        <a:bodyPr/>
        <a:lstStyle/>
        <a:p>
          <a:endParaRPr lang="en-US"/>
        </a:p>
      </dgm:t>
    </dgm:pt>
    <dgm:pt modelId="{AC688211-7984-44C5-8D6B-6507782B88B7}" type="sibTrans" cxnId="{CE4D1DF3-2647-40E1-8AFE-75C05F2AC29D}">
      <dgm:prSet/>
      <dgm:spPr/>
      <dgm:t>
        <a:bodyPr/>
        <a:lstStyle/>
        <a:p>
          <a:endParaRPr lang="en-US"/>
        </a:p>
      </dgm:t>
    </dgm:pt>
    <dgm:pt modelId="{4A8CD2EF-813A-4892-B8BE-2A618E70FB9E}">
      <dgm:prSet/>
      <dgm:spPr>
        <a:ln>
          <a:noFill/>
        </a:ln>
      </dgm:spPr>
      <dgm:t>
        <a:bodyPr/>
        <a:lstStyle/>
        <a:p>
          <a:pPr rtl="0"/>
          <a:r>
            <a:rPr lang="en-US" dirty="0" smtClean="0"/>
            <a:t>Excel</a:t>
          </a:r>
          <a:endParaRPr lang="en-US" dirty="0"/>
        </a:p>
      </dgm:t>
    </dgm:pt>
    <dgm:pt modelId="{05D02E7E-CC1C-4675-8B73-99A6B0E236E8}" type="parTrans" cxnId="{3A5E17BD-328A-40BB-9E7F-2A6205AFB666}">
      <dgm:prSet/>
      <dgm:spPr/>
      <dgm:t>
        <a:bodyPr/>
        <a:lstStyle/>
        <a:p>
          <a:endParaRPr lang="en-US"/>
        </a:p>
      </dgm:t>
    </dgm:pt>
    <dgm:pt modelId="{BFD0985B-14E9-4FE3-A579-A22C3814A7A9}" type="sibTrans" cxnId="{3A5E17BD-328A-40BB-9E7F-2A6205AFB666}">
      <dgm:prSet/>
      <dgm:spPr/>
      <dgm:t>
        <a:bodyPr/>
        <a:lstStyle/>
        <a:p>
          <a:endParaRPr lang="en-US"/>
        </a:p>
      </dgm:t>
    </dgm:pt>
    <dgm:pt modelId="{354FAE82-20FE-4FB6-95DC-12E75DD5F0DA}">
      <dgm:prSet/>
      <dgm:spPr>
        <a:ln>
          <a:noFill/>
        </a:ln>
      </dgm:spPr>
      <dgm:t>
        <a:bodyPr/>
        <a:lstStyle/>
        <a:p>
          <a:pPr rtl="0"/>
          <a:r>
            <a:rPr lang="en-US" dirty="0" smtClean="0"/>
            <a:t>PowerPoint</a:t>
          </a:r>
          <a:endParaRPr lang="en-US" dirty="0"/>
        </a:p>
      </dgm:t>
    </dgm:pt>
    <dgm:pt modelId="{54B86629-65B0-4844-97EC-CFA92B1C486C}" type="parTrans" cxnId="{7A8E3D2C-6025-40B6-8973-AE17A3CC4A62}">
      <dgm:prSet/>
      <dgm:spPr/>
      <dgm:t>
        <a:bodyPr/>
        <a:lstStyle/>
        <a:p>
          <a:endParaRPr lang="en-US"/>
        </a:p>
      </dgm:t>
    </dgm:pt>
    <dgm:pt modelId="{03997D71-E6E2-4A31-9FD5-561B236A239B}" type="sibTrans" cxnId="{7A8E3D2C-6025-40B6-8973-AE17A3CC4A62}">
      <dgm:prSet/>
      <dgm:spPr/>
      <dgm:t>
        <a:bodyPr/>
        <a:lstStyle/>
        <a:p>
          <a:endParaRPr lang="en-US"/>
        </a:p>
      </dgm:t>
    </dgm:pt>
    <dgm:pt modelId="{5C9D48E2-4D2C-4421-AB39-E28E7B62B5B6}">
      <dgm:prSet/>
      <dgm:spPr>
        <a:ln>
          <a:noFill/>
        </a:ln>
      </dgm:spPr>
      <dgm:t>
        <a:bodyPr/>
        <a:lstStyle/>
        <a:p>
          <a:pPr rtl="0"/>
          <a:r>
            <a:rPr lang="en-US" dirty="0" smtClean="0"/>
            <a:t>Q&amp;A</a:t>
          </a:r>
          <a:endParaRPr lang="en-US" dirty="0"/>
        </a:p>
      </dgm:t>
    </dgm:pt>
    <dgm:pt modelId="{89467281-A613-488D-9253-54D0F6AD5D23}" type="parTrans" cxnId="{6C2B10C9-6F9B-4BF2-AB5A-BBEA7C6C30BC}">
      <dgm:prSet/>
      <dgm:spPr/>
      <dgm:t>
        <a:bodyPr/>
        <a:lstStyle/>
        <a:p>
          <a:endParaRPr lang="en-US"/>
        </a:p>
      </dgm:t>
    </dgm:pt>
    <dgm:pt modelId="{C3B5E826-E52E-4BB3-BC9F-76212DC5D4D8}" type="sibTrans" cxnId="{6C2B10C9-6F9B-4BF2-AB5A-BBEA7C6C30BC}">
      <dgm:prSet/>
      <dgm:spPr/>
      <dgm:t>
        <a:bodyPr/>
        <a:lstStyle/>
        <a:p>
          <a:endParaRPr lang="en-US"/>
        </a:p>
      </dgm:t>
    </dgm:pt>
    <dgm:pt modelId="{EA45A371-7B30-4319-B8DD-4564A8BFD777}" type="pres">
      <dgm:prSet presAssocID="{1923AE7C-2945-41DE-A028-230676DA5EB0}" presName="linear" presStyleCnt="0">
        <dgm:presLayoutVars>
          <dgm:animLvl val="lvl"/>
          <dgm:resizeHandles val="exact"/>
        </dgm:presLayoutVars>
      </dgm:prSet>
      <dgm:spPr/>
      <dgm:t>
        <a:bodyPr/>
        <a:lstStyle/>
        <a:p>
          <a:endParaRPr lang="en-US"/>
        </a:p>
      </dgm:t>
    </dgm:pt>
    <dgm:pt modelId="{584BB390-7EBC-4B60-A10A-F100010DEC31}" type="pres">
      <dgm:prSet presAssocID="{A38CD7E1-1EB0-4091-8A53-1A686F915BD2}" presName="parentText" presStyleLbl="node1" presStyleIdx="0" presStyleCnt="5">
        <dgm:presLayoutVars>
          <dgm:chMax val="0"/>
          <dgm:bulletEnabled val="1"/>
        </dgm:presLayoutVars>
      </dgm:prSet>
      <dgm:spPr>
        <a:prstGeom prst="rect">
          <a:avLst/>
        </a:prstGeom>
      </dgm:spPr>
      <dgm:t>
        <a:bodyPr/>
        <a:lstStyle/>
        <a:p>
          <a:endParaRPr lang="en-US"/>
        </a:p>
      </dgm:t>
    </dgm:pt>
    <dgm:pt modelId="{A53216FF-F637-4E9A-BEFA-465DE4723971}" type="pres">
      <dgm:prSet presAssocID="{A38CD7E1-1EB0-4091-8A53-1A686F915BD2}" presName="childText" presStyleLbl="revTx" presStyleIdx="0" presStyleCnt="1">
        <dgm:presLayoutVars>
          <dgm:bulletEnabled val="1"/>
        </dgm:presLayoutVars>
      </dgm:prSet>
      <dgm:spPr/>
      <dgm:t>
        <a:bodyPr/>
        <a:lstStyle/>
        <a:p>
          <a:endParaRPr lang="en-US"/>
        </a:p>
      </dgm:t>
    </dgm:pt>
    <dgm:pt modelId="{013FC9F1-DDC2-453F-88BE-1E29CB18DF10}" type="pres">
      <dgm:prSet presAssocID="{C02C2B06-FBB9-4E1A-9881-500304EA2B1C}" presName="parentText" presStyleLbl="node1" presStyleIdx="1" presStyleCnt="5">
        <dgm:presLayoutVars>
          <dgm:chMax val="0"/>
          <dgm:bulletEnabled val="1"/>
        </dgm:presLayoutVars>
      </dgm:prSet>
      <dgm:spPr>
        <a:prstGeom prst="rect">
          <a:avLst/>
        </a:prstGeom>
      </dgm:spPr>
      <dgm:t>
        <a:bodyPr/>
        <a:lstStyle/>
        <a:p>
          <a:endParaRPr lang="en-US"/>
        </a:p>
      </dgm:t>
    </dgm:pt>
    <dgm:pt modelId="{5382540C-E64C-4228-BD50-311A6A7D2CF9}" type="pres">
      <dgm:prSet presAssocID="{AC688211-7984-44C5-8D6B-6507782B88B7}" presName="spacer" presStyleCnt="0"/>
      <dgm:spPr/>
    </dgm:pt>
    <dgm:pt modelId="{9B9DF69D-B157-4412-9207-7FD68CC341FB}" type="pres">
      <dgm:prSet presAssocID="{4A8CD2EF-813A-4892-B8BE-2A618E70FB9E}" presName="parentText" presStyleLbl="node1" presStyleIdx="2" presStyleCnt="5">
        <dgm:presLayoutVars>
          <dgm:chMax val="0"/>
          <dgm:bulletEnabled val="1"/>
        </dgm:presLayoutVars>
      </dgm:prSet>
      <dgm:spPr>
        <a:prstGeom prst="rect">
          <a:avLst/>
        </a:prstGeom>
      </dgm:spPr>
      <dgm:t>
        <a:bodyPr/>
        <a:lstStyle/>
        <a:p>
          <a:endParaRPr lang="en-US"/>
        </a:p>
      </dgm:t>
    </dgm:pt>
    <dgm:pt modelId="{8D083BDE-DE82-4A55-821B-C522496F6A48}" type="pres">
      <dgm:prSet presAssocID="{BFD0985B-14E9-4FE3-A579-A22C3814A7A9}" presName="spacer" presStyleCnt="0"/>
      <dgm:spPr/>
    </dgm:pt>
    <dgm:pt modelId="{74222B8B-39AA-4024-B387-760ED93D0805}" type="pres">
      <dgm:prSet presAssocID="{354FAE82-20FE-4FB6-95DC-12E75DD5F0DA}" presName="parentText" presStyleLbl="node1" presStyleIdx="3" presStyleCnt="5">
        <dgm:presLayoutVars>
          <dgm:chMax val="0"/>
          <dgm:bulletEnabled val="1"/>
        </dgm:presLayoutVars>
      </dgm:prSet>
      <dgm:spPr>
        <a:prstGeom prst="rect">
          <a:avLst/>
        </a:prstGeom>
      </dgm:spPr>
      <dgm:t>
        <a:bodyPr/>
        <a:lstStyle/>
        <a:p>
          <a:endParaRPr lang="en-US"/>
        </a:p>
      </dgm:t>
    </dgm:pt>
    <dgm:pt modelId="{59CEC0A4-94EC-4381-8CC7-72F5056C149A}" type="pres">
      <dgm:prSet presAssocID="{03997D71-E6E2-4A31-9FD5-561B236A239B}" presName="spacer" presStyleCnt="0"/>
      <dgm:spPr/>
    </dgm:pt>
    <dgm:pt modelId="{B6EDE3B8-36DC-406A-AB21-FE53918BC600}" type="pres">
      <dgm:prSet presAssocID="{5C9D48E2-4D2C-4421-AB39-E28E7B62B5B6}" presName="parentText" presStyleLbl="node1" presStyleIdx="4" presStyleCnt="5">
        <dgm:presLayoutVars>
          <dgm:chMax val="0"/>
          <dgm:bulletEnabled val="1"/>
        </dgm:presLayoutVars>
      </dgm:prSet>
      <dgm:spPr>
        <a:prstGeom prst="rect">
          <a:avLst/>
        </a:prstGeom>
      </dgm:spPr>
      <dgm:t>
        <a:bodyPr/>
        <a:lstStyle/>
        <a:p>
          <a:endParaRPr lang="en-US"/>
        </a:p>
      </dgm:t>
    </dgm:pt>
  </dgm:ptLst>
  <dgm:cxnLst>
    <dgm:cxn modelId="{DCF47BAA-D5C2-4599-B343-9B2893CAC0B5}" type="presOf" srcId="{7821A99A-A565-40ED-966B-AD10378CCA29}" destId="{A53216FF-F637-4E9A-BEFA-465DE4723971}" srcOrd="0" destOrd="3" presId="urn:microsoft.com/office/officeart/2005/8/layout/vList2"/>
    <dgm:cxn modelId="{CBC5B37B-8B6E-489E-AC5E-A925876968BD}" srcId="{A38CD7E1-1EB0-4091-8A53-1A686F915BD2}" destId="{A638FE37-5665-4D42-A786-A452E8213569}" srcOrd="1" destOrd="0" parTransId="{BF74AB16-4264-4180-AA33-63B8BA8EADF5}" sibTransId="{F1C7AC6F-7797-4087-A68E-EBD66390E06F}"/>
    <dgm:cxn modelId="{E0717473-EC13-4A5F-A001-AF4C33541E85}" type="presOf" srcId="{4A8CD2EF-813A-4892-B8BE-2A618E70FB9E}" destId="{9B9DF69D-B157-4412-9207-7FD68CC341FB}" srcOrd="0" destOrd="0" presId="urn:microsoft.com/office/officeart/2005/8/layout/vList2"/>
    <dgm:cxn modelId="{40872B96-9AE9-4957-AA68-C069730F3745}" type="presOf" srcId="{354FAE82-20FE-4FB6-95DC-12E75DD5F0DA}" destId="{74222B8B-39AA-4024-B387-760ED93D0805}" srcOrd="0" destOrd="0" presId="urn:microsoft.com/office/officeart/2005/8/layout/vList2"/>
    <dgm:cxn modelId="{CE4D1DF3-2647-40E1-8AFE-75C05F2AC29D}" srcId="{1923AE7C-2945-41DE-A028-230676DA5EB0}" destId="{C02C2B06-FBB9-4E1A-9881-500304EA2B1C}" srcOrd="1" destOrd="0" parTransId="{58D9B37D-3F6D-4F12-B7F1-C8F874A88F20}" sibTransId="{AC688211-7984-44C5-8D6B-6507782B88B7}"/>
    <dgm:cxn modelId="{BCBC5397-C98D-4AB5-99C7-87C48E2A0A5D}" type="presOf" srcId="{2C18D294-934D-493C-B00D-A4C81F353EED}" destId="{A53216FF-F637-4E9A-BEFA-465DE4723971}" srcOrd="0" destOrd="0" presId="urn:microsoft.com/office/officeart/2005/8/layout/vList2"/>
    <dgm:cxn modelId="{410D31E8-1C6E-4B3A-93DA-FFAA98CC297B}" srcId="{1923AE7C-2945-41DE-A028-230676DA5EB0}" destId="{A38CD7E1-1EB0-4091-8A53-1A686F915BD2}" srcOrd="0" destOrd="0" parTransId="{50FE0604-30B4-41C8-8693-608CA24F185D}" sibTransId="{C90A119C-37E4-43A3-BEA2-742994F167A8}"/>
    <dgm:cxn modelId="{3A5E17BD-328A-40BB-9E7F-2A6205AFB666}" srcId="{1923AE7C-2945-41DE-A028-230676DA5EB0}" destId="{4A8CD2EF-813A-4892-B8BE-2A618E70FB9E}" srcOrd="2" destOrd="0" parTransId="{05D02E7E-CC1C-4675-8B73-99A6B0E236E8}" sibTransId="{BFD0985B-14E9-4FE3-A579-A22C3814A7A9}"/>
    <dgm:cxn modelId="{D1D03D25-C8CB-4653-A55F-7023C634FC31}" type="presOf" srcId="{5C9D48E2-4D2C-4421-AB39-E28E7B62B5B6}" destId="{B6EDE3B8-36DC-406A-AB21-FE53918BC600}" srcOrd="0" destOrd="0" presId="urn:microsoft.com/office/officeart/2005/8/layout/vList2"/>
    <dgm:cxn modelId="{6F690D56-D03E-4059-8C62-4B4B8874E500}" srcId="{A38CD7E1-1EB0-4091-8A53-1A686F915BD2}" destId="{2C18D294-934D-493C-B00D-A4C81F353EED}" srcOrd="0" destOrd="0" parTransId="{CF38D142-2EE7-4331-A723-1F2DDD69F0E7}" sibTransId="{8065818A-9CF5-4A0B-8CB8-8924BAC08383}"/>
    <dgm:cxn modelId="{EB994002-F371-4AB3-9D09-A1A8F6801EA6}" srcId="{A38CD7E1-1EB0-4091-8A53-1A686F915BD2}" destId="{D5FB5807-76BD-46EA-B4C5-6A460067FAA3}" srcOrd="2" destOrd="0" parTransId="{FD93C873-DB6E-4612-A0C9-A25789B7A6B6}" sibTransId="{02F9BFA8-6888-4364-B857-72F09778480F}"/>
    <dgm:cxn modelId="{10381E21-4DD9-451D-9A60-76656EBAC903}" type="presOf" srcId="{1923AE7C-2945-41DE-A028-230676DA5EB0}" destId="{EA45A371-7B30-4319-B8DD-4564A8BFD777}" srcOrd="0" destOrd="0" presId="urn:microsoft.com/office/officeart/2005/8/layout/vList2"/>
    <dgm:cxn modelId="{64E30237-5C81-4859-A98F-A1E5CCADC89B}" type="presOf" srcId="{A638FE37-5665-4D42-A786-A452E8213569}" destId="{A53216FF-F637-4E9A-BEFA-465DE4723971}" srcOrd="0" destOrd="1" presId="urn:microsoft.com/office/officeart/2005/8/layout/vList2"/>
    <dgm:cxn modelId="{7A8E3D2C-6025-40B6-8973-AE17A3CC4A62}" srcId="{1923AE7C-2945-41DE-A028-230676DA5EB0}" destId="{354FAE82-20FE-4FB6-95DC-12E75DD5F0DA}" srcOrd="3" destOrd="0" parTransId="{54B86629-65B0-4844-97EC-CFA92B1C486C}" sibTransId="{03997D71-E6E2-4A31-9FD5-561B236A239B}"/>
    <dgm:cxn modelId="{E844BE13-B343-48BC-8F17-4ED4435C2832}" type="presOf" srcId="{C02C2B06-FBB9-4E1A-9881-500304EA2B1C}" destId="{013FC9F1-DDC2-453F-88BE-1E29CB18DF10}" srcOrd="0" destOrd="0" presId="urn:microsoft.com/office/officeart/2005/8/layout/vList2"/>
    <dgm:cxn modelId="{6C2B10C9-6F9B-4BF2-AB5A-BBEA7C6C30BC}" srcId="{1923AE7C-2945-41DE-A028-230676DA5EB0}" destId="{5C9D48E2-4D2C-4421-AB39-E28E7B62B5B6}" srcOrd="4" destOrd="0" parTransId="{89467281-A613-488D-9253-54D0F6AD5D23}" sibTransId="{C3B5E826-E52E-4BB3-BC9F-76212DC5D4D8}"/>
    <dgm:cxn modelId="{5D6A8596-53F1-4F04-94EA-3787D360C1C9}" type="presOf" srcId="{A38CD7E1-1EB0-4091-8A53-1A686F915BD2}" destId="{584BB390-7EBC-4B60-A10A-F100010DEC31}" srcOrd="0" destOrd="0" presId="urn:microsoft.com/office/officeart/2005/8/layout/vList2"/>
    <dgm:cxn modelId="{46BAABC4-4FEC-4AB9-A3D1-4A82741709E7}" srcId="{A38CD7E1-1EB0-4091-8A53-1A686F915BD2}" destId="{7821A99A-A565-40ED-966B-AD10378CCA29}" srcOrd="3" destOrd="0" parTransId="{2D2CECC4-63EE-44A4-8047-0798DFCA2191}" sibTransId="{5DD464F9-98CB-4693-9040-6131F2C8E848}"/>
    <dgm:cxn modelId="{15A29575-CBEE-4771-8470-E9FE35B7258E}" type="presOf" srcId="{D5FB5807-76BD-46EA-B4C5-6A460067FAA3}" destId="{A53216FF-F637-4E9A-BEFA-465DE4723971}" srcOrd="0" destOrd="2" presId="urn:microsoft.com/office/officeart/2005/8/layout/vList2"/>
    <dgm:cxn modelId="{D446CB58-2431-437E-A375-62A095F720B9}" type="presParOf" srcId="{EA45A371-7B30-4319-B8DD-4564A8BFD777}" destId="{584BB390-7EBC-4B60-A10A-F100010DEC31}" srcOrd="0" destOrd="0" presId="urn:microsoft.com/office/officeart/2005/8/layout/vList2"/>
    <dgm:cxn modelId="{63025024-ABE4-495E-8554-C2A62E0857C9}" type="presParOf" srcId="{EA45A371-7B30-4319-B8DD-4564A8BFD777}" destId="{A53216FF-F637-4E9A-BEFA-465DE4723971}" srcOrd="1" destOrd="0" presId="urn:microsoft.com/office/officeart/2005/8/layout/vList2"/>
    <dgm:cxn modelId="{3AC904DD-4040-46D4-A1F8-57C84DAA148E}" type="presParOf" srcId="{EA45A371-7B30-4319-B8DD-4564A8BFD777}" destId="{013FC9F1-DDC2-453F-88BE-1E29CB18DF10}" srcOrd="2" destOrd="0" presId="urn:microsoft.com/office/officeart/2005/8/layout/vList2"/>
    <dgm:cxn modelId="{D8E5D0BB-AA21-4860-BC74-2761E665E7D1}" type="presParOf" srcId="{EA45A371-7B30-4319-B8DD-4564A8BFD777}" destId="{5382540C-E64C-4228-BD50-311A6A7D2CF9}" srcOrd="3" destOrd="0" presId="urn:microsoft.com/office/officeart/2005/8/layout/vList2"/>
    <dgm:cxn modelId="{7FECD2FD-58D1-47DE-9709-A916F34D980D}" type="presParOf" srcId="{EA45A371-7B30-4319-B8DD-4564A8BFD777}" destId="{9B9DF69D-B157-4412-9207-7FD68CC341FB}" srcOrd="4" destOrd="0" presId="urn:microsoft.com/office/officeart/2005/8/layout/vList2"/>
    <dgm:cxn modelId="{6AB43D71-710C-4374-9FBD-D3E2B31BE43F}" type="presParOf" srcId="{EA45A371-7B30-4319-B8DD-4564A8BFD777}" destId="{8D083BDE-DE82-4A55-821B-C522496F6A48}" srcOrd="5" destOrd="0" presId="urn:microsoft.com/office/officeart/2005/8/layout/vList2"/>
    <dgm:cxn modelId="{15260892-63CB-41F5-8EE2-891AEF1BF37A}" type="presParOf" srcId="{EA45A371-7B30-4319-B8DD-4564A8BFD777}" destId="{74222B8B-39AA-4024-B387-760ED93D0805}" srcOrd="6" destOrd="0" presId="urn:microsoft.com/office/officeart/2005/8/layout/vList2"/>
    <dgm:cxn modelId="{C6EA9E8C-8EB2-4D25-881B-7EBEFF67B5A3}" type="presParOf" srcId="{EA45A371-7B30-4319-B8DD-4564A8BFD777}" destId="{59CEC0A4-94EC-4381-8CC7-72F5056C149A}" srcOrd="7" destOrd="0" presId="urn:microsoft.com/office/officeart/2005/8/layout/vList2"/>
    <dgm:cxn modelId="{8034BF50-49B3-4418-A0BB-67AAA4704908}" type="presParOf" srcId="{EA45A371-7B30-4319-B8DD-4564A8BFD777}" destId="{B6EDE3B8-36DC-406A-AB21-FE53918BC60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BB390-7EBC-4B60-A10A-F100010DEC31}">
      <dsp:nvSpPr>
        <dsp:cNvPr id="0" name=""/>
        <dsp:cNvSpPr/>
      </dsp:nvSpPr>
      <dsp:spPr>
        <a:xfrm>
          <a:off x="0" y="11312"/>
          <a:ext cx="11149013" cy="631800"/>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Outlook</a:t>
          </a:r>
          <a:endParaRPr lang="en-US" sz="2700" kern="1200" dirty="0"/>
        </a:p>
      </dsp:txBody>
      <dsp:txXfrm>
        <a:off x="0" y="11312"/>
        <a:ext cx="11149013" cy="631800"/>
      </dsp:txXfrm>
    </dsp:sp>
    <dsp:sp modelId="{A53216FF-F637-4E9A-BEFA-465DE4723971}">
      <dsp:nvSpPr>
        <dsp:cNvPr id="0" name=""/>
        <dsp:cNvSpPr/>
      </dsp:nvSpPr>
      <dsp:spPr>
        <a:xfrm>
          <a:off x="0" y="643112"/>
          <a:ext cx="11149013"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981"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smtClean="0"/>
            <a:t>General Troubleshooting</a:t>
          </a:r>
          <a:endParaRPr lang="en-US" sz="2100" kern="1200" dirty="0"/>
        </a:p>
        <a:p>
          <a:pPr marL="228600" lvl="1" indent="-228600" algn="l" defTabSz="933450" rtl="0">
            <a:lnSpc>
              <a:spcPct val="90000"/>
            </a:lnSpc>
            <a:spcBef>
              <a:spcPct val="0"/>
            </a:spcBef>
            <a:spcAft>
              <a:spcPct val="20000"/>
            </a:spcAft>
            <a:buChar char="••"/>
          </a:pPr>
          <a:r>
            <a:rPr lang="en-US" sz="2100" kern="1200" dirty="0" smtClean="0"/>
            <a:t>Calendar</a:t>
          </a:r>
          <a:endParaRPr lang="en-US" sz="2100" kern="1200" dirty="0"/>
        </a:p>
        <a:p>
          <a:pPr marL="228600" lvl="1" indent="-228600" algn="l" defTabSz="933450" rtl="0">
            <a:lnSpc>
              <a:spcPct val="90000"/>
            </a:lnSpc>
            <a:spcBef>
              <a:spcPct val="0"/>
            </a:spcBef>
            <a:spcAft>
              <a:spcPct val="20000"/>
            </a:spcAft>
            <a:buChar char="••"/>
          </a:pPr>
          <a:r>
            <a:rPr lang="en-US" sz="2100" kern="1200" dirty="0" smtClean="0"/>
            <a:t>Connectivity</a:t>
          </a:r>
          <a:endParaRPr lang="en-US" sz="2100" kern="1200" dirty="0"/>
        </a:p>
        <a:p>
          <a:pPr marL="228600" lvl="1" indent="-228600" algn="l" defTabSz="933450" rtl="0">
            <a:lnSpc>
              <a:spcPct val="90000"/>
            </a:lnSpc>
            <a:spcBef>
              <a:spcPct val="0"/>
            </a:spcBef>
            <a:spcAft>
              <a:spcPct val="20000"/>
            </a:spcAft>
            <a:buChar char="••"/>
          </a:pPr>
          <a:r>
            <a:rPr lang="en-US" sz="2100" kern="1200" dirty="0" smtClean="0"/>
            <a:t>OCAT</a:t>
          </a:r>
          <a:endParaRPr lang="en-US" sz="2100" kern="1200" dirty="0"/>
        </a:p>
      </dsp:txBody>
      <dsp:txXfrm>
        <a:off x="0" y="643112"/>
        <a:ext cx="11149013" cy="1564920"/>
      </dsp:txXfrm>
    </dsp:sp>
    <dsp:sp modelId="{013FC9F1-DDC2-453F-88BE-1E29CB18DF10}">
      <dsp:nvSpPr>
        <dsp:cNvPr id="0" name=""/>
        <dsp:cNvSpPr/>
      </dsp:nvSpPr>
      <dsp:spPr>
        <a:xfrm>
          <a:off x="0" y="2208032"/>
          <a:ext cx="11149013" cy="631800"/>
        </a:xfrm>
        <a:prstGeom prst="rect">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Word</a:t>
          </a:r>
          <a:endParaRPr lang="en-US" sz="2700" kern="1200" dirty="0"/>
        </a:p>
      </dsp:txBody>
      <dsp:txXfrm>
        <a:off x="0" y="2208032"/>
        <a:ext cx="11149013" cy="631800"/>
      </dsp:txXfrm>
    </dsp:sp>
    <dsp:sp modelId="{9B9DF69D-B157-4412-9207-7FD68CC341FB}">
      <dsp:nvSpPr>
        <dsp:cNvPr id="0" name=""/>
        <dsp:cNvSpPr/>
      </dsp:nvSpPr>
      <dsp:spPr>
        <a:xfrm>
          <a:off x="0" y="2917592"/>
          <a:ext cx="11149013" cy="631800"/>
        </a:xfrm>
        <a:prstGeom prst="rect">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Excel</a:t>
          </a:r>
          <a:endParaRPr lang="en-US" sz="2700" kern="1200" dirty="0"/>
        </a:p>
      </dsp:txBody>
      <dsp:txXfrm>
        <a:off x="0" y="2917592"/>
        <a:ext cx="11149013" cy="631800"/>
      </dsp:txXfrm>
    </dsp:sp>
    <dsp:sp modelId="{74222B8B-39AA-4024-B387-760ED93D0805}">
      <dsp:nvSpPr>
        <dsp:cNvPr id="0" name=""/>
        <dsp:cNvSpPr/>
      </dsp:nvSpPr>
      <dsp:spPr>
        <a:xfrm>
          <a:off x="0" y="3627152"/>
          <a:ext cx="11149013" cy="631800"/>
        </a:xfrm>
        <a:prstGeom prst="rect">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PowerPoint</a:t>
          </a:r>
          <a:endParaRPr lang="en-US" sz="2700" kern="1200" dirty="0"/>
        </a:p>
      </dsp:txBody>
      <dsp:txXfrm>
        <a:off x="0" y="3627152"/>
        <a:ext cx="11149013" cy="631800"/>
      </dsp:txXfrm>
    </dsp:sp>
    <dsp:sp modelId="{B6EDE3B8-36DC-406A-AB21-FE53918BC600}">
      <dsp:nvSpPr>
        <dsp:cNvPr id="0" name=""/>
        <dsp:cNvSpPr/>
      </dsp:nvSpPr>
      <dsp:spPr>
        <a:xfrm>
          <a:off x="0" y="4336712"/>
          <a:ext cx="11149013" cy="631800"/>
        </a:xfrm>
        <a:prstGeom prst="rect">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Q&amp;A</a:t>
          </a:r>
          <a:endParaRPr lang="en-US" sz="2700" kern="1200" dirty="0"/>
        </a:p>
      </dsp:txBody>
      <dsp:txXfrm>
        <a:off x="0" y="4336712"/>
        <a:ext cx="11149013" cy="631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solidFill>
                  <a:schemeClr val="tx1">
                    <a:alpha val="99000"/>
                  </a:schemeClr>
                </a:solidFill>
                <a:latin typeface="Segoe UI" pitchFamily="34" charset="0"/>
              </a:rPr>
              <a:t>TechEd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dirty="0"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5:40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04713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58918727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4017313829"/>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250961115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110609005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69068099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347586299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spTree>
    <p:extLst>
      <p:ext uri="{BB962C8B-B14F-4D97-AF65-F5344CB8AC3E}">
        <p14:creationId xmlns:p14="http://schemas.microsoft.com/office/powerpoint/2010/main" val="81302730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218081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447740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21526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803416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9777061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14838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07165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66981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422834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9116251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8752874"/>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witter.com/ms_ocat" TargetMode="External"/><Relationship Id="rId2" Type="http://schemas.openxmlformats.org/officeDocument/2006/relationships/hyperlink" Target="http://www.microsoft.com/en-us/download/details.aspx?id=28806"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testexchangeconnectivity.com/" TargetMode="External"/><Relationship Id="rId3" Type="http://schemas.openxmlformats.org/officeDocument/2006/relationships/hyperlink" Target="http://mfcmapi.codeplex.com/" TargetMode="External"/><Relationship Id="rId7" Type="http://schemas.openxmlformats.org/officeDocument/2006/relationships/hyperlink" Target="http://office.microsoft.com/en-us/outlook-help/command-line-switches-for-outlook-2010-HP010354956.aspx" TargetMode="External"/><Relationship Id="rId2" Type="http://schemas.openxmlformats.org/officeDocument/2006/relationships/hyperlink" Target="http://calcheck.codeplex.com/" TargetMode="External"/><Relationship Id="rId1" Type="http://schemas.openxmlformats.org/officeDocument/2006/relationships/slideLayout" Target="../slideLayouts/slideLayout8.xml"/><Relationship Id="rId6" Type="http://schemas.openxmlformats.org/officeDocument/2006/relationships/hyperlink" Target="http://twitter.com/ms_ocat" TargetMode="External"/><Relationship Id="rId5" Type="http://schemas.openxmlformats.org/officeDocument/2006/relationships/hyperlink" Target="http://www.microsoft.com/en-us/download/details.aspx?id=28806" TargetMode="External"/><Relationship Id="rId4" Type="http://schemas.openxmlformats.org/officeDocument/2006/relationships/hyperlink" Target="http://technet.microsoft.com/en-us/sysinternals/bb896653" TargetMode="External"/><Relationship Id="rId9" Type="http://schemas.openxmlformats.org/officeDocument/2006/relationships/hyperlink" Target="http://support.microsoft.com/kb/2563324"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hyperlink" Target="http://microsoft.com/msdn"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upport.microsoft.com/kb/2563324"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calcheck.codeplex.com/"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estexchangeconnectivity.com/"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339536"/>
            <a:ext cx="6718301" cy="1232464"/>
          </a:xfrm>
        </p:spPr>
        <p:txBody>
          <a:bodyPr>
            <a:normAutofit fontScale="90000"/>
          </a:bodyPr>
          <a:lstStyle/>
          <a:p>
            <a:r>
              <a:rPr lang="en-US" dirty="0" smtClean="0"/>
              <a:t>Supporting </a:t>
            </a:r>
            <a:r>
              <a:rPr lang="en-US" dirty="0"/>
              <a:t>Microsoft Office in an Enterprise Environment </a:t>
            </a:r>
          </a:p>
        </p:txBody>
      </p:sp>
      <p:sp>
        <p:nvSpPr>
          <p:cNvPr id="3" name="Subtitle 2"/>
          <p:cNvSpPr>
            <a:spLocks noGrp="1"/>
          </p:cNvSpPr>
          <p:nvPr>
            <p:ph type="subTitle" idx="1"/>
          </p:nvPr>
        </p:nvSpPr>
        <p:spPr/>
        <p:txBody>
          <a:bodyPr/>
          <a:lstStyle/>
          <a:p>
            <a:r>
              <a:rPr lang="en-US" dirty="0" smtClean="0"/>
              <a:t>Will Brandt</a:t>
            </a:r>
          </a:p>
          <a:p>
            <a:r>
              <a:rPr lang="en-US" dirty="0" smtClean="0"/>
              <a:t>Sr Technical Lead</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18414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OSP303</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r>
              <a:rPr lang="en-US" dirty="0" smtClean="0"/>
              <a:t>Will Brandt</a:t>
            </a:r>
          </a:p>
          <a:p>
            <a:r>
              <a:rPr lang="en-US" dirty="0" smtClean="0"/>
              <a:t>Sr Technical Lead</a:t>
            </a:r>
          </a:p>
          <a:p>
            <a:r>
              <a:rPr lang="en-US" dirty="0" smtClean="0"/>
              <a:t>Microsoft</a:t>
            </a:r>
            <a:endParaRPr lang="en-US" dirty="0"/>
          </a:p>
        </p:txBody>
      </p:sp>
      <p:sp>
        <p:nvSpPr>
          <p:cNvPr id="2" name="Title 1"/>
          <p:cNvSpPr>
            <a:spLocks noGrp="1"/>
          </p:cNvSpPr>
          <p:nvPr>
            <p:ph type="ctrTitle"/>
          </p:nvPr>
        </p:nvSpPr>
        <p:spPr/>
        <p:txBody>
          <a:bodyPr/>
          <a:lstStyle/>
          <a:p>
            <a:r>
              <a:rPr lang="en-US" dirty="0" smtClean="0"/>
              <a:t>Outlook Connectivity Troubleshooting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6635370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OCAT - Outlook</a:t>
            </a:r>
            <a:endParaRPr lang="en-US" dirty="0"/>
          </a:p>
        </p:txBody>
      </p:sp>
      <p:sp>
        <p:nvSpPr>
          <p:cNvPr id="3" name="Content Placeholder 2"/>
          <p:cNvSpPr>
            <a:spLocks noGrp="1"/>
          </p:cNvSpPr>
          <p:nvPr>
            <p:ph idx="1"/>
          </p:nvPr>
        </p:nvSpPr>
        <p:spPr>
          <a:xfrm>
            <a:off x="519112" y="1447799"/>
            <a:ext cx="11149013" cy="4893647"/>
          </a:xfrm>
        </p:spPr>
        <p:txBody>
          <a:bodyPr/>
          <a:lstStyle/>
          <a:p>
            <a:r>
              <a:rPr lang="en-US" dirty="0" smtClean="0"/>
              <a:t>Microsoft Outlook Configuration Analyzer Tool</a:t>
            </a:r>
          </a:p>
          <a:p>
            <a:pPr lvl="1"/>
            <a:r>
              <a:rPr lang="en-US" dirty="0">
                <a:hlinkClick r:id="rId2"/>
              </a:rPr>
              <a:t>http://</a:t>
            </a:r>
            <a:r>
              <a:rPr lang="en-US" dirty="0" smtClean="0">
                <a:hlinkClick r:id="rId2"/>
              </a:rPr>
              <a:t>www.microsoft.com/en-us/download/details.aspx?id=28806</a:t>
            </a:r>
            <a:r>
              <a:rPr lang="en-US" dirty="0" smtClean="0"/>
              <a:t> </a:t>
            </a:r>
          </a:p>
          <a:p>
            <a:pPr lvl="1"/>
            <a:r>
              <a:rPr lang="en-US" dirty="0" smtClean="0"/>
              <a:t>Provides Detailed Report of current Outlook Profile</a:t>
            </a:r>
          </a:p>
          <a:p>
            <a:pPr lvl="1"/>
            <a:r>
              <a:rPr lang="en-US" dirty="0" smtClean="0"/>
              <a:t>Highlights known problems</a:t>
            </a:r>
          </a:p>
          <a:p>
            <a:pPr lvl="2"/>
            <a:r>
              <a:rPr lang="en-US" dirty="0" smtClean="0"/>
              <a:t>V2 Automatically Updates Rules Used for Data Analysis</a:t>
            </a:r>
          </a:p>
          <a:p>
            <a:pPr lvl="1"/>
            <a:r>
              <a:rPr lang="en-US" dirty="0" smtClean="0"/>
              <a:t>Runs CalCheck</a:t>
            </a:r>
          </a:p>
          <a:p>
            <a:pPr lvl="1"/>
            <a:r>
              <a:rPr lang="en-US" dirty="0" smtClean="0"/>
              <a:t>Useful for Data Collection by Help Desk Personnel</a:t>
            </a:r>
          </a:p>
          <a:p>
            <a:pPr lvl="2"/>
            <a:r>
              <a:rPr lang="en-US" dirty="0" smtClean="0"/>
              <a:t>Generates an XML file that is portable across machines</a:t>
            </a:r>
          </a:p>
          <a:p>
            <a:pPr lvl="2"/>
            <a:endParaRPr lang="en-US" dirty="0"/>
          </a:p>
          <a:p>
            <a:pPr marL="460375" lvl="1" indent="0">
              <a:buNone/>
            </a:pPr>
            <a:r>
              <a:rPr lang="en-US" dirty="0" smtClean="0"/>
              <a:t>	Follow OCAT on Twitter:  </a:t>
            </a:r>
            <a:r>
              <a:rPr lang="en-US" dirty="0">
                <a:hlinkClick r:id="rId3"/>
              </a:rPr>
              <a:t>http://</a:t>
            </a:r>
            <a:r>
              <a:rPr lang="en-US" dirty="0" smtClean="0">
                <a:hlinkClick r:id="rId3"/>
              </a:rPr>
              <a:t>twitter.com/ms_ocat</a:t>
            </a:r>
            <a:endParaRPr lang="en-US" dirty="0"/>
          </a:p>
        </p:txBody>
      </p:sp>
      <p:sp>
        <p:nvSpPr>
          <p:cNvPr id="4" name="Freeform 93"/>
          <p:cNvSpPr>
            <a:spLocks noEditPoints="1"/>
          </p:cNvSpPr>
          <p:nvPr/>
        </p:nvSpPr>
        <p:spPr bwMode="auto">
          <a:xfrm>
            <a:off x="921795" y="5842316"/>
            <a:ext cx="336975" cy="440865"/>
          </a:xfrm>
          <a:custGeom>
            <a:avLst/>
            <a:gdLst>
              <a:gd name="T0" fmla="*/ 207 w 214"/>
              <a:gd name="T1" fmla="*/ 280 h 280"/>
              <a:gd name="T2" fmla="*/ 74 w 214"/>
              <a:gd name="T3" fmla="*/ 280 h 280"/>
              <a:gd name="T4" fmla="*/ 0 w 214"/>
              <a:gd name="T5" fmla="*/ 207 h 280"/>
              <a:gd name="T6" fmla="*/ 0 w 214"/>
              <a:gd name="T7" fmla="*/ 7 h 280"/>
              <a:gd name="T8" fmla="*/ 7 w 214"/>
              <a:gd name="T9" fmla="*/ 0 h 280"/>
              <a:gd name="T10" fmla="*/ 74 w 214"/>
              <a:gd name="T11" fmla="*/ 0 h 280"/>
              <a:gd name="T12" fmla="*/ 81 w 214"/>
              <a:gd name="T13" fmla="*/ 7 h 280"/>
              <a:gd name="T14" fmla="*/ 81 w 214"/>
              <a:gd name="T15" fmla="*/ 66 h 280"/>
              <a:gd name="T16" fmla="*/ 207 w 214"/>
              <a:gd name="T17" fmla="*/ 66 h 280"/>
              <a:gd name="T18" fmla="*/ 214 w 214"/>
              <a:gd name="T19" fmla="*/ 74 h 280"/>
              <a:gd name="T20" fmla="*/ 214 w 214"/>
              <a:gd name="T21" fmla="*/ 140 h 280"/>
              <a:gd name="T22" fmla="*/ 207 w 214"/>
              <a:gd name="T23" fmla="*/ 147 h 280"/>
              <a:gd name="T24" fmla="*/ 81 w 214"/>
              <a:gd name="T25" fmla="*/ 147 h 280"/>
              <a:gd name="T26" fmla="*/ 81 w 214"/>
              <a:gd name="T27" fmla="*/ 199 h 280"/>
              <a:gd name="T28" fmla="*/ 207 w 214"/>
              <a:gd name="T29" fmla="*/ 199 h 280"/>
              <a:gd name="T30" fmla="*/ 214 w 214"/>
              <a:gd name="T31" fmla="*/ 207 h 280"/>
              <a:gd name="T32" fmla="*/ 214 w 214"/>
              <a:gd name="T33" fmla="*/ 273 h 280"/>
              <a:gd name="T34" fmla="*/ 207 w 214"/>
              <a:gd name="T35" fmla="*/ 280 h 280"/>
              <a:gd name="T36" fmla="*/ 15 w 214"/>
              <a:gd name="T37" fmla="*/ 15 h 280"/>
              <a:gd name="T38" fmla="*/ 15 w 214"/>
              <a:gd name="T39" fmla="*/ 207 h 280"/>
              <a:gd name="T40" fmla="*/ 74 w 214"/>
              <a:gd name="T41" fmla="*/ 266 h 280"/>
              <a:gd name="T42" fmla="*/ 199 w 214"/>
              <a:gd name="T43" fmla="*/ 266 h 280"/>
              <a:gd name="T44" fmla="*/ 199 w 214"/>
              <a:gd name="T45" fmla="*/ 214 h 280"/>
              <a:gd name="T46" fmla="*/ 74 w 214"/>
              <a:gd name="T47" fmla="*/ 214 h 280"/>
              <a:gd name="T48" fmla="*/ 66 w 214"/>
              <a:gd name="T49" fmla="*/ 207 h 280"/>
              <a:gd name="T50" fmla="*/ 66 w 214"/>
              <a:gd name="T51" fmla="*/ 140 h 280"/>
              <a:gd name="T52" fmla="*/ 74 w 214"/>
              <a:gd name="T53" fmla="*/ 133 h 280"/>
              <a:gd name="T54" fmla="*/ 199 w 214"/>
              <a:gd name="T55" fmla="*/ 133 h 280"/>
              <a:gd name="T56" fmla="*/ 199 w 214"/>
              <a:gd name="T57" fmla="*/ 81 h 280"/>
              <a:gd name="T58" fmla="*/ 74 w 214"/>
              <a:gd name="T59" fmla="*/ 81 h 280"/>
              <a:gd name="T60" fmla="*/ 66 w 214"/>
              <a:gd name="T61" fmla="*/ 74 h 280"/>
              <a:gd name="T62" fmla="*/ 66 w 214"/>
              <a:gd name="T63" fmla="*/ 15 h 280"/>
              <a:gd name="T64" fmla="*/ 15 w 214"/>
              <a:gd name="T65" fmla="*/ 1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280">
                <a:moveTo>
                  <a:pt x="207" y="280"/>
                </a:moveTo>
                <a:cubicBezTo>
                  <a:pt x="74" y="280"/>
                  <a:pt x="74" y="280"/>
                  <a:pt x="74" y="280"/>
                </a:cubicBezTo>
                <a:cubicBezTo>
                  <a:pt x="33" y="280"/>
                  <a:pt x="0" y="247"/>
                  <a:pt x="0" y="207"/>
                </a:cubicBezTo>
                <a:cubicBezTo>
                  <a:pt x="0" y="7"/>
                  <a:pt x="0" y="7"/>
                  <a:pt x="0" y="7"/>
                </a:cubicBezTo>
                <a:cubicBezTo>
                  <a:pt x="0" y="3"/>
                  <a:pt x="3" y="0"/>
                  <a:pt x="7" y="0"/>
                </a:cubicBezTo>
                <a:cubicBezTo>
                  <a:pt x="74" y="0"/>
                  <a:pt x="74" y="0"/>
                  <a:pt x="74" y="0"/>
                </a:cubicBezTo>
                <a:cubicBezTo>
                  <a:pt x="78" y="0"/>
                  <a:pt x="81" y="3"/>
                  <a:pt x="81" y="7"/>
                </a:cubicBezTo>
                <a:cubicBezTo>
                  <a:pt x="81" y="66"/>
                  <a:pt x="81" y="66"/>
                  <a:pt x="81" y="66"/>
                </a:cubicBezTo>
                <a:cubicBezTo>
                  <a:pt x="207" y="66"/>
                  <a:pt x="207" y="66"/>
                  <a:pt x="207" y="66"/>
                </a:cubicBezTo>
                <a:cubicBezTo>
                  <a:pt x="211" y="66"/>
                  <a:pt x="214" y="70"/>
                  <a:pt x="214" y="74"/>
                </a:cubicBezTo>
                <a:cubicBezTo>
                  <a:pt x="214" y="140"/>
                  <a:pt x="214" y="140"/>
                  <a:pt x="214" y="140"/>
                </a:cubicBezTo>
                <a:cubicBezTo>
                  <a:pt x="214" y="144"/>
                  <a:pt x="211" y="147"/>
                  <a:pt x="207" y="147"/>
                </a:cubicBezTo>
                <a:cubicBezTo>
                  <a:pt x="81" y="147"/>
                  <a:pt x="81" y="147"/>
                  <a:pt x="81" y="147"/>
                </a:cubicBezTo>
                <a:cubicBezTo>
                  <a:pt x="81" y="199"/>
                  <a:pt x="81" y="199"/>
                  <a:pt x="81" y="199"/>
                </a:cubicBezTo>
                <a:cubicBezTo>
                  <a:pt x="207" y="199"/>
                  <a:pt x="207" y="199"/>
                  <a:pt x="207" y="199"/>
                </a:cubicBezTo>
                <a:cubicBezTo>
                  <a:pt x="211" y="199"/>
                  <a:pt x="214" y="202"/>
                  <a:pt x="214" y="207"/>
                </a:cubicBezTo>
                <a:cubicBezTo>
                  <a:pt x="214" y="273"/>
                  <a:pt x="214" y="273"/>
                  <a:pt x="214" y="273"/>
                </a:cubicBezTo>
                <a:cubicBezTo>
                  <a:pt x="214" y="277"/>
                  <a:pt x="211" y="280"/>
                  <a:pt x="207" y="280"/>
                </a:cubicBezTo>
                <a:close/>
                <a:moveTo>
                  <a:pt x="15" y="15"/>
                </a:moveTo>
                <a:cubicBezTo>
                  <a:pt x="15" y="207"/>
                  <a:pt x="15" y="207"/>
                  <a:pt x="15" y="207"/>
                </a:cubicBezTo>
                <a:cubicBezTo>
                  <a:pt x="15" y="239"/>
                  <a:pt x="41" y="266"/>
                  <a:pt x="74" y="266"/>
                </a:cubicBezTo>
                <a:cubicBezTo>
                  <a:pt x="199" y="266"/>
                  <a:pt x="199" y="266"/>
                  <a:pt x="199" y="266"/>
                </a:cubicBezTo>
                <a:cubicBezTo>
                  <a:pt x="199" y="214"/>
                  <a:pt x="199" y="214"/>
                  <a:pt x="199" y="214"/>
                </a:cubicBezTo>
                <a:cubicBezTo>
                  <a:pt x="74" y="214"/>
                  <a:pt x="74" y="214"/>
                  <a:pt x="74" y="214"/>
                </a:cubicBezTo>
                <a:cubicBezTo>
                  <a:pt x="70" y="214"/>
                  <a:pt x="66" y="211"/>
                  <a:pt x="66" y="207"/>
                </a:cubicBezTo>
                <a:cubicBezTo>
                  <a:pt x="66" y="140"/>
                  <a:pt x="66" y="140"/>
                  <a:pt x="66" y="140"/>
                </a:cubicBezTo>
                <a:cubicBezTo>
                  <a:pt x="66" y="136"/>
                  <a:pt x="70" y="133"/>
                  <a:pt x="74" y="133"/>
                </a:cubicBezTo>
                <a:cubicBezTo>
                  <a:pt x="199" y="133"/>
                  <a:pt x="199" y="133"/>
                  <a:pt x="199" y="133"/>
                </a:cubicBezTo>
                <a:cubicBezTo>
                  <a:pt x="199" y="81"/>
                  <a:pt x="199" y="81"/>
                  <a:pt x="199" y="81"/>
                </a:cubicBezTo>
                <a:cubicBezTo>
                  <a:pt x="74" y="81"/>
                  <a:pt x="74" y="81"/>
                  <a:pt x="74" y="81"/>
                </a:cubicBezTo>
                <a:cubicBezTo>
                  <a:pt x="70" y="81"/>
                  <a:pt x="66" y="78"/>
                  <a:pt x="66" y="74"/>
                </a:cubicBezTo>
                <a:cubicBezTo>
                  <a:pt x="66" y="15"/>
                  <a:pt x="66" y="15"/>
                  <a:pt x="66" y="15"/>
                </a:cubicBezTo>
                <a:lnTo>
                  <a:pt x="15"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948672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Subtitle 2"/>
          <p:cNvSpPr>
            <a:spLocks noGrp="1"/>
          </p:cNvSpPr>
          <p:nvPr>
            <p:ph type="subTitle" idx="1"/>
          </p:nvPr>
        </p:nvSpPr>
        <p:spPr/>
        <p:txBody>
          <a:bodyPr/>
          <a:lstStyle/>
          <a:p>
            <a:r>
              <a:rPr lang="en-US" dirty="0"/>
              <a:t>Will Brandt</a:t>
            </a:r>
          </a:p>
          <a:p>
            <a:r>
              <a:rPr lang="en-US" dirty="0"/>
              <a:t>Sr Technical Lead</a:t>
            </a:r>
          </a:p>
          <a:p>
            <a:r>
              <a:rPr lang="en-US" dirty="0"/>
              <a:t>Microsoft</a:t>
            </a:r>
          </a:p>
          <a:p>
            <a:endParaRPr lang="en-US" dirty="0"/>
          </a:p>
        </p:txBody>
      </p:sp>
      <p:sp>
        <p:nvSpPr>
          <p:cNvPr id="4" name="Title 3"/>
          <p:cNvSpPr>
            <a:spLocks noGrp="1"/>
          </p:cNvSpPr>
          <p:nvPr>
            <p:ph type="ctrTitle"/>
          </p:nvPr>
        </p:nvSpPr>
        <p:spPr/>
        <p:txBody>
          <a:bodyPr/>
          <a:lstStyle/>
          <a:p>
            <a:r>
              <a:rPr lang="en-US" dirty="0" smtClean="0"/>
              <a:t>OCAT</a:t>
            </a:r>
            <a:endParaRPr lang="en-US" dirty="0"/>
          </a:p>
        </p:txBody>
      </p:sp>
    </p:spTree>
    <p:extLst>
      <p:ext uri="{BB962C8B-B14F-4D97-AF65-F5344CB8AC3E}">
        <p14:creationId xmlns:p14="http://schemas.microsoft.com/office/powerpoint/2010/main" val="13168631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General Troubleshooting</a:t>
            </a:r>
            <a:endParaRPr lang="en-US" dirty="0"/>
          </a:p>
        </p:txBody>
      </p:sp>
      <p:sp>
        <p:nvSpPr>
          <p:cNvPr id="2" name="Title 1"/>
          <p:cNvSpPr>
            <a:spLocks noGrp="1"/>
          </p:cNvSpPr>
          <p:nvPr>
            <p:ph type="ctrTitle"/>
          </p:nvPr>
        </p:nvSpPr>
        <p:spPr/>
        <p:txBody>
          <a:bodyPr/>
          <a:lstStyle/>
          <a:p>
            <a:r>
              <a:rPr dirty="0" smtClean="0"/>
              <a:t>Word</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8966514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Troubleshooting - Word</a:t>
            </a:r>
            <a:endParaRPr lang="en-US" dirty="0"/>
          </a:p>
        </p:txBody>
      </p:sp>
      <p:sp>
        <p:nvSpPr>
          <p:cNvPr id="5" name="Content Placeholder 4"/>
          <p:cNvSpPr>
            <a:spLocks noGrp="1"/>
          </p:cNvSpPr>
          <p:nvPr>
            <p:ph sz="half" idx="1"/>
          </p:nvPr>
        </p:nvSpPr>
        <p:spPr>
          <a:xfrm>
            <a:off x="519113" y="1447800"/>
            <a:ext cx="5486400" cy="2419124"/>
          </a:xfrm>
        </p:spPr>
        <p:txBody>
          <a:bodyPr/>
          <a:lstStyle/>
          <a:p>
            <a:r>
              <a:rPr lang="en-US" dirty="0" smtClean="0"/>
              <a:t>Types of Issues</a:t>
            </a:r>
          </a:p>
          <a:p>
            <a:pPr lvl="1"/>
            <a:r>
              <a:rPr lang="en-US" dirty="0" smtClean="0"/>
              <a:t>Print Issues</a:t>
            </a:r>
          </a:p>
          <a:p>
            <a:pPr lvl="1"/>
            <a:r>
              <a:rPr lang="en-US" dirty="0" smtClean="0"/>
              <a:t>Layout</a:t>
            </a:r>
          </a:p>
          <a:p>
            <a:pPr lvl="1"/>
            <a:r>
              <a:rPr lang="en-US" dirty="0" smtClean="0"/>
              <a:t>Styles</a:t>
            </a:r>
          </a:p>
          <a:p>
            <a:pPr lvl="1"/>
            <a:r>
              <a:rPr lang="en-US" dirty="0" smtClean="0"/>
              <a:t>Formatting Issues</a:t>
            </a:r>
          </a:p>
          <a:p>
            <a:pPr lvl="1"/>
            <a:r>
              <a:rPr lang="en-US" dirty="0" smtClean="0"/>
              <a:t>Unable to Open Document</a:t>
            </a:r>
            <a:endParaRPr lang="en-US" dirty="0"/>
          </a:p>
        </p:txBody>
      </p:sp>
      <p:sp>
        <p:nvSpPr>
          <p:cNvPr id="6" name="Content Placeholder 5"/>
          <p:cNvSpPr>
            <a:spLocks noGrp="1"/>
          </p:cNvSpPr>
          <p:nvPr>
            <p:ph sz="half" idx="2"/>
          </p:nvPr>
        </p:nvSpPr>
        <p:spPr>
          <a:xfrm>
            <a:off x="6181725" y="1447800"/>
            <a:ext cx="5486400" cy="3748719"/>
          </a:xfrm>
        </p:spPr>
        <p:txBody>
          <a:bodyPr/>
          <a:lstStyle/>
          <a:p>
            <a:r>
              <a:rPr lang="en-US" dirty="0" smtClean="0"/>
              <a:t>Templates</a:t>
            </a:r>
          </a:p>
          <a:p>
            <a:pPr lvl="1"/>
            <a:r>
              <a:rPr lang="en-US" dirty="0" smtClean="0"/>
              <a:t>Normal.dotm</a:t>
            </a:r>
          </a:p>
          <a:p>
            <a:pPr lvl="1"/>
            <a:r>
              <a:rPr lang="en-US" dirty="0" smtClean="0"/>
              <a:t>Every document has a template attached</a:t>
            </a:r>
          </a:p>
          <a:p>
            <a:r>
              <a:rPr lang="en-US" dirty="0" smtClean="0"/>
              <a:t>Print Drivers</a:t>
            </a:r>
          </a:p>
          <a:p>
            <a:pPr lvl="1"/>
            <a:r>
              <a:rPr lang="en-US" dirty="0" smtClean="0"/>
              <a:t>More than just printing</a:t>
            </a:r>
          </a:p>
          <a:p>
            <a:r>
              <a:rPr lang="en-US" dirty="0" smtClean="0"/>
              <a:t>Add-ins</a:t>
            </a:r>
          </a:p>
          <a:p>
            <a:r>
              <a:rPr lang="en-US" dirty="0" smtClean="0"/>
              <a:t>Recovering Text from Corrupt Documents</a:t>
            </a:r>
            <a:endParaRPr lang="en-US" dirty="0"/>
          </a:p>
        </p:txBody>
      </p:sp>
    </p:spTree>
    <p:extLst>
      <p:ext uri="{BB962C8B-B14F-4D97-AF65-F5344CB8AC3E}">
        <p14:creationId xmlns:p14="http://schemas.microsoft.com/office/powerpoint/2010/main" val="6003985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Subtitle 2"/>
          <p:cNvSpPr>
            <a:spLocks noGrp="1"/>
          </p:cNvSpPr>
          <p:nvPr>
            <p:ph type="subTitle" idx="1"/>
          </p:nvPr>
        </p:nvSpPr>
        <p:spPr/>
        <p:txBody>
          <a:bodyPr/>
          <a:lstStyle/>
          <a:p>
            <a:r>
              <a:rPr lang="en-US" dirty="0"/>
              <a:t>Will Brandt</a:t>
            </a:r>
          </a:p>
          <a:p>
            <a:r>
              <a:rPr lang="en-US" dirty="0"/>
              <a:t>Sr Technical Lead</a:t>
            </a:r>
          </a:p>
          <a:p>
            <a:r>
              <a:rPr lang="en-US" dirty="0"/>
              <a:t>Microsoft</a:t>
            </a:r>
          </a:p>
          <a:p>
            <a:endParaRPr lang="en-US" dirty="0"/>
          </a:p>
        </p:txBody>
      </p:sp>
      <p:sp>
        <p:nvSpPr>
          <p:cNvPr id="4" name="Title 3"/>
          <p:cNvSpPr>
            <a:spLocks noGrp="1"/>
          </p:cNvSpPr>
          <p:nvPr>
            <p:ph type="ctrTitle"/>
          </p:nvPr>
        </p:nvSpPr>
        <p:spPr/>
        <p:txBody>
          <a:bodyPr/>
          <a:lstStyle/>
          <a:p>
            <a:r>
              <a:rPr lang="en-US" dirty="0" smtClean="0"/>
              <a:t>Word Troubleshooting</a:t>
            </a:r>
            <a:endParaRPr lang="en-US" dirty="0"/>
          </a:p>
        </p:txBody>
      </p:sp>
    </p:spTree>
    <p:extLst>
      <p:ext uri="{BB962C8B-B14F-4D97-AF65-F5344CB8AC3E}">
        <p14:creationId xmlns:p14="http://schemas.microsoft.com/office/powerpoint/2010/main" val="64737421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General Troubleshooting</a:t>
            </a:r>
            <a:endParaRPr lang="en-US" dirty="0"/>
          </a:p>
        </p:txBody>
      </p:sp>
      <p:sp>
        <p:nvSpPr>
          <p:cNvPr id="2" name="Title 1"/>
          <p:cNvSpPr>
            <a:spLocks noGrp="1"/>
          </p:cNvSpPr>
          <p:nvPr>
            <p:ph type="ctrTitle"/>
          </p:nvPr>
        </p:nvSpPr>
        <p:spPr/>
        <p:txBody>
          <a:bodyPr/>
          <a:lstStyle/>
          <a:p>
            <a:r>
              <a:rPr dirty="0" smtClean="0"/>
              <a:t>Excel</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5655550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 Excel</a:t>
            </a:r>
            <a:endParaRPr lang="en-US" dirty="0"/>
          </a:p>
        </p:txBody>
      </p:sp>
      <p:sp>
        <p:nvSpPr>
          <p:cNvPr id="4" name="Content Placeholder 3"/>
          <p:cNvSpPr>
            <a:spLocks noGrp="1"/>
          </p:cNvSpPr>
          <p:nvPr>
            <p:ph idx="1"/>
          </p:nvPr>
        </p:nvSpPr>
        <p:spPr/>
        <p:txBody>
          <a:bodyPr/>
          <a:lstStyle/>
          <a:p>
            <a:r>
              <a:rPr lang="en-US" dirty="0" smtClean="0"/>
              <a:t>Save Issues (User Specific)</a:t>
            </a:r>
          </a:p>
          <a:p>
            <a:pPr lvl="1"/>
            <a:r>
              <a:rPr lang="en-US" dirty="0" smtClean="0"/>
              <a:t>How Excel Saves</a:t>
            </a:r>
          </a:p>
          <a:p>
            <a:pPr lvl="1"/>
            <a:r>
              <a:rPr lang="en-US" dirty="0" smtClean="0"/>
              <a:t>Necessary permissions</a:t>
            </a:r>
          </a:p>
          <a:p>
            <a:pPr lvl="2"/>
            <a:r>
              <a:rPr lang="en-US" dirty="0" smtClean="0"/>
              <a:t>Read – To read existing file on open</a:t>
            </a:r>
          </a:p>
          <a:p>
            <a:pPr lvl="2"/>
            <a:r>
              <a:rPr lang="en-US" dirty="0" smtClean="0"/>
              <a:t>Write – To write temp file</a:t>
            </a:r>
          </a:p>
          <a:p>
            <a:pPr lvl="2"/>
            <a:r>
              <a:rPr lang="en-US" dirty="0" smtClean="0"/>
              <a:t>Delete – To delete original file</a:t>
            </a:r>
          </a:p>
          <a:p>
            <a:pPr lvl="2"/>
            <a:r>
              <a:rPr lang="en-US" dirty="0" smtClean="0"/>
              <a:t>Modify – To rename the temp file</a:t>
            </a:r>
          </a:p>
          <a:p>
            <a:pPr lvl="1"/>
            <a:r>
              <a:rPr lang="en-US" dirty="0" smtClean="0"/>
              <a:t>Network</a:t>
            </a:r>
          </a:p>
          <a:p>
            <a:pPr lvl="2"/>
            <a:r>
              <a:rPr lang="en-US" dirty="0" smtClean="0"/>
              <a:t>Copy local</a:t>
            </a:r>
          </a:p>
          <a:p>
            <a:pPr lvl="2"/>
            <a:r>
              <a:rPr lang="en-US" dirty="0" smtClean="0"/>
              <a:t>Be aware of antivirus, backup software, etc</a:t>
            </a:r>
          </a:p>
        </p:txBody>
      </p:sp>
    </p:spTree>
    <p:extLst>
      <p:ext uri="{BB962C8B-B14F-4D97-AF65-F5344CB8AC3E}">
        <p14:creationId xmlns:p14="http://schemas.microsoft.com/office/powerpoint/2010/main" val="209850750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 Excel</a:t>
            </a:r>
            <a:endParaRPr lang="en-US" dirty="0"/>
          </a:p>
        </p:txBody>
      </p:sp>
      <p:sp>
        <p:nvSpPr>
          <p:cNvPr id="3" name="Content Placeholder 2"/>
          <p:cNvSpPr>
            <a:spLocks noGrp="1"/>
          </p:cNvSpPr>
          <p:nvPr>
            <p:ph sz="half" idx="1"/>
          </p:nvPr>
        </p:nvSpPr>
        <p:spPr>
          <a:xfrm>
            <a:off x="519113" y="1447800"/>
            <a:ext cx="5486400" cy="3631763"/>
          </a:xfrm>
        </p:spPr>
        <p:txBody>
          <a:bodyPr/>
          <a:lstStyle/>
          <a:p>
            <a:r>
              <a:rPr lang="en-US" dirty="0" smtClean="0"/>
              <a:t>File Specific Issues</a:t>
            </a:r>
          </a:p>
          <a:p>
            <a:pPr lvl="1"/>
            <a:r>
              <a:rPr lang="en-US" dirty="0" smtClean="0"/>
              <a:t>Formulas do not Calculate Properly</a:t>
            </a:r>
          </a:p>
          <a:p>
            <a:pPr lvl="1"/>
            <a:r>
              <a:rPr lang="en-US" dirty="0" smtClean="0"/>
              <a:t>Erratic Behavior</a:t>
            </a:r>
          </a:p>
          <a:p>
            <a:pPr lvl="1"/>
            <a:r>
              <a:rPr lang="en-US" dirty="0" smtClean="0"/>
              <a:t>Crashes</a:t>
            </a:r>
          </a:p>
          <a:p>
            <a:pPr lvl="1"/>
            <a:endParaRPr lang="en-US" dirty="0"/>
          </a:p>
          <a:p>
            <a:r>
              <a:rPr lang="en-US" dirty="0" smtClean="0"/>
              <a:t>Performance</a:t>
            </a:r>
          </a:p>
          <a:p>
            <a:pPr lvl="1"/>
            <a:r>
              <a:rPr lang="en-US" dirty="0" smtClean="0"/>
              <a:t>Formulas and Macros that reference entire columns</a:t>
            </a:r>
          </a:p>
          <a:p>
            <a:pPr lvl="1"/>
            <a:r>
              <a:rPr lang="en-US" dirty="0" smtClean="0"/>
              <a:t>Abundance of Objects</a:t>
            </a:r>
            <a:endParaRPr lang="en-US" dirty="0"/>
          </a:p>
        </p:txBody>
      </p:sp>
      <p:sp>
        <p:nvSpPr>
          <p:cNvPr id="4" name="Content Placeholder 3"/>
          <p:cNvSpPr>
            <a:spLocks noGrp="1"/>
          </p:cNvSpPr>
          <p:nvPr>
            <p:ph sz="half" idx="2"/>
          </p:nvPr>
        </p:nvSpPr>
        <p:spPr>
          <a:xfrm>
            <a:off x="6181725" y="1447800"/>
            <a:ext cx="5486400" cy="3213187"/>
          </a:xfrm>
        </p:spPr>
        <p:txBody>
          <a:bodyPr/>
          <a:lstStyle/>
          <a:p>
            <a:r>
              <a:rPr lang="en-US" dirty="0" smtClean="0"/>
              <a:t>Round-tripping </a:t>
            </a:r>
          </a:p>
          <a:p>
            <a:r>
              <a:rPr lang="en-US" dirty="0" smtClean="0"/>
              <a:t>Troubleshoot common problem areas</a:t>
            </a:r>
          </a:p>
          <a:p>
            <a:pPr lvl="1"/>
            <a:r>
              <a:rPr lang="en-US" dirty="0" smtClean="0"/>
              <a:t>Shapes</a:t>
            </a:r>
          </a:p>
          <a:p>
            <a:pPr lvl="1"/>
            <a:r>
              <a:rPr lang="en-US" dirty="0" smtClean="0"/>
              <a:t>Styles</a:t>
            </a:r>
          </a:p>
          <a:p>
            <a:pPr lvl="1"/>
            <a:r>
              <a:rPr lang="en-US" dirty="0" smtClean="0"/>
              <a:t>Defined names</a:t>
            </a:r>
          </a:p>
          <a:p>
            <a:pPr lvl="1"/>
            <a:r>
              <a:rPr lang="en-US" dirty="0" smtClean="0"/>
              <a:t>Excel in a new shell</a:t>
            </a:r>
          </a:p>
          <a:p>
            <a:pPr lvl="2"/>
            <a:r>
              <a:rPr lang="en-US" dirty="0" smtClean="0"/>
              <a:t>Opening multiple instances</a:t>
            </a:r>
          </a:p>
        </p:txBody>
      </p:sp>
    </p:spTree>
    <p:extLst>
      <p:ext uri="{BB962C8B-B14F-4D97-AF65-F5344CB8AC3E}">
        <p14:creationId xmlns:p14="http://schemas.microsoft.com/office/powerpoint/2010/main" val="370147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Subtitle 2"/>
          <p:cNvSpPr>
            <a:spLocks noGrp="1"/>
          </p:cNvSpPr>
          <p:nvPr>
            <p:ph type="subTitle" idx="1"/>
          </p:nvPr>
        </p:nvSpPr>
        <p:spPr/>
        <p:txBody>
          <a:bodyPr/>
          <a:lstStyle/>
          <a:p>
            <a:r>
              <a:rPr lang="en-US" dirty="0"/>
              <a:t>Will Brandt</a:t>
            </a:r>
          </a:p>
          <a:p>
            <a:r>
              <a:rPr lang="en-US" dirty="0"/>
              <a:t>Sr Technical Lead</a:t>
            </a:r>
          </a:p>
          <a:p>
            <a:r>
              <a:rPr lang="en-US" dirty="0"/>
              <a:t>Microsoft</a:t>
            </a:r>
          </a:p>
          <a:p>
            <a:endParaRPr lang="en-US" dirty="0"/>
          </a:p>
        </p:txBody>
      </p:sp>
      <p:sp>
        <p:nvSpPr>
          <p:cNvPr id="4" name="Title 3"/>
          <p:cNvSpPr>
            <a:spLocks noGrp="1"/>
          </p:cNvSpPr>
          <p:nvPr>
            <p:ph type="ctrTitle"/>
          </p:nvPr>
        </p:nvSpPr>
        <p:spPr/>
        <p:txBody>
          <a:bodyPr/>
          <a:lstStyle/>
          <a:p>
            <a:r>
              <a:rPr lang="en-US" dirty="0" smtClean="0"/>
              <a:t>Excel Troubleshooting</a:t>
            </a:r>
            <a:endParaRPr lang="en-US" dirty="0"/>
          </a:p>
        </p:txBody>
      </p:sp>
    </p:spTree>
    <p:extLst>
      <p:ext uri="{BB962C8B-B14F-4D97-AF65-F5344CB8AC3E}">
        <p14:creationId xmlns:p14="http://schemas.microsoft.com/office/powerpoint/2010/main" val="42330236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4244564"/>
              </p:ext>
            </p:extLst>
          </p:nvPr>
        </p:nvGraphicFramePr>
        <p:xfrm>
          <a:off x="519112" y="1447799"/>
          <a:ext cx="11149013" cy="4979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6001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General Troubleshooting</a:t>
            </a:r>
            <a:endParaRPr lang="en-US" dirty="0"/>
          </a:p>
        </p:txBody>
      </p:sp>
      <p:sp>
        <p:nvSpPr>
          <p:cNvPr id="2" name="Title 1"/>
          <p:cNvSpPr>
            <a:spLocks noGrp="1"/>
          </p:cNvSpPr>
          <p:nvPr>
            <p:ph type="ctrTitle"/>
          </p:nvPr>
        </p:nvSpPr>
        <p:spPr/>
        <p:txBody>
          <a:bodyPr/>
          <a:lstStyle/>
          <a:p>
            <a:r>
              <a:rPr dirty="0" smtClean="0"/>
              <a:t>PowerPoint</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6268254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Troubleshooting - PowerPoint</a:t>
            </a:r>
            <a:endParaRPr lang="en-US" dirty="0"/>
          </a:p>
        </p:txBody>
      </p:sp>
      <p:sp>
        <p:nvSpPr>
          <p:cNvPr id="4" name="Content Placeholder 3"/>
          <p:cNvSpPr>
            <a:spLocks noGrp="1"/>
          </p:cNvSpPr>
          <p:nvPr>
            <p:ph idx="1"/>
          </p:nvPr>
        </p:nvSpPr>
        <p:spPr>
          <a:xfrm>
            <a:off x="519112" y="1447799"/>
            <a:ext cx="11149013" cy="3896451"/>
          </a:xfrm>
        </p:spPr>
        <p:txBody>
          <a:bodyPr/>
          <a:lstStyle/>
          <a:p>
            <a:r>
              <a:rPr lang="en-US" dirty="0" smtClean="0"/>
              <a:t>Slide Masters</a:t>
            </a:r>
          </a:p>
          <a:p>
            <a:pPr lvl="1"/>
            <a:r>
              <a:rPr lang="en-US" dirty="0" smtClean="0"/>
              <a:t>Control Available Layouts and Applied Formatting</a:t>
            </a:r>
          </a:p>
          <a:p>
            <a:pPr lvl="1"/>
            <a:r>
              <a:rPr lang="en-US" dirty="0" smtClean="0"/>
              <a:t>Can cause unexpected formatting to be applied</a:t>
            </a:r>
          </a:p>
          <a:p>
            <a:r>
              <a:rPr lang="en-US" dirty="0" smtClean="0"/>
              <a:t>Recovering Corrupt Slides</a:t>
            </a:r>
          </a:p>
          <a:p>
            <a:pPr lvl="1"/>
            <a:r>
              <a:rPr lang="en-US" dirty="0" smtClean="0"/>
              <a:t>Insert Slides from File</a:t>
            </a:r>
          </a:p>
          <a:p>
            <a:pPr lvl="1"/>
            <a:r>
              <a:rPr lang="en-US" dirty="0" smtClean="0"/>
              <a:t>Divide and Conquer</a:t>
            </a:r>
          </a:p>
          <a:p>
            <a:pPr lvl="1"/>
            <a:r>
              <a:rPr lang="en-US" dirty="0" smtClean="0"/>
              <a:t>Recover from XML</a:t>
            </a:r>
          </a:p>
          <a:p>
            <a:r>
              <a:rPr lang="en-US" dirty="0" smtClean="0"/>
              <a:t>Selection and Visibility</a:t>
            </a:r>
            <a:endParaRPr lang="en-US" dirty="0"/>
          </a:p>
        </p:txBody>
      </p:sp>
    </p:spTree>
    <p:extLst>
      <p:ext uri="{BB962C8B-B14F-4D97-AF65-F5344CB8AC3E}">
        <p14:creationId xmlns:p14="http://schemas.microsoft.com/office/powerpoint/2010/main" val="33108887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Subtitle 2"/>
          <p:cNvSpPr>
            <a:spLocks noGrp="1"/>
          </p:cNvSpPr>
          <p:nvPr>
            <p:ph type="subTitle" idx="1"/>
          </p:nvPr>
        </p:nvSpPr>
        <p:spPr/>
        <p:txBody>
          <a:bodyPr/>
          <a:lstStyle/>
          <a:p>
            <a:r>
              <a:rPr lang="en-US" dirty="0"/>
              <a:t>Will Brandt</a:t>
            </a:r>
          </a:p>
          <a:p>
            <a:r>
              <a:rPr lang="en-US" dirty="0"/>
              <a:t>Sr Technical Lead</a:t>
            </a:r>
          </a:p>
          <a:p>
            <a:r>
              <a:rPr lang="en-US" dirty="0"/>
              <a:t>Microsoft</a:t>
            </a:r>
          </a:p>
          <a:p>
            <a:endParaRPr lang="en-US" dirty="0"/>
          </a:p>
        </p:txBody>
      </p:sp>
      <p:sp>
        <p:nvSpPr>
          <p:cNvPr id="4" name="Title 3"/>
          <p:cNvSpPr>
            <a:spLocks noGrp="1"/>
          </p:cNvSpPr>
          <p:nvPr>
            <p:ph type="ctrTitle"/>
          </p:nvPr>
        </p:nvSpPr>
        <p:spPr/>
        <p:txBody>
          <a:bodyPr/>
          <a:lstStyle/>
          <a:p>
            <a:r>
              <a:rPr lang="en-US" dirty="0" smtClean="0"/>
              <a:t>PowerPoint Troubleshooting</a:t>
            </a:r>
            <a:endParaRPr lang="en-US" dirty="0"/>
          </a:p>
        </p:txBody>
      </p:sp>
    </p:spTree>
    <p:extLst>
      <p:ext uri="{BB962C8B-B14F-4D97-AF65-F5344CB8AC3E}">
        <p14:creationId xmlns:p14="http://schemas.microsoft.com/office/powerpoint/2010/main" val="29834395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a:xfrm>
            <a:off x="519112" y="1447799"/>
            <a:ext cx="11149013" cy="5105401"/>
          </a:xfrm>
        </p:spPr>
        <p:txBody>
          <a:bodyPr>
            <a:normAutofit fontScale="70000" lnSpcReduction="20000"/>
          </a:bodyPr>
          <a:lstStyle/>
          <a:p>
            <a:r>
              <a:rPr lang="en-US" sz="3000" dirty="0" smtClean="0"/>
              <a:t>CalCheck</a:t>
            </a:r>
            <a:r>
              <a:rPr lang="en-US" sz="3000" dirty="0"/>
              <a:t>:  </a:t>
            </a:r>
            <a:r>
              <a:rPr lang="en-US" sz="3000" dirty="0">
                <a:hlinkClick r:id="rId2"/>
              </a:rPr>
              <a:t>http://calcheck.codeplex.com</a:t>
            </a:r>
            <a:r>
              <a:rPr lang="en-US" sz="3000" dirty="0" smtClean="0">
                <a:hlinkClick r:id="rId2"/>
              </a:rPr>
              <a:t>/</a:t>
            </a:r>
            <a:r>
              <a:rPr lang="en-US" sz="3000" dirty="0" smtClean="0"/>
              <a:t> </a:t>
            </a:r>
          </a:p>
          <a:p>
            <a:endParaRPr lang="en-US" sz="3000" dirty="0" smtClean="0"/>
          </a:p>
          <a:p>
            <a:r>
              <a:rPr lang="en-US" sz="3000" dirty="0" smtClean="0"/>
              <a:t>MFCMapi/MrMapi</a:t>
            </a:r>
            <a:r>
              <a:rPr lang="en-US" sz="3000" dirty="0"/>
              <a:t>:  </a:t>
            </a:r>
            <a:r>
              <a:rPr lang="en-US" sz="3000" dirty="0">
                <a:hlinkClick r:id="rId3"/>
              </a:rPr>
              <a:t>http://mfcmapi.codeplex.com</a:t>
            </a:r>
            <a:r>
              <a:rPr lang="en-US" sz="3000" dirty="0" smtClean="0">
                <a:hlinkClick r:id="rId3"/>
              </a:rPr>
              <a:t>/</a:t>
            </a:r>
            <a:endParaRPr lang="en-US" sz="3000" dirty="0" smtClean="0"/>
          </a:p>
          <a:p>
            <a:endParaRPr lang="en-US" sz="3000" dirty="0" smtClean="0"/>
          </a:p>
          <a:p>
            <a:r>
              <a:rPr lang="en-US" sz="3000" dirty="0" smtClean="0"/>
              <a:t>Process </a:t>
            </a:r>
            <a:r>
              <a:rPr lang="en-US" sz="3000" dirty="0"/>
              <a:t>Explorer:  </a:t>
            </a:r>
            <a:r>
              <a:rPr lang="en-US" sz="3000" dirty="0">
                <a:hlinkClick r:id="rId4"/>
              </a:rPr>
              <a:t>http://</a:t>
            </a:r>
            <a:r>
              <a:rPr lang="en-US" sz="3000" dirty="0" smtClean="0">
                <a:hlinkClick r:id="rId4"/>
              </a:rPr>
              <a:t>technet.microsoft.com/en-us/sysinternals/bb896653</a:t>
            </a:r>
            <a:r>
              <a:rPr lang="en-US" sz="3000" dirty="0" smtClean="0"/>
              <a:t> </a:t>
            </a:r>
          </a:p>
          <a:p>
            <a:pPr marL="460375" lvl="1" indent="-460375"/>
            <a:endParaRPr lang="en-US" sz="3000" dirty="0" smtClean="0"/>
          </a:p>
          <a:p>
            <a:pPr marL="460375" lvl="1" indent="-460375"/>
            <a:r>
              <a:rPr lang="en-US" sz="3000" dirty="0" smtClean="0"/>
              <a:t>OCAT:  </a:t>
            </a:r>
            <a:r>
              <a:rPr lang="en-US" sz="3000" dirty="0">
                <a:hlinkClick r:id="rId5"/>
              </a:rPr>
              <a:t>http://www.microsoft.com/en-us/download/details.aspx?id=28806</a:t>
            </a:r>
            <a:r>
              <a:rPr lang="en-US" sz="3000" dirty="0"/>
              <a:t> </a:t>
            </a:r>
            <a:endParaRPr lang="en-US" sz="3000" dirty="0" smtClean="0"/>
          </a:p>
          <a:p>
            <a:pPr marL="460375" lvl="1" indent="-460375"/>
            <a:endParaRPr lang="en-US" sz="3200" dirty="0"/>
          </a:p>
          <a:p>
            <a:pPr marL="460375" lvl="1" indent="-460375"/>
            <a:r>
              <a:rPr lang="en-US" sz="3200" dirty="0"/>
              <a:t>Follow OCAT on Twitter:  </a:t>
            </a:r>
            <a:r>
              <a:rPr lang="en-US" sz="3200" dirty="0">
                <a:hlinkClick r:id="rId6"/>
              </a:rPr>
              <a:t>http://twitter.com/ms_ocat</a:t>
            </a:r>
            <a:r>
              <a:rPr lang="en-US" sz="3200" dirty="0"/>
              <a:t> </a:t>
            </a:r>
          </a:p>
          <a:p>
            <a:endParaRPr lang="en-US" sz="3000" dirty="0" smtClean="0"/>
          </a:p>
          <a:p>
            <a:r>
              <a:rPr lang="en-US" sz="3000" dirty="0" smtClean="0"/>
              <a:t>Outlook Switches:  </a:t>
            </a:r>
            <a:r>
              <a:rPr lang="en-US" sz="3000" dirty="0">
                <a:hlinkClick r:id="rId7"/>
              </a:rPr>
              <a:t>http://</a:t>
            </a:r>
            <a:r>
              <a:rPr lang="en-US" sz="3000" dirty="0" smtClean="0">
                <a:hlinkClick r:id="rId7"/>
              </a:rPr>
              <a:t>office.microsoft.com/en-us/outlook-help/command-line-switches-for-outlook-2010-HP010354956.aspx</a:t>
            </a:r>
            <a:r>
              <a:rPr lang="en-US" sz="3000" dirty="0" smtClean="0"/>
              <a:t> </a:t>
            </a:r>
          </a:p>
          <a:p>
            <a:pPr marL="460375" lvl="1" indent="-460375"/>
            <a:endParaRPr lang="en-US" sz="3000" dirty="0" smtClean="0"/>
          </a:p>
          <a:p>
            <a:pPr marL="460375" lvl="1" indent="-460375"/>
            <a:r>
              <a:rPr lang="en-US" sz="3000" dirty="0" smtClean="0"/>
              <a:t>Remote Connectivity Analyzer:  </a:t>
            </a:r>
            <a:r>
              <a:rPr lang="en-US" sz="3000" dirty="0">
                <a:hlinkClick r:id="rId8"/>
              </a:rPr>
              <a:t>https://www.testexchangeconnectivity.com/</a:t>
            </a:r>
            <a:r>
              <a:rPr lang="en-US" sz="3000" dirty="0"/>
              <a:t> </a:t>
            </a:r>
            <a:endParaRPr lang="en-US" sz="3000" dirty="0" smtClean="0"/>
          </a:p>
          <a:p>
            <a:pPr marL="460375" lvl="1" indent="-460375"/>
            <a:endParaRPr lang="en-US" sz="3200" dirty="0" smtClean="0"/>
          </a:p>
          <a:p>
            <a:pPr marL="460375" lvl="1" indent="-460375"/>
            <a:r>
              <a:rPr lang="en-US" sz="3200" dirty="0" smtClean="0"/>
              <a:t>Current </a:t>
            </a:r>
            <a:r>
              <a:rPr lang="en-US" sz="3200" dirty="0"/>
              <a:t>issues with Microsoft Exchange ActiveSync and third-party devices: </a:t>
            </a:r>
            <a:r>
              <a:rPr lang="en-US" sz="3200" dirty="0">
                <a:hlinkClick r:id="rId9"/>
              </a:rPr>
              <a:t>http://support.microsoft.com/kb/2563324</a:t>
            </a:r>
            <a:r>
              <a:rPr lang="en-US" sz="3200" dirty="0"/>
              <a:t> </a:t>
            </a:r>
            <a:endParaRPr lang="en-US" sz="3200" dirty="0" smtClean="0"/>
          </a:p>
          <a:p>
            <a:pPr marL="460375" lvl="1" indent="-460375"/>
            <a:endParaRPr lang="en-US" sz="3000" dirty="0"/>
          </a:p>
        </p:txBody>
      </p:sp>
    </p:spTree>
    <p:extLst>
      <p:ext uri="{BB962C8B-B14F-4D97-AF65-F5344CB8AC3E}">
        <p14:creationId xmlns:p14="http://schemas.microsoft.com/office/powerpoint/2010/main" val="43616490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152400"/>
            <a:ext cx="11149013" cy="553998"/>
          </a:xfrm>
        </p:spPr>
        <p:txBody>
          <a:bodyPr/>
          <a:lstStyle/>
          <a:p>
            <a:r>
              <a:rPr lang="en-US" sz="4000" dirty="0" smtClean="0"/>
              <a:t>Related Content</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3646766353"/>
              </p:ext>
            </p:extLst>
          </p:nvPr>
        </p:nvGraphicFramePr>
        <p:xfrm>
          <a:off x="303212" y="893865"/>
          <a:ext cx="11353800" cy="5811738"/>
        </p:xfrm>
        <a:graphic>
          <a:graphicData uri="http://schemas.openxmlformats.org/drawingml/2006/table">
            <a:tbl>
              <a:tblPr>
                <a:tableStyleId>{5C22544A-7EE6-4342-B048-85BDC9FD1C3A}</a:tableStyleId>
              </a:tblPr>
              <a:tblGrid>
                <a:gridCol w="914400"/>
                <a:gridCol w="8534400"/>
                <a:gridCol w="1905000"/>
              </a:tblGrid>
              <a:tr h="300624">
                <a:tc>
                  <a:txBody>
                    <a:bodyPr/>
                    <a:lstStyle/>
                    <a:p>
                      <a:pPr algn="l" fontAlgn="t"/>
                      <a:r>
                        <a:rPr lang="en-US" sz="1400" b="1" i="0" u="none" strike="noStrike" dirty="0">
                          <a:solidFill>
                            <a:schemeClr val="tx1"/>
                          </a:solidFill>
                          <a:effectLst/>
                        </a:rPr>
                        <a:t>Code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US" sz="1400" b="1" i="0" u="none" strike="noStrike" dirty="0">
                          <a:solidFill>
                            <a:schemeClr val="tx1"/>
                          </a:solidFill>
                          <a:effectLst/>
                        </a:rPr>
                        <a:t>Title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fontAlgn="t"/>
                      <a:r>
                        <a:rPr lang="en-US" sz="1400" b="1" i="0" u="none" strike="noStrike" dirty="0">
                          <a:solidFill>
                            <a:schemeClr val="tx1"/>
                          </a:solidFill>
                          <a:effectLst/>
                        </a:rPr>
                        <a:t>Schedule</a:t>
                      </a:r>
                      <a:endParaRPr lang="en-US" sz="1400" b="1" i="0" u="none" strike="noStrike" dirty="0">
                        <a:solidFill>
                          <a:schemeClr val="tx1"/>
                        </a:solidFill>
                        <a:effectLst/>
                        <a:latin typeface="Arial"/>
                      </a:endParaRPr>
                    </a:p>
                  </a:txBody>
                  <a:tcPr marL="4903" marR="4903" marT="4903"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OSP221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Office 365 for Enterprises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6/11/2012  3:00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OSP305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The Modern Compatibility Process to Accelerate Microsoft Office Deployment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6/11/2012 4:45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dirty="0">
                          <a:solidFill>
                            <a:schemeClr val="tx1"/>
                          </a:solidFill>
                          <a:effectLst/>
                          <a:latin typeface="Arial"/>
                        </a:rPr>
                        <a:t>OSP321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Active Directory Integration with Microsoft Office 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6/12/2012  10:15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OSP224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Office 365 Management and Deployment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6/12/2012  1:30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dirty="0">
                          <a:solidFill>
                            <a:schemeClr val="tx1"/>
                          </a:solidFill>
                          <a:effectLst/>
                          <a:latin typeface="Arial"/>
                        </a:rPr>
                        <a:t>OSP223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Office 365 for Education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6/12/2012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5312">
                <a:tc>
                  <a:txBody>
                    <a:bodyPr/>
                    <a:lstStyle/>
                    <a:p>
                      <a:pPr algn="l" fontAlgn="b"/>
                      <a:r>
                        <a:rPr lang="en-US" sz="1100" b="0" i="0" u="none" strike="noStrike" dirty="0">
                          <a:solidFill>
                            <a:schemeClr val="tx1"/>
                          </a:solidFill>
                          <a:effectLst/>
                          <a:latin typeface="Arial"/>
                        </a:rPr>
                        <a:t>OSP303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Supporting Microsoft Office in an Enterprise Environment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6/12/2012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14">
                <a:tc>
                  <a:txBody>
                    <a:bodyPr/>
                    <a:lstStyle/>
                    <a:p>
                      <a:pPr algn="l" fontAlgn="b"/>
                      <a:r>
                        <a:rPr lang="en-US" sz="1100" b="0" i="0" u="none" strike="noStrike" dirty="0">
                          <a:solidFill>
                            <a:schemeClr val="tx1"/>
                          </a:solidFill>
                          <a:effectLst/>
                          <a:latin typeface="Arial"/>
                        </a:rPr>
                        <a:t>OSP202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Excel: A Web Development Tool?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6/12/2012 5:00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Office Deployment for the Elite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6/13/2012 10:15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To the Cloud, from the Trenches: Best Practices for Migrating to Microsoft Office 365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6/13/2012  1:30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Building Integrated Microsoft Office 365, SharePoint Online, and Office Solutions Using BCS and LOB Data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6/13/2012  3:15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Office 365 Security, Privacy, and Trust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6/13/2012  5:00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Microsoft Office 365 Service Reliability and Disaster Recovery</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6/14/2012  8:30 AM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OSP304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Optimized Desktop Deployment Jeopardy Live Game Show</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6/14/2012 1:00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60416">
                <a:tc>
                  <a:txBody>
                    <a:bodyPr/>
                    <a:lstStyle/>
                    <a:p>
                      <a:pPr algn="l" fontAlgn="b"/>
                      <a:r>
                        <a:rPr lang="en-US" sz="1100" b="0" i="0" u="none" strike="noStrike" dirty="0">
                          <a:solidFill>
                            <a:schemeClr val="tx1"/>
                          </a:solidFill>
                          <a:effectLst/>
                          <a:latin typeface="Arial"/>
                        </a:rPr>
                        <a:t>OSP222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Empowering Small Businesses: Microsoft Office 365 P-Suite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a:solidFill>
                            <a:schemeClr val="tx1"/>
                          </a:solidFill>
                          <a:effectLst/>
                          <a:latin typeface="Arial"/>
                        </a:rPr>
                        <a:t>6/14/2012  4:30  PM</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1037540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Resources</a:t>
            </a:r>
            <a:endParaRPr lang="en-US" dirty="0"/>
          </a:p>
        </p:txBody>
      </p:sp>
      <p:sp>
        <p:nvSpPr>
          <p:cNvPr id="3" name="Text Placeholder 2"/>
          <p:cNvSpPr>
            <a:spLocks noGrp="1"/>
          </p:cNvSpPr>
          <p:nvPr>
            <p:ph type="body" sz="quarter" idx="10"/>
          </p:nvPr>
        </p:nvSpPr>
        <p:spPr>
          <a:xfrm>
            <a:off x="608012" y="1524000"/>
            <a:ext cx="11149013" cy="2542234"/>
          </a:xfrm>
        </p:spPr>
        <p:txBody>
          <a:bodyPr/>
          <a:lstStyle/>
          <a:p>
            <a:r>
              <a:rPr lang="en-US" b="1" dirty="0"/>
              <a:t>Office 365 </a:t>
            </a:r>
            <a:r>
              <a:rPr lang="en-US" b="1" dirty="0" smtClean="0"/>
              <a:t>TechCenter: </a:t>
            </a:r>
            <a:r>
              <a:rPr lang="en-US" dirty="0" smtClean="0"/>
              <a:t>technet.microsoft.com/Office365</a:t>
            </a:r>
            <a:endParaRPr lang="en-US" sz="2800" dirty="0"/>
          </a:p>
          <a:p>
            <a:endParaRPr lang="en-US" b="1" dirty="0" smtClean="0"/>
          </a:p>
          <a:p>
            <a:r>
              <a:rPr lang="en-US" b="1" dirty="0" smtClean="0"/>
              <a:t>Office </a:t>
            </a:r>
            <a:r>
              <a:rPr lang="en-US" b="1" dirty="0"/>
              <a:t>Client TechCenter</a:t>
            </a:r>
            <a:r>
              <a:rPr lang="en-US" dirty="0" smtClean="0"/>
              <a:t>: technet.microsoft.com/office</a:t>
            </a:r>
          </a:p>
          <a:p>
            <a:endParaRPr lang="en-US" dirty="0"/>
          </a:p>
          <a:p>
            <a:pPr marL="460375" lvl="1" indent="0">
              <a:buNone/>
            </a:pPr>
            <a:endParaRPr lang="en-US" dirty="0"/>
          </a:p>
        </p:txBody>
      </p:sp>
      <p:sp>
        <p:nvSpPr>
          <p:cNvPr id="5" name="TextBox 4"/>
          <p:cNvSpPr txBox="1"/>
          <p:nvPr/>
        </p:nvSpPr>
        <p:spPr>
          <a:xfrm>
            <a:off x="531812" y="3673697"/>
            <a:ext cx="11430000" cy="2117503"/>
          </a:xfrm>
          <a:prstGeom prst="rect">
            <a:avLst/>
          </a:prstGeom>
          <a:noFill/>
        </p:spPr>
        <p:txBody>
          <a:bodyPr wrap="square" lIns="91440" tIns="91440" rIns="91440" bIns="91440" rtlCol="0">
            <a:spAutoFit/>
          </a:bodyPr>
          <a:lstStyle/>
          <a:p>
            <a:pPr marL="460375" indent="-460375">
              <a:lnSpc>
                <a:spcPct val="90000"/>
              </a:lnSpc>
              <a:spcBef>
                <a:spcPct val="20000"/>
              </a:spcBef>
              <a:buSzPct val="90000"/>
              <a:buFontTx/>
              <a:buBlip>
                <a:blip r:embed="rId2"/>
              </a:buBlip>
            </a:pPr>
            <a:r>
              <a:rPr lang="en-US" sz="3200" b="1" dirty="0">
                <a:gradFill>
                  <a:gsLst>
                    <a:gs pos="0">
                      <a:srgbClr val="FFFFFF"/>
                    </a:gs>
                    <a:gs pos="86000">
                      <a:srgbClr val="FFFFFF"/>
                    </a:gs>
                  </a:gsLst>
                  <a:lin ang="5400000" scaled="0"/>
                </a:gradFill>
              </a:rPr>
              <a:t>Office, Office 365 and SharePoint Demo Area Includes:</a:t>
            </a:r>
          </a:p>
          <a:p>
            <a:pPr marL="855663" lvl="1" indent="-395288">
              <a:lnSpc>
                <a:spcPct val="90000"/>
              </a:lnSpc>
              <a:spcBef>
                <a:spcPct val="20000"/>
              </a:spcBef>
              <a:buSzPct val="90000"/>
              <a:buFontTx/>
              <a:buBlip>
                <a:blip r:embed="rId2"/>
              </a:buBlip>
            </a:pPr>
            <a:r>
              <a:rPr lang="en-US" sz="2400" dirty="0">
                <a:gradFill>
                  <a:gsLst>
                    <a:gs pos="0">
                      <a:srgbClr val="FFFFFF"/>
                    </a:gs>
                    <a:gs pos="86000">
                      <a:srgbClr val="FFFFFF"/>
                    </a:gs>
                  </a:gsLst>
                  <a:lin ang="5400000" scaled="0"/>
                </a:gradFill>
              </a:rPr>
              <a:t>	</a:t>
            </a:r>
            <a:r>
              <a:rPr lang="en-US" sz="2800" dirty="0">
                <a:gradFill>
                  <a:gsLst>
                    <a:gs pos="0">
                      <a:srgbClr val="FFFFFF"/>
                    </a:gs>
                    <a:gs pos="86000">
                      <a:srgbClr val="FFFFFF"/>
                    </a:gs>
                  </a:gsLst>
                  <a:lin ang="5400000" scaled="0"/>
                </a:gradFill>
              </a:rPr>
              <a:t>Office 365 IT Pro Command Center</a:t>
            </a:r>
          </a:p>
          <a:p>
            <a:pPr marL="855663" lvl="1" indent="-395288">
              <a:lnSpc>
                <a:spcPct val="90000"/>
              </a:lnSpc>
              <a:spcBef>
                <a:spcPct val="20000"/>
              </a:spcBef>
              <a:buSzPct val="90000"/>
              <a:buFontTx/>
              <a:buBlip>
                <a:blip r:embed="rId2"/>
              </a:buBlip>
            </a:pPr>
            <a:r>
              <a:rPr lang="en-US" sz="2800" dirty="0">
                <a:gradFill>
                  <a:gsLst>
                    <a:gs pos="0">
                      <a:srgbClr val="FFFFFF"/>
                    </a:gs>
                    <a:gs pos="86000">
                      <a:srgbClr val="FFFFFF"/>
                    </a:gs>
                  </a:gsLst>
                  <a:lin ang="5400000" scaled="0"/>
                </a:gradFill>
              </a:rPr>
              <a:t>	Office 365 Data Center Exhibit</a:t>
            </a:r>
          </a:p>
          <a:p>
            <a:pPr>
              <a:lnSpc>
                <a:spcPct val="90000"/>
              </a:lnSpc>
              <a:spcBef>
                <a:spcPct val="20000"/>
              </a:spcBef>
              <a:buSzPct val="90000"/>
            </a:pPr>
            <a:endParaRPr lang="en-US" sz="3200" dirty="0" smtClean="0">
              <a:solidFill>
                <a:srgbClr val="FFFFFF">
                  <a:alpha val="99000"/>
                </a:srgbClr>
              </a:solidFill>
            </a:endParaRPr>
          </a:p>
        </p:txBody>
      </p:sp>
    </p:spTree>
    <p:extLst>
      <p:ext uri="{BB962C8B-B14F-4D97-AF65-F5344CB8AC3E}">
        <p14:creationId xmlns:p14="http://schemas.microsoft.com/office/powerpoint/2010/main" val="2265474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smtClean="0">
                <a:solidFill>
                  <a:schemeClr val="accent1">
                    <a:alpha val="99000"/>
                  </a:schemeClr>
                </a:solidFill>
                <a:latin typeface="Segoe UI" pitchFamily="34" charset="0"/>
                <a:ea typeface="Segoe UI" pitchFamily="34" charset="0"/>
                <a:cs typeface="Segoe UI" pitchFamily="34" charset="0"/>
              </a:rPr>
              <a:t>myTechEd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smtClean="0"/>
              <a:t>General Troubleshooting, Calendar, Connectivity, OCAT</a:t>
            </a:r>
            <a:endParaRPr lang="en-US" dirty="0"/>
          </a:p>
        </p:txBody>
      </p:sp>
      <p:sp>
        <p:nvSpPr>
          <p:cNvPr id="2" name="Title 1"/>
          <p:cNvSpPr>
            <a:spLocks noGrp="1"/>
          </p:cNvSpPr>
          <p:nvPr>
            <p:ph type="ctrTitle"/>
          </p:nvPr>
        </p:nvSpPr>
        <p:spPr/>
        <p:txBody>
          <a:bodyPr/>
          <a:lstStyle/>
          <a:p>
            <a:r>
              <a:rPr dirty="0" smtClean="0"/>
              <a:t>Outlook</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790061266"/>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Troubleshooting - Outlook</a:t>
            </a:r>
            <a:endParaRPr lang="en-US" dirty="0"/>
          </a:p>
        </p:txBody>
      </p:sp>
      <p:sp>
        <p:nvSpPr>
          <p:cNvPr id="5" name="Content Placeholder 4"/>
          <p:cNvSpPr>
            <a:spLocks noGrp="1"/>
          </p:cNvSpPr>
          <p:nvPr>
            <p:ph sz="half" idx="1"/>
          </p:nvPr>
        </p:nvSpPr>
        <p:spPr>
          <a:xfrm>
            <a:off x="519113" y="1447800"/>
            <a:ext cx="5486400" cy="2012859"/>
          </a:xfrm>
        </p:spPr>
        <p:txBody>
          <a:bodyPr/>
          <a:lstStyle/>
          <a:p>
            <a:r>
              <a:rPr lang="en-US" dirty="0" smtClean="0"/>
              <a:t>Types of Issues</a:t>
            </a:r>
          </a:p>
          <a:p>
            <a:pPr lvl="1"/>
            <a:r>
              <a:rPr lang="en-US" dirty="0" smtClean="0"/>
              <a:t>Crashes</a:t>
            </a:r>
          </a:p>
          <a:p>
            <a:pPr lvl="1"/>
            <a:r>
              <a:rPr lang="en-US" dirty="0" smtClean="0"/>
              <a:t>Hangs</a:t>
            </a:r>
          </a:p>
          <a:p>
            <a:pPr lvl="1"/>
            <a:r>
              <a:rPr lang="en-US" dirty="0" smtClean="0"/>
              <a:t>Error Messages</a:t>
            </a:r>
          </a:p>
          <a:p>
            <a:pPr lvl="1"/>
            <a:r>
              <a:rPr lang="en-US" dirty="0" smtClean="0"/>
              <a:t>Unexpected Behavior</a:t>
            </a:r>
            <a:endParaRPr lang="en-US" dirty="0"/>
          </a:p>
        </p:txBody>
      </p:sp>
      <p:sp>
        <p:nvSpPr>
          <p:cNvPr id="6" name="Content Placeholder 5"/>
          <p:cNvSpPr>
            <a:spLocks noGrp="1"/>
          </p:cNvSpPr>
          <p:nvPr>
            <p:ph sz="half" idx="2"/>
          </p:nvPr>
        </p:nvSpPr>
        <p:spPr>
          <a:xfrm>
            <a:off x="6181725" y="1447800"/>
            <a:ext cx="5486400" cy="4179606"/>
          </a:xfrm>
        </p:spPr>
        <p:txBody>
          <a:bodyPr/>
          <a:lstStyle/>
          <a:p>
            <a:r>
              <a:rPr lang="en-US" dirty="0" smtClean="0"/>
              <a:t>Profile Testing</a:t>
            </a:r>
          </a:p>
          <a:p>
            <a:pPr lvl="1"/>
            <a:r>
              <a:rPr lang="en-US" dirty="0" smtClean="0"/>
              <a:t>New</a:t>
            </a:r>
          </a:p>
          <a:p>
            <a:pPr lvl="1"/>
            <a:r>
              <a:rPr lang="en-US" dirty="0" smtClean="0"/>
              <a:t>Cached vs. Online</a:t>
            </a:r>
          </a:p>
          <a:p>
            <a:r>
              <a:rPr lang="en-US" dirty="0" smtClean="0"/>
              <a:t>Add-in Troubleshooting</a:t>
            </a:r>
          </a:p>
          <a:p>
            <a:pPr lvl="1"/>
            <a:r>
              <a:rPr lang="en-US" dirty="0" smtClean="0"/>
              <a:t>Safe Mode</a:t>
            </a:r>
          </a:p>
          <a:p>
            <a:pPr lvl="1"/>
            <a:r>
              <a:rPr lang="en-US" dirty="0" smtClean="0"/>
              <a:t>Process Explorer</a:t>
            </a:r>
          </a:p>
          <a:p>
            <a:r>
              <a:rPr lang="en-US" dirty="0" smtClean="0"/>
              <a:t>Switches</a:t>
            </a:r>
          </a:p>
          <a:p>
            <a:pPr lvl="1"/>
            <a:r>
              <a:rPr lang="en-US" dirty="0" smtClean="0"/>
              <a:t>Safe</a:t>
            </a:r>
          </a:p>
          <a:p>
            <a:pPr lvl="1"/>
            <a:r>
              <a:rPr lang="en-US" dirty="0" smtClean="0"/>
              <a:t>Cleanviews</a:t>
            </a:r>
          </a:p>
          <a:p>
            <a:pPr lvl="1"/>
            <a:r>
              <a:rPr lang="en-US" dirty="0" smtClean="0"/>
              <a:t>Cleanreminders</a:t>
            </a:r>
            <a:endParaRPr lang="en-US" dirty="0"/>
          </a:p>
        </p:txBody>
      </p:sp>
    </p:spTree>
    <p:extLst>
      <p:ext uri="{BB962C8B-B14F-4D97-AF65-F5344CB8AC3E}">
        <p14:creationId xmlns:p14="http://schemas.microsoft.com/office/powerpoint/2010/main" val="3272873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r>
              <a:rPr lang="en-US" dirty="0" smtClean="0"/>
              <a:t>Will Brandt</a:t>
            </a:r>
          </a:p>
          <a:p>
            <a:r>
              <a:rPr lang="en-US" dirty="0" smtClean="0"/>
              <a:t>Sr Technical Lead</a:t>
            </a:r>
          </a:p>
          <a:p>
            <a:r>
              <a:rPr lang="en-US" dirty="0" smtClean="0"/>
              <a:t>Microsoft</a:t>
            </a:r>
            <a:endParaRPr lang="en-US" dirty="0"/>
          </a:p>
        </p:txBody>
      </p:sp>
      <p:sp>
        <p:nvSpPr>
          <p:cNvPr id="2" name="Title 1"/>
          <p:cNvSpPr>
            <a:spLocks noGrp="1"/>
          </p:cNvSpPr>
          <p:nvPr>
            <p:ph type="ctrTitle"/>
          </p:nvPr>
        </p:nvSpPr>
        <p:spPr/>
        <p:txBody>
          <a:bodyPr/>
          <a:lstStyle/>
          <a:p>
            <a:r>
              <a:rPr lang="en-US" dirty="0" smtClean="0"/>
              <a:t>Outlook Profile and Add-In Troubleshooting</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 Outlook</a:t>
            </a:r>
            <a:endParaRPr lang="en-US" dirty="0"/>
          </a:p>
        </p:txBody>
      </p:sp>
      <p:sp>
        <p:nvSpPr>
          <p:cNvPr id="3" name="Content Placeholder 2"/>
          <p:cNvSpPr>
            <a:spLocks noGrp="1"/>
          </p:cNvSpPr>
          <p:nvPr>
            <p:ph idx="1"/>
          </p:nvPr>
        </p:nvSpPr>
        <p:spPr>
          <a:xfrm>
            <a:off x="519112" y="1447799"/>
            <a:ext cx="11149013" cy="5181601"/>
          </a:xfrm>
        </p:spPr>
        <p:txBody>
          <a:bodyPr>
            <a:normAutofit lnSpcReduction="10000"/>
          </a:bodyPr>
          <a:lstStyle/>
          <a:p>
            <a:r>
              <a:rPr lang="en-US" dirty="0" smtClean="0"/>
              <a:t>Most Common Type of Issue in Support</a:t>
            </a:r>
          </a:p>
          <a:p>
            <a:pPr lvl="1"/>
            <a:r>
              <a:rPr lang="en-US" dirty="0" smtClean="0"/>
              <a:t>Missing, Duplicate, Time Change</a:t>
            </a:r>
          </a:p>
          <a:p>
            <a:r>
              <a:rPr lang="en-US" dirty="0" smtClean="0"/>
              <a:t>Best Practices</a:t>
            </a:r>
          </a:p>
          <a:p>
            <a:pPr lvl="1"/>
            <a:r>
              <a:rPr lang="en-US" dirty="0" smtClean="0"/>
              <a:t>Mobile Devices</a:t>
            </a:r>
          </a:p>
          <a:p>
            <a:pPr lvl="2"/>
            <a:r>
              <a:rPr lang="en-US" dirty="0" smtClean="0"/>
              <a:t>Keep Exchange Updated</a:t>
            </a:r>
          </a:p>
          <a:p>
            <a:pPr lvl="2"/>
            <a:r>
              <a:rPr lang="en-US" dirty="0" smtClean="0"/>
              <a:t>Keep Devices Updated</a:t>
            </a:r>
          </a:p>
          <a:p>
            <a:pPr lvl="2"/>
            <a:r>
              <a:rPr lang="en-US" dirty="0"/>
              <a:t>Current issues with Microsoft Exchange ActiveSync and third-party devices: </a:t>
            </a:r>
            <a:r>
              <a:rPr lang="en-US" dirty="0">
                <a:hlinkClick r:id="rId2"/>
              </a:rPr>
              <a:t>http://</a:t>
            </a:r>
            <a:r>
              <a:rPr lang="en-US" dirty="0" smtClean="0">
                <a:hlinkClick r:id="rId2"/>
              </a:rPr>
              <a:t>support.microsoft.com/kb/2563324</a:t>
            </a:r>
            <a:r>
              <a:rPr lang="en-US" dirty="0" smtClean="0"/>
              <a:t> </a:t>
            </a:r>
          </a:p>
          <a:p>
            <a:pPr lvl="1"/>
            <a:r>
              <a:rPr lang="en-US" dirty="0"/>
              <a:t>End Dates for Recurring Meetings</a:t>
            </a:r>
          </a:p>
          <a:p>
            <a:pPr lvl="1"/>
            <a:r>
              <a:rPr lang="en-US" dirty="0" smtClean="0"/>
              <a:t>Delegates</a:t>
            </a:r>
          </a:p>
          <a:p>
            <a:pPr lvl="2"/>
            <a:r>
              <a:rPr lang="en-US" dirty="0" smtClean="0"/>
              <a:t>Who Can Act on an Item</a:t>
            </a:r>
          </a:p>
          <a:p>
            <a:pPr lvl="2"/>
            <a:r>
              <a:rPr lang="en-US" dirty="0" smtClean="0"/>
              <a:t>Limit Total Number</a:t>
            </a:r>
          </a:p>
          <a:p>
            <a:pPr lvl="2"/>
            <a:r>
              <a:rPr lang="en-US" dirty="0" smtClean="0"/>
              <a:t>Versions of the Outlook Client</a:t>
            </a:r>
            <a:endParaRPr lang="en-US" dirty="0"/>
          </a:p>
        </p:txBody>
      </p:sp>
    </p:spTree>
    <p:extLst>
      <p:ext uri="{BB962C8B-B14F-4D97-AF65-F5344CB8AC3E}">
        <p14:creationId xmlns:p14="http://schemas.microsoft.com/office/powerpoint/2010/main" val="12779808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CalCheck - Outlook</a:t>
            </a:r>
            <a:endParaRPr lang="en-US" dirty="0"/>
          </a:p>
        </p:txBody>
      </p:sp>
      <p:sp>
        <p:nvSpPr>
          <p:cNvPr id="3" name="Content Placeholder 2"/>
          <p:cNvSpPr>
            <a:spLocks noGrp="1"/>
          </p:cNvSpPr>
          <p:nvPr>
            <p:ph idx="1"/>
          </p:nvPr>
        </p:nvSpPr>
        <p:spPr>
          <a:xfrm>
            <a:off x="519112" y="1447799"/>
            <a:ext cx="11149013" cy="4721292"/>
          </a:xfrm>
        </p:spPr>
        <p:txBody>
          <a:bodyPr/>
          <a:lstStyle/>
          <a:p>
            <a:r>
              <a:rPr lang="en-US" sz="2800" dirty="0" smtClean="0"/>
              <a:t>Available at </a:t>
            </a:r>
            <a:r>
              <a:rPr lang="en-US" sz="2800" dirty="0" smtClean="0">
                <a:hlinkClick r:id="rId2"/>
              </a:rPr>
              <a:t>http://calcheck.codeplex.com</a:t>
            </a:r>
            <a:endParaRPr lang="en-US" sz="2800" dirty="0" smtClean="0"/>
          </a:p>
          <a:p>
            <a:r>
              <a:rPr lang="en-US" sz="2800" dirty="0" smtClean="0"/>
              <a:t>Opens the default calendar for given profile (controllable via switch)</a:t>
            </a:r>
          </a:p>
          <a:p>
            <a:r>
              <a:rPr lang="en-US" sz="2800" dirty="0" smtClean="0"/>
              <a:t>Checks for known problems</a:t>
            </a:r>
          </a:p>
          <a:p>
            <a:r>
              <a:rPr lang="en-US" sz="2800" dirty="0" smtClean="0"/>
              <a:t>Permission problems</a:t>
            </a:r>
          </a:p>
          <a:p>
            <a:pPr lvl="1"/>
            <a:r>
              <a:rPr lang="en-US" sz="2400" dirty="0" smtClean="0"/>
              <a:t>No Organizer email</a:t>
            </a:r>
          </a:p>
          <a:p>
            <a:pPr lvl="1"/>
            <a:r>
              <a:rPr lang="en-US" sz="2400" dirty="0" smtClean="0"/>
              <a:t>No dispidRecurring Property (won’t show in Day/Week/Month view)</a:t>
            </a:r>
          </a:p>
          <a:p>
            <a:r>
              <a:rPr lang="en-US" sz="2800" dirty="0" smtClean="0"/>
              <a:t>Switches</a:t>
            </a:r>
          </a:p>
          <a:p>
            <a:pPr lvl="1"/>
            <a:r>
              <a:rPr lang="en-US" sz="2400" dirty="0" smtClean="0"/>
              <a:t>-A (Output all calendar items to Calcheck.CSV)</a:t>
            </a:r>
          </a:p>
          <a:p>
            <a:pPr lvl="1"/>
            <a:r>
              <a:rPr lang="en-US" sz="2400" dirty="0" smtClean="0"/>
              <a:t>-S (Process Entire Server Unless Mailbox is Specified)</a:t>
            </a:r>
          </a:p>
          <a:p>
            <a:pPr lvl="1"/>
            <a:r>
              <a:rPr lang="en-US" sz="2400" dirty="0" smtClean="0"/>
              <a:t>-R (Put a Report Message in the Inbox with the Calcheck.log file)</a:t>
            </a:r>
            <a:endParaRPr lang="en-US" sz="2400" dirty="0"/>
          </a:p>
          <a:p>
            <a:pPr lvl="1"/>
            <a:r>
              <a:rPr lang="en-US" sz="2400" dirty="0" smtClean="0"/>
              <a:t>-? (Display CalCheck help and all switches)</a:t>
            </a:r>
          </a:p>
        </p:txBody>
      </p:sp>
    </p:spTree>
    <p:extLst>
      <p:ext uri="{BB962C8B-B14F-4D97-AF65-F5344CB8AC3E}">
        <p14:creationId xmlns:p14="http://schemas.microsoft.com/office/powerpoint/2010/main" val="175124677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 </a:t>
            </a:r>
            <a:endParaRPr lang="en-US" dirty="0"/>
          </a:p>
        </p:txBody>
      </p:sp>
      <p:sp>
        <p:nvSpPr>
          <p:cNvPr id="3" name="Subtitle 2"/>
          <p:cNvSpPr>
            <a:spLocks noGrp="1"/>
          </p:cNvSpPr>
          <p:nvPr>
            <p:ph type="subTitle" idx="1"/>
          </p:nvPr>
        </p:nvSpPr>
        <p:spPr/>
        <p:txBody>
          <a:bodyPr/>
          <a:lstStyle/>
          <a:p>
            <a:r>
              <a:rPr lang="en-US" dirty="0" smtClean="0"/>
              <a:t>Will Brandt</a:t>
            </a:r>
          </a:p>
          <a:p>
            <a:r>
              <a:rPr lang="en-US" dirty="0" smtClean="0"/>
              <a:t>Sr Technical Lead</a:t>
            </a:r>
          </a:p>
          <a:p>
            <a:r>
              <a:rPr lang="en-US" dirty="0" smtClean="0"/>
              <a:t>Microsoft</a:t>
            </a:r>
            <a:endParaRPr lang="en-US" dirty="0"/>
          </a:p>
        </p:txBody>
      </p:sp>
      <p:sp>
        <p:nvSpPr>
          <p:cNvPr id="2" name="Title 1"/>
          <p:cNvSpPr>
            <a:spLocks noGrp="1"/>
          </p:cNvSpPr>
          <p:nvPr>
            <p:ph type="ctrTitle"/>
          </p:nvPr>
        </p:nvSpPr>
        <p:spPr/>
        <p:txBody>
          <a:bodyPr/>
          <a:lstStyle/>
          <a:p>
            <a:r>
              <a:rPr lang="en-US" dirty="0" smtClean="0"/>
              <a:t>CalCheck</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9079504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Connectivity - Outlook</a:t>
            </a:r>
            <a:endParaRPr lang="en-US" dirty="0"/>
          </a:p>
        </p:txBody>
      </p:sp>
      <p:sp>
        <p:nvSpPr>
          <p:cNvPr id="3" name="Content Placeholder 2"/>
          <p:cNvSpPr>
            <a:spLocks noGrp="1"/>
          </p:cNvSpPr>
          <p:nvPr>
            <p:ph idx="1"/>
          </p:nvPr>
        </p:nvSpPr>
        <p:spPr>
          <a:xfrm>
            <a:off x="519112" y="1447799"/>
            <a:ext cx="11149013" cy="4370427"/>
          </a:xfrm>
        </p:spPr>
        <p:txBody>
          <a:bodyPr/>
          <a:lstStyle/>
          <a:p>
            <a:r>
              <a:rPr lang="en-US" dirty="0" smtClean="0"/>
              <a:t>AutoDiscover – It’s more than just the mailbox</a:t>
            </a:r>
          </a:p>
          <a:p>
            <a:pPr lvl="1"/>
            <a:r>
              <a:rPr lang="en-US" dirty="0" smtClean="0"/>
              <a:t>Availability</a:t>
            </a:r>
          </a:p>
          <a:p>
            <a:pPr lvl="1"/>
            <a:r>
              <a:rPr lang="en-US" dirty="0" smtClean="0"/>
              <a:t>OOF</a:t>
            </a:r>
          </a:p>
          <a:p>
            <a:pPr lvl="1"/>
            <a:r>
              <a:rPr lang="en-US" dirty="0" smtClean="0"/>
              <a:t>OAB</a:t>
            </a:r>
          </a:p>
          <a:p>
            <a:pPr lvl="1"/>
            <a:r>
              <a:rPr lang="en-US" dirty="0" smtClean="0"/>
              <a:t>Auto-Mapped Mailboxes</a:t>
            </a:r>
          </a:p>
          <a:p>
            <a:r>
              <a:rPr lang="en-US" dirty="0" smtClean="0"/>
              <a:t>Connection Status</a:t>
            </a:r>
          </a:p>
          <a:p>
            <a:pPr lvl="1"/>
            <a:r>
              <a:rPr lang="en-US" dirty="0" smtClean="0"/>
              <a:t>Active Exchange Connections</a:t>
            </a:r>
          </a:p>
          <a:p>
            <a:r>
              <a:rPr lang="en-US" dirty="0"/>
              <a:t>Remote Connectivity Analyzer</a:t>
            </a:r>
            <a:endParaRPr lang="en-US" dirty="0" smtClean="0"/>
          </a:p>
          <a:p>
            <a:pPr lvl="1"/>
            <a:r>
              <a:rPr lang="en-US" dirty="0">
                <a:hlinkClick r:id="rId2"/>
              </a:rPr>
              <a:t>https://www.testexchangeconnectivity.com</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0259622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 2012 16-9 template">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Will Brandt</External_x0020_Speaker>
    <Session_x0020_Code xmlns="2295e2e7-0eeb-498e-8716-217bb2ee6ee3"> OSP303</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92E10-3D8B-4831-9584-7BC82972C8E2}">
  <ds:schemaRef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8b529f77-48ab-4581-b468-93f09345b8aa"/>
    <ds:schemaRef ds:uri="2295e2e7-0eeb-498e-8716-217bb2ee6ee3"/>
    <ds:schemaRef ds:uri="http://schemas.microsoft.com/office/2006/metadata/propertie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2011</TotalTime>
  <Words>1939</Words>
  <Application>Microsoft Office PowerPoint</Application>
  <PresentationFormat>Custom</PresentationFormat>
  <Paragraphs>299</Paragraphs>
  <Slides>30</Slides>
  <Notes>14</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TechEd 2012 16-9 template</vt:lpstr>
      <vt:lpstr>White with Consolas font for code slides</vt:lpstr>
      <vt:lpstr>TechEd_2012_Template_16x9</vt:lpstr>
      <vt:lpstr>Supporting Microsoft Office in an Enterprise Environment </vt:lpstr>
      <vt:lpstr>Agenda</vt:lpstr>
      <vt:lpstr>Outlook</vt:lpstr>
      <vt:lpstr>General Troubleshooting - Outlook</vt:lpstr>
      <vt:lpstr>Outlook Profile and Add-In Troubleshooting</vt:lpstr>
      <vt:lpstr>Calendar - Outlook</vt:lpstr>
      <vt:lpstr>CalCheck - Outlook</vt:lpstr>
      <vt:lpstr>CalCheck</vt:lpstr>
      <vt:lpstr>Connectivity - Outlook</vt:lpstr>
      <vt:lpstr>Outlook Connectivity Troubleshooting</vt:lpstr>
      <vt:lpstr>OCAT - Outlook</vt:lpstr>
      <vt:lpstr>OCAT</vt:lpstr>
      <vt:lpstr>Word</vt:lpstr>
      <vt:lpstr>Troubleshooting - Word</vt:lpstr>
      <vt:lpstr>Word Troubleshooting</vt:lpstr>
      <vt:lpstr>Excel</vt:lpstr>
      <vt:lpstr>Troubleshooting - Excel</vt:lpstr>
      <vt:lpstr>Troubleshooting - Excel</vt:lpstr>
      <vt:lpstr>Excel Troubleshooting</vt:lpstr>
      <vt:lpstr>PowerPoint</vt:lpstr>
      <vt:lpstr>Troubleshooting - PowerPoint</vt:lpstr>
      <vt:lpstr>PowerPoint Troubleshooting</vt:lpstr>
      <vt:lpstr>Resources</vt:lpstr>
      <vt:lpstr>Related Content</vt:lpstr>
      <vt:lpstr>Related Resources</vt:lpstr>
      <vt:lpstr>Resources</vt:lpstr>
      <vt:lpstr>PowerPoint Presentation</vt:lpstr>
      <vt:lpstr>MS Tag</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Microsoft Office in an Enterprise Environment</dc:title>
  <dc:subject>TechEd 2012</dc:subject>
  <dc:creator>&lt;Speaker Name Here&gt;</dc:creator>
  <cp:keywords>TechEd 2012</cp:keywords>
  <dc:description>Template: Jordan Cayabyab, Artitudes Design
Formatting:
Event Date: June 11-14, 2012
Event Location: Orlando, FL
Audience Type: IT Pros, Developers</dc:description>
  <cp:lastModifiedBy>Shows</cp:lastModifiedBy>
  <cp:revision>175</cp:revision>
  <cp:lastPrinted>2010-05-11T05:02:34Z</cp:lastPrinted>
  <dcterms:created xsi:type="dcterms:W3CDTF">2007-08-15T21:15:21Z</dcterms:created>
  <dcterms:modified xsi:type="dcterms:W3CDTF">2012-06-12T21:56:00Z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