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0" r:id="rId6"/>
  </p:sldMasterIdLst>
  <p:notesMasterIdLst>
    <p:notesMasterId r:id="rId42"/>
  </p:notesMasterIdLst>
  <p:handoutMasterIdLst>
    <p:handoutMasterId r:id="rId43"/>
  </p:handoutMasterIdLst>
  <p:sldIdLst>
    <p:sldId id="257" r:id="rId7"/>
    <p:sldId id="370" r:id="rId8"/>
    <p:sldId id="379" r:id="rId9"/>
    <p:sldId id="380" r:id="rId10"/>
    <p:sldId id="391" r:id="rId11"/>
    <p:sldId id="369" r:id="rId12"/>
    <p:sldId id="320" r:id="rId13"/>
    <p:sldId id="371" r:id="rId14"/>
    <p:sldId id="375" r:id="rId15"/>
    <p:sldId id="373" r:id="rId16"/>
    <p:sldId id="372" r:id="rId17"/>
    <p:sldId id="376" r:id="rId18"/>
    <p:sldId id="323" r:id="rId19"/>
    <p:sldId id="324" r:id="rId20"/>
    <p:sldId id="325" r:id="rId21"/>
    <p:sldId id="374" r:id="rId22"/>
    <p:sldId id="327" r:id="rId23"/>
    <p:sldId id="331" r:id="rId24"/>
    <p:sldId id="328" r:id="rId25"/>
    <p:sldId id="329" r:id="rId26"/>
    <p:sldId id="330" r:id="rId27"/>
    <p:sldId id="333" r:id="rId28"/>
    <p:sldId id="382" r:id="rId29"/>
    <p:sldId id="383" r:id="rId30"/>
    <p:sldId id="384" r:id="rId31"/>
    <p:sldId id="385" r:id="rId32"/>
    <p:sldId id="390" r:id="rId33"/>
    <p:sldId id="389" r:id="rId34"/>
    <p:sldId id="377" r:id="rId35"/>
    <p:sldId id="378" r:id="rId36"/>
    <p:sldId id="367" r:id="rId37"/>
    <p:sldId id="388" r:id="rId38"/>
    <p:sldId id="368" r:id="rId39"/>
    <p:sldId id="271" r:id="rId40"/>
    <p:sldId id="256"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s Adams" initials="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33" autoAdjust="0"/>
  </p:normalViewPr>
  <p:slideViewPr>
    <p:cSldViewPr>
      <p:cViewPr varScale="1">
        <p:scale>
          <a:sx n="104" d="100"/>
          <a:sy n="104" d="100"/>
        </p:scale>
        <p:origin x="-828"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8" d="100"/>
        <a:sy n="68"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81680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81680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81680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D5D23-6320-4495-AF70-706A21EBF393}" type="slidenum">
              <a:rPr lang="en-US" smtClean="0"/>
              <a:t>27</a:t>
            </a:fld>
            <a:endParaRPr lang="en-US"/>
          </a:p>
        </p:txBody>
      </p:sp>
    </p:spTree>
    <p:extLst>
      <p:ext uri="{BB962C8B-B14F-4D97-AF65-F5344CB8AC3E}">
        <p14:creationId xmlns:p14="http://schemas.microsoft.com/office/powerpoint/2010/main" val="417622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50471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7493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6358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35908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57757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42854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6421" y="4344026"/>
            <a:ext cx="5485158" cy="4114488"/>
          </a:xfrm>
          <a:prstGeom prst="rect">
            <a:avLst/>
          </a:prstGeom>
        </p:spPr>
        <p:txBody>
          <a:bodyPr lIns="89709" tIns="44854" rIns="89709" bIns="44854">
            <a:noAutofit/>
          </a:bodyPr>
          <a:lstStyle/>
          <a:p>
            <a:pPr marL="182838" indent="-182838" defTabSz="914154"/>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63833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699149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306" y="1695190"/>
            <a:ext cx="11069401" cy="1974300"/>
          </a:xfrm>
          <a:prstGeom prst="rect">
            <a:avLst/>
          </a:prstGeom>
          <a:solidFill>
            <a:srgbClr val="B4DBFF"/>
          </a:solidFill>
        </p:spPr>
        <p:txBody>
          <a:bodyPr lIns="243797" tIns="243797" rIns="243797" bIns="243797"/>
          <a:lstStyle>
            <a:lvl1pPr>
              <a:spcBef>
                <a:spcPts val="0"/>
              </a:spcBef>
              <a:spcAft>
                <a:spcPts val="0"/>
              </a:spcAft>
              <a:defRPr sz="2700" b="0">
                <a:solidFill>
                  <a:schemeClr val="bg1"/>
                </a:solidFill>
                <a:latin typeface="Segoe"/>
                <a:cs typeface="Segoe"/>
              </a:defRPr>
            </a:lvl1pPr>
            <a:lvl2pPr>
              <a:spcBef>
                <a:spcPts val="0"/>
              </a:spcBef>
              <a:spcAft>
                <a:spcPts val="0"/>
              </a:spcAft>
              <a:defRPr sz="2400" b="0">
                <a:solidFill>
                  <a:schemeClr val="bg1"/>
                </a:solidFill>
                <a:latin typeface="Segoe"/>
                <a:cs typeface="Segoe"/>
              </a:defRPr>
            </a:lvl2pPr>
            <a:lvl3pPr>
              <a:spcBef>
                <a:spcPts val="0"/>
              </a:spcBef>
              <a:spcAft>
                <a:spcPts val="0"/>
              </a:spcAft>
              <a:defRPr sz="2100" b="0">
                <a:solidFill>
                  <a:schemeClr val="bg1"/>
                </a:solidFill>
                <a:latin typeface="Segoe"/>
                <a:cs typeface="Segoe"/>
              </a:defRPr>
            </a:lvl3pPr>
            <a:lvl4pPr>
              <a:spcBef>
                <a:spcPts val="0"/>
              </a:spcBef>
              <a:spcAft>
                <a:spcPts val="0"/>
              </a:spcAft>
              <a:defRPr sz="1900" b="0">
                <a:solidFill>
                  <a:schemeClr val="bg1"/>
                </a:solidFill>
                <a:latin typeface="Segoe"/>
                <a:cs typeface="Segoe"/>
              </a:defRPr>
            </a:lvl4pPr>
            <a:lvl5pPr>
              <a:spcBef>
                <a:spcPts val="0"/>
              </a:spcBef>
              <a:spcAft>
                <a:spcPts val="0"/>
              </a:spcAft>
              <a:defRPr sz="1600" b="0">
                <a:solidFill>
                  <a:schemeClr val="bg1"/>
                </a:solidFill>
                <a:latin typeface="Segoe"/>
                <a:cs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9864424" y="6280954"/>
            <a:ext cx="1879832" cy="297517"/>
          </a:xfrm>
          <a:prstGeom prst="rect">
            <a:avLst/>
          </a:prstGeom>
          <a:noFill/>
        </p:spPr>
        <p:txBody>
          <a:bodyPr wrap="square" lIns="121899" tIns="60949" rIns="121899" bIns="60949" rtlCol="0">
            <a:spAutoFit/>
          </a:bodyPr>
          <a:lstStyle/>
          <a:p>
            <a:pPr algn="r"/>
            <a:r>
              <a:rPr lang="en-US" sz="1100" b="0" i="0" dirty="0" smtClean="0">
                <a:solidFill>
                  <a:srgbClr val="000000"/>
                </a:solidFill>
                <a:latin typeface="Segoe"/>
                <a:cs typeface="Segoe"/>
              </a:rPr>
              <a:t>Microsoft Confidential.</a:t>
            </a:r>
            <a:endParaRPr lang="en-US" sz="1100" b="0" i="0" dirty="0">
              <a:solidFill>
                <a:srgbClr val="000000"/>
              </a:solidFill>
              <a:latin typeface="Segoe"/>
              <a:cs typeface="Segoe"/>
            </a:endParaRPr>
          </a:p>
        </p:txBody>
      </p:sp>
      <p:sp>
        <p:nvSpPr>
          <p:cNvPr id="5" name="Title 13"/>
          <p:cNvSpPr>
            <a:spLocks noGrp="1"/>
          </p:cNvSpPr>
          <p:nvPr>
            <p:ph type="title" hasCustomPrompt="1"/>
          </p:nvPr>
        </p:nvSpPr>
        <p:spPr>
          <a:xfrm>
            <a:off x="554423" y="370538"/>
            <a:ext cx="11069401" cy="650947"/>
          </a:xfrm>
          <a:prstGeom prst="rect">
            <a:avLst/>
          </a:prstGeom>
          <a:solidFill>
            <a:schemeClr val="accent2"/>
          </a:solidFill>
        </p:spPr>
        <p:txBody>
          <a:bodyPr vert="horz" lIns="243797" tIns="0" rIns="243797" bIns="0" anchor="b"/>
          <a:lstStyle>
            <a:lvl1pPr algn="l">
              <a:defRPr sz="4700">
                <a:solidFill>
                  <a:schemeClr val="tx1"/>
                </a:solidFill>
                <a:effectLst>
                  <a:outerShdw blurRad="25400" dist="12700" dir="3600000">
                    <a:srgbClr val="000000">
                      <a:alpha val="50000"/>
                    </a:srgbClr>
                  </a:outerShdw>
                </a:effectLst>
                <a:latin typeface="Segoe Light"/>
                <a:cs typeface="Segoe Light"/>
              </a:defRPr>
            </a:lvl1pPr>
          </a:lstStyle>
          <a:p>
            <a:r>
              <a:rPr lang="en-US" dirty="0" smtClean="0"/>
              <a:t>Slide Title Goes Here</a:t>
            </a:r>
            <a:endParaRPr lang="en-US" dirty="0"/>
          </a:p>
        </p:txBody>
      </p:sp>
      <p:sp>
        <p:nvSpPr>
          <p:cNvPr id="7" name="Text Placeholder 19"/>
          <p:cNvSpPr>
            <a:spLocks noGrp="1"/>
          </p:cNvSpPr>
          <p:nvPr>
            <p:ph type="body" sz="quarter" idx="10" hasCustomPrompt="1"/>
          </p:nvPr>
        </p:nvSpPr>
        <p:spPr>
          <a:xfrm>
            <a:off x="554423" y="1021485"/>
            <a:ext cx="11069401" cy="457048"/>
          </a:xfrm>
          <a:prstGeom prst="rect">
            <a:avLst/>
          </a:prstGeom>
          <a:solidFill>
            <a:schemeClr val="accent2"/>
          </a:solidFill>
        </p:spPr>
        <p:txBody>
          <a:bodyPr vert="horz" lIns="243797" tIns="0" rIns="243797" bIns="0"/>
          <a:lstStyle>
            <a:lvl1pPr>
              <a:buNone/>
              <a:defRPr sz="3300" baseline="0">
                <a:solidFill>
                  <a:schemeClr val="tx1"/>
                </a:solidFill>
                <a:effectLst>
                  <a:outerShdw blurRad="12700" dist="25400" dir="3600000">
                    <a:srgbClr val="000000">
                      <a:alpha val="50000"/>
                    </a:srgbClr>
                  </a:outerShdw>
                </a:effectLst>
                <a:latin typeface="Segoe Light"/>
                <a:cs typeface="Segoe Light"/>
              </a:defRPr>
            </a:lvl1pPr>
          </a:lstStyle>
          <a:p>
            <a:pPr lvl="0"/>
            <a:r>
              <a:rPr lang="en-US" dirty="0" smtClean="0"/>
              <a:t>Slide subtitle goes here</a:t>
            </a:r>
            <a:endParaRPr lang="en-US" dirty="0"/>
          </a:p>
        </p:txBody>
      </p:sp>
    </p:spTree>
    <p:extLst>
      <p:ext uri="{BB962C8B-B14F-4D97-AF65-F5344CB8AC3E}">
        <p14:creationId xmlns:p14="http://schemas.microsoft.com/office/powerpoint/2010/main" val="4048504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25374176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0325153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3154335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26468476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43543555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8698292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11702996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02029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720343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932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020273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9914522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45279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0513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75111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543268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364374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50292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5392309"/>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outlook.com/contoso.com"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hyperlink" Target="http://technet.microsoft.com/en-us/library/hh526961(v=ws.10).aspx"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1.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oleObject4.bin"/><Relationship Id="rId4" Type="http://schemas.openxmlformats.org/officeDocument/2006/relationships/image" Target="../media/image11.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technet.microsoft.com/en-us/library/hh344805(WS.10).aspx"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0.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3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hyperlink" Target="http://microsoft.com/msdn"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4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ross.adams.jr.@contoso.com" TargetMode="External"/><Relationship Id="rId2" Type="http://schemas.openxmlformats.org/officeDocument/2006/relationships/hyperlink" Target="mailto:ross.adams@contoso.com" TargetMode="External"/><Relationship Id="rId1" Type="http://schemas.openxmlformats.org/officeDocument/2006/relationships/slideLayout" Target="../slideLayouts/slideLayout9.xml"/><Relationship Id="rId4" Type="http://schemas.openxmlformats.org/officeDocument/2006/relationships/hyperlink" Target="http://community.office365.com/en-us/f/183/p/2285/8155.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Active </a:t>
            </a:r>
            <a:r>
              <a:rPr lang="en-US" dirty="0"/>
              <a:t>Directory Integration with Microsoft Office 365</a:t>
            </a:r>
          </a:p>
        </p:txBody>
      </p:sp>
      <p:sp>
        <p:nvSpPr>
          <p:cNvPr id="3" name="Subtitle 2"/>
          <p:cNvSpPr>
            <a:spLocks noGrp="1"/>
          </p:cNvSpPr>
          <p:nvPr>
            <p:ph type="subTitle" idx="1"/>
          </p:nvPr>
        </p:nvSpPr>
        <p:spPr/>
        <p:txBody>
          <a:bodyPr/>
          <a:lstStyle/>
          <a:p>
            <a:r>
              <a:rPr lang="en-US" dirty="0" smtClean="0"/>
              <a:t>Ross Adams &amp; Jono Luk</a:t>
            </a:r>
          </a:p>
          <a:p>
            <a:r>
              <a:rPr lang="en-US" dirty="0" smtClean="0"/>
              <a:t>Program Managers</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19176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OSP321</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Integration Validations</a:t>
            </a:r>
            <a:endParaRPr lang="en-US" dirty="0"/>
          </a:p>
        </p:txBody>
      </p:sp>
      <p:sp>
        <p:nvSpPr>
          <p:cNvPr id="4" name="Content Placeholder 3"/>
          <p:cNvSpPr>
            <a:spLocks noGrp="1"/>
          </p:cNvSpPr>
          <p:nvPr>
            <p:ph type="body" sz="quarter" idx="10"/>
          </p:nvPr>
        </p:nvSpPr>
        <p:spPr/>
        <p:txBody>
          <a:bodyPr>
            <a:normAutofit fontScale="92500" lnSpcReduction="10000"/>
          </a:bodyPr>
          <a:lstStyle/>
          <a:p>
            <a:r>
              <a:rPr lang="en-US" dirty="0"/>
              <a:t>Licensed Users</a:t>
            </a:r>
          </a:p>
          <a:p>
            <a:pPr lvl="1"/>
            <a:r>
              <a:rPr lang="en-US" dirty="0"/>
              <a:t>All Proxy Address (SMTP/SIP) must be against a verified domain</a:t>
            </a:r>
          </a:p>
          <a:p>
            <a:pPr lvl="1"/>
            <a:r>
              <a:rPr lang="en-US" dirty="0"/>
              <a:t>Addresses dropped during licensing</a:t>
            </a:r>
          </a:p>
          <a:p>
            <a:pPr lvl="1"/>
            <a:r>
              <a:rPr lang="en-US" dirty="0"/>
              <a:t>UPN not updated automatically for Cloud ID based </a:t>
            </a:r>
            <a:r>
              <a:rPr lang="en-US" dirty="0" smtClean="0"/>
              <a:t>Users</a:t>
            </a:r>
          </a:p>
          <a:p>
            <a:pPr lvl="2"/>
            <a:r>
              <a:rPr lang="en-US" dirty="0" smtClean="0"/>
              <a:t>Must be updated manually</a:t>
            </a:r>
            <a:endParaRPr lang="en-US" dirty="0"/>
          </a:p>
          <a:p>
            <a:pPr lvl="2"/>
            <a:r>
              <a:rPr lang="en-US" dirty="0"/>
              <a:t>Will update automatically when domain is converted to Single Sign on</a:t>
            </a:r>
          </a:p>
          <a:p>
            <a:r>
              <a:rPr lang="en-US" dirty="0"/>
              <a:t>Unlicensed Users</a:t>
            </a:r>
          </a:p>
          <a:p>
            <a:pPr lvl="1"/>
            <a:r>
              <a:rPr lang="en-US" dirty="0"/>
              <a:t>SMTP Proxy Address can be against non-verified domains</a:t>
            </a:r>
          </a:p>
          <a:p>
            <a:pPr lvl="1"/>
            <a:r>
              <a:rPr lang="en-US" dirty="0"/>
              <a:t>SIP Address must match a verified domain</a:t>
            </a:r>
          </a:p>
          <a:p>
            <a:pPr lvl="2"/>
            <a:r>
              <a:rPr lang="en-US" dirty="0"/>
              <a:t>Drop if not valid</a:t>
            </a:r>
          </a:p>
          <a:p>
            <a:r>
              <a:rPr lang="en-US" dirty="0"/>
              <a:t>Verifying after Sync will add the removed proxy address </a:t>
            </a:r>
            <a:r>
              <a:rPr lang="en-US" dirty="0" smtClean="0"/>
              <a:t>back</a:t>
            </a:r>
          </a:p>
          <a:p>
            <a:pPr lvl="1"/>
            <a:r>
              <a:rPr lang="en-US" dirty="0" smtClean="0"/>
              <a:t>Background process</a:t>
            </a:r>
            <a:endParaRPr lang="en-US" dirty="0"/>
          </a:p>
        </p:txBody>
      </p:sp>
    </p:spTree>
    <p:extLst>
      <p:ext uri="{BB962C8B-B14F-4D97-AF65-F5344CB8AC3E}">
        <p14:creationId xmlns:p14="http://schemas.microsoft.com/office/powerpoint/2010/main" val="11779146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Directory Sync Setup Options</a:t>
            </a:r>
            <a:endParaRPr lang="en-US" dirty="0"/>
          </a:p>
        </p:txBody>
      </p:sp>
      <p:sp>
        <p:nvSpPr>
          <p:cNvPr id="2" name="Content Placeholder 1"/>
          <p:cNvSpPr>
            <a:spLocks noGrp="1"/>
          </p:cNvSpPr>
          <p:nvPr>
            <p:ph type="body" sz="quarter" idx="10"/>
          </p:nvPr>
        </p:nvSpPr>
        <p:spPr/>
        <p:txBody>
          <a:bodyPr>
            <a:normAutofit/>
          </a:bodyPr>
          <a:lstStyle/>
          <a:p>
            <a:r>
              <a:rPr lang="en-US" dirty="0" smtClean="0"/>
              <a:t>1 Way Sync from AD to Cloud</a:t>
            </a:r>
          </a:p>
          <a:p>
            <a:pPr lvl="1"/>
            <a:r>
              <a:rPr lang="en-US" dirty="0" smtClean="0"/>
              <a:t>Provisions users, DLs, Security Groups and contacts</a:t>
            </a:r>
          </a:p>
          <a:p>
            <a:pPr lvl="1"/>
            <a:r>
              <a:rPr lang="en-US" dirty="0" smtClean="0"/>
              <a:t>Can move to 2 Way Sync later</a:t>
            </a:r>
          </a:p>
          <a:p>
            <a:pPr lvl="1"/>
            <a:r>
              <a:rPr lang="en-US" dirty="0" smtClean="0"/>
              <a:t>on-premises master for all objects and properties</a:t>
            </a:r>
          </a:p>
          <a:p>
            <a:r>
              <a:rPr lang="en-US" dirty="0" smtClean="0"/>
              <a:t>2 Way Sync from AD to Cloud and Cloud to AD</a:t>
            </a:r>
          </a:p>
          <a:p>
            <a:pPr lvl="1"/>
            <a:r>
              <a:rPr lang="en-US" dirty="0" smtClean="0"/>
              <a:t>Required for Hybrid Deployments e.g. co-existence with Exchange online and Exchange on-premises</a:t>
            </a:r>
          </a:p>
          <a:p>
            <a:pPr lvl="1"/>
            <a:r>
              <a:rPr lang="en-US" dirty="0" smtClean="0"/>
              <a:t>Cannot move back to 1 way sync</a:t>
            </a:r>
          </a:p>
          <a:p>
            <a:pPr lvl="1"/>
            <a:r>
              <a:rPr lang="en-US" dirty="0" smtClean="0"/>
              <a:t>Cloud becomes master for certain properties (safe senders, mail co-existence, UM)</a:t>
            </a:r>
          </a:p>
        </p:txBody>
      </p:sp>
    </p:spTree>
    <p:extLst>
      <p:ext uri="{BB962C8B-B14F-4D97-AF65-F5344CB8AC3E}">
        <p14:creationId xmlns:p14="http://schemas.microsoft.com/office/powerpoint/2010/main" val="20563047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Sync configuration options</a:t>
            </a:r>
            <a:endParaRPr lang="en-US" dirty="0"/>
          </a:p>
        </p:txBody>
      </p:sp>
      <p:sp>
        <p:nvSpPr>
          <p:cNvPr id="3" name="Text Placeholder 2"/>
          <p:cNvSpPr>
            <a:spLocks noGrp="1"/>
          </p:cNvSpPr>
          <p:nvPr>
            <p:ph type="body" sz="quarter" idx="10"/>
          </p:nvPr>
        </p:nvSpPr>
        <p:spPr/>
        <p:txBody>
          <a:bodyPr/>
          <a:lstStyle/>
          <a:p>
            <a:r>
              <a:rPr lang="en-US" dirty="0"/>
              <a:t>Sync’s all objects with some exceptions</a:t>
            </a:r>
          </a:p>
          <a:p>
            <a:pPr lvl="1"/>
            <a:r>
              <a:rPr lang="en-US" dirty="0"/>
              <a:t>Does not Default accounts (Administrator </a:t>
            </a:r>
            <a:r>
              <a:rPr lang="en-US" dirty="0" err="1"/>
              <a:t>etc</a:t>
            </a:r>
            <a:r>
              <a:rPr lang="en-US" dirty="0"/>
              <a:t>)</a:t>
            </a:r>
          </a:p>
          <a:p>
            <a:pPr lvl="1"/>
            <a:r>
              <a:rPr lang="en-US" dirty="0"/>
              <a:t>Does not sync System </a:t>
            </a:r>
            <a:r>
              <a:rPr lang="en-US" dirty="0" smtClean="0"/>
              <a:t>Objects</a:t>
            </a:r>
          </a:p>
          <a:p>
            <a:r>
              <a:rPr lang="en-US" dirty="0" smtClean="0"/>
              <a:t>Directory Sync can </a:t>
            </a:r>
            <a:r>
              <a:rPr lang="en-US" dirty="0"/>
              <a:t>be turned off but takes </a:t>
            </a:r>
            <a:r>
              <a:rPr lang="en-US" dirty="0" smtClean="0"/>
              <a:t>time</a:t>
            </a:r>
          </a:p>
          <a:p>
            <a:r>
              <a:rPr lang="en-US" dirty="0" smtClean="0"/>
              <a:t>Options that can’t be changed</a:t>
            </a:r>
          </a:p>
          <a:p>
            <a:pPr lvl="1"/>
            <a:r>
              <a:rPr lang="en-US" dirty="0" smtClean="0"/>
              <a:t>Scoping the attribute set</a:t>
            </a:r>
          </a:p>
          <a:p>
            <a:pPr lvl="1"/>
            <a:r>
              <a:rPr lang="en-US" dirty="0" smtClean="0"/>
              <a:t>Sync timeframe is every 3 hours</a:t>
            </a:r>
            <a:endParaRPr lang="en-US" dirty="0"/>
          </a:p>
          <a:p>
            <a:endParaRPr lang="en-US" dirty="0"/>
          </a:p>
        </p:txBody>
      </p:sp>
    </p:spTree>
    <p:extLst>
      <p:ext uri="{BB962C8B-B14F-4D97-AF65-F5344CB8AC3E}">
        <p14:creationId xmlns:p14="http://schemas.microsoft.com/office/powerpoint/2010/main" val="17407584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997196"/>
          </a:xfrm>
        </p:spPr>
        <p:txBody>
          <a:bodyPr/>
          <a:lstStyle/>
          <a:p>
            <a:r>
              <a:rPr lang="en-US" dirty="0" smtClean="0"/>
              <a:t>Sign in Experience for Single Sign On</a:t>
            </a:r>
            <a:br>
              <a:rPr lang="en-US" dirty="0" smtClean="0"/>
            </a:br>
            <a:r>
              <a:rPr lang="en-US" sz="2800" dirty="0">
                <a:solidFill>
                  <a:schemeClr val="tx2"/>
                </a:solidFill>
              </a:rPr>
              <a:t>Rich/Web clients</a:t>
            </a:r>
          </a:p>
        </p:txBody>
      </p:sp>
      <p:sp>
        <p:nvSpPr>
          <p:cNvPr id="3" name="Content Placeholder 2"/>
          <p:cNvSpPr>
            <a:spLocks noGrp="1"/>
          </p:cNvSpPr>
          <p:nvPr>
            <p:ph idx="1"/>
          </p:nvPr>
        </p:nvSpPr>
        <p:spPr>
          <a:xfrm>
            <a:off x="519113" y="1447801"/>
            <a:ext cx="11149013" cy="5257801"/>
          </a:xfrm>
        </p:spPr>
        <p:txBody>
          <a:bodyPr>
            <a:normAutofit fontScale="92500" lnSpcReduction="20000"/>
          </a:bodyPr>
          <a:lstStyle/>
          <a:p>
            <a:pPr lvl="0"/>
            <a:r>
              <a:rPr lang="en-US" dirty="0" smtClean="0"/>
              <a:t>Rich clients applications with Microsoft Online Sign In Assistant.</a:t>
            </a:r>
          </a:p>
          <a:p>
            <a:pPr lvl="1"/>
            <a:r>
              <a:rPr lang="en-US" dirty="0" smtClean="0"/>
              <a:t>Lync Online, Office Subscriptions, CRM Online</a:t>
            </a:r>
          </a:p>
          <a:p>
            <a:pPr lvl="1"/>
            <a:r>
              <a:rPr lang="en-US" dirty="0" smtClean="0"/>
              <a:t>Integrated experience on a domain joined PC on the corporate network</a:t>
            </a:r>
          </a:p>
          <a:p>
            <a:pPr lvl="1"/>
            <a:r>
              <a:rPr lang="en-US" dirty="0" smtClean="0"/>
              <a:t>Client connects directly to AD FS 2.0 server or proxy</a:t>
            </a:r>
          </a:p>
          <a:p>
            <a:r>
              <a:rPr lang="en-US" dirty="0" smtClean="0"/>
              <a:t>Web based applications</a:t>
            </a:r>
          </a:p>
          <a:p>
            <a:pPr lvl="1"/>
            <a:r>
              <a:rPr lang="en-US" dirty="0" smtClean="0"/>
              <a:t>SharePoint Online, OWA, Office Rich Applications (Word, PowerPoint </a:t>
            </a:r>
            <a:r>
              <a:rPr lang="en-US" dirty="0" err="1" smtClean="0"/>
              <a:t>etc</a:t>
            </a:r>
            <a:r>
              <a:rPr lang="en-US" dirty="0" smtClean="0"/>
              <a:t>) </a:t>
            </a:r>
          </a:p>
          <a:p>
            <a:pPr lvl="1"/>
            <a:r>
              <a:rPr lang="en-US" dirty="0" smtClean="0"/>
              <a:t>Prompts for username for realm discovery </a:t>
            </a:r>
          </a:p>
          <a:p>
            <a:pPr lvl="2"/>
            <a:r>
              <a:rPr lang="en-US" dirty="0" smtClean="0"/>
              <a:t>Can be bypassed “Keep me signed in”, still required to authenticate to AD FS.</a:t>
            </a:r>
          </a:p>
          <a:p>
            <a:pPr lvl="1"/>
            <a:r>
              <a:rPr lang="en-US" dirty="0" smtClean="0"/>
              <a:t>Client </a:t>
            </a:r>
            <a:r>
              <a:rPr lang="en-US" dirty="0"/>
              <a:t>connects directly to AD FS 2.0 server or </a:t>
            </a:r>
            <a:r>
              <a:rPr lang="en-US" dirty="0" smtClean="0"/>
              <a:t>proxy</a:t>
            </a:r>
          </a:p>
          <a:p>
            <a:pPr lvl="1"/>
            <a:r>
              <a:rPr lang="en-US" dirty="0" smtClean="0"/>
              <a:t>Integrated </a:t>
            </a:r>
            <a:r>
              <a:rPr lang="en-US" dirty="0" err="1" smtClean="0"/>
              <a:t>auth</a:t>
            </a:r>
            <a:r>
              <a:rPr lang="en-US" dirty="0" smtClean="0"/>
              <a:t> to AD FS on domain </a:t>
            </a:r>
            <a:r>
              <a:rPr lang="en-US" dirty="0"/>
              <a:t>joined </a:t>
            </a:r>
            <a:r>
              <a:rPr lang="en-US" dirty="0" smtClean="0"/>
              <a:t>PC on the </a:t>
            </a:r>
            <a:r>
              <a:rPr lang="en-US" dirty="0"/>
              <a:t>corporate network</a:t>
            </a:r>
          </a:p>
          <a:p>
            <a:pPr lvl="1"/>
            <a:r>
              <a:rPr lang="en-US" dirty="0" smtClean="0"/>
              <a:t>Smart links can help with username prompt for example </a:t>
            </a:r>
            <a:r>
              <a:rPr lang="en-US" dirty="0" smtClean="0">
                <a:hlinkClick r:id="rId3"/>
              </a:rPr>
              <a:t>http://www.outlook.com/contoso.com</a:t>
            </a:r>
            <a:r>
              <a:rPr lang="en-US" dirty="0" smtClean="0"/>
              <a:t> </a:t>
            </a:r>
          </a:p>
        </p:txBody>
      </p:sp>
    </p:spTree>
    <p:extLst>
      <p:ext uri="{BB962C8B-B14F-4D97-AF65-F5344CB8AC3E}">
        <p14:creationId xmlns:p14="http://schemas.microsoft.com/office/powerpoint/2010/main" val="17273122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997196"/>
          </a:xfrm>
        </p:spPr>
        <p:txBody>
          <a:bodyPr/>
          <a:lstStyle/>
          <a:p>
            <a:r>
              <a:rPr lang="en-US" dirty="0"/>
              <a:t>Sign in Experience for Single Sign </a:t>
            </a:r>
            <a:r>
              <a:rPr lang="en-US" dirty="0" smtClean="0"/>
              <a:t>On </a:t>
            </a:r>
            <a:br>
              <a:rPr lang="en-US" dirty="0" smtClean="0"/>
            </a:br>
            <a:r>
              <a:rPr lang="en-US" sz="2800" dirty="0" smtClean="0">
                <a:solidFill>
                  <a:schemeClr val="tx2"/>
                </a:solidFill>
              </a:rPr>
              <a:t>Exchange Online</a:t>
            </a:r>
            <a:endParaRPr lang="en-US" sz="2800" dirty="0">
              <a:solidFill>
                <a:schemeClr val="tx2"/>
              </a:solidFill>
            </a:endParaRPr>
          </a:p>
        </p:txBody>
      </p:sp>
      <p:sp>
        <p:nvSpPr>
          <p:cNvPr id="3" name="Content Placeholder 2"/>
          <p:cNvSpPr>
            <a:spLocks noGrp="1"/>
          </p:cNvSpPr>
          <p:nvPr>
            <p:ph idx="1"/>
          </p:nvPr>
        </p:nvSpPr>
        <p:spPr>
          <a:xfrm>
            <a:off x="519113" y="1447801"/>
            <a:ext cx="11149013" cy="5181601"/>
          </a:xfrm>
        </p:spPr>
        <p:txBody>
          <a:bodyPr>
            <a:normAutofit/>
          </a:bodyPr>
          <a:lstStyle/>
          <a:p>
            <a:r>
              <a:rPr lang="en-US" dirty="0" smtClean="0"/>
              <a:t>Outlook/IMAP/Active Sync/Entourage</a:t>
            </a:r>
          </a:p>
          <a:p>
            <a:pPr lvl="1"/>
            <a:r>
              <a:rPr lang="en-US" dirty="0" smtClean="0"/>
              <a:t>Often refereed to Exchange </a:t>
            </a:r>
            <a:r>
              <a:rPr lang="en-US" dirty="0"/>
              <a:t>Proxy </a:t>
            </a:r>
            <a:r>
              <a:rPr lang="en-US" dirty="0" smtClean="0"/>
              <a:t>authentication</a:t>
            </a:r>
          </a:p>
          <a:p>
            <a:pPr lvl="1"/>
            <a:r>
              <a:rPr lang="en-US" dirty="0" smtClean="0"/>
              <a:t>Basic credentials relayed through Exchange to AD FS proxy active end point</a:t>
            </a:r>
          </a:p>
          <a:p>
            <a:pPr lvl="1"/>
            <a:r>
              <a:rPr lang="en-US" dirty="0" smtClean="0"/>
              <a:t>Prompts for both username and password but can be saved</a:t>
            </a:r>
          </a:p>
          <a:p>
            <a:pPr lvl="1"/>
            <a:r>
              <a:rPr lang="en-US" dirty="0" smtClean="0"/>
              <a:t>Support for rules to control access based on Client IP/Device type/Exchange Endpoint filtering</a:t>
            </a:r>
          </a:p>
        </p:txBody>
      </p:sp>
    </p:spTree>
    <p:extLst>
      <p:ext uri="{BB962C8B-B14F-4D97-AF65-F5344CB8AC3E}">
        <p14:creationId xmlns:p14="http://schemas.microsoft.com/office/powerpoint/2010/main" val="39965364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Process 43"/>
          <p:cNvSpPr/>
          <p:nvPr/>
        </p:nvSpPr>
        <p:spPr bwMode="auto">
          <a:xfrm>
            <a:off x="379414" y="3743843"/>
            <a:ext cx="11506199" cy="1097280"/>
          </a:xfrm>
          <a:prstGeom prst="flowChartProcess">
            <a:avLst/>
          </a:prstGeom>
          <a:solidFill>
            <a:schemeClr val="accent5"/>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4400" dirty="0">
              <a:solidFill>
                <a:schemeClr val="accent5">
                  <a:alpha val="99000"/>
                </a:schemeClr>
              </a:solidFill>
            </a:endParaRPr>
          </a:p>
        </p:txBody>
      </p:sp>
      <p:sp>
        <p:nvSpPr>
          <p:cNvPr id="11" name="Title 10"/>
          <p:cNvSpPr>
            <a:spLocks noGrp="1"/>
          </p:cNvSpPr>
          <p:nvPr>
            <p:ph type="title"/>
          </p:nvPr>
        </p:nvSpPr>
        <p:spPr>
          <a:xfrm>
            <a:off x="519113" y="228600"/>
            <a:ext cx="11149013" cy="1107996"/>
          </a:xfrm>
        </p:spPr>
        <p:txBody>
          <a:bodyPr/>
          <a:lstStyle/>
          <a:p>
            <a:r>
              <a:rPr lang="en-US" dirty="0" smtClean="0"/>
              <a:t>Sign On Experience with SSO</a:t>
            </a:r>
            <a:br>
              <a:rPr lang="en-US" dirty="0" smtClean="0"/>
            </a:br>
            <a:endParaRPr lang="en-US" sz="3600" dirty="0">
              <a:solidFill>
                <a:schemeClr val="accent1">
                  <a:alpha val="99000"/>
                </a:schemeClr>
              </a:solidFill>
            </a:endParaRPr>
          </a:p>
        </p:txBody>
      </p:sp>
      <p:sp>
        <p:nvSpPr>
          <p:cNvPr id="10" name="Flowchart: Process 9"/>
          <p:cNvSpPr/>
          <p:nvPr/>
        </p:nvSpPr>
        <p:spPr bwMode="auto">
          <a:xfrm>
            <a:off x="379413" y="2514600"/>
            <a:ext cx="11506197" cy="1097280"/>
          </a:xfrm>
          <a:prstGeom prst="flowChartProcess">
            <a:avLst/>
          </a:prstGeom>
          <a:solidFill>
            <a:schemeClr val="accent4"/>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4400" dirty="0">
              <a:solidFill>
                <a:schemeClr val="accent3">
                  <a:alpha val="99000"/>
                </a:schemeClr>
              </a:solidFill>
            </a:endParaRPr>
          </a:p>
        </p:txBody>
      </p:sp>
      <p:sp>
        <p:nvSpPr>
          <p:cNvPr id="12" name="Flowchart: Process 11"/>
          <p:cNvSpPr/>
          <p:nvPr/>
        </p:nvSpPr>
        <p:spPr bwMode="auto">
          <a:xfrm>
            <a:off x="379414" y="5029200"/>
            <a:ext cx="11506199" cy="1097280"/>
          </a:xfrm>
          <a:prstGeom prst="flowChartProcess">
            <a:avLst/>
          </a:prstGeom>
          <a:solidFill>
            <a:schemeClr val="accent6"/>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4400" dirty="0">
              <a:solidFill>
                <a:schemeClr val="accent6">
                  <a:alpha val="99000"/>
                </a:schemeClr>
              </a:solidFill>
            </a:endParaRPr>
          </a:p>
        </p:txBody>
      </p:sp>
      <p:sp>
        <p:nvSpPr>
          <p:cNvPr id="47" name="Rectangle 46"/>
          <p:cNvSpPr/>
          <p:nvPr/>
        </p:nvSpPr>
        <p:spPr bwMode="auto">
          <a:xfrm>
            <a:off x="5533799" y="1066802"/>
            <a:ext cx="2926080" cy="5487687"/>
          </a:xfrm>
          <a:prstGeom prst="rect">
            <a:avLst/>
          </a:prstGeom>
          <a:no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defTabSz="914061" fontAlgn="base">
              <a:spcBef>
                <a:spcPct val="0"/>
              </a:spcBef>
              <a:spcAft>
                <a:spcPct val="0"/>
              </a:spcAft>
            </a:pPr>
            <a:r>
              <a:rPr lang="en-US" sz="2000" b="1" dirty="0">
                <a:solidFill>
                  <a:schemeClr val="tx1"/>
                </a:solidFill>
              </a:rPr>
              <a:t>Web Clients</a:t>
            </a:r>
          </a:p>
          <a:p>
            <a:pPr marL="342885" indent="-342885" defTabSz="914061" fontAlgn="base">
              <a:spcBef>
                <a:spcPct val="0"/>
              </a:spcBef>
              <a:spcAft>
                <a:spcPct val="0"/>
              </a:spcAft>
              <a:buFont typeface="Arial" pitchFamily="34" charset="0"/>
              <a:buChar char="•"/>
            </a:pPr>
            <a:r>
              <a:rPr lang="en-US" sz="1600" dirty="0">
                <a:solidFill>
                  <a:schemeClr val="tx1"/>
                </a:solidFill>
              </a:rPr>
              <a:t>Office 2010, Office 2007 SP2 with SharePoint Online</a:t>
            </a:r>
          </a:p>
          <a:p>
            <a:pPr marL="342885" indent="-342885" defTabSz="914061" fontAlgn="base">
              <a:spcBef>
                <a:spcPct val="0"/>
              </a:spcBef>
              <a:spcAft>
                <a:spcPct val="0"/>
              </a:spcAft>
              <a:buFont typeface="Arial" pitchFamily="34" charset="0"/>
              <a:buChar char="•"/>
            </a:pPr>
            <a:r>
              <a:rPr lang="en-US" sz="1600" dirty="0">
                <a:solidFill>
                  <a:schemeClr val="tx1"/>
                </a:solidFill>
              </a:rPr>
              <a:t>Outlook Web Application</a:t>
            </a:r>
          </a:p>
          <a:p>
            <a:pPr marL="342885" indent="-342885" defTabSz="914061" fontAlgn="base">
              <a:spcBef>
                <a:spcPct val="0"/>
              </a:spcBef>
              <a:spcAft>
                <a:spcPct val="0"/>
              </a:spcAft>
              <a:buFont typeface="Arial" pitchFamily="34" charset="0"/>
              <a:buChar char="•"/>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r>
              <a:rPr lang="en-US" sz="1500" dirty="0" smtClean="0">
                <a:solidFill>
                  <a:schemeClr val="tx1"/>
                </a:solidFill>
              </a:rPr>
              <a:t>Remember last user</a:t>
            </a:r>
            <a:endParaRPr lang="en-US" sz="1500" dirty="0">
              <a:solidFill>
                <a:schemeClr val="tx1"/>
              </a:solidFill>
            </a:endParaRPr>
          </a:p>
        </p:txBody>
      </p:sp>
      <p:sp>
        <p:nvSpPr>
          <p:cNvPr id="53" name="Rectangle 52"/>
          <p:cNvSpPr/>
          <p:nvPr/>
        </p:nvSpPr>
        <p:spPr bwMode="auto">
          <a:xfrm>
            <a:off x="8761411" y="1066802"/>
            <a:ext cx="2926080" cy="5487687"/>
          </a:xfrm>
          <a:prstGeom prst="rect">
            <a:avLst/>
          </a:prstGeom>
          <a:no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defTabSz="914061" fontAlgn="base">
              <a:spcBef>
                <a:spcPct val="0"/>
              </a:spcBef>
              <a:spcAft>
                <a:spcPct val="0"/>
              </a:spcAft>
            </a:pPr>
            <a:r>
              <a:rPr lang="en-US" sz="2000" b="1" dirty="0">
                <a:solidFill>
                  <a:schemeClr val="tx1"/>
                </a:solidFill>
              </a:rPr>
              <a:t>Exchange Clients</a:t>
            </a:r>
          </a:p>
          <a:p>
            <a:pPr marL="342885" indent="-342885" defTabSz="914061" fontAlgn="base">
              <a:spcBef>
                <a:spcPct val="0"/>
              </a:spcBef>
              <a:spcAft>
                <a:spcPct val="0"/>
              </a:spcAft>
              <a:buFont typeface="Arial" pitchFamily="34" charset="0"/>
              <a:buChar char="•"/>
            </a:pPr>
            <a:r>
              <a:rPr lang="en-US" sz="1600" dirty="0">
                <a:solidFill>
                  <a:schemeClr val="tx1"/>
                </a:solidFill>
              </a:rPr>
              <a:t>Office 2010, Office 2007 SP2 </a:t>
            </a:r>
          </a:p>
          <a:p>
            <a:pPr marL="342885" indent="-342885" defTabSz="914061" fontAlgn="base">
              <a:spcBef>
                <a:spcPct val="0"/>
              </a:spcBef>
              <a:spcAft>
                <a:spcPct val="0"/>
              </a:spcAft>
              <a:buFont typeface="Arial" pitchFamily="34" charset="0"/>
              <a:buChar char="•"/>
            </a:pPr>
            <a:r>
              <a:rPr lang="en-US" sz="1600" dirty="0">
                <a:solidFill>
                  <a:schemeClr val="tx1"/>
                </a:solidFill>
              </a:rPr>
              <a:t>Active Sync/POP/IMAP</a:t>
            </a:r>
          </a:p>
          <a:p>
            <a:pPr marL="342885" indent="-342885" defTabSz="914061" fontAlgn="base">
              <a:spcBef>
                <a:spcPct val="0"/>
              </a:spcBef>
              <a:spcAft>
                <a:spcPct val="0"/>
              </a:spcAft>
              <a:buFont typeface="Arial" pitchFamily="34" charset="0"/>
              <a:buChar char="•"/>
            </a:pPr>
            <a:r>
              <a:rPr lang="en-US" sz="1600" dirty="0">
                <a:solidFill>
                  <a:schemeClr val="tx1"/>
                </a:solidFill>
              </a:rPr>
              <a:t>Entourage</a:t>
            </a: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endParaRPr lang="en-US" sz="1500" dirty="0">
              <a:solidFill>
                <a:schemeClr val="tx1"/>
              </a:solidFill>
            </a:endParaRPr>
          </a:p>
          <a:p>
            <a:pPr defTabSz="914061" fontAlgn="base">
              <a:spcBef>
                <a:spcPct val="0"/>
              </a:spcBef>
              <a:spcAft>
                <a:spcPct val="0"/>
              </a:spcAft>
            </a:pPr>
            <a:r>
              <a:rPr lang="en-US" sz="1500" dirty="0" smtClean="0">
                <a:solidFill>
                  <a:schemeClr val="tx1"/>
                </a:solidFill>
              </a:rPr>
              <a:t>Can </a:t>
            </a:r>
            <a:r>
              <a:rPr lang="en-US" sz="1500" dirty="0">
                <a:solidFill>
                  <a:schemeClr val="tx1"/>
                </a:solidFill>
              </a:rPr>
              <a:t>save credentials</a:t>
            </a:r>
          </a:p>
        </p:txBody>
      </p:sp>
      <p:sp>
        <p:nvSpPr>
          <p:cNvPr id="2" name="Rectangle 1"/>
          <p:cNvSpPr/>
          <p:nvPr/>
        </p:nvSpPr>
        <p:spPr bwMode="auto">
          <a:xfrm>
            <a:off x="2330132" y="1066802"/>
            <a:ext cx="2926080" cy="5487687"/>
          </a:xfrm>
          <a:prstGeom prst="rect">
            <a:avLst/>
          </a:prstGeom>
          <a:no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defTabSz="914061" fontAlgn="base">
              <a:spcBef>
                <a:spcPct val="0"/>
              </a:spcBef>
              <a:spcAft>
                <a:spcPct val="0"/>
              </a:spcAft>
            </a:pPr>
            <a:r>
              <a:rPr lang="en-US" sz="2800" b="1" baseline="-3000" dirty="0">
                <a:solidFill>
                  <a:schemeClr val="tx1"/>
                </a:solidFill>
              </a:rPr>
              <a:t>Rich Applications (SIA)</a:t>
            </a:r>
          </a:p>
          <a:p>
            <a:pPr marL="342885" indent="-342885" defTabSz="914061" fontAlgn="base">
              <a:spcBef>
                <a:spcPct val="0"/>
              </a:spcBef>
              <a:spcAft>
                <a:spcPct val="0"/>
              </a:spcAft>
              <a:buFont typeface="Arial" pitchFamily="34" charset="0"/>
              <a:buChar char="•"/>
            </a:pPr>
            <a:r>
              <a:rPr lang="en-US" sz="1600" dirty="0">
                <a:solidFill>
                  <a:schemeClr val="tx1"/>
                </a:solidFill>
              </a:rPr>
              <a:t>Lync Online</a:t>
            </a:r>
          </a:p>
          <a:p>
            <a:pPr marL="342885" indent="-342885" defTabSz="914061" fontAlgn="base">
              <a:spcBef>
                <a:spcPct val="0"/>
              </a:spcBef>
              <a:spcAft>
                <a:spcPct val="0"/>
              </a:spcAft>
              <a:buFont typeface="Arial" pitchFamily="34" charset="0"/>
              <a:buChar char="•"/>
            </a:pPr>
            <a:r>
              <a:rPr lang="en-US" sz="1600" dirty="0">
                <a:solidFill>
                  <a:schemeClr val="tx1"/>
                </a:solidFill>
              </a:rPr>
              <a:t>Office Subscriptions</a:t>
            </a:r>
          </a:p>
          <a:p>
            <a:pPr marL="342885" indent="-342885" defTabSz="914061" fontAlgn="base">
              <a:spcBef>
                <a:spcPct val="0"/>
              </a:spcBef>
              <a:spcAft>
                <a:spcPct val="0"/>
              </a:spcAft>
              <a:buFont typeface="Arial" pitchFamily="34" charset="0"/>
              <a:buChar char="•"/>
            </a:pPr>
            <a:r>
              <a:rPr lang="en-US" sz="1600" dirty="0">
                <a:solidFill>
                  <a:schemeClr val="tx1"/>
                </a:solidFill>
              </a:rPr>
              <a:t>CRM Rich Client</a:t>
            </a: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16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marL="342885" indent="-342885" defTabSz="914061" fontAlgn="base">
              <a:spcBef>
                <a:spcPct val="0"/>
              </a:spcBef>
              <a:spcAft>
                <a:spcPct val="0"/>
              </a:spcAft>
              <a:buFont typeface="Arial" pitchFamily="34" charset="0"/>
              <a:buChar char="•"/>
            </a:pPr>
            <a:endParaRPr lang="en-US" sz="2000" baseline="-3000" dirty="0">
              <a:solidFill>
                <a:schemeClr val="tx1"/>
              </a:solidFill>
            </a:endParaRPr>
          </a:p>
          <a:p>
            <a:pPr defTabSz="914061" fontAlgn="base">
              <a:spcBef>
                <a:spcPct val="0"/>
              </a:spcBef>
              <a:spcAft>
                <a:spcPct val="0"/>
              </a:spcAft>
            </a:pPr>
            <a:r>
              <a:rPr lang="en-US" sz="2000" baseline="-3000" dirty="0">
                <a:solidFill>
                  <a:schemeClr val="tx1"/>
                </a:solidFill>
              </a:rPr>
              <a:t>Can save credentials</a:t>
            </a:r>
          </a:p>
          <a:p>
            <a:pPr defTabSz="914061" fontAlgn="base">
              <a:spcBef>
                <a:spcPct val="0"/>
              </a:spcBef>
              <a:spcAft>
                <a:spcPct val="0"/>
              </a:spcAft>
            </a:pPr>
            <a:endParaRPr lang="en-US" sz="2800" baseline="-3000" dirty="0">
              <a:solidFill>
                <a:schemeClr val="tx1"/>
              </a:solidFill>
            </a:endParaRPr>
          </a:p>
        </p:txBody>
      </p:sp>
      <p:sp>
        <p:nvSpPr>
          <p:cNvPr id="16" name="TextBox 15"/>
          <p:cNvSpPr txBox="1"/>
          <p:nvPr/>
        </p:nvSpPr>
        <p:spPr>
          <a:xfrm>
            <a:off x="379412" y="5036045"/>
            <a:ext cx="2176689" cy="1090436"/>
          </a:xfrm>
          <a:prstGeom prst="rect">
            <a:avLst/>
          </a:prstGeom>
          <a:noFill/>
        </p:spPr>
        <p:txBody>
          <a:bodyPr wrap="square" lIns="91429" tIns="45715" rIns="91429" bIns="45715" rtlCol="0" anchor="ctr">
            <a:noAutofit/>
          </a:bodyPr>
          <a:lstStyle/>
          <a:p>
            <a:r>
              <a:rPr lang="en-US" sz="2400" i="1" dirty="0">
                <a:solidFill>
                  <a:schemeClr val="bg1"/>
                </a:solidFill>
              </a:rPr>
              <a:t>SSO IDs </a:t>
            </a:r>
          </a:p>
          <a:p>
            <a:r>
              <a:rPr lang="en-US" sz="2000" i="1" dirty="0">
                <a:solidFill>
                  <a:schemeClr val="bg1"/>
                </a:solidFill>
              </a:rPr>
              <a:t>(domain joined)</a:t>
            </a:r>
            <a:endParaRPr lang="en-US" sz="2400" i="1" dirty="0">
              <a:solidFill>
                <a:schemeClr val="bg1"/>
              </a:solidFill>
            </a:endParaRPr>
          </a:p>
        </p:txBody>
      </p:sp>
      <p:sp>
        <p:nvSpPr>
          <p:cNvPr id="17" name="TextBox 16"/>
          <p:cNvSpPr txBox="1"/>
          <p:nvPr/>
        </p:nvSpPr>
        <p:spPr>
          <a:xfrm>
            <a:off x="379414" y="2679653"/>
            <a:ext cx="2387017" cy="682232"/>
          </a:xfrm>
          <a:prstGeom prst="rect">
            <a:avLst/>
          </a:prstGeom>
          <a:noFill/>
        </p:spPr>
        <p:txBody>
          <a:bodyPr wrap="square" lIns="91429" tIns="45715" rIns="91429" bIns="45715" rtlCol="0">
            <a:spAutoFit/>
          </a:bodyPr>
          <a:lstStyle/>
          <a:p>
            <a:pPr>
              <a:lnSpc>
                <a:spcPts val="2278"/>
              </a:lnSpc>
            </a:pPr>
            <a:r>
              <a:rPr lang="en-US" sz="2400" i="1" kern="700" dirty="0">
                <a:solidFill>
                  <a:schemeClr val="bg1"/>
                </a:solidFill>
              </a:rPr>
              <a:t>MS Online </a:t>
            </a:r>
          </a:p>
          <a:p>
            <a:pPr>
              <a:lnSpc>
                <a:spcPts val="2278"/>
              </a:lnSpc>
            </a:pPr>
            <a:r>
              <a:rPr lang="en-US" sz="2400" i="1" kern="700" dirty="0">
                <a:solidFill>
                  <a:schemeClr val="bg1"/>
                </a:solidFill>
              </a:rPr>
              <a:t>IDs</a:t>
            </a:r>
          </a:p>
        </p:txBody>
      </p:sp>
      <p:sp>
        <p:nvSpPr>
          <p:cNvPr id="49" name="TextBox 48"/>
          <p:cNvSpPr txBox="1"/>
          <p:nvPr/>
        </p:nvSpPr>
        <p:spPr>
          <a:xfrm>
            <a:off x="2417489" y="5178625"/>
            <a:ext cx="2692173" cy="307777"/>
          </a:xfrm>
          <a:prstGeom prst="rect">
            <a:avLst/>
          </a:prstGeom>
          <a:noFill/>
        </p:spPr>
        <p:txBody>
          <a:bodyPr wrap="square" lIns="0" tIns="0" rIns="0" bIns="0" rtlCol="0">
            <a:spAutoFit/>
          </a:bodyPr>
          <a:lstStyle/>
          <a:p>
            <a:pPr algn="ctr"/>
            <a:r>
              <a:rPr lang="en-US" sz="2000" dirty="0">
                <a:solidFill>
                  <a:schemeClr val="bg1"/>
                </a:solidFill>
              </a:rPr>
              <a:t>No Prompt</a:t>
            </a:r>
          </a:p>
        </p:txBody>
      </p:sp>
      <p:sp>
        <p:nvSpPr>
          <p:cNvPr id="30" name="TextBox 29"/>
          <p:cNvSpPr txBox="1"/>
          <p:nvPr/>
        </p:nvSpPr>
        <p:spPr>
          <a:xfrm>
            <a:off x="2300536" y="2597082"/>
            <a:ext cx="2926080" cy="307777"/>
          </a:xfrm>
          <a:prstGeom prst="rect">
            <a:avLst/>
          </a:prstGeom>
          <a:noFill/>
        </p:spPr>
        <p:txBody>
          <a:bodyPr wrap="square" lIns="0" tIns="0" rIns="0" bIns="0" rtlCol="0">
            <a:spAutoFit/>
          </a:bodyPr>
          <a:lstStyle/>
          <a:p>
            <a:pPr algn="ctr"/>
            <a:r>
              <a:rPr lang="en-US" sz="2000" dirty="0">
                <a:solidFill>
                  <a:schemeClr val="bg1"/>
                </a:solidFill>
              </a:rPr>
              <a:t>Username and Password</a:t>
            </a:r>
          </a:p>
        </p:txBody>
      </p:sp>
      <p:sp>
        <p:nvSpPr>
          <p:cNvPr id="31" name="Rounded Rectangle 30"/>
          <p:cNvSpPr/>
          <p:nvPr/>
        </p:nvSpPr>
        <p:spPr bwMode="auto">
          <a:xfrm>
            <a:off x="3023615" y="3121193"/>
            <a:ext cx="1539114" cy="24069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Online ID</a:t>
            </a:r>
          </a:p>
        </p:txBody>
      </p:sp>
      <p:sp>
        <p:nvSpPr>
          <p:cNvPr id="34" name="Rounded Rectangle 33"/>
          <p:cNvSpPr/>
          <p:nvPr/>
        </p:nvSpPr>
        <p:spPr bwMode="auto">
          <a:xfrm>
            <a:off x="2916963" y="5660834"/>
            <a:ext cx="1752418" cy="27402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AD credentials</a:t>
            </a:r>
          </a:p>
        </p:txBody>
      </p:sp>
      <p:sp>
        <p:nvSpPr>
          <p:cNvPr id="45" name="TextBox 44"/>
          <p:cNvSpPr txBox="1"/>
          <p:nvPr/>
        </p:nvSpPr>
        <p:spPr>
          <a:xfrm>
            <a:off x="379414" y="3750687"/>
            <a:ext cx="2514600" cy="1090435"/>
          </a:xfrm>
          <a:prstGeom prst="rect">
            <a:avLst/>
          </a:prstGeom>
          <a:noFill/>
        </p:spPr>
        <p:txBody>
          <a:bodyPr wrap="square" lIns="91429" tIns="45715" rIns="91429" bIns="45715" rtlCol="0" anchor="ctr">
            <a:noAutofit/>
          </a:bodyPr>
          <a:lstStyle>
            <a:defPPr>
              <a:defRPr lang="en-US"/>
            </a:defPPr>
            <a:lvl1pPr>
              <a:defRPr sz="1600" i="1"/>
            </a:lvl1pPr>
          </a:lstStyle>
          <a:p>
            <a:r>
              <a:rPr lang="en-US" sz="2400" dirty="0">
                <a:solidFill>
                  <a:schemeClr val="bg1"/>
                </a:solidFill>
              </a:rPr>
              <a:t>SSO IDs </a:t>
            </a:r>
          </a:p>
          <a:p>
            <a:r>
              <a:rPr lang="en-US" sz="2000" dirty="0">
                <a:solidFill>
                  <a:schemeClr val="bg1"/>
                </a:solidFill>
              </a:rPr>
              <a:t>(non-domain </a:t>
            </a:r>
          </a:p>
          <a:p>
            <a:r>
              <a:rPr lang="en-US" sz="2000" dirty="0">
                <a:solidFill>
                  <a:schemeClr val="bg1"/>
                </a:solidFill>
              </a:rPr>
              <a:t>joined)</a:t>
            </a:r>
          </a:p>
        </p:txBody>
      </p:sp>
      <p:sp>
        <p:nvSpPr>
          <p:cNvPr id="55" name="TextBox 54"/>
          <p:cNvSpPr txBox="1"/>
          <p:nvPr/>
        </p:nvSpPr>
        <p:spPr>
          <a:xfrm>
            <a:off x="2300536" y="3804049"/>
            <a:ext cx="2926080" cy="307777"/>
          </a:xfrm>
          <a:prstGeom prst="rect">
            <a:avLst/>
          </a:prstGeom>
          <a:noFill/>
        </p:spPr>
        <p:txBody>
          <a:bodyPr wrap="square" lIns="0" tIns="0" rIns="0" bIns="0" rtlCol="0">
            <a:spAutoFit/>
          </a:bodyPr>
          <a:lstStyle/>
          <a:p>
            <a:pPr algn="ctr"/>
            <a:r>
              <a:rPr lang="en-US" sz="2000" dirty="0">
                <a:solidFill>
                  <a:schemeClr val="bg1"/>
                </a:solidFill>
              </a:rPr>
              <a:t>Username and Password</a:t>
            </a:r>
          </a:p>
        </p:txBody>
      </p:sp>
      <p:sp>
        <p:nvSpPr>
          <p:cNvPr id="33" name="Rounded Rectangle 32"/>
          <p:cNvSpPr/>
          <p:nvPr/>
        </p:nvSpPr>
        <p:spPr bwMode="auto">
          <a:xfrm>
            <a:off x="2916963" y="4367807"/>
            <a:ext cx="1752418" cy="27402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AD credentials</a:t>
            </a:r>
          </a:p>
        </p:txBody>
      </p:sp>
      <p:sp>
        <p:nvSpPr>
          <p:cNvPr id="35" name="TextBox 34"/>
          <p:cNvSpPr txBox="1"/>
          <p:nvPr/>
        </p:nvSpPr>
        <p:spPr>
          <a:xfrm>
            <a:off x="5634423" y="5178625"/>
            <a:ext cx="2692173" cy="307777"/>
          </a:xfrm>
          <a:prstGeom prst="rect">
            <a:avLst/>
          </a:prstGeom>
          <a:noFill/>
        </p:spPr>
        <p:txBody>
          <a:bodyPr wrap="square" lIns="0" tIns="0" rIns="0" bIns="0" rtlCol="0">
            <a:spAutoFit/>
          </a:bodyPr>
          <a:lstStyle/>
          <a:p>
            <a:pPr algn="ctr"/>
            <a:r>
              <a:rPr lang="en-US" sz="2000" dirty="0">
                <a:solidFill>
                  <a:schemeClr val="bg1"/>
                </a:solidFill>
              </a:rPr>
              <a:t>Username</a:t>
            </a:r>
          </a:p>
        </p:txBody>
      </p:sp>
      <p:sp>
        <p:nvSpPr>
          <p:cNvPr id="36" name="TextBox 35"/>
          <p:cNvSpPr txBox="1"/>
          <p:nvPr/>
        </p:nvSpPr>
        <p:spPr>
          <a:xfrm>
            <a:off x="5533799" y="2679654"/>
            <a:ext cx="2926080" cy="307777"/>
          </a:xfrm>
          <a:prstGeom prst="rect">
            <a:avLst/>
          </a:prstGeom>
          <a:noFill/>
        </p:spPr>
        <p:txBody>
          <a:bodyPr wrap="square" lIns="0" tIns="0" rIns="0" bIns="0" rtlCol="0">
            <a:spAutoFit/>
          </a:bodyPr>
          <a:lstStyle/>
          <a:p>
            <a:pPr algn="ctr"/>
            <a:r>
              <a:rPr lang="en-US" sz="2000" dirty="0">
                <a:solidFill>
                  <a:schemeClr val="bg1"/>
                </a:solidFill>
              </a:rPr>
              <a:t>Username and Password</a:t>
            </a:r>
          </a:p>
        </p:txBody>
      </p:sp>
      <p:sp>
        <p:nvSpPr>
          <p:cNvPr id="37" name="Rounded Rectangle 36"/>
          <p:cNvSpPr/>
          <p:nvPr/>
        </p:nvSpPr>
        <p:spPr bwMode="auto">
          <a:xfrm>
            <a:off x="6227282" y="3121193"/>
            <a:ext cx="1539114" cy="24069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Online ID</a:t>
            </a:r>
          </a:p>
        </p:txBody>
      </p:sp>
      <p:sp>
        <p:nvSpPr>
          <p:cNvPr id="39" name="Rounded Rectangle 38"/>
          <p:cNvSpPr/>
          <p:nvPr/>
        </p:nvSpPr>
        <p:spPr bwMode="auto">
          <a:xfrm>
            <a:off x="6120630" y="5660834"/>
            <a:ext cx="1752418" cy="27402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AD credentials</a:t>
            </a:r>
          </a:p>
        </p:txBody>
      </p:sp>
      <p:sp>
        <p:nvSpPr>
          <p:cNvPr id="43" name="TextBox 42"/>
          <p:cNvSpPr txBox="1"/>
          <p:nvPr/>
        </p:nvSpPr>
        <p:spPr>
          <a:xfrm>
            <a:off x="5533799" y="3886620"/>
            <a:ext cx="2926080" cy="307776"/>
          </a:xfrm>
          <a:prstGeom prst="rect">
            <a:avLst/>
          </a:prstGeom>
          <a:noFill/>
        </p:spPr>
        <p:txBody>
          <a:bodyPr wrap="square" lIns="0" tIns="0" rIns="0" bIns="0" rtlCol="0">
            <a:spAutoFit/>
          </a:bodyPr>
          <a:lstStyle/>
          <a:p>
            <a:pPr algn="ctr"/>
            <a:r>
              <a:rPr lang="en-US" sz="2000" dirty="0">
                <a:solidFill>
                  <a:schemeClr val="bg1"/>
                </a:solidFill>
              </a:rPr>
              <a:t>Username and Password</a:t>
            </a:r>
          </a:p>
        </p:txBody>
      </p:sp>
      <p:sp>
        <p:nvSpPr>
          <p:cNvPr id="46" name="Rounded Rectangle 45"/>
          <p:cNvSpPr/>
          <p:nvPr/>
        </p:nvSpPr>
        <p:spPr bwMode="auto">
          <a:xfrm>
            <a:off x="6120630" y="4367807"/>
            <a:ext cx="1752418" cy="27402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AD credentials</a:t>
            </a:r>
          </a:p>
        </p:txBody>
      </p:sp>
      <p:sp>
        <p:nvSpPr>
          <p:cNvPr id="48" name="TextBox 47"/>
          <p:cNvSpPr txBox="1"/>
          <p:nvPr/>
        </p:nvSpPr>
        <p:spPr>
          <a:xfrm>
            <a:off x="8761412" y="5178625"/>
            <a:ext cx="2809127" cy="307777"/>
          </a:xfrm>
          <a:prstGeom prst="rect">
            <a:avLst/>
          </a:prstGeom>
          <a:noFill/>
        </p:spPr>
        <p:txBody>
          <a:bodyPr wrap="square" lIns="0" tIns="0" rIns="0" bIns="0" rtlCol="0">
            <a:spAutoFit/>
          </a:bodyPr>
          <a:lstStyle/>
          <a:p>
            <a:pPr algn="ctr"/>
            <a:r>
              <a:rPr lang="en-US" sz="2000" dirty="0">
                <a:solidFill>
                  <a:schemeClr val="bg1"/>
                </a:solidFill>
              </a:rPr>
              <a:t>Username and Password</a:t>
            </a:r>
          </a:p>
        </p:txBody>
      </p:sp>
      <p:sp>
        <p:nvSpPr>
          <p:cNvPr id="50" name="TextBox 49"/>
          <p:cNvSpPr txBox="1"/>
          <p:nvPr/>
        </p:nvSpPr>
        <p:spPr>
          <a:xfrm>
            <a:off x="8761411" y="2679653"/>
            <a:ext cx="2926080" cy="307777"/>
          </a:xfrm>
          <a:prstGeom prst="rect">
            <a:avLst/>
          </a:prstGeom>
          <a:noFill/>
        </p:spPr>
        <p:txBody>
          <a:bodyPr wrap="square" lIns="0" tIns="0" rIns="0" bIns="0" rtlCol="0">
            <a:spAutoFit/>
          </a:bodyPr>
          <a:lstStyle/>
          <a:p>
            <a:pPr algn="ctr"/>
            <a:r>
              <a:rPr lang="en-US" sz="2000" dirty="0">
                <a:solidFill>
                  <a:schemeClr val="bg1"/>
                </a:solidFill>
              </a:rPr>
              <a:t>Username and Password</a:t>
            </a:r>
          </a:p>
        </p:txBody>
      </p:sp>
      <p:sp>
        <p:nvSpPr>
          <p:cNvPr id="51" name="Rounded Rectangle 50"/>
          <p:cNvSpPr/>
          <p:nvPr/>
        </p:nvSpPr>
        <p:spPr bwMode="auto">
          <a:xfrm>
            <a:off x="9454894" y="3121193"/>
            <a:ext cx="1539114" cy="24069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Online ID</a:t>
            </a:r>
          </a:p>
        </p:txBody>
      </p:sp>
      <p:sp>
        <p:nvSpPr>
          <p:cNvPr id="52" name="Rounded Rectangle 51"/>
          <p:cNvSpPr/>
          <p:nvPr/>
        </p:nvSpPr>
        <p:spPr bwMode="auto">
          <a:xfrm>
            <a:off x="9348242" y="5660834"/>
            <a:ext cx="1752418" cy="27402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AD credentials</a:t>
            </a:r>
          </a:p>
        </p:txBody>
      </p:sp>
      <p:sp>
        <p:nvSpPr>
          <p:cNvPr id="56" name="TextBox 55"/>
          <p:cNvSpPr txBox="1"/>
          <p:nvPr/>
        </p:nvSpPr>
        <p:spPr>
          <a:xfrm>
            <a:off x="8761411" y="3886620"/>
            <a:ext cx="2926080" cy="307777"/>
          </a:xfrm>
          <a:prstGeom prst="rect">
            <a:avLst/>
          </a:prstGeom>
          <a:noFill/>
        </p:spPr>
        <p:txBody>
          <a:bodyPr wrap="square" lIns="0" tIns="0" rIns="0" bIns="0" rtlCol="0">
            <a:spAutoFit/>
          </a:bodyPr>
          <a:lstStyle/>
          <a:p>
            <a:pPr algn="ctr"/>
            <a:r>
              <a:rPr lang="en-US" sz="2000" dirty="0">
                <a:solidFill>
                  <a:schemeClr val="bg1"/>
                </a:solidFill>
              </a:rPr>
              <a:t>Username and Password</a:t>
            </a:r>
          </a:p>
        </p:txBody>
      </p:sp>
      <p:sp>
        <p:nvSpPr>
          <p:cNvPr id="59" name="Rounded Rectangle 58"/>
          <p:cNvSpPr/>
          <p:nvPr/>
        </p:nvSpPr>
        <p:spPr bwMode="auto">
          <a:xfrm>
            <a:off x="9348242" y="4367807"/>
            <a:ext cx="1752418" cy="27402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7" tIns="45713" rIns="91427" bIns="45713" numCol="1" rtlCol="0" anchor="ctr" anchorCtr="0" compatLnSpc="1">
            <a:prstTxWarp prst="textNoShape">
              <a:avLst/>
            </a:prstTxWarp>
          </a:bodyPr>
          <a:lstStyle/>
          <a:p>
            <a:pPr algn="ctr" defTabSz="913996"/>
            <a:r>
              <a:rPr lang="en-US" sz="1500" dirty="0">
                <a:solidFill>
                  <a:srgbClr val="FFFFFF"/>
                </a:solidFill>
              </a:rPr>
              <a:t>AD credentials</a:t>
            </a:r>
          </a:p>
        </p:txBody>
      </p:sp>
    </p:spTree>
    <p:extLst>
      <p:ext uri="{BB962C8B-B14F-4D97-AF65-F5344CB8AC3E}">
        <p14:creationId xmlns:p14="http://schemas.microsoft.com/office/powerpoint/2010/main" val="299031516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Integration/SSO Details</a:t>
            </a:r>
            <a:endParaRPr lang="en-US" dirty="0"/>
          </a:p>
        </p:txBody>
      </p:sp>
      <p:sp>
        <p:nvSpPr>
          <p:cNvPr id="10" name="Content Placeholder 9"/>
          <p:cNvSpPr>
            <a:spLocks noGrp="1"/>
          </p:cNvSpPr>
          <p:nvPr>
            <p:ph type="body" sz="quarter" idx="10"/>
          </p:nvPr>
        </p:nvSpPr>
        <p:spPr/>
        <p:txBody>
          <a:bodyPr>
            <a:normAutofit/>
          </a:bodyPr>
          <a:lstStyle/>
          <a:p>
            <a:r>
              <a:rPr lang="en-US" dirty="0"/>
              <a:t>MS Online business scenarios always use WS-*</a:t>
            </a:r>
          </a:p>
          <a:p>
            <a:pPr lvl="1"/>
            <a:r>
              <a:rPr lang="en-US" dirty="0" smtClean="0"/>
              <a:t>WS-Federation for passive clients</a:t>
            </a:r>
          </a:p>
          <a:p>
            <a:pPr lvl="1"/>
            <a:r>
              <a:rPr lang="en-US" dirty="0" smtClean="0"/>
              <a:t>WS-Trust </a:t>
            </a:r>
            <a:r>
              <a:rPr lang="en-US" dirty="0"/>
              <a:t>provides support for rich client authentication</a:t>
            </a:r>
          </a:p>
          <a:p>
            <a:pPr lvl="1"/>
            <a:r>
              <a:rPr lang="en-US" dirty="0"/>
              <a:t>Identity federation supported </a:t>
            </a:r>
            <a:r>
              <a:rPr lang="en-US" dirty="0" smtClean="0"/>
              <a:t>through </a:t>
            </a:r>
            <a:r>
              <a:rPr lang="en-US" dirty="0"/>
              <a:t>AD FS 2.0</a:t>
            </a:r>
          </a:p>
          <a:p>
            <a:r>
              <a:rPr lang="en-US" dirty="0" smtClean="0"/>
              <a:t>SAML 1.1 Token</a:t>
            </a:r>
            <a:endParaRPr lang="en-US" dirty="0"/>
          </a:p>
          <a:p>
            <a:pPr lvl="1"/>
            <a:r>
              <a:rPr lang="en-US" dirty="0"/>
              <a:t>Issuer URI : Used to locate the </a:t>
            </a:r>
            <a:r>
              <a:rPr lang="en-US" dirty="0" smtClean="0"/>
              <a:t>domain for certificate </a:t>
            </a:r>
            <a:r>
              <a:rPr lang="en-US" dirty="0" err="1" smtClean="0"/>
              <a:t>verifcation</a:t>
            </a:r>
            <a:endParaRPr lang="en-US" dirty="0"/>
          </a:p>
          <a:p>
            <a:pPr lvl="1"/>
            <a:r>
              <a:rPr lang="en-US" dirty="0" smtClean="0"/>
              <a:t>User Source Address </a:t>
            </a:r>
            <a:r>
              <a:rPr lang="en-US" dirty="0"/>
              <a:t>: </a:t>
            </a:r>
            <a:r>
              <a:rPr lang="en-US" dirty="0" smtClean="0"/>
              <a:t>Unique, never changing </a:t>
            </a:r>
            <a:r>
              <a:rPr lang="en-US" dirty="0"/>
              <a:t>identifier of the </a:t>
            </a:r>
            <a:r>
              <a:rPr lang="en-US" dirty="0" smtClean="0"/>
              <a:t>user</a:t>
            </a:r>
            <a:endParaRPr lang="en-US" dirty="0"/>
          </a:p>
          <a:p>
            <a:pPr lvl="1"/>
            <a:r>
              <a:rPr lang="en-US" dirty="0" err="1"/>
              <a:t>UserPrincipalName</a:t>
            </a:r>
            <a:r>
              <a:rPr lang="en-US" dirty="0"/>
              <a:t> (UPN) : </a:t>
            </a:r>
            <a:r>
              <a:rPr lang="en-US" dirty="0" smtClean="0"/>
              <a:t>Name the user uses to logon</a:t>
            </a:r>
            <a:endParaRPr lang="en-US" dirty="0"/>
          </a:p>
        </p:txBody>
      </p:sp>
    </p:spTree>
    <p:extLst>
      <p:ext uri="{BB962C8B-B14F-4D97-AF65-F5344CB8AC3E}">
        <p14:creationId xmlns:p14="http://schemas.microsoft.com/office/powerpoint/2010/main" val="8720753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Client to End </a:t>
            </a:r>
            <a:r>
              <a:rPr lang="en-US" smtClean="0"/>
              <a:t>Points usage</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856415549"/>
              </p:ext>
            </p:extLst>
          </p:nvPr>
        </p:nvGraphicFramePr>
        <p:xfrm>
          <a:off x="531812" y="228600"/>
          <a:ext cx="11596955" cy="6553200"/>
        </p:xfrm>
        <a:graphic>
          <a:graphicData uri="http://schemas.openxmlformats.org/presentationml/2006/ole">
            <mc:AlternateContent xmlns:mc="http://schemas.openxmlformats.org/markup-compatibility/2006">
              <mc:Choice xmlns:v="urn:schemas-microsoft-com:vml" Requires="v">
                <p:oleObj spid="_x0000_s1047" name="Visio" r:id="rId3" imgW="7598898" imgH="4502468" progId="Visio.Drawing.11">
                  <p:embed/>
                </p:oleObj>
              </mc:Choice>
              <mc:Fallback>
                <p:oleObj name="Visio" r:id="rId3" imgW="7598898" imgH="4502468" progId="Visio.Drawing.11">
                  <p:embed/>
                  <p:pic>
                    <p:nvPicPr>
                      <p:cNvPr id="0" name=""/>
                      <p:cNvPicPr/>
                      <p:nvPr/>
                    </p:nvPicPr>
                    <p:blipFill>
                      <a:blip r:embed="rId4"/>
                      <a:stretch>
                        <a:fillRect/>
                      </a:stretch>
                    </p:blipFill>
                    <p:spPr>
                      <a:xfrm>
                        <a:off x="531812" y="228600"/>
                        <a:ext cx="11596955" cy="6553200"/>
                      </a:xfrm>
                      <a:prstGeom prst="rect">
                        <a:avLst/>
                      </a:prstGeom>
                    </p:spPr>
                  </p:pic>
                </p:oleObj>
              </mc:Fallback>
            </mc:AlternateContent>
          </a:graphicData>
        </a:graphic>
      </p:graphicFrame>
    </p:spTree>
    <p:extLst>
      <p:ext uri="{BB962C8B-B14F-4D97-AF65-F5344CB8AC3E}">
        <p14:creationId xmlns:p14="http://schemas.microsoft.com/office/powerpoint/2010/main" val="220761107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 Access Filtering</a:t>
            </a:r>
            <a:endParaRPr lang="en-US" dirty="0"/>
          </a:p>
        </p:txBody>
      </p:sp>
      <p:sp>
        <p:nvSpPr>
          <p:cNvPr id="3" name="Content Placeholder 2"/>
          <p:cNvSpPr>
            <a:spLocks noGrp="1"/>
          </p:cNvSpPr>
          <p:nvPr>
            <p:ph idx="1"/>
          </p:nvPr>
        </p:nvSpPr>
        <p:spPr>
          <a:xfrm>
            <a:off x="519112" y="1447799"/>
            <a:ext cx="11149013" cy="5105401"/>
          </a:xfrm>
        </p:spPr>
        <p:txBody>
          <a:bodyPr>
            <a:normAutofit fontScale="92500" lnSpcReduction="20000"/>
          </a:bodyPr>
          <a:lstStyle/>
          <a:p>
            <a:r>
              <a:rPr lang="en-US" dirty="0" smtClean="0"/>
              <a:t>Enabled through client issuance rules in AD FS 2.0</a:t>
            </a:r>
          </a:p>
          <a:p>
            <a:r>
              <a:rPr lang="en-US" dirty="0" smtClean="0"/>
              <a:t>Targeted at blocking external access scenarios for Outlook</a:t>
            </a:r>
          </a:p>
          <a:p>
            <a:pPr lvl="1"/>
            <a:r>
              <a:rPr lang="en-US" dirty="0" smtClean="0"/>
              <a:t>Block all external access </a:t>
            </a:r>
          </a:p>
          <a:p>
            <a:pPr lvl="1"/>
            <a:r>
              <a:rPr lang="en-US" dirty="0" smtClean="0"/>
              <a:t>Allow external access for specific mail clients (Active Sync, POP/IMAP)</a:t>
            </a:r>
          </a:p>
          <a:p>
            <a:pPr lvl="1"/>
            <a:r>
              <a:rPr lang="en-US" dirty="0" smtClean="0"/>
              <a:t>Allow external access to web applications (OWA, SharePoint)</a:t>
            </a:r>
          </a:p>
          <a:p>
            <a:pPr lvl="2"/>
            <a:r>
              <a:rPr lang="en-US" dirty="0" smtClean="0"/>
              <a:t>Requires ADFS Proxy</a:t>
            </a:r>
          </a:p>
          <a:p>
            <a:pPr lvl="1"/>
            <a:r>
              <a:rPr lang="en-US" dirty="0" smtClean="0"/>
              <a:t>Allow external access for specific groups of users</a:t>
            </a:r>
          </a:p>
          <a:p>
            <a:r>
              <a:rPr lang="en-US" dirty="0" smtClean="0"/>
              <a:t>No granularity on limiting Lync Online/Office Subscription services externally</a:t>
            </a:r>
          </a:p>
          <a:p>
            <a:pPr lvl="1"/>
            <a:r>
              <a:rPr lang="en-US" dirty="0" smtClean="0"/>
              <a:t>i.e. any rule above blocks access</a:t>
            </a:r>
          </a:p>
          <a:p>
            <a:r>
              <a:rPr lang="en-US" dirty="0" smtClean="0"/>
              <a:t>3rd Party Proxies are required additional work see </a:t>
            </a:r>
            <a:r>
              <a:rPr lang="en-US" dirty="0" smtClean="0">
                <a:hlinkClick r:id="rId3"/>
              </a:rPr>
              <a:t>http://technet.microsoft.com/en-us/library/hh526961(v=ws.10).aspx</a:t>
            </a:r>
            <a:r>
              <a:rPr lang="en-US" dirty="0" smtClean="0"/>
              <a:t> </a:t>
            </a:r>
          </a:p>
          <a:p>
            <a:endParaRPr lang="en-US" dirty="0" smtClean="0"/>
          </a:p>
        </p:txBody>
      </p:sp>
    </p:spTree>
    <p:extLst>
      <p:ext uri="{BB962C8B-B14F-4D97-AF65-F5344CB8AC3E}">
        <p14:creationId xmlns:p14="http://schemas.microsoft.com/office/powerpoint/2010/main" val="38101153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normAutofit fontScale="90000"/>
          </a:bodyPr>
          <a:lstStyle/>
          <a:p>
            <a:r>
              <a:rPr lang="en-US" sz="3600" dirty="0"/>
              <a:t>Identity Federation</a:t>
            </a:r>
            <a:br>
              <a:rPr lang="en-US" sz="3600" dirty="0"/>
            </a:br>
            <a:r>
              <a:rPr lang="en-US" sz="2400" dirty="0">
                <a:solidFill>
                  <a:srgbClr val="FFC000"/>
                </a:solidFill>
              </a:rPr>
              <a:t>Authentication flow (Passive/Web profile)</a:t>
            </a:r>
          </a:p>
        </p:txBody>
      </p:sp>
      <p:sp>
        <p:nvSpPr>
          <p:cNvPr id="4" name="Content Placeholder 3"/>
          <p:cNvSpPr>
            <a:spLocks noGrp="1"/>
          </p:cNvSpPr>
          <p:nvPr>
            <p:ph idx="1"/>
          </p:nvPr>
        </p:nvSpPr>
        <p:spPr>
          <a:xfrm>
            <a:off x="519113" y="1447799"/>
            <a:ext cx="11149013" cy="443199"/>
          </a:xfrm>
        </p:spPr>
        <p:txBody>
          <a:bodyPr>
            <a:normAutofit/>
          </a:bodyPr>
          <a:lstStyle/>
          <a:p>
            <a:endParaRPr lang="en-US"/>
          </a:p>
        </p:txBody>
      </p:sp>
      <p:pic>
        <p:nvPicPr>
          <p:cNvPr id="27" name="Rectangle 2049"/>
          <p:cNvPicPr>
            <a:picLocks noChangeAspect="1" noChangeArrowheads="1"/>
          </p:cNvPicPr>
          <p:nvPr/>
        </p:nvPicPr>
        <p:blipFill>
          <a:blip r:embed="rId4" cstate="print"/>
          <a:srcRect/>
          <a:stretch>
            <a:fillRect/>
          </a:stretch>
        </p:blipFill>
        <p:spPr bwMode="auto">
          <a:xfrm>
            <a:off x="4405752" y="2946150"/>
            <a:ext cx="3607978" cy="2216151"/>
          </a:xfrm>
          <a:prstGeom prst="rect">
            <a:avLst/>
          </a:prstGeom>
          <a:noFill/>
          <a:ln w="9525">
            <a:noFill/>
            <a:miter lim="800000"/>
            <a:headEnd/>
            <a:tailEnd/>
          </a:ln>
        </p:spPr>
      </p:pic>
      <p:sp>
        <p:nvSpPr>
          <p:cNvPr id="28" name="Rectangle 27"/>
          <p:cNvSpPr>
            <a:spLocks noChangeArrowheads="1"/>
          </p:cNvSpPr>
          <p:nvPr/>
        </p:nvSpPr>
        <p:spPr bwMode="auto">
          <a:xfrm>
            <a:off x="687738" y="1853957"/>
            <a:ext cx="4333804" cy="46132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9" tIns="45715" rIns="91429" bIns="45715" anchor="ctr"/>
          <a:lstStyle/>
          <a:p>
            <a:pPr algn="ctr" eaLnBrk="0" hangingPunct="0">
              <a:lnSpc>
                <a:spcPct val="80000"/>
              </a:lnSpc>
              <a:defRPr/>
            </a:pPr>
            <a:endParaRPr lang="en-US" dirty="0">
              <a:solidFill>
                <a:srgbClr val="FFFFFF"/>
              </a:solidFill>
              <a:effectLst>
                <a:outerShdw blurRad="38100" dist="38100" dir="2700000" algn="tl">
                  <a:srgbClr val="000000"/>
                </a:outerShdw>
              </a:effectLst>
              <a:cs typeface="+mn-cs"/>
            </a:endParaRPr>
          </a:p>
        </p:txBody>
      </p:sp>
      <p:sp>
        <p:nvSpPr>
          <p:cNvPr id="29" name="Rectangle 28"/>
          <p:cNvSpPr>
            <a:spLocks noChangeArrowheads="1"/>
          </p:cNvSpPr>
          <p:nvPr/>
        </p:nvSpPr>
        <p:spPr bwMode="auto">
          <a:xfrm>
            <a:off x="6737712" y="1853957"/>
            <a:ext cx="4333804" cy="4613275"/>
          </a:xfrm>
          <a:prstGeom prst="rect">
            <a:avLst/>
          </a:prstGeom>
          <a:solidFill>
            <a:schemeClr val="accent1">
              <a:lumMod val="20000"/>
              <a:lumOff val="80000"/>
            </a:schemeClr>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endParaRPr lang="en-US" dirty="0">
              <a:solidFill>
                <a:schemeClr val="bg1"/>
              </a:solidFill>
              <a:effectLst>
                <a:outerShdw blurRad="38100" dist="38100" dir="2700000" algn="tl">
                  <a:srgbClr val="000000"/>
                </a:outerShdw>
              </a:effectLst>
              <a:cs typeface="+mn-cs"/>
            </a:endParaRPr>
          </a:p>
        </p:txBody>
      </p:sp>
      <p:graphicFrame>
        <p:nvGraphicFramePr>
          <p:cNvPr id="30" name="Object 7"/>
          <p:cNvGraphicFramePr>
            <a:graphicFrameLocks noChangeAspect="1"/>
          </p:cNvGraphicFramePr>
          <p:nvPr>
            <p:extLst>
              <p:ext uri="{D42A27DB-BD31-4B8C-83A1-F6EECF244321}">
                <p14:modId xmlns:p14="http://schemas.microsoft.com/office/powerpoint/2010/main" val="3434899113"/>
              </p:ext>
            </p:extLst>
          </p:nvPr>
        </p:nvGraphicFramePr>
        <p:xfrm>
          <a:off x="379413" y="1357312"/>
          <a:ext cx="10254695" cy="5195888"/>
        </p:xfrm>
        <a:graphic>
          <a:graphicData uri="http://schemas.openxmlformats.org/presentationml/2006/ole">
            <mc:AlternateContent xmlns:mc="http://schemas.openxmlformats.org/markup-compatibility/2006">
              <mc:Choice xmlns:v="urn:schemas-microsoft-com:vml" Requires="v">
                <p:oleObj spid="_x0000_s2072" name="Visio" r:id="rId5" imgW="7544943" imgH="5096637" progId="Visio.Drawing.11">
                  <p:embed/>
                </p:oleObj>
              </mc:Choice>
              <mc:Fallback>
                <p:oleObj name="Visio" r:id="rId5" imgW="7544943" imgH="5096637" progId="Visio.Drawing.11">
                  <p:embed/>
                  <p:pic>
                    <p:nvPicPr>
                      <p:cNvPr id="0" name=""/>
                      <p:cNvPicPr>
                        <a:picLocks noChangeAspect="1" noChangeArrowheads="1"/>
                      </p:cNvPicPr>
                      <p:nvPr/>
                    </p:nvPicPr>
                    <p:blipFill>
                      <a:blip r:embed="rId6"/>
                      <a:srcRect/>
                      <a:stretch>
                        <a:fillRect/>
                      </a:stretch>
                    </p:blipFill>
                    <p:spPr bwMode="auto">
                      <a:xfrm>
                        <a:off x="379413" y="1357312"/>
                        <a:ext cx="10254695"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74001"/>
                                </a:schemeClr>
                              </a:outerShdw>
                            </a:effectLst>
                          </a14:hiddenEffects>
                        </a:ext>
                      </a:extLst>
                    </p:spPr>
                  </p:pic>
                </p:oleObj>
              </mc:Fallback>
            </mc:AlternateContent>
          </a:graphicData>
        </a:graphic>
      </p:graphicFrame>
      <p:sp>
        <p:nvSpPr>
          <p:cNvPr id="31" name="Rectangle 30"/>
          <p:cNvSpPr>
            <a:spLocks noChangeArrowheads="1"/>
          </p:cNvSpPr>
          <p:nvPr/>
        </p:nvSpPr>
        <p:spPr bwMode="auto">
          <a:xfrm>
            <a:off x="687738" y="1333258"/>
            <a:ext cx="4333804" cy="525463"/>
          </a:xfrm>
          <a:prstGeom prst="rect">
            <a:avLst/>
          </a:prstGeom>
          <a:solidFill>
            <a:srgbClr val="00B050"/>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Customer</a:t>
            </a:r>
            <a:endParaRPr lang="en-US" dirty="0">
              <a:solidFill>
                <a:srgbClr val="FFFFFF"/>
              </a:solidFill>
              <a:effectLst>
                <a:outerShdw blurRad="38100" dist="38100" dir="2700000" algn="tl">
                  <a:srgbClr val="000000"/>
                </a:outerShdw>
              </a:effectLst>
              <a:cs typeface="+mn-cs"/>
            </a:endParaRPr>
          </a:p>
        </p:txBody>
      </p:sp>
      <p:sp>
        <p:nvSpPr>
          <p:cNvPr id="32" name="Rectangle 31"/>
          <p:cNvSpPr>
            <a:spLocks noChangeArrowheads="1"/>
          </p:cNvSpPr>
          <p:nvPr/>
        </p:nvSpPr>
        <p:spPr bwMode="auto">
          <a:xfrm>
            <a:off x="6737712" y="1333258"/>
            <a:ext cx="4333804" cy="525463"/>
          </a:xfrm>
          <a:prstGeom prst="rect">
            <a:avLst/>
          </a:prstGeom>
          <a:solidFill>
            <a:srgbClr val="0070C0"/>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Microsoft Online Services</a:t>
            </a:r>
            <a:endParaRPr lang="en-US" dirty="0">
              <a:solidFill>
                <a:srgbClr val="FFFFFF"/>
              </a:solidFill>
              <a:effectLst>
                <a:outerShdw blurRad="38100" dist="38100" dir="2700000" algn="tl">
                  <a:srgbClr val="000000"/>
                </a:outerShdw>
              </a:effectLst>
              <a:cs typeface="+mn-cs"/>
            </a:endParaRPr>
          </a:p>
        </p:txBody>
      </p:sp>
      <p:sp>
        <p:nvSpPr>
          <p:cNvPr id="2" name="TextBox 1"/>
          <p:cNvSpPr txBox="1"/>
          <p:nvPr/>
        </p:nvSpPr>
        <p:spPr>
          <a:xfrm>
            <a:off x="3812154" y="2209803"/>
            <a:ext cx="953689" cy="461665"/>
          </a:xfrm>
          <a:prstGeom prst="rect">
            <a:avLst/>
          </a:prstGeom>
          <a:noFill/>
        </p:spPr>
        <p:txBody>
          <a:bodyPr wrap="square" lIns="0" tIns="0" rIns="0" bIns="0" rtlCol="0">
            <a:spAutoFit/>
          </a:bodyPr>
          <a:lstStyle/>
          <a:p>
            <a:pPr algn="ctr"/>
            <a:r>
              <a:rPr lang="en-US" sz="1500" dirty="0">
                <a:gradFill>
                  <a:gsLst>
                    <a:gs pos="0">
                      <a:schemeClr val="tx1"/>
                    </a:gs>
                    <a:gs pos="86000">
                      <a:schemeClr val="tx1"/>
                    </a:gs>
                  </a:gsLst>
                  <a:lin ang="5400000" scaled="0"/>
                </a:gradFill>
              </a:rPr>
              <a:t>User </a:t>
            </a:r>
          </a:p>
          <a:p>
            <a:pPr algn="ctr"/>
            <a:r>
              <a:rPr lang="en-US" sz="1500" dirty="0">
                <a:gradFill>
                  <a:gsLst>
                    <a:gs pos="0">
                      <a:schemeClr val="tx1"/>
                    </a:gs>
                    <a:gs pos="86000">
                      <a:schemeClr val="tx1"/>
                    </a:gs>
                  </a:gsLst>
                  <a:lin ang="5400000" scaled="0"/>
                </a:gradFill>
              </a:rPr>
              <a:t>Source ID</a:t>
            </a:r>
          </a:p>
        </p:txBody>
      </p:sp>
      <p:pic>
        <p:nvPicPr>
          <p:cNvPr id="33" name="Rectangle 513032"/>
          <p:cNvPicPr>
            <a:picLocks noChangeAspect="1" noChangeArrowheads="1"/>
          </p:cNvPicPr>
          <p:nvPr/>
        </p:nvPicPr>
        <p:blipFill>
          <a:blip r:embed="rId7" cstate="print">
            <a:clrChange>
              <a:clrFrom>
                <a:srgbClr val="08369A"/>
              </a:clrFrom>
              <a:clrTo>
                <a:srgbClr val="08369A">
                  <a:alpha val="0"/>
                </a:srgbClr>
              </a:clrTo>
            </a:clrChange>
          </a:blip>
          <a:srcRect/>
          <a:stretch>
            <a:fillRect/>
          </a:stretch>
        </p:blipFill>
        <p:spPr bwMode="auto">
          <a:xfrm>
            <a:off x="2674777" y="5334000"/>
            <a:ext cx="672925" cy="533400"/>
          </a:xfrm>
          <a:prstGeom prst="rect">
            <a:avLst/>
          </a:prstGeom>
          <a:noFill/>
          <a:ln w="9525">
            <a:noFill/>
            <a:miter lim="800000"/>
            <a:headEnd/>
            <a:tailEnd/>
          </a:ln>
        </p:spPr>
      </p:pic>
      <p:sp>
        <p:nvSpPr>
          <p:cNvPr id="5" name="TextBox 4"/>
          <p:cNvSpPr txBox="1"/>
          <p:nvPr/>
        </p:nvSpPr>
        <p:spPr>
          <a:xfrm>
            <a:off x="4062942" y="3745470"/>
            <a:ext cx="1285085" cy="461679"/>
          </a:xfrm>
          <a:prstGeom prst="rect">
            <a:avLst/>
          </a:prstGeom>
        </p:spPr>
        <p:style>
          <a:lnRef idx="1">
            <a:schemeClr val="accent1"/>
          </a:lnRef>
          <a:fillRef idx="3">
            <a:schemeClr val="accent1"/>
          </a:fillRef>
          <a:effectRef idx="2">
            <a:schemeClr val="accent1"/>
          </a:effectRef>
          <a:fontRef idx="minor">
            <a:schemeClr val="lt1"/>
          </a:fontRef>
        </p:style>
        <p:txBody>
          <a:bodyPr wrap="none" lIns="91436" tIns="45719" rIns="91436" bIns="45719" rtlCol="0">
            <a:spAutoFit/>
          </a:bodyPr>
          <a:lstStyle/>
          <a:p>
            <a:r>
              <a:rPr lang="en-US" sz="800" dirty="0"/>
              <a:t>Logon (SAML 1.1) Token</a:t>
            </a:r>
          </a:p>
          <a:p>
            <a:r>
              <a:rPr lang="en-US" sz="800" dirty="0" err="1"/>
              <a:t>UPN:user@contoso.com</a:t>
            </a:r>
            <a:endParaRPr lang="en-US" sz="800" dirty="0"/>
          </a:p>
          <a:p>
            <a:r>
              <a:rPr lang="en-US" sz="800" dirty="0"/>
              <a:t>Source User ID: ABC123</a:t>
            </a:r>
          </a:p>
        </p:txBody>
      </p:sp>
      <p:sp>
        <p:nvSpPr>
          <p:cNvPr id="46" name="TextBox 45"/>
          <p:cNvSpPr txBox="1"/>
          <p:nvPr/>
        </p:nvSpPr>
        <p:spPr>
          <a:xfrm>
            <a:off x="8532178" y="4495802"/>
            <a:ext cx="1319592" cy="461665"/>
          </a:xfrm>
          <a:prstGeom prst="rect">
            <a:avLst/>
          </a:prstGeom>
        </p:spPr>
        <p:style>
          <a:lnRef idx="1">
            <a:schemeClr val="accent2"/>
          </a:lnRef>
          <a:fillRef idx="3">
            <a:schemeClr val="accent2"/>
          </a:fillRef>
          <a:effectRef idx="2">
            <a:schemeClr val="accent2"/>
          </a:effectRef>
          <a:fontRef idx="minor">
            <a:schemeClr val="lt1"/>
          </a:fontRef>
        </p:style>
        <p:txBody>
          <a:bodyPr wrap="none" lIns="91436" tIns="45719" rIns="91436" bIns="45719" rtlCol="0">
            <a:spAutoFit/>
          </a:bodyPr>
          <a:lstStyle/>
          <a:p>
            <a:r>
              <a:rPr lang="en-US" sz="800" dirty="0" err="1"/>
              <a:t>Auth</a:t>
            </a:r>
            <a:r>
              <a:rPr lang="en-US" sz="800" dirty="0"/>
              <a:t> Token</a:t>
            </a:r>
          </a:p>
          <a:p>
            <a:r>
              <a:rPr lang="en-US" sz="800" dirty="0" err="1"/>
              <a:t>UPN:user@contoso.com</a:t>
            </a:r>
            <a:endParaRPr lang="en-US" sz="800" dirty="0"/>
          </a:p>
          <a:p>
            <a:r>
              <a:rPr lang="en-US" sz="800" dirty="0"/>
              <a:t>Unique ID: 254729</a:t>
            </a:r>
          </a:p>
        </p:txBody>
      </p:sp>
    </p:spTree>
    <p:extLst>
      <p:ext uri="{BB962C8B-B14F-4D97-AF65-F5344CB8AC3E}">
        <p14:creationId xmlns:p14="http://schemas.microsoft.com/office/powerpoint/2010/main" val="3360390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69 0.03655 L 0.11441 0.04835 C 0.13889 0.05112 0.17483 0.0502 0.21215 0.0465 C 0.25486 0.0421 0.28871 0.03562 0.3125 0.02776 L 0.42552 -0.0074 " pathEditMode="relative" rAng="-263220" ptsTypes="FffFF">
                                      <p:cBhvr>
                                        <p:cTn id="6" dur="2000" fill="hold"/>
                                        <p:tgtEl>
                                          <p:spTgt spid="33"/>
                                        </p:tgtEl>
                                        <p:attrNameLst>
                                          <p:attrName>ppt_x</p:attrName>
                                          <p:attrName>ppt_y</p:attrName>
                                        </p:attrNameLst>
                                      </p:cBhvr>
                                      <p:rCtr x="21319" y="-625"/>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0069 0.03979 L 0.07465 0.04326 C 0.08871 0.05228 0.16233 0.04927 0.1842 0.04927 C 0.2092 0.04927 0.30417 0.03377 0.31823 0.02475 L 0.42344 -0.00416 " pathEditMode="relative" rAng="0" ptsTypes="FffFF">
                                      <p:cBhvr>
                                        <p:cTn id="10" dur="2000" spd="-100000" fill="hold"/>
                                        <p:tgtEl>
                                          <p:spTgt spid="33"/>
                                        </p:tgtEl>
                                        <p:attrNameLst>
                                          <p:attrName>ppt_x</p:attrName>
                                          <p:attrName>ppt_y</p:attrName>
                                        </p:attrNameLst>
                                      </p:cBhvr>
                                      <p:rCtr x="21128" y="-1573"/>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1.38889E-6 0.04233 L 0.12691 -0.00624 C 0.15469 -0.01665 0.19444 -0.034 0.23472 -0.0532 C 0.28073 -0.07795 0.31667 -0.09947 0.34184 -0.11497 L 0.4618 -0.19338 " pathEditMode="relative" rAng="-1257797" ptsTypes="FffFF">
                                      <p:cBhvr>
                                        <p:cTn id="14" dur="2000" fill="hold"/>
                                        <p:tgtEl>
                                          <p:spTgt spid="33"/>
                                        </p:tgtEl>
                                        <p:attrNameLst>
                                          <p:attrName>ppt_x</p:attrName>
                                          <p:attrName>ppt_y</p:attrName>
                                        </p:attrNameLst>
                                      </p:cBhvr>
                                      <p:rCtr x="23385" y="-1075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347 0.03979 C 0.01927 0.03863 0.0408 0.0236 0.05642 0.01897 C 0.07847 0.01319 0.10989 -0.00116 0.13733 -0.00879 C 0.15816 -0.01411 0.19444 -0.03932 0.21302 -0.04464 C 0.2559 -0.06384 0.33333 -0.11126 0.36597 -0.12699 C 0.37048 -0.13093 0.40382 -0.14966 0.40677 -0.15591 C 0.41667 -0.16817 0.4526 -0.18552 0.45989 -0.19523 " pathEditMode="relative" rAng="0" ptsTypes="fffffff">
                                      <p:cBhvr>
                                        <p:cTn id="18" dur="2000" spd="-100000" fill="hold"/>
                                        <p:tgtEl>
                                          <p:spTgt spid="33"/>
                                        </p:tgtEl>
                                        <p:attrNameLst>
                                          <p:attrName>ppt_x</p:attrName>
                                          <p:attrName>ppt_y</p:attrName>
                                        </p:attrNameLst>
                                      </p:cBhvr>
                                      <p:rCtr x="22813" y="-11751"/>
                                    </p:animMotion>
                                  </p:childTnLst>
                                </p:cTn>
                              </p:par>
                            </p:childTnLst>
                          </p:cTn>
                        </p:par>
                      </p:childTnLst>
                    </p:cTn>
                  </p:par>
                  <p:par>
                    <p:cTn id="19" fill="hold">
                      <p:stCondLst>
                        <p:cond delay="indefinite"/>
                      </p:stCondLst>
                      <p:childTnLst>
                        <p:par>
                          <p:cTn id="20" fill="hold">
                            <p:stCondLst>
                              <p:cond delay="0"/>
                            </p:stCondLst>
                            <p:childTnLst>
                              <p:par>
                                <p:cTn id="21" presetID="58" presetClass="path" presetSubtype="0" accel="50000" decel="50000" fill="hold" nodeType="clickEffect">
                                  <p:stCondLst>
                                    <p:cond delay="0"/>
                                  </p:stCondLst>
                                  <p:childTnLst>
                                    <p:animMotion origin="layout" path="M 0.06701 -0.29262 L 0.06875 -0.19685 C 0.06944 -0.17719 0.06632 -0.14989 0.06076 -0.12005 C 0.05451 -0.08744 0.0467 -0.06222 0.03871 -0.04557 L 0.00191 0.03609 " pathEditMode="relative" rAng="891054" ptsTypes="FffFF">
                                      <p:cBhvr>
                                        <p:cTn id="22" dur="2000" spd="-100000" fill="hold"/>
                                        <p:tgtEl>
                                          <p:spTgt spid="33"/>
                                        </p:tgtEl>
                                        <p:attrNameLst>
                                          <p:attrName>ppt_x</p:attrName>
                                          <p:attrName>ppt_y</p:attrName>
                                        </p:attrNameLst>
                                      </p:cBhvr>
                                      <p:rCtr x="-1944" y="16886"/>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8" presetClass="path" presetSubtype="0" accel="50000" decel="50000" fill="hold" nodeType="clickEffect">
                                  <p:stCondLst>
                                    <p:cond delay="0"/>
                                  </p:stCondLst>
                                  <p:childTnLst>
                                    <p:animMotion origin="layout" path="M 0.06684 -0.28684 L 0.0691 -0.22924 C 0.06805 -0.20773 0.0684 -0.17095 0.06684 -0.15822 C 0.06545 -0.14087 0.06354 -0.13833 0.06076 -0.12468 C 0.05434 -0.0923 0.05851 -0.0923 0.05035 -0.07587 L 0.00156 0.03632 " pathEditMode="relative" rAng="0" ptsTypes="FfafFF">
                                      <p:cBhvr>
                                        <p:cTn id="30" dur="2000" fill="hold"/>
                                        <p:tgtEl>
                                          <p:spTgt spid="33"/>
                                        </p:tgtEl>
                                        <p:attrNameLst>
                                          <p:attrName>ppt_x</p:attrName>
                                          <p:attrName>ppt_y</p:attrName>
                                        </p:attrNameLst>
                                      </p:cBhvr>
                                      <p:rCtr x="-3160" y="16146"/>
                                    </p:animMotion>
                                  </p:childTnLst>
                                </p:cTn>
                              </p:par>
                              <p:par>
                                <p:cTn id="31" presetID="58" presetClass="path" presetSubtype="0" accel="50000" decel="50000" fill="hold" grpId="0" nodeType="withEffect">
                                  <p:stCondLst>
                                    <p:cond delay="0"/>
                                  </p:stCondLst>
                                  <p:childTnLst>
                                    <p:animMotion origin="layout" path="M -0.00763 0.03076 L 0.0007 0.12028 C 0.00261 0.13879 0.00122 0.16609 -0.00486 0.19269 C -0.01059 0.22253 -0.01857 0.24705 -0.02708 0.26116 L -0.06736 0.33495 " pathEditMode="relative" rAng="878882" ptsTypes="FffFF">
                                      <p:cBhvr>
                                        <p:cTn id="32" dur="2000" fill="hold"/>
                                        <p:tgtEl>
                                          <p:spTgt spid="5"/>
                                        </p:tgtEl>
                                        <p:attrNameLst>
                                          <p:attrName>ppt_x</p:attrName>
                                          <p:attrName>ppt_y</p:attrName>
                                        </p:attrNameLst>
                                      </p:cBhvr>
                                      <p:rCtr x="-1337" y="15776"/>
                                    </p:animMotion>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nodeType="clickEffect">
                                  <p:stCondLst>
                                    <p:cond delay="0"/>
                                  </p:stCondLst>
                                  <p:childTnLst>
                                    <p:animMotion origin="layout" path="M 0.00191 0.03609 L 0.12934 -0.00393 C 0.15625 -0.01133 0.19479 -0.02845 0.23489 -0.04765 C 0.28038 -0.07032 0.31545 -0.09137 0.3401 -0.10872 L 0.45625 -0.18991 " pathEditMode="relative" rAng="-1226508" ptsTypes="FffFF">
                                      <p:cBhvr>
                                        <p:cTn id="36" dur="2000" fill="hold"/>
                                        <p:tgtEl>
                                          <p:spTgt spid="33"/>
                                        </p:tgtEl>
                                        <p:attrNameLst>
                                          <p:attrName>ppt_x</p:attrName>
                                          <p:attrName>ppt_y</p:attrName>
                                        </p:attrNameLst>
                                      </p:cBhvr>
                                      <p:rCtr x="23108" y="-9901"/>
                                    </p:animMotion>
                                  </p:childTnLst>
                                </p:cTn>
                              </p:par>
                              <p:par>
                                <p:cTn id="37" presetID="37" presetClass="path" presetSubtype="0" accel="50000" decel="50000" fill="hold" grpId="2" nodeType="withEffect">
                                  <p:stCondLst>
                                    <p:cond delay="0"/>
                                  </p:stCondLst>
                                  <p:childTnLst>
                                    <p:animMotion origin="layout" path="M -0.06718 0.33495 L 0.05921 0.31112 C 0.08612 0.3065 0.12362 0.29192 0.16129 0.27203 C 0.20452 0.24936 0.2375 0.22669 0.25938 0.20541 L 0.36407 0.10779 " pathEditMode="relative" rAng="-1291740" ptsTypes="FffFF">
                                      <p:cBhvr>
                                        <p:cTn id="38" dur="2000" fill="hold"/>
                                        <p:tgtEl>
                                          <p:spTgt spid="5"/>
                                        </p:tgtEl>
                                        <p:attrNameLst>
                                          <p:attrName>ppt_x</p:attrName>
                                          <p:attrName>ppt_y</p:attrName>
                                        </p:attrNameLst>
                                      </p:cBhvr>
                                      <p:rCtr x="22292" y="-8883"/>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3"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7" presetClass="path" presetSubtype="0" accel="50000" decel="50000" fill="hold" nodeType="clickEffect">
                                  <p:stCondLst>
                                    <p:cond delay="0"/>
                                  </p:stCondLst>
                                  <p:childTnLst>
                                    <p:animMotion origin="layout" path="M -0.00017 0.03886 L 0.12517 -0.00185 C 0.15312 -0.00786 0.19375 -0.02452 0.23212 -0.0458 C 0.27621 -0.07009 0.30781 -0.08767 0.33385 -0.10618 L 0.45729 -0.19061 " pathEditMode="relative" rAng="0" ptsTypes="FffFF">
                                      <p:cBhvr>
                                        <p:cTn id="50" dur="2000" spd="-100000" fill="hold"/>
                                        <p:tgtEl>
                                          <p:spTgt spid="33"/>
                                        </p:tgtEl>
                                        <p:attrNameLst>
                                          <p:attrName>ppt_x</p:attrName>
                                          <p:attrName>ppt_y</p:attrName>
                                        </p:attrNameLst>
                                      </p:cBhvr>
                                      <p:rCtr x="22865" y="-11474"/>
                                    </p:animMotion>
                                  </p:childTnLst>
                                </p:cTn>
                              </p:par>
                              <p:par>
                                <p:cTn id="51" presetID="37" presetClass="path" presetSubtype="0" accel="50000" decel="50000" fill="hold" grpId="1" nodeType="withEffect">
                                  <p:stCondLst>
                                    <p:cond delay="0"/>
                                  </p:stCondLst>
                                  <p:childTnLst>
                                    <p:animMotion origin="layout" path="M -0.43385 0.22708 L -0.30746 0.20278 C -0.28108 0.19861 -0.24444 0.1838 -0.20625 0.16389 C -0.16267 0.14144 -0.12969 0.11829 -0.10798 0.09699 L -0.0033 -0.00069 " pathEditMode="relative" rAng="-1291740" ptsTypes="FffFF">
                                      <p:cBhvr>
                                        <p:cTn id="52" dur="2000" spd="-100000" fill="hold"/>
                                        <p:tgtEl>
                                          <p:spTgt spid="46"/>
                                        </p:tgtEl>
                                        <p:attrNameLst>
                                          <p:attrName>ppt_x</p:attrName>
                                          <p:attrName>ppt_y</p:attrName>
                                        </p:attrNameLst>
                                      </p:cBhvr>
                                      <p:rCtr x="22257" y="-8912"/>
                                    </p:animMotion>
                                  </p:childTnLst>
                                </p:cTn>
                              </p:par>
                            </p:childTnLst>
                          </p:cTn>
                        </p:par>
                      </p:childTnLst>
                    </p:cTn>
                  </p:par>
                  <p:par>
                    <p:cTn id="53" fill="hold">
                      <p:stCondLst>
                        <p:cond delay="indefinite"/>
                      </p:stCondLst>
                      <p:childTnLst>
                        <p:par>
                          <p:cTn id="54" fill="hold">
                            <p:stCondLst>
                              <p:cond delay="0"/>
                            </p:stCondLst>
                            <p:childTnLst>
                              <p:par>
                                <p:cTn id="55" presetID="37" presetClass="path" presetSubtype="0" accel="50000" decel="50000" fill="hold" nodeType="clickEffect">
                                  <p:stCondLst>
                                    <p:cond delay="0"/>
                                  </p:stCondLst>
                                  <p:childTnLst>
                                    <p:animMotion origin="layout" path="M 0.00191 0.03608 L 0.11372 0.04395 C 0.1375 0.04626 0.17257 0.04441 0.20868 0.04048 C 0.25017 0.03469 0.28316 0.02799 0.30573 0.01989 L 0.41615 -0.01573 " pathEditMode="relative" rAng="-322260" ptsTypes="FffFF">
                                      <p:cBhvr>
                                        <p:cTn id="56" dur="2000" fill="hold"/>
                                        <p:tgtEl>
                                          <p:spTgt spid="33"/>
                                        </p:tgtEl>
                                        <p:attrNameLst>
                                          <p:attrName>ppt_x</p:attrName>
                                          <p:attrName>ppt_y</p:attrName>
                                        </p:attrNameLst>
                                      </p:cBhvr>
                                      <p:rCtr x="20816" y="-1087"/>
                                    </p:animMotion>
                                  </p:childTnLst>
                                </p:cTn>
                              </p:par>
                              <p:par>
                                <p:cTn id="57" presetID="37" presetClass="path" presetSubtype="0" accel="50000" decel="50000" fill="hold" grpId="2" nodeType="withEffect">
                                  <p:stCondLst>
                                    <p:cond delay="0"/>
                                  </p:stCondLst>
                                  <p:childTnLst>
                                    <p:animMotion origin="layout" path="M -0.43386 0.22569 L -0.32709 0.22639 C -0.30538 0.22754 -0.27205 0.22523 -0.23733 0.22176 C -0.19775 0.21574 -0.16702 0.21042 -0.14531 0.20324 L -0.03976 0.17546 " pathEditMode="relative" rAng="-322758" ptsTypes="FffFF">
                                      <p:cBhvr>
                                        <p:cTn id="58" dur="2000" fill="hold"/>
                                        <p:tgtEl>
                                          <p:spTgt spid="46"/>
                                        </p:tgtEl>
                                        <p:attrNameLst>
                                          <p:attrName>ppt_x</p:attrName>
                                          <p:attrName>ppt_y</p:attrName>
                                        </p:attrNameLst>
                                      </p:cBhvr>
                                      <p:rCtr x="19774"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46" grpId="0" animBg="1"/>
      <p:bldP spid="46" grpId="1" animBg="1"/>
      <p:bldP spid="4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p:txBody>
          <a:bodyPr/>
          <a:lstStyle/>
          <a:p>
            <a:r>
              <a:rPr lang="en-US" dirty="0" smtClean="0"/>
              <a:t>Architecture for Office 365 and other services</a:t>
            </a:r>
          </a:p>
          <a:p>
            <a:r>
              <a:rPr lang="en-US" dirty="0" smtClean="0"/>
              <a:t>Integration Options</a:t>
            </a:r>
          </a:p>
          <a:p>
            <a:r>
              <a:rPr lang="en-US" dirty="0" smtClean="0"/>
              <a:t>Planning for Directory Integration</a:t>
            </a:r>
          </a:p>
          <a:p>
            <a:r>
              <a:rPr lang="en-US" dirty="0" smtClean="0"/>
              <a:t>Single Sign on Experience</a:t>
            </a:r>
          </a:p>
          <a:p>
            <a:r>
              <a:rPr lang="en-US" dirty="0" smtClean="0"/>
              <a:t>How Single sign on works</a:t>
            </a:r>
          </a:p>
          <a:p>
            <a:r>
              <a:rPr lang="en-US" dirty="0" smtClean="0"/>
              <a:t>Options for strong authentication</a:t>
            </a:r>
          </a:p>
          <a:p>
            <a:endParaRPr lang="en-US" dirty="0" smtClean="0"/>
          </a:p>
          <a:p>
            <a:endParaRPr lang="en-US" dirty="0"/>
          </a:p>
        </p:txBody>
      </p:sp>
    </p:spTree>
    <p:extLst>
      <p:ext uri="{BB962C8B-B14F-4D97-AF65-F5344CB8AC3E}">
        <p14:creationId xmlns:p14="http://schemas.microsoft.com/office/powerpoint/2010/main" val="38091907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normAutofit fontScale="90000"/>
          </a:bodyPr>
          <a:lstStyle/>
          <a:p>
            <a:r>
              <a:rPr lang="en-US" sz="3600" dirty="0"/>
              <a:t>Identity Federation</a:t>
            </a:r>
            <a:br>
              <a:rPr lang="en-US" sz="3600" dirty="0"/>
            </a:br>
            <a:r>
              <a:rPr lang="en-US" sz="2400" dirty="0">
                <a:solidFill>
                  <a:srgbClr val="FFC000"/>
                </a:solidFill>
              </a:rPr>
              <a:t>Authentication flow (MEX/Rich Client Profile)</a:t>
            </a:r>
          </a:p>
        </p:txBody>
      </p:sp>
      <p:sp>
        <p:nvSpPr>
          <p:cNvPr id="4" name="Content Placeholder 3"/>
          <p:cNvSpPr>
            <a:spLocks noGrp="1"/>
          </p:cNvSpPr>
          <p:nvPr>
            <p:ph idx="1"/>
          </p:nvPr>
        </p:nvSpPr>
        <p:spPr>
          <a:xfrm>
            <a:off x="519113" y="1447799"/>
            <a:ext cx="11149013" cy="443199"/>
          </a:xfrm>
        </p:spPr>
        <p:txBody>
          <a:bodyPr>
            <a:normAutofit/>
          </a:bodyPr>
          <a:lstStyle/>
          <a:p>
            <a:endParaRPr lang="en-US"/>
          </a:p>
        </p:txBody>
      </p:sp>
      <p:pic>
        <p:nvPicPr>
          <p:cNvPr id="27" name="Rectangle 2049"/>
          <p:cNvPicPr>
            <a:picLocks noChangeAspect="1" noChangeArrowheads="1"/>
          </p:cNvPicPr>
          <p:nvPr/>
        </p:nvPicPr>
        <p:blipFill>
          <a:blip r:embed="rId4" cstate="print"/>
          <a:srcRect/>
          <a:stretch>
            <a:fillRect/>
          </a:stretch>
        </p:blipFill>
        <p:spPr bwMode="auto">
          <a:xfrm>
            <a:off x="4405752" y="2946150"/>
            <a:ext cx="3607978" cy="2216151"/>
          </a:xfrm>
          <a:prstGeom prst="rect">
            <a:avLst/>
          </a:prstGeom>
          <a:noFill/>
          <a:ln w="9525">
            <a:noFill/>
            <a:miter lim="800000"/>
            <a:headEnd/>
            <a:tailEnd/>
          </a:ln>
        </p:spPr>
      </p:pic>
      <p:sp>
        <p:nvSpPr>
          <p:cNvPr id="28" name="Rectangle 27"/>
          <p:cNvSpPr>
            <a:spLocks noChangeArrowheads="1"/>
          </p:cNvSpPr>
          <p:nvPr/>
        </p:nvSpPr>
        <p:spPr bwMode="auto">
          <a:xfrm>
            <a:off x="687738" y="1853957"/>
            <a:ext cx="4333804" cy="46132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9" tIns="45715" rIns="91429" bIns="45715" anchor="ctr"/>
          <a:lstStyle/>
          <a:p>
            <a:pPr algn="ctr" eaLnBrk="0" hangingPunct="0">
              <a:lnSpc>
                <a:spcPct val="80000"/>
              </a:lnSpc>
              <a:defRPr/>
            </a:pPr>
            <a:endParaRPr lang="en-US" dirty="0">
              <a:solidFill>
                <a:srgbClr val="FFFFFF"/>
              </a:solidFill>
              <a:effectLst>
                <a:outerShdw blurRad="38100" dist="38100" dir="2700000" algn="tl">
                  <a:srgbClr val="000000"/>
                </a:outerShdw>
              </a:effectLst>
              <a:cs typeface="+mn-cs"/>
            </a:endParaRPr>
          </a:p>
        </p:txBody>
      </p:sp>
      <p:sp>
        <p:nvSpPr>
          <p:cNvPr id="29" name="Rectangle 28"/>
          <p:cNvSpPr>
            <a:spLocks noChangeArrowheads="1"/>
          </p:cNvSpPr>
          <p:nvPr/>
        </p:nvSpPr>
        <p:spPr bwMode="auto">
          <a:xfrm>
            <a:off x="6737712" y="1853957"/>
            <a:ext cx="4333804" cy="4613275"/>
          </a:xfrm>
          <a:prstGeom prst="rect">
            <a:avLst/>
          </a:prstGeom>
          <a:solidFill>
            <a:schemeClr val="accent1">
              <a:lumMod val="20000"/>
              <a:lumOff val="80000"/>
            </a:schemeClr>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endParaRPr lang="en-US" dirty="0">
              <a:solidFill>
                <a:schemeClr val="bg1"/>
              </a:solidFill>
              <a:effectLst>
                <a:outerShdw blurRad="38100" dist="38100" dir="2700000" algn="tl">
                  <a:srgbClr val="000000"/>
                </a:outerShdw>
              </a:effectLst>
              <a:cs typeface="+mn-cs"/>
            </a:endParaRPr>
          </a:p>
        </p:txBody>
      </p:sp>
      <p:graphicFrame>
        <p:nvGraphicFramePr>
          <p:cNvPr id="30" name="Object 7"/>
          <p:cNvGraphicFramePr>
            <a:graphicFrameLocks noChangeAspect="1"/>
          </p:cNvGraphicFramePr>
          <p:nvPr>
            <p:extLst>
              <p:ext uri="{D42A27DB-BD31-4B8C-83A1-F6EECF244321}">
                <p14:modId xmlns:p14="http://schemas.microsoft.com/office/powerpoint/2010/main" val="649393879"/>
              </p:ext>
            </p:extLst>
          </p:nvPr>
        </p:nvGraphicFramePr>
        <p:xfrm>
          <a:off x="379413" y="1357312"/>
          <a:ext cx="10254695" cy="5195888"/>
        </p:xfrm>
        <a:graphic>
          <a:graphicData uri="http://schemas.openxmlformats.org/presentationml/2006/ole">
            <mc:AlternateContent xmlns:mc="http://schemas.openxmlformats.org/markup-compatibility/2006">
              <mc:Choice xmlns:v="urn:schemas-microsoft-com:vml" Requires="v">
                <p:oleObj spid="_x0000_s3095" name="Visio" r:id="rId5" imgW="7545014" imgH="5096753" progId="Visio.Drawing.11">
                  <p:embed/>
                </p:oleObj>
              </mc:Choice>
              <mc:Fallback>
                <p:oleObj name="Visio" r:id="rId5" imgW="7545014" imgH="5096753" progId="Visio.Drawing.11">
                  <p:embed/>
                  <p:pic>
                    <p:nvPicPr>
                      <p:cNvPr id="0" name=""/>
                      <p:cNvPicPr>
                        <a:picLocks noChangeAspect="1" noChangeArrowheads="1"/>
                      </p:cNvPicPr>
                      <p:nvPr/>
                    </p:nvPicPr>
                    <p:blipFill>
                      <a:blip r:embed="rId6"/>
                      <a:srcRect/>
                      <a:stretch>
                        <a:fillRect/>
                      </a:stretch>
                    </p:blipFill>
                    <p:spPr bwMode="auto">
                      <a:xfrm>
                        <a:off x="379413" y="1357312"/>
                        <a:ext cx="10254695"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74001"/>
                                </a:schemeClr>
                              </a:outerShdw>
                            </a:effectLst>
                          </a14:hiddenEffects>
                        </a:ext>
                      </a:extLst>
                    </p:spPr>
                  </p:pic>
                </p:oleObj>
              </mc:Fallback>
            </mc:AlternateContent>
          </a:graphicData>
        </a:graphic>
      </p:graphicFrame>
      <p:sp>
        <p:nvSpPr>
          <p:cNvPr id="31" name="Rectangle 30"/>
          <p:cNvSpPr>
            <a:spLocks noChangeArrowheads="1"/>
          </p:cNvSpPr>
          <p:nvPr/>
        </p:nvSpPr>
        <p:spPr bwMode="auto">
          <a:xfrm>
            <a:off x="687738" y="1333258"/>
            <a:ext cx="4333804" cy="525463"/>
          </a:xfrm>
          <a:prstGeom prst="rect">
            <a:avLst/>
          </a:prstGeom>
          <a:solidFill>
            <a:srgbClr val="00B050"/>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Customer</a:t>
            </a:r>
            <a:endParaRPr lang="en-US" dirty="0">
              <a:solidFill>
                <a:srgbClr val="FFFFFF"/>
              </a:solidFill>
              <a:effectLst>
                <a:outerShdw blurRad="38100" dist="38100" dir="2700000" algn="tl">
                  <a:srgbClr val="000000"/>
                </a:outerShdw>
              </a:effectLst>
              <a:cs typeface="+mn-cs"/>
            </a:endParaRPr>
          </a:p>
        </p:txBody>
      </p:sp>
      <p:sp>
        <p:nvSpPr>
          <p:cNvPr id="32" name="Rectangle 31"/>
          <p:cNvSpPr>
            <a:spLocks noChangeArrowheads="1"/>
          </p:cNvSpPr>
          <p:nvPr/>
        </p:nvSpPr>
        <p:spPr bwMode="auto">
          <a:xfrm>
            <a:off x="6737712" y="1333258"/>
            <a:ext cx="4333804" cy="525463"/>
          </a:xfrm>
          <a:prstGeom prst="rect">
            <a:avLst/>
          </a:prstGeom>
          <a:solidFill>
            <a:srgbClr val="0070C0"/>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Microsoft Online Services</a:t>
            </a:r>
            <a:endParaRPr lang="en-US" dirty="0">
              <a:solidFill>
                <a:srgbClr val="FFFFFF"/>
              </a:solidFill>
              <a:effectLst>
                <a:outerShdw blurRad="38100" dist="38100" dir="2700000" algn="tl">
                  <a:srgbClr val="000000"/>
                </a:outerShdw>
              </a:effectLst>
              <a:cs typeface="+mn-cs"/>
            </a:endParaRPr>
          </a:p>
        </p:txBody>
      </p:sp>
      <p:sp>
        <p:nvSpPr>
          <p:cNvPr id="2" name="TextBox 1"/>
          <p:cNvSpPr txBox="1"/>
          <p:nvPr/>
        </p:nvSpPr>
        <p:spPr>
          <a:xfrm>
            <a:off x="3812154" y="2209803"/>
            <a:ext cx="953689" cy="461665"/>
          </a:xfrm>
          <a:prstGeom prst="rect">
            <a:avLst/>
          </a:prstGeom>
          <a:noFill/>
        </p:spPr>
        <p:txBody>
          <a:bodyPr wrap="square" lIns="0" tIns="0" rIns="0" bIns="0" rtlCol="0">
            <a:spAutoFit/>
          </a:bodyPr>
          <a:lstStyle/>
          <a:p>
            <a:pPr algn="ctr"/>
            <a:r>
              <a:rPr lang="en-US" sz="1500" dirty="0">
                <a:gradFill>
                  <a:gsLst>
                    <a:gs pos="0">
                      <a:schemeClr val="tx1"/>
                    </a:gs>
                    <a:gs pos="86000">
                      <a:schemeClr val="tx1"/>
                    </a:gs>
                  </a:gsLst>
                  <a:lin ang="5400000" scaled="0"/>
                </a:gradFill>
              </a:rPr>
              <a:t>User </a:t>
            </a:r>
          </a:p>
          <a:p>
            <a:pPr algn="ctr"/>
            <a:r>
              <a:rPr lang="en-US" sz="1500" dirty="0">
                <a:gradFill>
                  <a:gsLst>
                    <a:gs pos="0">
                      <a:schemeClr val="tx1"/>
                    </a:gs>
                    <a:gs pos="86000">
                      <a:schemeClr val="tx1"/>
                    </a:gs>
                  </a:gsLst>
                  <a:lin ang="5400000" scaled="0"/>
                </a:gradFill>
              </a:rPr>
              <a:t>Source ID</a:t>
            </a:r>
          </a:p>
        </p:txBody>
      </p:sp>
      <p:pic>
        <p:nvPicPr>
          <p:cNvPr id="33" name="Rectangle 513032"/>
          <p:cNvPicPr>
            <a:picLocks noChangeAspect="1" noChangeArrowheads="1"/>
          </p:cNvPicPr>
          <p:nvPr/>
        </p:nvPicPr>
        <p:blipFill>
          <a:blip r:embed="rId7" cstate="print">
            <a:clrChange>
              <a:clrFrom>
                <a:srgbClr val="08369A"/>
              </a:clrFrom>
              <a:clrTo>
                <a:srgbClr val="08369A">
                  <a:alpha val="0"/>
                </a:srgbClr>
              </a:clrTo>
            </a:clrChange>
          </a:blip>
          <a:srcRect/>
          <a:stretch>
            <a:fillRect/>
          </a:stretch>
        </p:blipFill>
        <p:spPr bwMode="auto">
          <a:xfrm>
            <a:off x="2674777" y="5334000"/>
            <a:ext cx="672925" cy="533400"/>
          </a:xfrm>
          <a:prstGeom prst="rect">
            <a:avLst/>
          </a:prstGeom>
          <a:noFill/>
          <a:ln w="9525">
            <a:noFill/>
            <a:miter lim="800000"/>
            <a:headEnd/>
            <a:tailEnd/>
          </a:ln>
        </p:spPr>
      </p:pic>
      <p:sp>
        <p:nvSpPr>
          <p:cNvPr id="5" name="TextBox 4"/>
          <p:cNvSpPr txBox="1"/>
          <p:nvPr/>
        </p:nvSpPr>
        <p:spPr>
          <a:xfrm>
            <a:off x="4062942" y="3745470"/>
            <a:ext cx="1285085" cy="461679"/>
          </a:xfrm>
          <a:prstGeom prst="rect">
            <a:avLst/>
          </a:prstGeom>
        </p:spPr>
        <p:style>
          <a:lnRef idx="1">
            <a:schemeClr val="accent1"/>
          </a:lnRef>
          <a:fillRef idx="3">
            <a:schemeClr val="accent1"/>
          </a:fillRef>
          <a:effectRef idx="2">
            <a:schemeClr val="accent1"/>
          </a:effectRef>
          <a:fontRef idx="minor">
            <a:schemeClr val="lt1"/>
          </a:fontRef>
        </p:style>
        <p:txBody>
          <a:bodyPr wrap="none" lIns="91436" tIns="45719" rIns="91436" bIns="45719" rtlCol="0">
            <a:spAutoFit/>
          </a:bodyPr>
          <a:lstStyle/>
          <a:p>
            <a:r>
              <a:rPr lang="en-US" sz="800" dirty="0"/>
              <a:t>Logon (SAML 1.1) Token</a:t>
            </a:r>
          </a:p>
          <a:p>
            <a:r>
              <a:rPr lang="en-US" sz="800" dirty="0" err="1"/>
              <a:t>UPN:user@contoso.com</a:t>
            </a:r>
            <a:endParaRPr lang="en-US" sz="800" dirty="0"/>
          </a:p>
          <a:p>
            <a:r>
              <a:rPr lang="en-US" sz="800" dirty="0"/>
              <a:t>Source User ID: ABC123</a:t>
            </a:r>
          </a:p>
        </p:txBody>
      </p:sp>
      <p:sp>
        <p:nvSpPr>
          <p:cNvPr id="46" name="TextBox 45"/>
          <p:cNvSpPr txBox="1"/>
          <p:nvPr/>
        </p:nvSpPr>
        <p:spPr>
          <a:xfrm>
            <a:off x="8532178" y="4495802"/>
            <a:ext cx="1319592" cy="461665"/>
          </a:xfrm>
          <a:prstGeom prst="rect">
            <a:avLst/>
          </a:prstGeom>
        </p:spPr>
        <p:style>
          <a:lnRef idx="1">
            <a:schemeClr val="accent2"/>
          </a:lnRef>
          <a:fillRef idx="3">
            <a:schemeClr val="accent2"/>
          </a:fillRef>
          <a:effectRef idx="2">
            <a:schemeClr val="accent2"/>
          </a:effectRef>
          <a:fontRef idx="minor">
            <a:schemeClr val="lt1"/>
          </a:fontRef>
        </p:style>
        <p:txBody>
          <a:bodyPr wrap="none" lIns="91436" tIns="45719" rIns="91436" bIns="45719" rtlCol="0">
            <a:spAutoFit/>
          </a:bodyPr>
          <a:lstStyle/>
          <a:p>
            <a:r>
              <a:rPr lang="en-US" sz="800" dirty="0" err="1"/>
              <a:t>Auth</a:t>
            </a:r>
            <a:r>
              <a:rPr lang="en-US" sz="800" dirty="0"/>
              <a:t> Token</a:t>
            </a:r>
          </a:p>
          <a:p>
            <a:r>
              <a:rPr lang="en-US" sz="800" dirty="0" err="1"/>
              <a:t>UPN:user@contoso.com</a:t>
            </a:r>
            <a:endParaRPr lang="en-US" sz="800" dirty="0"/>
          </a:p>
          <a:p>
            <a:r>
              <a:rPr lang="en-US" sz="800" dirty="0"/>
              <a:t>Unique ID: 254729</a:t>
            </a:r>
          </a:p>
        </p:txBody>
      </p:sp>
      <p:pic>
        <p:nvPicPr>
          <p:cNvPr id="1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78" y="4560191"/>
            <a:ext cx="969805" cy="84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0484"/>
          <a:stretch/>
        </p:blipFill>
        <p:spPr bwMode="auto">
          <a:xfrm>
            <a:off x="2194531" y="4411980"/>
            <a:ext cx="816707" cy="7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626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7" presetClass="path" presetSubtype="0" accel="50000" decel="50000" fill="hold" nodeType="clickEffect">
                                  <p:stCondLst>
                                    <p:cond delay="0"/>
                                  </p:stCondLst>
                                  <p:childTnLst>
                                    <p:animMotion origin="layout" path="M 1.38889E-6 0.04233 L 0.12691 -0.00624 C 0.15469 -0.01665 0.19444 -0.034 0.23472 -0.0532 C 0.28073 -0.07795 0.31667 -0.09947 0.34184 -0.11497 L 0.4618 -0.19338 " pathEditMode="relative" rAng="-1257797" ptsTypes="FffFF">
                                      <p:cBhvr>
                                        <p:cTn id="15" dur="2000" fill="hold"/>
                                        <p:tgtEl>
                                          <p:spTgt spid="33"/>
                                        </p:tgtEl>
                                        <p:attrNameLst>
                                          <p:attrName>ppt_x</p:attrName>
                                          <p:attrName>ppt_y</p:attrName>
                                        </p:attrNameLst>
                                      </p:cBhvr>
                                      <p:rCtr x="23385" y="-10756"/>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0347 0.03979 C 0.01927 0.03863 0.0408 0.0236 0.05642 0.01897 C 0.07847 0.01319 0.10989 -0.00116 0.13733 -0.00879 C 0.15816 -0.01411 0.19444 -0.03932 0.21302 -0.04464 C 0.2559 -0.06384 0.33333 -0.11126 0.36597 -0.12699 C 0.37048 -0.13093 0.40382 -0.14966 0.40677 -0.15591 C 0.41667 -0.16817 0.4526 -0.18552 0.45989 -0.19523 " pathEditMode="relative" rAng="0" ptsTypes="fffffff">
                                      <p:cBhvr>
                                        <p:cTn id="19" dur="2000" spd="-100000" fill="hold"/>
                                        <p:tgtEl>
                                          <p:spTgt spid="33"/>
                                        </p:tgtEl>
                                        <p:attrNameLst>
                                          <p:attrName>ppt_x</p:attrName>
                                          <p:attrName>ppt_y</p:attrName>
                                        </p:attrNameLst>
                                      </p:cBhvr>
                                      <p:rCtr x="22813" y="-11751"/>
                                    </p:animMotion>
                                  </p:childTnLst>
                                </p:cTn>
                              </p:par>
                            </p:childTnLst>
                          </p:cTn>
                        </p:par>
                      </p:childTnLst>
                    </p:cTn>
                  </p:par>
                  <p:par>
                    <p:cTn id="20" fill="hold">
                      <p:stCondLst>
                        <p:cond delay="indefinite"/>
                      </p:stCondLst>
                      <p:childTnLst>
                        <p:par>
                          <p:cTn id="21" fill="hold">
                            <p:stCondLst>
                              <p:cond delay="0"/>
                            </p:stCondLst>
                            <p:childTnLst>
                              <p:par>
                                <p:cTn id="22" presetID="58" presetClass="path" presetSubtype="0" accel="50000" decel="50000" fill="hold" nodeType="clickEffect">
                                  <p:stCondLst>
                                    <p:cond delay="0"/>
                                  </p:stCondLst>
                                  <p:childTnLst>
                                    <p:animMotion origin="layout" path="M 0.06701 -0.29262 L 0.06875 -0.19685 C 0.06944 -0.17719 0.06632 -0.14989 0.06076 -0.12005 C 0.05451 -0.08744 0.0467 -0.06222 0.03871 -0.04557 L 0.00191 0.03609 " pathEditMode="relative" rAng="891054" ptsTypes="FffFF">
                                      <p:cBhvr>
                                        <p:cTn id="23" dur="2000" spd="-100000" fill="hold"/>
                                        <p:tgtEl>
                                          <p:spTgt spid="33"/>
                                        </p:tgtEl>
                                        <p:attrNameLst>
                                          <p:attrName>ppt_x</p:attrName>
                                          <p:attrName>ppt_y</p:attrName>
                                        </p:attrNameLst>
                                      </p:cBhvr>
                                      <p:rCtr x="-1944" y="16886"/>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8" presetClass="path" presetSubtype="0" accel="50000" decel="50000" fill="hold" nodeType="clickEffect">
                                  <p:stCondLst>
                                    <p:cond delay="0"/>
                                  </p:stCondLst>
                                  <p:childTnLst>
                                    <p:animMotion origin="layout" path="M 0.06684 -0.28684 L 0.0691 -0.22924 C 0.06805 -0.20773 0.0684 -0.17095 0.06684 -0.15822 C 0.06545 -0.14087 0.06354 -0.13833 0.06076 -0.12468 C 0.05434 -0.0923 0.05851 -0.0923 0.05035 -0.07587 L 0.00156 0.03632 " pathEditMode="relative" rAng="0" ptsTypes="FfafFF">
                                      <p:cBhvr>
                                        <p:cTn id="31" dur="2000" fill="hold"/>
                                        <p:tgtEl>
                                          <p:spTgt spid="33"/>
                                        </p:tgtEl>
                                        <p:attrNameLst>
                                          <p:attrName>ppt_x</p:attrName>
                                          <p:attrName>ppt_y</p:attrName>
                                        </p:attrNameLst>
                                      </p:cBhvr>
                                      <p:rCtr x="-3160" y="16146"/>
                                    </p:animMotion>
                                  </p:childTnLst>
                                </p:cTn>
                              </p:par>
                              <p:par>
                                <p:cTn id="32" presetID="58" presetClass="path" presetSubtype="0" accel="50000" decel="50000" fill="hold" grpId="0" nodeType="withEffect">
                                  <p:stCondLst>
                                    <p:cond delay="0"/>
                                  </p:stCondLst>
                                  <p:childTnLst>
                                    <p:animMotion origin="layout" path="M -0.00763 0.03076 L 0.0007 0.12028 C 0.00261 0.13879 0.00122 0.16609 -0.00486 0.19269 C -0.01059 0.22253 -0.01857 0.24705 -0.02708 0.26116 L -0.06736 0.33495 " pathEditMode="relative" rAng="878882" ptsTypes="FffFF">
                                      <p:cBhvr>
                                        <p:cTn id="33" dur="2000" fill="hold"/>
                                        <p:tgtEl>
                                          <p:spTgt spid="5"/>
                                        </p:tgtEl>
                                        <p:attrNameLst>
                                          <p:attrName>ppt_x</p:attrName>
                                          <p:attrName>ppt_y</p:attrName>
                                        </p:attrNameLst>
                                      </p:cBhvr>
                                      <p:rCtr x="-1337" y="15776"/>
                                    </p:animMotion>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nodeType="clickEffect">
                                  <p:stCondLst>
                                    <p:cond delay="0"/>
                                  </p:stCondLst>
                                  <p:childTnLst>
                                    <p:animMotion origin="layout" path="M 0.00191 0.03609 L 0.12934 -0.00393 C 0.15625 -0.01133 0.19479 -0.02845 0.23489 -0.04765 C 0.28038 -0.07032 0.31545 -0.09137 0.3401 -0.10872 L 0.45625 -0.18991 " pathEditMode="relative" rAng="-1226508" ptsTypes="FffFF">
                                      <p:cBhvr>
                                        <p:cTn id="37" dur="2000" fill="hold"/>
                                        <p:tgtEl>
                                          <p:spTgt spid="33"/>
                                        </p:tgtEl>
                                        <p:attrNameLst>
                                          <p:attrName>ppt_x</p:attrName>
                                          <p:attrName>ppt_y</p:attrName>
                                        </p:attrNameLst>
                                      </p:cBhvr>
                                      <p:rCtr x="23108" y="-9901"/>
                                    </p:animMotion>
                                  </p:childTnLst>
                                </p:cTn>
                              </p:par>
                              <p:par>
                                <p:cTn id="38" presetID="37" presetClass="path" presetSubtype="0" accel="50000" decel="50000" fill="hold" grpId="2" nodeType="withEffect">
                                  <p:stCondLst>
                                    <p:cond delay="0"/>
                                  </p:stCondLst>
                                  <p:childTnLst>
                                    <p:animMotion origin="layout" path="M -0.06718 0.33495 L 0.05921 0.31112 C 0.08612 0.3065 0.12362 0.29192 0.16129 0.27203 C 0.20452 0.24936 0.2375 0.22669 0.25938 0.20541 L 0.36407 0.10779 " pathEditMode="relative" rAng="-1291740" ptsTypes="FffFF">
                                      <p:cBhvr>
                                        <p:cTn id="39" dur="2000" fill="hold"/>
                                        <p:tgtEl>
                                          <p:spTgt spid="5"/>
                                        </p:tgtEl>
                                        <p:attrNameLst>
                                          <p:attrName>ppt_x</p:attrName>
                                          <p:attrName>ppt_y</p:attrName>
                                        </p:attrNameLst>
                                      </p:cBhvr>
                                      <p:rCtr x="22292" y="-8883"/>
                                    </p:animMotion>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3" nodeType="clickEffect">
                                  <p:stCondLst>
                                    <p:cond delay="0"/>
                                  </p:stCondLst>
                                  <p:childTnLst>
                                    <p:set>
                                      <p:cBhvr>
                                        <p:cTn id="43" dur="1" fill="hold">
                                          <p:stCondLst>
                                            <p:cond delay="0"/>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7" presetClass="path" presetSubtype="0" accel="50000" decel="50000" fill="hold" nodeType="clickEffect">
                                  <p:stCondLst>
                                    <p:cond delay="0"/>
                                  </p:stCondLst>
                                  <p:childTnLst>
                                    <p:animMotion origin="layout" path="M -0.00017 0.03886 L 0.12517 -0.00185 C 0.15312 -0.00786 0.19375 -0.02452 0.23212 -0.0458 C 0.27621 -0.07009 0.30781 -0.08767 0.33385 -0.10618 L 0.45729 -0.19061 " pathEditMode="relative" rAng="0" ptsTypes="FffFF">
                                      <p:cBhvr>
                                        <p:cTn id="51" dur="2000" spd="-100000" fill="hold"/>
                                        <p:tgtEl>
                                          <p:spTgt spid="33"/>
                                        </p:tgtEl>
                                        <p:attrNameLst>
                                          <p:attrName>ppt_x</p:attrName>
                                          <p:attrName>ppt_y</p:attrName>
                                        </p:attrNameLst>
                                      </p:cBhvr>
                                      <p:rCtr x="22865" y="-11474"/>
                                    </p:animMotion>
                                  </p:childTnLst>
                                </p:cTn>
                              </p:par>
                              <p:par>
                                <p:cTn id="52" presetID="37" presetClass="path" presetSubtype="0" accel="50000" decel="50000" fill="hold" grpId="1" nodeType="withEffect">
                                  <p:stCondLst>
                                    <p:cond delay="0"/>
                                  </p:stCondLst>
                                  <p:childTnLst>
                                    <p:animMotion origin="layout" path="M -0.43385 0.22708 L -0.30746 0.20278 C -0.28108 0.19861 -0.24444 0.1838 -0.20625 0.16389 C -0.16267 0.14144 -0.12969 0.11829 -0.10798 0.09699 L -0.0033 -0.00069 " pathEditMode="relative" rAng="-1291740" ptsTypes="FffFF">
                                      <p:cBhvr>
                                        <p:cTn id="53" dur="2000" spd="-100000" fill="hold"/>
                                        <p:tgtEl>
                                          <p:spTgt spid="46"/>
                                        </p:tgtEl>
                                        <p:attrNameLst>
                                          <p:attrName>ppt_x</p:attrName>
                                          <p:attrName>ppt_y</p:attrName>
                                        </p:attrNameLst>
                                      </p:cBhvr>
                                      <p:rCtr x="22257" y="-8912"/>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1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7" presetClass="path" presetSubtype="0" accel="50000" decel="50000" fill="hold" nodeType="clickEffect">
                                  <p:stCondLst>
                                    <p:cond delay="0"/>
                                  </p:stCondLst>
                                  <p:childTnLst>
                                    <p:animMotion origin="layout" path="M 0.00069 0.03655 L 0.11441 0.04835 C 0.13889 0.05112 0.17483 0.0502 0.21215 0.0465 C 0.25486 0.0421 0.28871 0.03562 0.3125 0.02776 L 0.42552 -0.0074 " pathEditMode="relative" rAng="-263220" ptsTypes="FffFF">
                                      <p:cBhvr>
                                        <p:cTn id="61" dur="2000" fill="hold"/>
                                        <p:tgtEl>
                                          <p:spTgt spid="33"/>
                                        </p:tgtEl>
                                        <p:attrNameLst>
                                          <p:attrName>ppt_x</p:attrName>
                                          <p:attrName>ppt_y</p:attrName>
                                        </p:attrNameLst>
                                      </p:cBhvr>
                                      <p:rCtr x="21319" y="-625"/>
                                    </p:animMotion>
                                  </p:childTnLst>
                                </p:cTn>
                              </p:par>
                            </p:childTnLst>
                          </p:cTn>
                        </p:par>
                        <p:par>
                          <p:cTn id="62" fill="hold">
                            <p:stCondLst>
                              <p:cond delay="2000"/>
                            </p:stCondLst>
                            <p:childTnLst>
                              <p:par>
                                <p:cTn id="63" presetID="37" presetClass="path" presetSubtype="0" accel="50000" decel="50000" fill="hold" nodeType="afterEffect">
                                  <p:stCondLst>
                                    <p:cond delay="0"/>
                                  </p:stCondLst>
                                  <p:childTnLst>
                                    <p:animMotion origin="layout" path="M 0.00069 0.03979 L 0.07465 0.04326 C 0.08871 0.05228 0.16233 0.04927 0.1842 0.04927 C 0.2092 0.04927 0.30417 0.03377 0.31823 0.02475 L 0.42344 -0.00416 " pathEditMode="relative" rAng="0" ptsTypes="FffFF">
                                      <p:cBhvr>
                                        <p:cTn id="64" dur="2000" spd="-100000" fill="hold"/>
                                        <p:tgtEl>
                                          <p:spTgt spid="33"/>
                                        </p:tgtEl>
                                        <p:attrNameLst>
                                          <p:attrName>ppt_x</p:attrName>
                                          <p:attrName>ppt_y</p:attrName>
                                        </p:attrNameLst>
                                      </p:cBhvr>
                                      <p:rCtr x="21128" y="-1573"/>
                                    </p:animMotion>
                                  </p:childTnLst>
                                </p:cTn>
                              </p:par>
                            </p:childTnLst>
                          </p:cTn>
                        </p:par>
                      </p:childTnLst>
                    </p:cTn>
                  </p:par>
                  <p:par>
                    <p:cTn id="65" fill="hold">
                      <p:stCondLst>
                        <p:cond delay="indefinite"/>
                      </p:stCondLst>
                      <p:childTnLst>
                        <p:par>
                          <p:cTn id="66" fill="hold">
                            <p:stCondLst>
                              <p:cond delay="0"/>
                            </p:stCondLst>
                            <p:childTnLst>
                              <p:par>
                                <p:cTn id="67" presetID="37" presetClass="path" presetSubtype="0" accel="50000" decel="50000" fill="hold" nodeType="clickEffect">
                                  <p:stCondLst>
                                    <p:cond delay="0"/>
                                  </p:stCondLst>
                                  <p:childTnLst>
                                    <p:animMotion origin="layout" path="M 0.00191 0.03608 L 0.11372 0.04395 C 0.1375 0.04626 0.17257 0.04441 0.20868 0.04048 C 0.25017 0.03469 0.28316 0.02799 0.30573 0.01989 L 0.41615 -0.01573 " pathEditMode="relative" rAng="-322260" ptsTypes="FffFF">
                                      <p:cBhvr>
                                        <p:cTn id="68" dur="2000" fill="hold"/>
                                        <p:tgtEl>
                                          <p:spTgt spid="33"/>
                                        </p:tgtEl>
                                        <p:attrNameLst>
                                          <p:attrName>ppt_x</p:attrName>
                                          <p:attrName>ppt_y</p:attrName>
                                        </p:attrNameLst>
                                      </p:cBhvr>
                                      <p:rCtr x="20816" y="-1087"/>
                                    </p:animMotion>
                                  </p:childTnLst>
                                </p:cTn>
                              </p:par>
                              <p:par>
                                <p:cTn id="69" presetID="37" presetClass="path" presetSubtype="0" accel="50000" decel="50000" fill="hold" grpId="2" nodeType="withEffect">
                                  <p:stCondLst>
                                    <p:cond delay="0"/>
                                  </p:stCondLst>
                                  <p:childTnLst>
                                    <p:animMotion origin="layout" path="M -0.43386 0.22569 L -0.32709 0.22639 C -0.30538 0.22754 -0.27205 0.22523 -0.23733 0.22176 C -0.19775 0.21574 -0.16702 0.21042 -0.14531 0.20324 L -0.03976 0.17546 " pathEditMode="relative" rAng="-322758" ptsTypes="FffFF">
                                      <p:cBhvr>
                                        <p:cTn id="70" dur="2000" fill="hold"/>
                                        <p:tgtEl>
                                          <p:spTgt spid="46"/>
                                        </p:tgtEl>
                                        <p:attrNameLst>
                                          <p:attrName>ppt_x</p:attrName>
                                          <p:attrName>ppt_y</p:attrName>
                                        </p:attrNameLst>
                                      </p:cBhvr>
                                      <p:rCtr x="19774"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46" grpId="0" animBg="1"/>
      <p:bldP spid="46" grpId="1" animBg="1"/>
      <p:bldP spid="4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ctangle 2049"/>
          <p:cNvPicPr>
            <a:picLocks noChangeAspect="1" noChangeArrowheads="1"/>
          </p:cNvPicPr>
          <p:nvPr/>
        </p:nvPicPr>
        <p:blipFill>
          <a:blip r:embed="rId4" cstate="print"/>
          <a:srcRect/>
          <a:stretch>
            <a:fillRect/>
          </a:stretch>
        </p:blipFill>
        <p:spPr bwMode="auto">
          <a:xfrm>
            <a:off x="4405752" y="2946150"/>
            <a:ext cx="3607978" cy="2216151"/>
          </a:xfrm>
          <a:prstGeom prst="rect">
            <a:avLst/>
          </a:prstGeom>
          <a:noFill/>
          <a:ln w="9525">
            <a:noFill/>
            <a:miter lim="800000"/>
            <a:headEnd/>
            <a:tailEnd/>
          </a:ln>
        </p:spPr>
      </p:pic>
      <p:sp>
        <p:nvSpPr>
          <p:cNvPr id="28" name="Rectangle 27"/>
          <p:cNvSpPr>
            <a:spLocks noChangeArrowheads="1"/>
          </p:cNvSpPr>
          <p:nvPr/>
        </p:nvSpPr>
        <p:spPr bwMode="auto">
          <a:xfrm>
            <a:off x="687738" y="1853957"/>
            <a:ext cx="4333804" cy="46132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9" tIns="45715" rIns="91429" bIns="45715" anchor="ctr"/>
          <a:lstStyle/>
          <a:p>
            <a:pPr algn="ctr" eaLnBrk="0" hangingPunct="0">
              <a:lnSpc>
                <a:spcPct val="80000"/>
              </a:lnSpc>
              <a:defRPr/>
            </a:pPr>
            <a:endParaRPr lang="en-US" dirty="0">
              <a:solidFill>
                <a:srgbClr val="FFFFFF"/>
              </a:solidFill>
              <a:effectLst>
                <a:outerShdw blurRad="38100" dist="38100" dir="2700000" algn="tl">
                  <a:srgbClr val="000000"/>
                </a:outerShdw>
              </a:effectLst>
              <a:cs typeface="+mn-cs"/>
            </a:endParaRPr>
          </a:p>
        </p:txBody>
      </p:sp>
      <p:sp>
        <p:nvSpPr>
          <p:cNvPr id="29" name="Rectangle 28"/>
          <p:cNvSpPr>
            <a:spLocks noChangeArrowheads="1"/>
          </p:cNvSpPr>
          <p:nvPr/>
        </p:nvSpPr>
        <p:spPr bwMode="auto">
          <a:xfrm>
            <a:off x="6737712" y="1853957"/>
            <a:ext cx="4333804" cy="4613275"/>
          </a:xfrm>
          <a:prstGeom prst="rect">
            <a:avLst/>
          </a:prstGeom>
          <a:solidFill>
            <a:schemeClr val="accent1">
              <a:lumMod val="20000"/>
              <a:lumOff val="80000"/>
            </a:schemeClr>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endParaRPr lang="en-US" dirty="0">
              <a:solidFill>
                <a:schemeClr val="bg1"/>
              </a:solidFill>
              <a:effectLst>
                <a:outerShdw blurRad="38100" dist="38100" dir="2700000" algn="tl">
                  <a:srgbClr val="000000"/>
                </a:outerShdw>
              </a:effectLst>
              <a:cs typeface="+mn-cs"/>
            </a:endParaRPr>
          </a:p>
        </p:txBody>
      </p:sp>
      <p:sp>
        <p:nvSpPr>
          <p:cNvPr id="31" name="Rectangle 30"/>
          <p:cNvSpPr>
            <a:spLocks noChangeArrowheads="1"/>
          </p:cNvSpPr>
          <p:nvPr/>
        </p:nvSpPr>
        <p:spPr bwMode="auto">
          <a:xfrm>
            <a:off x="687738" y="1333258"/>
            <a:ext cx="4333804" cy="525463"/>
          </a:xfrm>
          <a:prstGeom prst="rect">
            <a:avLst/>
          </a:prstGeom>
          <a:solidFill>
            <a:srgbClr val="00B050"/>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Customer</a:t>
            </a:r>
            <a:endParaRPr lang="en-US" dirty="0">
              <a:solidFill>
                <a:srgbClr val="FFFFFF"/>
              </a:solidFill>
              <a:effectLst>
                <a:outerShdw blurRad="38100" dist="38100" dir="2700000" algn="tl">
                  <a:srgbClr val="000000"/>
                </a:outerShdw>
              </a:effectLst>
              <a:cs typeface="+mn-cs"/>
            </a:endParaRPr>
          </a:p>
        </p:txBody>
      </p:sp>
      <p:sp>
        <p:nvSpPr>
          <p:cNvPr id="32" name="Rectangle 31"/>
          <p:cNvSpPr>
            <a:spLocks noChangeArrowheads="1"/>
          </p:cNvSpPr>
          <p:nvPr/>
        </p:nvSpPr>
        <p:spPr bwMode="auto">
          <a:xfrm>
            <a:off x="6737712" y="1333258"/>
            <a:ext cx="4333804" cy="525463"/>
          </a:xfrm>
          <a:prstGeom prst="rect">
            <a:avLst/>
          </a:prstGeom>
          <a:solidFill>
            <a:srgbClr val="0070C0"/>
          </a:solidFill>
          <a:ln w="12700" cap="flat" cmpd="sng" algn="ctr">
            <a:solidFill>
              <a:schemeClr val="tx1"/>
            </a:solidFill>
            <a:prstDash val="solid"/>
            <a:miter lim="800000"/>
            <a:headEnd type="none" w="med" len="med"/>
            <a:tailEnd type="none" w="med" len="med"/>
          </a:ln>
          <a:effectLst/>
        </p:spPr>
        <p:txBody>
          <a:bodyPr wrap="none" lIns="91429" tIns="45715" rIns="91429" bIns="45715"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Microsoft Online Services</a:t>
            </a:r>
            <a:endParaRPr lang="en-US" dirty="0">
              <a:solidFill>
                <a:srgbClr val="FFFFFF"/>
              </a:solidFill>
              <a:effectLst>
                <a:outerShdw blurRad="38100" dist="38100" dir="2700000" algn="tl">
                  <a:srgbClr val="000000"/>
                </a:outerShdw>
              </a:effectLst>
              <a:cs typeface="+mn-cs"/>
            </a:endParaRPr>
          </a:p>
        </p:txBody>
      </p:sp>
      <p:sp>
        <p:nvSpPr>
          <p:cNvPr id="49" name="Title 48"/>
          <p:cNvSpPr>
            <a:spLocks noGrp="1"/>
          </p:cNvSpPr>
          <p:nvPr>
            <p:ph type="title"/>
          </p:nvPr>
        </p:nvSpPr>
        <p:spPr/>
        <p:txBody>
          <a:bodyPr>
            <a:normAutofit fontScale="90000"/>
          </a:bodyPr>
          <a:lstStyle/>
          <a:p>
            <a:r>
              <a:rPr lang="en-US" sz="3600" dirty="0"/>
              <a:t>Identity Federation</a:t>
            </a:r>
            <a:br>
              <a:rPr lang="en-US" sz="3600" dirty="0"/>
            </a:br>
            <a:r>
              <a:rPr lang="en-US" sz="2400" dirty="0">
                <a:solidFill>
                  <a:srgbClr val="FFC000"/>
                </a:solidFill>
              </a:rPr>
              <a:t>Active flow (Outlook/Active Sync) Always external</a:t>
            </a:r>
          </a:p>
        </p:txBody>
      </p:sp>
      <p:graphicFrame>
        <p:nvGraphicFramePr>
          <p:cNvPr id="30" name="Object 7"/>
          <p:cNvGraphicFramePr>
            <a:graphicFrameLocks noChangeAspect="1"/>
          </p:cNvGraphicFramePr>
          <p:nvPr>
            <p:extLst>
              <p:ext uri="{D42A27DB-BD31-4B8C-83A1-F6EECF244321}">
                <p14:modId xmlns:p14="http://schemas.microsoft.com/office/powerpoint/2010/main" val="2709579685"/>
              </p:ext>
            </p:extLst>
          </p:nvPr>
        </p:nvGraphicFramePr>
        <p:xfrm>
          <a:off x="411718" y="1357312"/>
          <a:ext cx="10254695" cy="5195888"/>
        </p:xfrm>
        <a:graphic>
          <a:graphicData uri="http://schemas.openxmlformats.org/presentationml/2006/ole">
            <mc:AlternateContent xmlns:mc="http://schemas.openxmlformats.org/markup-compatibility/2006">
              <mc:Choice xmlns:v="urn:schemas-microsoft-com:vml" Requires="v">
                <p:oleObj spid="_x0000_s4119" name="Visio" r:id="rId5" imgW="7545014" imgH="5096753" progId="Visio.Drawing.11">
                  <p:embed/>
                </p:oleObj>
              </mc:Choice>
              <mc:Fallback>
                <p:oleObj name="Visio" r:id="rId5" imgW="7545014" imgH="5096753" progId="Visio.Drawing.11">
                  <p:embed/>
                  <p:pic>
                    <p:nvPicPr>
                      <p:cNvPr id="0" name=""/>
                      <p:cNvPicPr>
                        <a:picLocks noChangeAspect="1" noChangeArrowheads="1"/>
                      </p:cNvPicPr>
                      <p:nvPr/>
                    </p:nvPicPr>
                    <p:blipFill>
                      <a:blip r:embed="rId6"/>
                      <a:srcRect/>
                      <a:stretch>
                        <a:fillRect/>
                      </a:stretch>
                    </p:blipFill>
                    <p:spPr bwMode="auto">
                      <a:xfrm>
                        <a:off x="411718" y="1357312"/>
                        <a:ext cx="10254695"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74001"/>
                                </a:schemeClr>
                              </a:outerShdw>
                            </a:effectLst>
                          </a14:hiddenEffects>
                        </a:ext>
                      </a:extLst>
                    </p:spPr>
                  </p:pic>
                </p:oleObj>
              </mc:Fallback>
            </mc:AlternateContent>
          </a:graphicData>
        </a:graphic>
      </p:graphicFrame>
      <p:sp>
        <p:nvSpPr>
          <p:cNvPr id="2" name="TextBox 1"/>
          <p:cNvSpPr txBox="1"/>
          <p:nvPr/>
        </p:nvSpPr>
        <p:spPr>
          <a:xfrm>
            <a:off x="3812154" y="2209803"/>
            <a:ext cx="953689" cy="461665"/>
          </a:xfrm>
          <a:prstGeom prst="rect">
            <a:avLst/>
          </a:prstGeom>
          <a:noFill/>
        </p:spPr>
        <p:txBody>
          <a:bodyPr wrap="square" lIns="0" tIns="0" rIns="0" bIns="0" rtlCol="0">
            <a:spAutoFit/>
          </a:bodyPr>
          <a:lstStyle/>
          <a:p>
            <a:pPr algn="ctr"/>
            <a:r>
              <a:rPr lang="en-US" sz="1500" dirty="0">
                <a:gradFill>
                  <a:gsLst>
                    <a:gs pos="0">
                      <a:schemeClr val="tx1"/>
                    </a:gs>
                    <a:gs pos="86000">
                      <a:schemeClr val="tx1"/>
                    </a:gs>
                  </a:gsLst>
                  <a:lin ang="5400000" scaled="0"/>
                </a:gradFill>
              </a:rPr>
              <a:t>User </a:t>
            </a:r>
          </a:p>
          <a:p>
            <a:pPr algn="ctr"/>
            <a:r>
              <a:rPr lang="en-US" sz="1500" dirty="0">
                <a:gradFill>
                  <a:gsLst>
                    <a:gs pos="0">
                      <a:schemeClr val="tx1"/>
                    </a:gs>
                    <a:gs pos="86000">
                      <a:schemeClr val="tx1"/>
                    </a:gs>
                  </a:gsLst>
                  <a:lin ang="5400000" scaled="0"/>
                </a:gradFill>
              </a:rPr>
              <a:t>Source ID</a:t>
            </a:r>
          </a:p>
        </p:txBody>
      </p:sp>
      <p:pic>
        <p:nvPicPr>
          <p:cNvPr id="33" name="Rectangle 513032"/>
          <p:cNvPicPr>
            <a:picLocks noChangeAspect="1" noChangeArrowheads="1"/>
          </p:cNvPicPr>
          <p:nvPr/>
        </p:nvPicPr>
        <p:blipFill>
          <a:blip r:embed="rId7" cstate="print">
            <a:clrChange>
              <a:clrFrom>
                <a:srgbClr val="08369A"/>
              </a:clrFrom>
              <a:clrTo>
                <a:srgbClr val="08369A">
                  <a:alpha val="0"/>
                </a:srgbClr>
              </a:clrTo>
            </a:clrChange>
          </a:blip>
          <a:srcRect/>
          <a:stretch>
            <a:fillRect/>
          </a:stretch>
        </p:blipFill>
        <p:spPr bwMode="auto">
          <a:xfrm>
            <a:off x="2674777" y="5334000"/>
            <a:ext cx="672925" cy="533400"/>
          </a:xfrm>
          <a:prstGeom prst="rect">
            <a:avLst/>
          </a:prstGeom>
          <a:noFill/>
          <a:ln w="9525">
            <a:noFill/>
            <a:miter lim="800000"/>
            <a:headEnd/>
            <a:tailEnd/>
          </a:ln>
        </p:spPr>
      </p:pic>
      <p:sp>
        <p:nvSpPr>
          <p:cNvPr id="5" name="TextBox 4"/>
          <p:cNvSpPr txBox="1"/>
          <p:nvPr/>
        </p:nvSpPr>
        <p:spPr>
          <a:xfrm>
            <a:off x="4062942" y="3745470"/>
            <a:ext cx="1285085" cy="461679"/>
          </a:xfrm>
          <a:prstGeom prst="rect">
            <a:avLst/>
          </a:prstGeom>
        </p:spPr>
        <p:style>
          <a:lnRef idx="1">
            <a:schemeClr val="accent1"/>
          </a:lnRef>
          <a:fillRef idx="3">
            <a:schemeClr val="accent1"/>
          </a:fillRef>
          <a:effectRef idx="2">
            <a:schemeClr val="accent1"/>
          </a:effectRef>
          <a:fontRef idx="minor">
            <a:schemeClr val="lt1"/>
          </a:fontRef>
        </p:style>
        <p:txBody>
          <a:bodyPr wrap="none" lIns="91436" tIns="45719" rIns="91436" bIns="45719" rtlCol="0">
            <a:spAutoFit/>
          </a:bodyPr>
          <a:lstStyle/>
          <a:p>
            <a:r>
              <a:rPr lang="en-US" sz="800" dirty="0"/>
              <a:t>Logon (SAML 1.1) Token</a:t>
            </a:r>
          </a:p>
          <a:p>
            <a:r>
              <a:rPr lang="en-US" sz="800" dirty="0" err="1"/>
              <a:t>UPN:user@contoso.com</a:t>
            </a:r>
            <a:endParaRPr lang="en-US" sz="800" dirty="0"/>
          </a:p>
          <a:p>
            <a:r>
              <a:rPr lang="en-US" sz="800" dirty="0"/>
              <a:t>Source User ID: ABC123</a:t>
            </a:r>
          </a:p>
        </p:txBody>
      </p:sp>
      <p:sp>
        <p:nvSpPr>
          <p:cNvPr id="46" name="TextBox 45"/>
          <p:cNvSpPr txBox="1"/>
          <p:nvPr/>
        </p:nvSpPr>
        <p:spPr>
          <a:xfrm>
            <a:off x="8532178" y="4495802"/>
            <a:ext cx="1319592" cy="461665"/>
          </a:xfrm>
          <a:prstGeom prst="rect">
            <a:avLst/>
          </a:prstGeom>
        </p:spPr>
        <p:style>
          <a:lnRef idx="1">
            <a:schemeClr val="accent2"/>
          </a:lnRef>
          <a:fillRef idx="3">
            <a:schemeClr val="accent2"/>
          </a:fillRef>
          <a:effectRef idx="2">
            <a:schemeClr val="accent2"/>
          </a:effectRef>
          <a:fontRef idx="minor">
            <a:schemeClr val="lt1"/>
          </a:fontRef>
        </p:style>
        <p:txBody>
          <a:bodyPr wrap="none" lIns="91436" tIns="45719" rIns="91436" bIns="45719" rtlCol="0">
            <a:spAutoFit/>
          </a:bodyPr>
          <a:lstStyle/>
          <a:p>
            <a:r>
              <a:rPr lang="en-US" sz="800" dirty="0" err="1"/>
              <a:t>Auth</a:t>
            </a:r>
            <a:r>
              <a:rPr lang="en-US" sz="800" dirty="0"/>
              <a:t> Token</a:t>
            </a:r>
          </a:p>
          <a:p>
            <a:r>
              <a:rPr lang="en-US" sz="800" dirty="0" err="1"/>
              <a:t>UPN:user@contoso.com</a:t>
            </a:r>
            <a:endParaRPr lang="en-US" sz="800" dirty="0"/>
          </a:p>
          <a:p>
            <a:r>
              <a:rPr lang="en-US" sz="800" dirty="0"/>
              <a:t>Unique ID: 254729</a:t>
            </a:r>
          </a:p>
        </p:txBody>
      </p:sp>
      <p:pic>
        <p:nvPicPr>
          <p:cNvPr id="1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78" y="4560191"/>
            <a:ext cx="969805" cy="84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0783" y="4567447"/>
            <a:ext cx="52625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275012" y="5791200"/>
            <a:ext cx="1228221" cy="338555"/>
          </a:xfrm>
          <a:prstGeom prst="rect">
            <a:avLst/>
          </a:prstGeom>
        </p:spPr>
        <p:style>
          <a:lnRef idx="1">
            <a:schemeClr val="accent6"/>
          </a:lnRef>
          <a:fillRef idx="3">
            <a:schemeClr val="accent6"/>
          </a:fillRef>
          <a:effectRef idx="2">
            <a:schemeClr val="accent6"/>
          </a:effectRef>
          <a:fontRef idx="minor">
            <a:schemeClr val="lt1"/>
          </a:fontRef>
        </p:style>
        <p:txBody>
          <a:bodyPr wrap="none" lIns="91436" tIns="45719" rIns="91436" bIns="45719" rtlCol="0">
            <a:spAutoFit/>
          </a:bodyPr>
          <a:lstStyle/>
          <a:p>
            <a:r>
              <a:rPr lang="en-US" sz="800" dirty="0"/>
              <a:t>Basic </a:t>
            </a:r>
            <a:r>
              <a:rPr lang="en-US" sz="800" dirty="0" err="1"/>
              <a:t>Auth</a:t>
            </a:r>
            <a:r>
              <a:rPr lang="en-US" sz="800" dirty="0"/>
              <a:t> </a:t>
            </a:r>
            <a:r>
              <a:rPr lang="en-US" sz="800" dirty="0" err="1"/>
              <a:t>Credentilas</a:t>
            </a:r>
            <a:endParaRPr lang="en-US" sz="800" dirty="0"/>
          </a:p>
          <a:p>
            <a:r>
              <a:rPr lang="en-US" sz="800" dirty="0"/>
              <a:t>Username/Password</a:t>
            </a:r>
          </a:p>
        </p:txBody>
      </p:sp>
      <p:pic>
        <p:nvPicPr>
          <p:cNvPr id="18" name="Rectangle 513032"/>
          <p:cNvPicPr>
            <a:picLocks noChangeAspect="1" noChangeArrowheads="1"/>
          </p:cNvPicPr>
          <p:nvPr/>
        </p:nvPicPr>
        <p:blipFill>
          <a:blip r:embed="rId7" cstate="print">
            <a:clrChange>
              <a:clrFrom>
                <a:srgbClr val="08369A"/>
              </a:clrFrom>
              <a:clrTo>
                <a:srgbClr val="08369A">
                  <a:alpha val="0"/>
                </a:srgbClr>
              </a:clrTo>
            </a:clrChange>
            <a:duotone>
              <a:schemeClr val="accent4">
                <a:shade val="45000"/>
                <a:satMod val="135000"/>
              </a:schemeClr>
              <a:prstClr val="white"/>
            </a:duotone>
          </a:blip>
          <a:srcRect/>
          <a:stretch>
            <a:fillRect/>
          </a:stretch>
        </p:blipFill>
        <p:spPr bwMode="auto">
          <a:xfrm>
            <a:off x="8904616" y="4895600"/>
            <a:ext cx="672925" cy="533400"/>
          </a:xfrm>
          <a:prstGeom prst="rect">
            <a:avLst/>
          </a:prstGeom>
          <a:noFill/>
          <a:ln w="9525">
            <a:noFill/>
            <a:miter lim="800000"/>
            <a:headEnd/>
            <a:tailEnd/>
          </a:ln>
        </p:spPr>
      </p:pic>
    </p:spTree>
    <p:extLst>
      <p:ext uri="{BB962C8B-B14F-4D97-AF65-F5344CB8AC3E}">
        <p14:creationId xmlns:p14="http://schemas.microsoft.com/office/powerpoint/2010/main" val="2818107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0.00069 0.03655 L 0.11441 0.04835 C 0.13889 0.05112 0.17483 0.0502 0.21215 0.0465 C 0.25486 0.0421 0.28871 0.03562 0.3125 0.02776 L 0.42552 -0.0074 " pathEditMode="relative" rAng="-263220" ptsTypes="FffFF">
                                      <p:cBhvr>
                                        <p:cTn id="19" dur="2000" fill="hold"/>
                                        <p:tgtEl>
                                          <p:spTgt spid="33"/>
                                        </p:tgtEl>
                                        <p:attrNameLst>
                                          <p:attrName>ppt_x</p:attrName>
                                          <p:attrName>ppt_y</p:attrName>
                                        </p:attrNameLst>
                                      </p:cBhvr>
                                      <p:rCtr x="21319" y="-625"/>
                                    </p:animMotion>
                                  </p:childTnLst>
                                </p:cTn>
                              </p:par>
                            </p:childTnLst>
                          </p:cTn>
                        </p:par>
                        <p:par>
                          <p:cTn id="20" fill="hold">
                            <p:stCondLst>
                              <p:cond delay="2000"/>
                            </p:stCondLst>
                            <p:childTnLst>
                              <p:par>
                                <p:cTn id="21" presetID="37" presetClass="path" presetSubtype="0" accel="50000" decel="50000" fill="hold" nodeType="afterEffect">
                                  <p:stCondLst>
                                    <p:cond delay="0"/>
                                  </p:stCondLst>
                                  <p:childTnLst>
                                    <p:animMotion origin="layout" path="M 0.00069 0.03979 L 0.07465 0.04326 C 0.08871 0.05228 0.16233 0.04927 0.1842 0.04927 C 0.2092 0.04927 0.30417 0.03377 0.31823 0.02475 L 0.42344 -0.00416 " pathEditMode="relative" rAng="0" ptsTypes="FffFF">
                                      <p:cBhvr>
                                        <p:cTn id="22" dur="2000" spd="-100000" fill="hold"/>
                                        <p:tgtEl>
                                          <p:spTgt spid="33"/>
                                        </p:tgtEl>
                                        <p:attrNameLst>
                                          <p:attrName>ppt_x</p:attrName>
                                          <p:attrName>ppt_y</p:attrName>
                                        </p:attrNameLst>
                                      </p:cBhvr>
                                      <p:rCtr x="21128" y="-1573"/>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nodeType="clickEffect">
                                  <p:stCondLst>
                                    <p:cond delay="0"/>
                                  </p:stCondLst>
                                  <p:childTnLst>
                                    <p:animMotion origin="layout" path="M 4.79167E-6 0.03356 L 0.11237 0.04884 C 0.13502 0.05162 0.16979 0.05324 0.20625 0.0493 C 0.24778 0.0456 0.28085 0.03935 0.30429 0.0324 L 0.41445 -0.00209 " pathEditMode="relative" rAng="-165434" ptsTypes="FffFF">
                                      <p:cBhvr>
                                        <p:cTn id="30" dur="2000" fill="hold"/>
                                        <p:tgtEl>
                                          <p:spTgt spid="33"/>
                                        </p:tgtEl>
                                        <p:attrNameLst>
                                          <p:attrName>ppt_x</p:attrName>
                                          <p:attrName>ppt_y</p:attrName>
                                        </p:attrNameLst>
                                      </p:cBhvr>
                                      <p:rCtr x="20768" y="-93"/>
                                    </p:animMotion>
                                  </p:childTnLst>
                                </p:cTn>
                              </p:par>
                              <p:par>
                                <p:cTn id="31" presetID="37" presetClass="path" presetSubtype="0" accel="50000" decel="50000" fill="hold" grpId="0" nodeType="withEffect">
                                  <p:stCondLst>
                                    <p:cond delay="0"/>
                                  </p:stCondLst>
                                  <p:childTnLst>
                                    <p:animMotion origin="layout" path="M 0.00069 0.03655 L 0.11441 0.04835 C 0.13889 0.05112 0.17483 0.0502 0.21215 0.0465 C 0.25486 0.0421 0.28871 0.03562 0.3125 0.02776 L 0.42552 -0.0074 " pathEditMode="relative" rAng="-263220" ptsTypes="FffFF">
                                      <p:cBhvr>
                                        <p:cTn id="32" dur="2000" fill="hold"/>
                                        <p:tgtEl>
                                          <p:spTgt spid="17"/>
                                        </p:tgtEl>
                                        <p:attrNameLst>
                                          <p:attrName>ppt_x</p:attrName>
                                          <p:attrName>ppt_y</p:attrName>
                                        </p:attrNameLst>
                                      </p:cBhvr>
                                      <p:rCtr x="21319" y="-62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8" presetClass="path" presetSubtype="0" accel="50000" decel="50000" fill="hold" nodeType="clickEffect">
                                  <p:stCondLst>
                                    <p:cond delay="0"/>
                                  </p:stCondLst>
                                  <p:childTnLst>
                                    <p:animMotion origin="layout" path="M -0.00182 -0.23056 L 0.01055 -0.16898 C 0.01341 -0.15602 0.01511 -0.13658 0.01511 -0.11621 C 0.01511 -0.09329 0.01341 -0.07477 0.01055 -0.06181 L -0.00182 2.22222E-6 " pathEditMode="relative" rAng="0" ptsTypes="FffFF">
                                      <p:cBhvr>
                                        <p:cTn id="40" dur="2000" spd="-100000" fill="hold"/>
                                        <p:tgtEl>
                                          <p:spTgt spid="18"/>
                                        </p:tgtEl>
                                        <p:attrNameLst>
                                          <p:attrName>ppt_x</p:attrName>
                                          <p:attrName>ppt_y</p:attrName>
                                        </p:attrNameLst>
                                      </p:cBhvr>
                                      <p:rCtr x="846" y="11528"/>
                                    </p:animMotion>
                                  </p:childTnLst>
                                </p:cTn>
                              </p:par>
                            </p:childTnLst>
                          </p:cTn>
                        </p:par>
                      </p:childTnLst>
                    </p:cTn>
                  </p:par>
                  <p:par>
                    <p:cTn id="41" fill="hold">
                      <p:stCondLst>
                        <p:cond delay="indefinite"/>
                      </p:stCondLst>
                      <p:childTnLst>
                        <p:par>
                          <p:cTn id="42" fill="hold">
                            <p:stCondLst>
                              <p:cond delay="0"/>
                            </p:stCondLst>
                            <p:childTnLst>
                              <p:par>
                                <p:cTn id="43" presetID="58" presetClass="path" presetSubtype="0" accel="50000" decel="50000" fill="hold" nodeType="clickEffect">
                                  <p:stCondLst>
                                    <p:cond delay="0"/>
                                  </p:stCondLst>
                                  <p:childTnLst>
                                    <p:animMotion origin="layout" path="M -0.00182 -0.23611 L 0.01068 -0.16922 C 0.01341 -0.15509 0.01511 -0.13403 0.01511 -0.11204 C 0.01511 -0.08704 0.01341 -0.06713 0.01068 -0.05301 L -0.00182 0.01389 " pathEditMode="relative" rAng="0" ptsTypes="FffFF">
                                      <p:cBhvr>
                                        <p:cTn id="44" dur="2000" fill="hold"/>
                                        <p:tgtEl>
                                          <p:spTgt spid="18"/>
                                        </p:tgtEl>
                                        <p:attrNameLst>
                                          <p:attrName>ppt_x</p:attrName>
                                          <p:attrName>ppt_y</p:attrName>
                                        </p:attrNameLst>
                                      </p:cBhvr>
                                      <p:rCtr x="846" y="12500"/>
                                    </p:animMotion>
                                  </p:childTnLst>
                                </p:cTn>
                              </p:par>
                            </p:childTnLst>
                          </p:cTn>
                        </p:par>
                      </p:childTnLst>
                    </p:cTn>
                  </p:par>
                  <p:par>
                    <p:cTn id="45" fill="hold">
                      <p:stCondLst>
                        <p:cond delay="indefinite"/>
                      </p:stCondLst>
                      <p:childTnLst>
                        <p:par>
                          <p:cTn id="46" fill="hold">
                            <p:stCondLst>
                              <p:cond delay="0"/>
                            </p:stCondLst>
                            <p:childTnLst>
                              <p:par>
                                <p:cTn id="47" presetID="37" presetClass="path" presetSubtype="0" accel="50000" decel="50000" fill="hold" nodeType="clickEffect">
                                  <p:stCondLst>
                                    <p:cond delay="0"/>
                                  </p:stCondLst>
                                  <p:childTnLst>
                                    <p:animMotion origin="layout" path="M -0.46159 -0.18056 L -0.34297 -0.09722 C -0.31836 -0.07986 -0.28047 -0.05972 -0.2401 -0.04306 C -0.19427 -0.02408 -0.1569 -0.01297 -0.13047 -0.00949 L -0.00325 0.00949 " pathEditMode="relative" rAng="790353" ptsTypes="FffFF">
                                      <p:cBhvr>
                                        <p:cTn id="48" dur="2000" spd="-100000" fill="hold"/>
                                        <p:tgtEl>
                                          <p:spTgt spid="18"/>
                                        </p:tgtEl>
                                        <p:attrNameLst>
                                          <p:attrName>ppt_x</p:attrName>
                                          <p:attrName>ppt_y</p:attrName>
                                        </p:attrNameLst>
                                      </p:cBhvr>
                                      <p:rCtr x="22630" y="11667"/>
                                    </p:animMotion>
                                  </p:childTnLst>
                                </p:cTn>
                              </p:par>
                              <p:par>
                                <p:cTn id="49" presetID="37" presetClass="path" presetSubtype="0" accel="50000" decel="50000" fill="hold" grpId="2" nodeType="withEffect">
                                  <p:stCondLst>
                                    <p:cond delay="0"/>
                                  </p:stCondLst>
                                  <p:childTnLst>
                                    <p:animMotion origin="layout" path="M 0.04662 -0.27454 L 0.14128 -0.18472 C 0.16042 -0.16342 0.19089 -0.14004 0.22422 -0.11551 C 0.26029 -0.09097 0.2918 -0.07361 0.31406 -0.06389 L 0.41927 -0.01829 " pathEditMode="relative" rAng="1273367" ptsTypes="FffFF">
                                      <p:cBhvr>
                                        <p:cTn id="50" dur="2000" spd="-100000" fill="hold"/>
                                        <p:tgtEl>
                                          <p:spTgt spid="17"/>
                                        </p:tgtEl>
                                        <p:attrNameLst>
                                          <p:attrName>ppt_x</p:attrName>
                                          <p:attrName>ppt_y</p:attrName>
                                        </p:attrNameLst>
                                      </p:cBhvr>
                                      <p:rCtr x="18281" y="14398"/>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3" nodeType="click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7" presetClass="path" presetSubtype="0" accel="50000" decel="50000" fill="hold" nodeType="clickEffect">
                                  <p:stCondLst>
                                    <p:cond delay="0"/>
                                  </p:stCondLst>
                                  <p:childTnLst>
                                    <p:animMotion origin="layout" path="M -0.45573 -0.17871 L -0.3375 -0.09746 C -0.31302 -0.08009 -0.27526 -0.06042 -0.23424 -0.04352 C -0.18984 -0.02408 -0.15247 -0.01389 -0.12604 -0.00996 L -2.70833E-6 0.01018 " pathEditMode="relative" rAng="794464" ptsTypes="FffFF">
                                      <p:cBhvr>
                                        <p:cTn id="62" dur="2000" fill="hold"/>
                                        <p:tgtEl>
                                          <p:spTgt spid="18"/>
                                        </p:tgtEl>
                                        <p:attrNameLst>
                                          <p:attrName>ppt_x</p:attrName>
                                          <p:attrName>ppt_y</p:attrName>
                                        </p:attrNameLst>
                                      </p:cBhvr>
                                      <p:rCtr x="22513" y="11528"/>
                                    </p:animMotion>
                                  </p:childTnLst>
                                </p:cTn>
                              </p:par>
                              <p:par>
                                <p:cTn id="63" presetID="37" presetClass="path" presetSubtype="0" accel="50000" decel="50000" fill="hold" grpId="2" nodeType="withEffect">
                                  <p:stCondLst>
                                    <p:cond delay="0"/>
                                  </p:stCondLst>
                                  <p:childTnLst>
                                    <p:animMotion origin="layout" path="M -0.0207 0.02245 L 0.09531 0.12153 C 0.11862 0.14375 0.15586 0.1669 0.19609 0.18449 C 0.24141 0.20532 0.27839 0.2162 0.3056 0.21435 L 0.43425 0.22361 " pathEditMode="relative" rAng="842326" ptsTypes="FffFF">
                                      <p:cBhvr>
                                        <p:cTn id="64" dur="2000" fill="hold"/>
                                        <p:tgtEl>
                                          <p:spTgt spid="5"/>
                                        </p:tgtEl>
                                        <p:attrNameLst>
                                          <p:attrName>ppt_x</p:attrName>
                                          <p:attrName>ppt_y</p:attrName>
                                        </p:attrNameLst>
                                      </p:cBhvr>
                                      <p:rCtr x="22305" y="13194"/>
                                    </p:animMotion>
                                  </p:childTnLst>
                                </p:cTn>
                              </p:par>
                            </p:childTnLst>
                          </p:cTn>
                        </p:par>
                      </p:childTnLst>
                    </p:cTn>
                  </p:par>
                  <p:par>
                    <p:cTn id="65" fill="hold">
                      <p:stCondLst>
                        <p:cond delay="indefinite"/>
                      </p:stCondLst>
                      <p:childTnLst>
                        <p:par>
                          <p:cTn id="66" fill="hold">
                            <p:stCondLst>
                              <p:cond delay="0"/>
                            </p:stCondLst>
                            <p:childTnLst>
                              <p:par>
                                <p:cTn id="67" presetID="58" presetClass="path" presetSubtype="0" accel="50000" decel="50000" fill="hold" nodeType="clickEffect">
                                  <p:stCondLst>
                                    <p:cond delay="0"/>
                                  </p:stCondLst>
                                  <p:childTnLst>
                                    <p:animMotion origin="layout" path="M -0.05313 -0.13773 L -0.03398 -0.10764 C -0.02969 -0.10139 -0.02422 -0.09074 -0.01953 -0.07824 C -0.01419 -0.06458 -0.01068 -0.05231 -0.00898 -0.04329 L 2.08333E-7 -3.7037E-7 " pathEditMode="relative" rAng="-2064626" ptsTypes="FffFF">
                                      <p:cBhvr>
                                        <p:cTn id="68" dur="2000" spd="-100000" fill="hold"/>
                                        <p:tgtEl>
                                          <p:spTgt spid="18"/>
                                        </p:tgtEl>
                                        <p:attrNameLst>
                                          <p:attrName>ppt_x</p:attrName>
                                          <p:attrName>ppt_y</p:attrName>
                                        </p:attrNameLst>
                                      </p:cBhvr>
                                      <p:rCtr x="3021" y="6435"/>
                                    </p:animMotion>
                                  </p:childTnLst>
                                </p:cTn>
                              </p:par>
                              <p:par>
                                <p:cTn id="69" presetID="58" presetClass="path" presetSubtype="0" accel="50000" decel="50000" fill="hold" grpId="3" nodeType="withEffect">
                                  <p:stCondLst>
                                    <p:cond delay="0"/>
                                  </p:stCondLst>
                                  <p:childTnLst>
                                    <p:animMotion origin="layout" path="M 0.36823 0.10972 L 0.3957 0.12431 C 0.40208 0.12708 0.40899 0.13611 0.41445 0.14491 C 0.42096 0.1581 0.42487 0.17153 0.42617 0.18125 L 0.4332 0.23194 " pathEditMode="relative" rAng="-2604518" ptsTypes="FffFF">
                                      <p:cBhvr>
                                        <p:cTn id="70" dur="2000" spd="-100000" fill="hold"/>
                                        <p:tgtEl>
                                          <p:spTgt spid="5"/>
                                        </p:tgtEl>
                                        <p:attrNameLst>
                                          <p:attrName>ppt_x</p:attrName>
                                          <p:attrName>ppt_y</p:attrName>
                                        </p:attrNameLst>
                                      </p:cBhvr>
                                      <p:rCtr x="3971" y="4884"/>
                                    </p:animMotion>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58" presetClass="path" presetSubtype="0" accel="50000" decel="50000" fill="hold" nodeType="clickEffect">
                                  <p:stCondLst>
                                    <p:cond delay="0"/>
                                  </p:stCondLst>
                                  <p:childTnLst>
                                    <p:animMotion origin="layout" path="M -0.05039 -0.14051 L -0.03333 -0.10718 C -0.02968 -0.10046 -0.025 -0.08889 -0.02031 -0.07708 C -0.01549 -0.06273 -0.01198 -0.05116 -0.00989 -0.0419 L -2.91667E-6 -7.40741E-7 " pathEditMode="relative" rAng="-1950620" ptsTypes="FffFF">
                                      <p:cBhvr>
                                        <p:cTn id="82" dur="2000" fill="hold"/>
                                        <p:tgtEl>
                                          <p:spTgt spid="18"/>
                                        </p:tgtEl>
                                        <p:attrNameLst>
                                          <p:attrName>ppt_x</p:attrName>
                                          <p:attrName>ppt_y</p:attrName>
                                        </p:attrNameLst>
                                      </p:cBhvr>
                                      <p:rCtr x="2773" y="6736"/>
                                    </p:animMotion>
                                  </p:childTnLst>
                                </p:cTn>
                              </p:par>
                              <p:par>
                                <p:cTn id="83" presetID="58" presetClass="path" presetSubtype="0" accel="50000" decel="50000" fill="hold" grpId="1" nodeType="withEffect">
                                  <p:stCondLst>
                                    <p:cond delay="0"/>
                                  </p:stCondLst>
                                  <p:childTnLst>
                                    <p:animMotion origin="layout" path="M -1.45833E-6 7.40741E-7 L 0.02513 0.02593 C 0.0306 0.03079 0.03672 0.04074 0.04167 0.0537 C 0.04714 0.06782 0.04974 0.08125 0.05039 0.09213 L 0.05469 0.14352 " pathEditMode="relative" rAng="-2046786" ptsTypes="FffFF">
                                      <p:cBhvr>
                                        <p:cTn id="84" dur="2000" fill="hold"/>
                                        <p:tgtEl>
                                          <p:spTgt spid="46"/>
                                        </p:tgtEl>
                                        <p:attrNameLst>
                                          <p:attrName>ppt_x</p:attrName>
                                          <p:attrName>ppt_y</p:attrName>
                                        </p:attrNameLst>
                                      </p:cBhvr>
                                      <p:rCtr x="3451" y="6296"/>
                                    </p:animMotion>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2" nodeType="clickEffect">
                                  <p:stCondLst>
                                    <p:cond delay="0"/>
                                  </p:stCondLst>
                                  <p:childTnLst>
                                    <p:set>
                                      <p:cBhvr>
                                        <p:cTn id="88" dur="1" fill="hold">
                                          <p:stCondLst>
                                            <p:cond delay="0"/>
                                          </p:stCondLst>
                                        </p:cTn>
                                        <p:tgtEl>
                                          <p:spTgt spid="4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1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7" presetClass="path" presetSubtype="0" accel="50000" decel="50000" fill="hold" nodeType="clickEffect">
                                  <p:stCondLst>
                                    <p:cond delay="0"/>
                                  </p:stCondLst>
                                  <p:childTnLst>
                                    <p:animMotion origin="layout" path="M 0.00299 0.03981 L 0.11692 0.03842 C 0.14075 0.03842 0.17643 0.03588 0.21367 0.03194 C 0.25572 0.02731 0.29023 0.02222 0.3138 0.01713 L 0.42721 -0.00648 " pathEditMode="relative" rAng="-208094" ptsTypes="FffFF">
                                      <p:cBhvr>
                                        <p:cTn id="96" dur="2000" spd="-100000" fill="hold"/>
                                        <p:tgtEl>
                                          <p:spTgt spid="33"/>
                                        </p:tgtEl>
                                        <p:attrNameLst>
                                          <p:attrName>ppt_x</p:attrName>
                                          <p:attrName>ppt_y</p:attrName>
                                        </p:attrNameLst>
                                      </p:cBhvr>
                                      <p:rCtr x="21237" y="-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46" grpId="0" animBg="1"/>
      <p:bldP spid="46" grpId="1" animBg="1"/>
      <p:bldP spid="46" grpId="2" animBg="1"/>
      <p:bldP spid="17" grpId="0" animBg="1"/>
      <p:bldP spid="17" grpId="1" animBg="1"/>
      <p:bldP spid="17" grpId="2" animBg="1"/>
      <p:bldP spid="17"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01" y="343437"/>
            <a:ext cx="11948657" cy="526299"/>
          </a:xfrm>
        </p:spPr>
        <p:txBody>
          <a:bodyPr>
            <a:noAutofit/>
          </a:bodyPr>
          <a:lstStyle/>
          <a:p>
            <a:r>
              <a:rPr lang="en-US" sz="3600" dirty="0"/>
              <a:t>Single Forest AD Structures and Considerations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8482490"/>
              </p:ext>
            </p:extLst>
          </p:nvPr>
        </p:nvGraphicFramePr>
        <p:xfrm>
          <a:off x="684213" y="1143001"/>
          <a:ext cx="10766799" cy="5111298"/>
        </p:xfrm>
        <a:graphic>
          <a:graphicData uri="http://schemas.openxmlformats.org/drawingml/2006/table">
            <a:tbl>
              <a:tblPr firstRow="1" bandRow="1">
                <a:tableStyleId>{5C22544A-7EE6-4342-B048-85BDC9FD1C3A}</a:tableStyleId>
              </a:tblPr>
              <a:tblGrid>
                <a:gridCol w="2327508"/>
                <a:gridCol w="4301891"/>
                <a:gridCol w="4137400"/>
              </a:tblGrid>
              <a:tr h="480819">
                <a:tc>
                  <a:txBody>
                    <a:bodyPr/>
                    <a:lstStyle/>
                    <a:p>
                      <a:r>
                        <a:rPr lang="en-US" sz="1800" dirty="0" smtClean="0"/>
                        <a:t>Structure</a:t>
                      </a:r>
                      <a:endParaRPr lang="en-US" sz="1800" dirty="0">
                        <a:solidFill>
                          <a:schemeClr val="bg1"/>
                        </a:solidFill>
                      </a:endParaRPr>
                    </a:p>
                  </a:txBody>
                  <a:tcPr/>
                </a:tc>
                <a:tc>
                  <a:txBody>
                    <a:bodyPr/>
                    <a:lstStyle/>
                    <a:p>
                      <a:r>
                        <a:rPr lang="en-US" sz="1800" dirty="0" smtClean="0"/>
                        <a:t>Description</a:t>
                      </a:r>
                      <a:endParaRPr lang="en-US" sz="1800" dirty="0">
                        <a:solidFill>
                          <a:schemeClr val="bg1"/>
                        </a:solidFill>
                      </a:endParaRPr>
                    </a:p>
                  </a:txBody>
                  <a:tcPr/>
                </a:tc>
                <a:tc>
                  <a:txBody>
                    <a:bodyPr/>
                    <a:lstStyle/>
                    <a:p>
                      <a:r>
                        <a:rPr lang="en-US" sz="1800" dirty="0" smtClean="0"/>
                        <a:t>Considerations</a:t>
                      </a:r>
                      <a:endParaRPr lang="en-US" sz="1800" dirty="0">
                        <a:solidFill>
                          <a:schemeClr val="bg1"/>
                        </a:solidFill>
                      </a:endParaRPr>
                    </a:p>
                  </a:txBody>
                  <a:tcPr/>
                </a:tc>
              </a:tr>
              <a:tr h="66218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Matching domains</a:t>
                      </a:r>
                      <a:endParaRPr lang="en-US" sz="1800" dirty="0" smtClean="0">
                        <a:solidFill>
                          <a:schemeClr val="bg1"/>
                        </a:solidFill>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t>Internal Domain and External domain are the same i.e. </a:t>
                      </a:r>
                      <a:r>
                        <a:rPr lang="en-US" sz="1800" u="sng" dirty="0" smtClean="0"/>
                        <a:t>contoso.com</a:t>
                      </a:r>
                      <a:endParaRPr lang="en-US" sz="1800" u="sng" dirty="0" smtClean="0">
                        <a:solidFill>
                          <a:schemeClr val="bg1"/>
                        </a:solidFill>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t>No special requirements</a:t>
                      </a:r>
                    </a:p>
                    <a:p>
                      <a:endParaRPr lang="en-US" sz="1800" dirty="0">
                        <a:solidFill>
                          <a:schemeClr val="bg1"/>
                        </a:solidFill>
                      </a:endParaRPr>
                    </a:p>
                  </a:txBody>
                  <a:tcPr/>
                </a:tc>
              </a:tr>
              <a:tr h="761997">
                <a:tc>
                  <a:txBody>
                    <a:bodyPr/>
                    <a:lstStyle/>
                    <a:p>
                      <a:r>
                        <a:rPr lang="en-US" sz="1800" dirty="0" smtClean="0"/>
                        <a:t>Sub domain</a:t>
                      </a:r>
                      <a:endParaRPr lang="en-US" sz="1800" dirty="0">
                        <a:solidFill>
                          <a:schemeClr val="bg1"/>
                        </a:solidFill>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t>Internal domains is a sub domain of the external domain i.e. </a:t>
                      </a:r>
                      <a:r>
                        <a:rPr lang="en-US" sz="1800" u="sng" dirty="0" smtClean="0"/>
                        <a:t>corp.contoso.com</a:t>
                      </a:r>
                      <a:endParaRPr lang="en-US" sz="1800" u="sng" dirty="0" smtClean="0">
                        <a:solidFill>
                          <a:schemeClr val="bg1"/>
                        </a:solidFill>
                      </a:endParaRPr>
                    </a:p>
                  </a:txBody>
                  <a:tcPr/>
                </a:tc>
                <a:tc>
                  <a:txBody>
                    <a:bodyPr/>
                    <a:lstStyle/>
                    <a:p>
                      <a:r>
                        <a:rPr lang="en-US" sz="1800" dirty="0" smtClean="0"/>
                        <a:t>Requires Domains registered in order, primary then sub domains</a:t>
                      </a:r>
                      <a:endParaRPr lang="en-US" sz="1800" dirty="0">
                        <a:solidFill>
                          <a:schemeClr val="bg1"/>
                        </a:solidFill>
                      </a:endParaRPr>
                    </a:p>
                  </a:txBody>
                  <a:tcPr/>
                </a:tc>
              </a:tr>
              <a:tr h="1524000">
                <a:tc>
                  <a:txBody>
                    <a:bodyPr/>
                    <a:lstStyle/>
                    <a:p>
                      <a:r>
                        <a:rPr lang="en-US" sz="1800" dirty="0" smtClean="0"/>
                        <a:t>.local domain</a:t>
                      </a:r>
                      <a:endParaRPr lang="en-US" sz="1800" dirty="0">
                        <a:solidFill>
                          <a:schemeClr val="bg1"/>
                        </a:solidFill>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Internal domain is not publicly “registered” i.e. </a:t>
                      </a:r>
                      <a:r>
                        <a:rPr lang="en-US" sz="1800" u="sng" dirty="0" err="1" smtClean="0">
                          <a:solidFill>
                            <a:schemeClr val="bg1"/>
                          </a:solidFill>
                        </a:rPr>
                        <a:t>contoso.local</a:t>
                      </a:r>
                      <a:endParaRPr lang="en-US" sz="1800" u="sng" dirty="0" smtClean="0">
                        <a:solidFill>
                          <a:schemeClr val="bg1"/>
                        </a:solidFill>
                      </a:endParaRPr>
                    </a:p>
                  </a:txBody>
                  <a:tcPr/>
                </a:tc>
                <a:tc>
                  <a:txBody>
                    <a:bodyPr/>
                    <a:lstStyle/>
                    <a:p>
                      <a:pPr lvl="0"/>
                      <a:r>
                        <a:rPr lang="en-US" sz="1800" dirty="0" smtClean="0">
                          <a:solidFill>
                            <a:schemeClr val="bg1"/>
                          </a:solidFill>
                        </a:rPr>
                        <a:t>Domain ownership can’t be proved, must use a different domain</a:t>
                      </a:r>
                    </a:p>
                    <a:p>
                      <a:pPr marL="285750" lvl="0" indent="-285750">
                        <a:buFont typeface="Arial" pitchFamily="34" charset="0"/>
                        <a:buChar char="•"/>
                      </a:pPr>
                      <a:r>
                        <a:rPr lang="en-US" sz="1800" dirty="0" smtClean="0">
                          <a:solidFill>
                            <a:schemeClr val="bg1"/>
                          </a:solidFill>
                        </a:rPr>
                        <a:t>Requires all users to get new UPN </a:t>
                      </a:r>
                      <a:r>
                        <a:rPr lang="en-US" sz="1800" baseline="0" dirty="0" smtClean="0">
                          <a:solidFill>
                            <a:schemeClr val="bg1"/>
                          </a:solidFill>
                        </a:rPr>
                        <a:t> </a:t>
                      </a:r>
                    </a:p>
                    <a:p>
                      <a:pPr marL="285750" lvl="0" indent="-285750">
                        <a:buFont typeface="Arial" pitchFamily="34" charset="0"/>
                        <a:buChar char="•"/>
                      </a:pPr>
                      <a:r>
                        <a:rPr lang="en-US" sz="1800" baseline="0" dirty="0" smtClean="0">
                          <a:solidFill>
                            <a:schemeClr val="bg1"/>
                          </a:solidFill>
                        </a:rPr>
                        <a:t>Use SMTP address if possible</a:t>
                      </a:r>
                    </a:p>
                    <a:p>
                      <a:pPr marL="285750" lvl="0" indent="-285750">
                        <a:buFont typeface="Arial" pitchFamily="34" charset="0"/>
                        <a:buChar char="•"/>
                      </a:pPr>
                      <a:r>
                        <a:rPr lang="en-US" sz="1800" baseline="0" dirty="0" smtClean="0">
                          <a:solidFill>
                            <a:schemeClr val="bg1"/>
                          </a:solidFill>
                        </a:rPr>
                        <a:t>Smart Card issues</a:t>
                      </a:r>
                      <a:endParaRPr lang="en-US" sz="1800" dirty="0" smtClean="0">
                        <a:solidFill>
                          <a:schemeClr val="bg1"/>
                        </a:solidFill>
                      </a:endParaRPr>
                    </a:p>
                  </a:txBody>
                  <a:tcPr/>
                </a:tc>
              </a:tr>
              <a:tr h="122509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Multiple distinct UPN suffixes in single forest</a:t>
                      </a:r>
                      <a:endParaRPr lang="en-US" sz="1800" dirty="0" smtClean="0">
                        <a:solidFill>
                          <a:schemeClr val="bg1"/>
                        </a:solidFill>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t>Mix of users having login UPNs under different domains </a:t>
                      </a:r>
                    </a:p>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t>i.e. </a:t>
                      </a:r>
                      <a:r>
                        <a:rPr lang="en-US" sz="1800" u="sng" dirty="0" smtClean="0"/>
                        <a:t>contoso.com</a:t>
                      </a:r>
                      <a:r>
                        <a:rPr lang="en-US" sz="1800" dirty="0" smtClean="0"/>
                        <a:t> &amp; </a:t>
                      </a:r>
                      <a:r>
                        <a:rPr lang="en-US" sz="1800" u="sng" dirty="0" smtClean="0"/>
                        <a:t>fabrikam.com</a:t>
                      </a:r>
                      <a:endParaRPr lang="en-US" sz="1800" u="sng" dirty="0" smtClean="0">
                        <a:solidFill>
                          <a:schemeClr val="bg1"/>
                        </a:solidFill>
                      </a:endParaRPr>
                    </a:p>
                  </a:txBody>
                  <a:tcPr/>
                </a:tc>
                <a:tc>
                  <a:txBody>
                    <a:bodyPr/>
                    <a:lstStyle/>
                    <a:p>
                      <a:pPr marL="285750" marR="0" lvl="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dk1"/>
                          </a:solidFill>
                          <a:latin typeface="+mn-lt"/>
                          <a:ea typeface="+mn-ea"/>
                          <a:cs typeface="+mn-cs"/>
                        </a:rPr>
                        <a:t>Must</a:t>
                      </a:r>
                      <a:r>
                        <a:rPr lang="en-US" sz="1800" kern="1200" baseline="0" dirty="0" smtClean="0">
                          <a:solidFill>
                            <a:schemeClr val="dk1"/>
                          </a:solidFill>
                          <a:latin typeface="+mn-lt"/>
                          <a:ea typeface="+mn-ea"/>
                          <a:cs typeface="+mn-cs"/>
                        </a:rPr>
                        <a:t> use </a:t>
                      </a:r>
                      <a:r>
                        <a:rPr lang="en-US" sz="1800" kern="1200" baseline="0" dirty="0" err="1" smtClean="0">
                          <a:solidFill>
                            <a:schemeClr val="dk1"/>
                          </a:solidFill>
                          <a:latin typeface="+mn-lt"/>
                          <a:ea typeface="+mn-ea"/>
                          <a:cs typeface="+mn-cs"/>
                        </a:rPr>
                        <a:t>SupportMultipleDomain</a:t>
                      </a:r>
                      <a:r>
                        <a:rPr lang="en-US" sz="1800" kern="1200" baseline="0" dirty="0" smtClean="0">
                          <a:solidFill>
                            <a:schemeClr val="dk1"/>
                          </a:solidFill>
                          <a:latin typeface="+mn-lt"/>
                          <a:ea typeface="+mn-ea"/>
                          <a:cs typeface="+mn-cs"/>
                        </a:rPr>
                        <a:t> switch in PowerShell</a:t>
                      </a:r>
                    </a:p>
                    <a:p>
                      <a:pPr marL="285750" marR="0" lvl="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kern="1200" baseline="0" dirty="0" smtClean="0">
                          <a:solidFill>
                            <a:schemeClr val="dk1"/>
                          </a:solidFill>
                          <a:latin typeface="+mn-lt"/>
                          <a:ea typeface="+mn-ea"/>
                          <a:cs typeface="+mn-cs"/>
                        </a:rPr>
                        <a:t>Sub domains require additional work</a:t>
                      </a:r>
                    </a:p>
                  </a:txBody>
                  <a:tcPr/>
                </a:tc>
              </a:tr>
              <a:tr h="4572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Multi Forest</a:t>
                      </a: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u="none" dirty="0" smtClean="0">
                          <a:solidFill>
                            <a:schemeClr val="bg1"/>
                          </a:solidFill>
                        </a:rPr>
                        <a:t>Multiple</a:t>
                      </a:r>
                      <a:r>
                        <a:rPr lang="en-US" sz="1800" u="none" baseline="0" dirty="0" smtClean="0">
                          <a:solidFill>
                            <a:schemeClr val="bg1"/>
                          </a:solidFill>
                        </a:rPr>
                        <a:t> AD Forest</a:t>
                      </a:r>
                      <a:endParaRPr lang="en-US" sz="1800" u="none" dirty="0" smtClean="0">
                        <a:solidFill>
                          <a:schemeClr val="bg1"/>
                        </a:solidFill>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Premier</a:t>
                      </a:r>
                      <a:r>
                        <a:rPr lang="en-US" sz="1800" baseline="0" dirty="0" smtClean="0">
                          <a:solidFill>
                            <a:schemeClr val="bg1"/>
                          </a:solidFill>
                        </a:rPr>
                        <a:t> engagement</a:t>
                      </a:r>
                      <a:endParaRPr lang="en-US" sz="1800" dirty="0" smtClean="0">
                        <a:solidFill>
                          <a:schemeClr val="bg1"/>
                        </a:solidFill>
                      </a:endParaRPr>
                    </a:p>
                  </a:txBody>
                  <a:tcPr/>
                </a:tc>
              </a:tr>
            </a:tbl>
          </a:graphicData>
        </a:graphic>
      </p:graphicFrame>
    </p:spTree>
    <p:extLst>
      <p:ext uri="{BB962C8B-B14F-4D97-AF65-F5344CB8AC3E}">
        <p14:creationId xmlns:p14="http://schemas.microsoft.com/office/powerpoint/2010/main" val="36686449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Strong authentication approaches</a:t>
            </a:r>
            <a:endParaRPr lang="en-US" dirty="0"/>
          </a:p>
        </p:txBody>
      </p:sp>
      <p:sp>
        <p:nvSpPr>
          <p:cNvPr id="3" name="Text Placeholder 2"/>
          <p:cNvSpPr>
            <a:spLocks noGrp="1"/>
          </p:cNvSpPr>
          <p:nvPr>
            <p:ph type="body" sz="quarter" idx="10"/>
          </p:nvPr>
        </p:nvSpPr>
        <p:spPr/>
        <p:txBody>
          <a:bodyPr/>
          <a:lstStyle/>
          <a:p>
            <a:r>
              <a:rPr lang="en-US" dirty="0" smtClean="0"/>
              <a:t>Focuses on Strong authentication (e.g. Smart cards) for extranet access</a:t>
            </a:r>
          </a:p>
          <a:p>
            <a:r>
              <a:rPr lang="en-US" dirty="0" smtClean="0"/>
              <a:t>Two approaches possible</a:t>
            </a:r>
          </a:p>
          <a:p>
            <a:pPr lvl="1"/>
            <a:r>
              <a:rPr lang="en-US" dirty="0" smtClean="0"/>
              <a:t>Only provide strong </a:t>
            </a:r>
            <a:r>
              <a:rPr lang="en-US" dirty="0" err="1" smtClean="0"/>
              <a:t>auth</a:t>
            </a:r>
            <a:r>
              <a:rPr lang="en-US" dirty="0" smtClean="0"/>
              <a:t> for web applications (e.g. OWA, SPO) by configuring/customizing AD FS 2.0 proxy</a:t>
            </a:r>
          </a:p>
          <a:p>
            <a:pPr lvl="2"/>
            <a:r>
              <a:rPr lang="en-US" dirty="0" smtClean="0"/>
              <a:t>Rich clients cannot be supported</a:t>
            </a:r>
          </a:p>
          <a:p>
            <a:pPr lvl="1"/>
            <a:r>
              <a:rPr lang="en-US" dirty="0" smtClean="0"/>
              <a:t>Use VPN to internal network as the gate to require 2FA access when connecting from outside the internal network</a:t>
            </a:r>
          </a:p>
          <a:p>
            <a:pPr lvl="2"/>
            <a:r>
              <a:rPr lang="en-US" dirty="0" smtClean="0"/>
              <a:t>Will work for rich clients as well</a:t>
            </a:r>
            <a:endParaRPr lang="en-US" dirty="0"/>
          </a:p>
        </p:txBody>
      </p:sp>
    </p:spTree>
    <p:extLst>
      <p:ext uri="{BB962C8B-B14F-4D97-AF65-F5344CB8AC3E}">
        <p14:creationId xmlns:p14="http://schemas.microsoft.com/office/powerpoint/2010/main" val="36722690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Web applications only</a:t>
            </a:r>
            <a:endParaRPr lang="en-US" dirty="0"/>
          </a:p>
        </p:txBody>
      </p:sp>
      <p:sp>
        <p:nvSpPr>
          <p:cNvPr id="6" name="Text Placeholder 5"/>
          <p:cNvSpPr>
            <a:spLocks noGrp="1"/>
          </p:cNvSpPr>
          <p:nvPr>
            <p:ph type="body" sz="quarter" idx="10"/>
          </p:nvPr>
        </p:nvSpPr>
        <p:spPr/>
        <p:txBody>
          <a:bodyPr/>
          <a:lstStyle/>
          <a:p>
            <a:r>
              <a:rPr lang="en-US" smtClean="0"/>
              <a:t>Configure AD FS 2.0 proxy for smartcard access using in-box support</a:t>
            </a:r>
          </a:p>
          <a:p>
            <a:r>
              <a:rPr lang="en-US" smtClean="0"/>
              <a:t>Customize AD FS 2.0 proxy with 3rd party 2FA solutions</a:t>
            </a:r>
          </a:p>
          <a:p>
            <a:pPr lvl="1"/>
            <a:r>
              <a:rPr lang="en-US" smtClean="0"/>
              <a:t>Use IIS HTTP module from 2FA provider to intercept &amp; authenticate 2FA prior to providing AD username/pwd at forms login page in AD FS 2.0 proxy (RSA Example </a:t>
            </a:r>
            <a:r>
              <a:rPr lang="en-US" smtClean="0">
                <a:hlinkClick r:id="rId2"/>
              </a:rPr>
              <a:t>here</a:t>
            </a:r>
            <a:r>
              <a:rPr lang="en-US" smtClean="0"/>
              <a:t>)</a:t>
            </a:r>
          </a:p>
          <a:p>
            <a:pPr lvl="1"/>
            <a:r>
              <a:rPr lang="en-US" smtClean="0"/>
              <a:t>Customize AD FS 2.0 forms login page to add 2FA credential collection and authenticate to 2FA service via code behind</a:t>
            </a:r>
          </a:p>
          <a:p>
            <a:r>
              <a:rPr lang="en-US" smtClean="0"/>
              <a:t>No support for Rich clients</a:t>
            </a:r>
            <a:endParaRPr lang="en-US" dirty="0" smtClean="0"/>
          </a:p>
        </p:txBody>
      </p:sp>
    </p:spTree>
    <p:extLst>
      <p:ext uri="{BB962C8B-B14F-4D97-AF65-F5344CB8AC3E}">
        <p14:creationId xmlns:p14="http://schemas.microsoft.com/office/powerpoint/2010/main" val="695070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D:\Pennie's documents\Images for TechEd06\Shapes_and_Graphics\Internet Cloud\cloud illustration icon.png"/>
          <p:cNvPicPr>
            <a:picLocks noChangeAspect="1" noChangeArrowheads="1"/>
          </p:cNvPicPr>
          <p:nvPr/>
        </p:nvPicPr>
        <p:blipFill>
          <a:blip r:embed="rId2">
            <a:duotone>
              <a:prstClr val="black"/>
              <a:schemeClr val="tx1">
                <a:tint val="45000"/>
                <a:satMod val="400000"/>
              </a:schemeClr>
            </a:duotone>
          </a:blip>
          <a:srcRect/>
          <a:stretch>
            <a:fillRect/>
          </a:stretch>
        </p:blipFill>
        <p:spPr bwMode="auto">
          <a:xfrm>
            <a:off x="5460174" y="255352"/>
            <a:ext cx="11144397" cy="7109295"/>
          </a:xfrm>
          <a:prstGeom prst="rect">
            <a:avLst/>
          </a:prstGeom>
          <a:noFill/>
        </p:spPr>
      </p:pic>
      <p:sp>
        <p:nvSpPr>
          <p:cNvPr id="2" name="Title 1"/>
          <p:cNvSpPr>
            <a:spLocks noGrp="1"/>
          </p:cNvSpPr>
          <p:nvPr>
            <p:ph type="title"/>
          </p:nvPr>
        </p:nvSpPr>
        <p:spPr/>
        <p:txBody>
          <a:bodyPr/>
          <a:lstStyle/>
          <a:p>
            <a:r>
              <a:rPr lang="en-US" dirty="0" smtClean="0"/>
              <a:t>Web Applications only </a:t>
            </a:r>
            <a:endParaRPr lang="en-US" dirty="0"/>
          </a:p>
        </p:txBody>
      </p:sp>
      <p:sp>
        <p:nvSpPr>
          <p:cNvPr id="6" name="Rectangle 5"/>
          <p:cNvSpPr/>
          <p:nvPr/>
        </p:nvSpPr>
        <p:spPr bwMode="auto">
          <a:xfrm>
            <a:off x="531812" y="1524000"/>
            <a:ext cx="1519124" cy="419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2055812" y="1524000"/>
            <a:ext cx="1447800" cy="4191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2093912" y="1578429"/>
            <a:ext cx="1371600" cy="1524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gradFill>
                  <a:gsLst>
                    <a:gs pos="0">
                      <a:srgbClr val="FFFFFF"/>
                    </a:gs>
                    <a:gs pos="100000">
                      <a:srgbClr val="FFFFFF"/>
                    </a:gs>
                  </a:gsLst>
                  <a:lin ang="5400000" scaled="0"/>
                </a:gradFill>
              </a:rPr>
              <a:t>DMZ</a:t>
            </a:r>
          </a:p>
        </p:txBody>
      </p:sp>
      <p:sp>
        <p:nvSpPr>
          <p:cNvPr id="9" name="Rectangle 8"/>
          <p:cNvSpPr/>
          <p:nvPr/>
        </p:nvSpPr>
        <p:spPr bwMode="auto">
          <a:xfrm>
            <a:off x="608012" y="1578429"/>
            <a:ext cx="1371600" cy="152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gradFill>
                  <a:gsLst>
                    <a:gs pos="0">
                      <a:srgbClr val="FFFFFF"/>
                    </a:gs>
                    <a:gs pos="100000">
                      <a:srgbClr val="FFFFFF"/>
                    </a:gs>
                  </a:gsLst>
                  <a:lin ang="5400000" scaled="0"/>
                </a:gradFill>
              </a:rPr>
              <a:t>INTRANET</a:t>
            </a:r>
          </a:p>
        </p:txBody>
      </p:sp>
      <p:sp>
        <p:nvSpPr>
          <p:cNvPr id="16" name="Rectangle 15"/>
          <p:cNvSpPr/>
          <p:nvPr/>
        </p:nvSpPr>
        <p:spPr bwMode="auto">
          <a:xfrm>
            <a:off x="1055460" y="3200400"/>
            <a:ext cx="5334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AD FS</a:t>
            </a:r>
          </a:p>
        </p:txBody>
      </p:sp>
      <p:sp>
        <p:nvSpPr>
          <p:cNvPr id="17" name="Isosceles Triangle 16"/>
          <p:cNvSpPr/>
          <p:nvPr/>
        </p:nvSpPr>
        <p:spPr bwMode="auto">
          <a:xfrm>
            <a:off x="998310" y="2286000"/>
            <a:ext cx="647700" cy="4572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AD DS</a:t>
            </a:r>
          </a:p>
        </p:txBody>
      </p:sp>
      <p:sp>
        <p:nvSpPr>
          <p:cNvPr id="18" name="Rectangle 17"/>
          <p:cNvSpPr/>
          <p:nvPr/>
        </p:nvSpPr>
        <p:spPr bwMode="auto">
          <a:xfrm>
            <a:off x="2513012" y="3200400"/>
            <a:ext cx="533400" cy="3810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AD FS</a:t>
            </a:r>
          </a:p>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Proxy</a:t>
            </a:r>
          </a:p>
        </p:txBody>
      </p:sp>
      <p:pic>
        <p:nvPicPr>
          <p:cNvPr id="19" name="Picture 15" descr="C:\sam\Documents\Work\Presentations\DVD_Art_Sept-2-2010\DVD_Art_Sept-2-2010\Artwork_Imagery\Icons - Illustrations\_ SECURITY ICONS\Security firewall fire wall sec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317" y="3323875"/>
            <a:ext cx="200990" cy="1340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Public\Pictures\Sample Pictures\iexplor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533" y="4570356"/>
            <a:ext cx="584541" cy="58454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endCxn id="5123" idx="1"/>
          </p:cNvCxnSpPr>
          <p:nvPr/>
        </p:nvCxnSpPr>
        <p:spPr>
          <a:xfrm>
            <a:off x="6122804" y="4419600"/>
            <a:ext cx="2575945" cy="1803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endCxn id="62" idx="1"/>
          </p:cNvCxnSpPr>
          <p:nvPr/>
        </p:nvCxnSpPr>
        <p:spPr>
          <a:xfrm flipV="1">
            <a:off x="6122804" y="3315095"/>
            <a:ext cx="2528444" cy="110450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endCxn id="18" idx="3"/>
          </p:cNvCxnSpPr>
          <p:nvPr/>
        </p:nvCxnSpPr>
        <p:spPr>
          <a:xfrm flipH="1" flipV="1">
            <a:off x="3046412" y="3390900"/>
            <a:ext cx="3076392" cy="10287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stCxn id="18" idx="1"/>
            <a:endCxn id="16" idx="3"/>
          </p:cNvCxnSpPr>
          <p:nvPr/>
        </p:nvCxnSpPr>
        <p:spPr>
          <a:xfrm flipH="1">
            <a:off x="1588860" y="3390900"/>
            <a:ext cx="924152"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a:stCxn id="16" idx="0"/>
            <a:endCxn id="17" idx="3"/>
          </p:cNvCxnSpPr>
          <p:nvPr/>
        </p:nvCxnSpPr>
        <p:spPr>
          <a:xfrm flipV="1">
            <a:off x="1322160" y="2743200"/>
            <a:ext cx="0" cy="4572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41" name="Rectangle 40"/>
          <p:cNvSpPr/>
          <p:nvPr/>
        </p:nvSpPr>
        <p:spPr bwMode="auto">
          <a:xfrm>
            <a:off x="2513012" y="3581400"/>
            <a:ext cx="533400" cy="228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dirty="0" smtClean="0">
                <a:gradFill>
                  <a:gsLst>
                    <a:gs pos="0">
                      <a:srgbClr val="FFFFFF"/>
                    </a:gs>
                    <a:gs pos="100000">
                      <a:srgbClr val="FFFFFF"/>
                    </a:gs>
                  </a:gsLst>
                  <a:lin ang="5400000" scaled="0"/>
                </a:gradFill>
              </a:rPr>
              <a:t>2FA module</a:t>
            </a:r>
          </a:p>
        </p:txBody>
      </p:sp>
      <p:sp>
        <p:nvSpPr>
          <p:cNvPr id="9222" name="TextBox 9221"/>
          <p:cNvSpPr txBox="1"/>
          <p:nvPr/>
        </p:nvSpPr>
        <p:spPr>
          <a:xfrm>
            <a:off x="7287472" y="4187665"/>
            <a:ext cx="1363776" cy="184666"/>
          </a:xfrm>
          <a:prstGeom prst="rect">
            <a:avLst/>
          </a:prstGeom>
          <a:noFill/>
        </p:spPr>
        <p:txBody>
          <a:bodyPr wrap="square" lIns="0" tIns="0" rIns="0" bIns="0" rtlCol="0">
            <a:spAutoFit/>
          </a:bodyPr>
          <a:lstStyle/>
          <a:p>
            <a:r>
              <a:rPr lang="en-US" sz="1200" dirty="0" smtClean="0">
                <a:solidFill>
                  <a:schemeClr val="bg2"/>
                </a:solidFill>
              </a:rPr>
              <a:t>Access Application</a:t>
            </a:r>
          </a:p>
        </p:txBody>
      </p:sp>
      <p:sp>
        <p:nvSpPr>
          <p:cNvPr id="45" name="TextBox 44"/>
          <p:cNvSpPr txBox="1"/>
          <p:nvPr/>
        </p:nvSpPr>
        <p:spPr>
          <a:xfrm>
            <a:off x="6475412" y="2954543"/>
            <a:ext cx="2026920" cy="369332"/>
          </a:xfrm>
          <a:prstGeom prst="rect">
            <a:avLst/>
          </a:prstGeom>
          <a:noFill/>
        </p:spPr>
        <p:txBody>
          <a:bodyPr wrap="square" lIns="0" tIns="0" rIns="0" bIns="0" rtlCol="0">
            <a:spAutoFit/>
          </a:bodyPr>
          <a:lstStyle/>
          <a:p>
            <a:r>
              <a:rPr lang="en-US" sz="1200" dirty="0" smtClean="0">
                <a:solidFill>
                  <a:schemeClr val="bg2"/>
                </a:solidFill>
              </a:rPr>
              <a:t>Redirect to Authentication platform</a:t>
            </a:r>
          </a:p>
        </p:txBody>
      </p:sp>
      <p:sp>
        <p:nvSpPr>
          <p:cNvPr id="46" name="TextBox 45"/>
          <p:cNvSpPr txBox="1"/>
          <p:nvPr/>
        </p:nvSpPr>
        <p:spPr>
          <a:xfrm>
            <a:off x="3860708" y="3088593"/>
            <a:ext cx="14478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Redirect to </a:t>
            </a:r>
            <a:r>
              <a:rPr lang="en-US" sz="1200" dirty="0" err="1" smtClean="0">
                <a:gradFill>
                  <a:gsLst>
                    <a:gs pos="0">
                      <a:schemeClr val="tx1"/>
                    </a:gs>
                    <a:gs pos="86000">
                      <a:schemeClr val="tx1"/>
                    </a:gs>
                  </a:gsLst>
                  <a:lin ang="5400000" scaled="0"/>
                </a:gradFill>
              </a:rPr>
              <a:t>IdP</a:t>
            </a:r>
            <a:endParaRPr lang="en-US" sz="1200" dirty="0" smtClean="0">
              <a:gradFill>
                <a:gsLst>
                  <a:gs pos="0">
                    <a:schemeClr val="tx1"/>
                  </a:gs>
                  <a:gs pos="86000">
                    <a:schemeClr val="tx1"/>
                  </a:gs>
                </a:gsLst>
                <a:lin ang="5400000" scaled="0"/>
              </a:gradFill>
            </a:endParaRPr>
          </a:p>
        </p:txBody>
      </p:sp>
      <p:sp>
        <p:nvSpPr>
          <p:cNvPr id="47" name="TextBox 46"/>
          <p:cNvSpPr txBox="1"/>
          <p:nvPr/>
        </p:nvSpPr>
        <p:spPr>
          <a:xfrm>
            <a:off x="6475412" y="3353391"/>
            <a:ext cx="1576280" cy="184666"/>
          </a:xfrm>
          <a:prstGeom prst="rect">
            <a:avLst/>
          </a:prstGeom>
          <a:noFill/>
        </p:spPr>
        <p:txBody>
          <a:bodyPr wrap="square" lIns="0" tIns="0" rIns="0" bIns="0" rtlCol="0">
            <a:spAutoFit/>
          </a:bodyPr>
          <a:lstStyle/>
          <a:p>
            <a:r>
              <a:rPr lang="en-US" sz="1200" dirty="0" smtClean="0">
                <a:solidFill>
                  <a:schemeClr val="bg2"/>
                </a:solidFill>
              </a:rPr>
              <a:t>Types User Name</a:t>
            </a:r>
          </a:p>
        </p:txBody>
      </p:sp>
      <p:sp>
        <p:nvSpPr>
          <p:cNvPr id="49" name="TextBox 48"/>
          <p:cNvSpPr txBox="1"/>
          <p:nvPr/>
        </p:nvSpPr>
        <p:spPr>
          <a:xfrm>
            <a:off x="3860708" y="3320534"/>
            <a:ext cx="1776504" cy="369332"/>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Provide AD/Smartcard credentials</a:t>
            </a:r>
          </a:p>
        </p:txBody>
      </p:sp>
      <p:sp>
        <p:nvSpPr>
          <p:cNvPr id="50" name="TextBox 49"/>
          <p:cNvSpPr txBox="1"/>
          <p:nvPr/>
        </p:nvSpPr>
        <p:spPr>
          <a:xfrm>
            <a:off x="684212" y="3657600"/>
            <a:ext cx="1447800" cy="484748"/>
          </a:xfrm>
          <a:prstGeom prst="rect">
            <a:avLst/>
          </a:prstGeom>
          <a:noFill/>
        </p:spPr>
        <p:txBody>
          <a:bodyPr wrap="square" lIns="0" tIns="0" rIns="0" bIns="0" rtlCol="0">
            <a:spAutoFit/>
          </a:bodyPr>
          <a:lstStyle/>
          <a:p>
            <a:r>
              <a:rPr lang="en-US" sz="1050" dirty="0" smtClean="0">
                <a:solidFill>
                  <a:schemeClr val="bg1"/>
                </a:solidFill>
              </a:rPr>
              <a:t>Generate SAML token for authentication platform</a:t>
            </a:r>
          </a:p>
        </p:txBody>
      </p:sp>
      <p:sp>
        <p:nvSpPr>
          <p:cNvPr id="52" name="TextBox 51"/>
          <p:cNvSpPr txBox="1"/>
          <p:nvPr/>
        </p:nvSpPr>
        <p:spPr>
          <a:xfrm>
            <a:off x="6475412" y="3549134"/>
            <a:ext cx="1576280" cy="184666"/>
          </a:xfrm>
          <a:prstGeom prst="rect">
            <a:avLst/>
          </a:prstGeom>
          <a:noFill/>
        </p:spPr>
        <p:txBody>
          <a:bodyPr wrap="square" lIns="0" tIns="0" rIns="0" bIns="0" rtlCol="0">
            <a:spAutoFit/>
          </a:bodyPr>
          <a:lstStyle/>
          <a:p>
            <a:r>
              <a:rPr lang="en-US" sz="1200" dirty="0" smtClean="0">
                <a:solidFill>
                  <a:schemeClr val="bg2"/>
                </a:solidFill>
              </a:rPr>
              <a:t>Redirect Back</a:t>
            </a:r>
          </a:p>
        </p:txBody>
      </p:sp>
      <p:sp>
        <p:nvSpPr>
          <p:cNvPr id="53" name="TextBox 52"/>
          <p:cNvSpPr txBox="1"/>
          <p:nvPr/>
        </p:nvSpPr>
        <p:spPr>
          <a:xfrm>
            <a:off x="7141637" y="4599978"/>
            <a:ext cx="1509804" cy="369332"/>
          </a:xfrm>
          <a:prstGeom prst="rect">
            <a:avLst/>
          </a:prstGeom>
          <a:noFill/>
        </p:spPr>
        <p:txBody>
          <a:bodyPr wrap="square" lIns="0" tIns="0" rIns="0" bIns="0" rtlCol="0">
            <a:spAutoFit/>
          </a:bodyPr>
          <a:lstStyle/>
          <a:p>
            <a:r>
              <a:rPr lang="en-US" sz="1200" dirty="0" smtClean="0">
                <a:solidFill>
                  <a:schemeClr val="bg2"/>
                </a:solidFill>
              </a:rPr>
              <a:t>Present ticket to Application</a:t>
            </a:r>
          </a:p>
        </p:txBody>
      </p:sp>
      <p:sp>
        <p:nvSpPr>
          <p:cNvPr id="54" name="TextBox 53"/>
          <p:cNvSpPr txBox="1"/>
          <p:nvPr/>
        </p:nvSpPr>
        <p:spPr>
          <a:xfrm>
            <a:off x="2093912" y="5270241"/>
            <a:ext cx="1338389" cy="323165"/>
          </a:xfrm>
          <a:prstGeom prst="rect">
            <a:avLst/>
          </a:prstGeom>
        </p:spPr>
        <p:style>
          <a:lnRef idx="1">
            <a:schemeClr val="accent4"/>
          </a:lnRef>
          <a:fillRef idx="3">
            <a:schemeClr val="accent4"/>
          </a:fillRef>
          <a:effectRef idx="2">
            <a:schemeClr val="accent4"/>
          </a:effectRef>
          <a:fontRef idx="minor">
            <a:schemeClr val="lt1"/>
          </a:fontRef>
        </p:style>
        <p:txBody>
          <a:bodyPr wrap="square" lIns="0" tIns="0" rIns="0" bIns="0" rtlCol="0">
            <a:spAutoFit/>
          </a:bodyPr>
          <a:lstStyle/>
          <a:p>
            <a:r>
              <a:rPr lang="en-US" sz="1050" dirty="0" smtClean="0">
                <a:solidFill>
                  <a:schemeClr val="bg1"/>
                </a:solidFill>
              </a:rPr>
              <a:t>Install 3</a:t>
            </a:r>
            <a:r>
              <a:rPr lang="en-US" sz="1050" baseline="30000" dirty="0" smtClean="0">
                <a:solidFill>
                  <a:schemeClr val="bg1"/>
                </a:solidFill>
              </a:rPr>
              <a:t>rd</a:t>
            </a:r>
            <a:r>
              <a:rPr lang="en-US" sz="1050" dirty="0" smtClean="0">
                <a:solidFill>
                  <a:schemeClr val="bg1"/>
                </a:solidFill>
              </a:rPr>
              <a:t> party </a:t>
            </a:r>
            <a:r>
              <a:rPr lang="en-US" sz="1050" dirty="0" err="1" smtClean="0">
                <a:solidFill>
                  <a:schemeClr val="bg1"/>
                </a:solidFill>
              </a:rPr>
              <a:t>auth</a:t>
            </a:r>
            <a:r>
              <a:rPr lang="en-US" sz="1050" dirty="0" smtClean="0">
                <a:solidFill>
                  <a:schemeClr val="bg1"/>
                </a:solidFill>
              </a:rPr>
              <a:t> provider ADFS proxy</a:t>
            </a:r>
          </a:p>
        </p:txBody>
      </p:sp>
      <p:sp>
        <p:nvSpPr>
          <p:cNvPr id="55" name="Rectangle 54"/>
          <p:cNvSpPr/>
          <p:nvPr/>
        </p:nvSpPr>
        <p:spPr bwMode="auto">
          <a:xfrm>
            <a:off x="2513012" y="4251066"/>
            <a:ext cx="533400" cy="47333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dirty="0" smtClean="0">
                <a:gradFill>
                  <a:gsLst>
                    <a:gs pos="0">
                      <a:srgbClr val="FFFFFF"/>
                    </a:gs>
                    <a:gs pos="100000">
                      <a:srgbClr val="FFFFFF"/>
                    </a:gs>
                  </a:gsLst>
                  <a:lin ang="5400000" scaled="0"/>
                </a:gradFill>
              </a:rPr>
              <a:t>2FA Service</a:t>
            </a:r>
          </a:p>
        </p:txBody>
      </p:sp>
      <p:cxnSp>
        <p:nvCxnSpPr>
          <p:cNvPr id="56" name="Straight Arrow Connector 55"/>
          <p:cNvCxnSpPr>
            <a:endCxn id="55" idx="3"/>
          </p:cNvCxnSpPr>
          <p:nvPr/>
        </p:nvCxnSpPr>
        <p:spPr>
          <a:xfrm flipH="1">
            <a:off x="3046412" y="4419600"/>
            <a:ext cx="3076392" cy="681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TextBox 58"/>
          <p:cNvSpPr txBox="1"/>
          <p:nvPr/>
        </p:nvSpPr>
        <p:spPr>
          <a:xfrm>
            <a:off x="3656012" y="4542070"/>
            <a:ext cx="2483598"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Redirect to Strong </a:t>
            </a:r>
            <a:r>
              <a:rPr lang="en-US" sz="1200" dirty="0" err="1" smtClean="0">
                <a:gradFill>
                  <a:gsLst>
                    <a:gs pos="0">
                      <a:schemeClr val="tx1"/>
                    </a:gs>
                    <a:gs pos="86000">
                      <a:schemeClr val="tx1"/>
                    </a:gs>
                  </a:gsLst>
                  <a:lin ang="5400000" scaled="0"/>
                </a:gradFill>
              </a:rPr>
              <a:t>auth</a:t>
            </a:r>
            <a:r>
              <a:rPr lang="en-US" sz="1200" dirty="0" smtClean="0">
                <a:gradFill>
                  <a:gsLst>
                    <a:gs pos="0">
                      <a:schemeClr val="tx1"/>
                    </a:gs>
                    <a:gs pos="86000">
                      <a:schemeClr val="tx1"/>
                    </a:gs>
                  </a:gsLst>
                  <a:lin ang="5400000" scaled="0"/>
                </a:gradFill>
              </a:rPr>
              <a:t> provider</a:t>
            </a:r>
          </a:p>
        </p:txBody>
      </p:sp>
      <p:sp>
        <p:nvSpPr>
          <p:cNvPr id="60" name="TextBox 59"/>
          <p:cNvSpPr txBox="1"/>
          <p:nvPr/>
        </p:nvSpPr>
        <p:spPr>
          <a:xfrm>
            <a:off x="3656012" y="4770292"/>
            <a:ext cx="19812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Present strong credentials</a:t>
            </a:r>
          </a:p>
        </p:txBody>
      </p:sp>
      <p:sp>
        <p:nvSpPr>
          <p:cNvPr id="61" name="TextBox 60"/>
          <p:cNvSpPr txBox="1"/>
          <p:nvPr/>
        </p:nvSpPr>
        <p:spPr>
          <a:xfrm>
            <a:off x="2218010" y="4724400"/>
            <a:ext cx="1123403" cy="161583"/>
          </a:xfrm>
          <a:prstGeom prst="rect">
            <a:avLst/>
          </a:prstGeom>
          <a:noFill/>
        </p:spPr>
        <p:txBody>
          <a:bodyPr wrap="square" lIns="0" tIns="0" rIns="0" bIns="0" rtlCol="0">
            <a:spAutoFit/>
          </a:bodyPr>
          <a:lstStyle/>
          <a:p>
            <a:r>
              <a:rPr lang="en-US" sz="1050" dirty="0" smtClean="0">
                <a:solidFill>
                  <a:schemeClr val="bg1"/>
                </a:solidFill>
              </a:rPr>
              <a:t>Authenticate 2FA</a:t>
            </a:r>
          </a:p>
        </p:txBody>
      </p:sp>
      <p:sp>
        <p:nvSpPr>
          <p:cNvPr id="63" name="TextBox 62"/>
          <p:cNvSpPr txBox="1"/>
          <p:nvPr/>
        </p:nvSpPr>
        <p:spPr>
          <a:xfrm>
            <a:off x="3553831" y="3979378"/>
            <a:ext cx="14478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Redirect to Proxy</a:t>
            </a:r>
          </a:p>
        </p:txBody>
      </p:sp>
      <p:sp>
        <p:nvSpPr>
          <p:cNvPr id="64" name="TextBox 63"/>
          <p:cNvSpPr txBox="1"/>
          <p:nvPr/>
        </p:nvSpPr>
        <p:spPr>
          <a:xfrm>
            <a:off x="2218010" y="3881608"/>
            <a:ext cx="1123403" cy="323165"/>
          </a:xfrm>
          <a:prstGeom prst="rect">
            <a:avLst/>
          </a:prstGeom>
          <a:noFill/>
        </p:spPr>
        <p:txBody>
          <a:bodyPr wrap="square" lIns="0" tIns="0" rIns="0" bIns="0" rtlCol="0">
            <a:spAutoFit/>
          </a:bodyPr>
          <a:lstStyle/>
          <a:p>
            <a:r>
              <a:rPr lang="en-US" sz="1050" dirty="0" smtClean="0">
                <a:solidFill>
                  <a:schemeClr val="bg1"/>
                </a:solidFill>
              </a:rPr>
              <a:t>Authenticate 2FA response</a:t>
            </a:r>
          </a:p>
        </p:txBody>
      </p:sp>
      <p:pic>
        <p:nvPicPr>
          <p:cNvPr id="65" name="Picture 2" descr="C:\Users\Public\Pictures\Sample Pictures\500_icons_windows_phone_7_1F9AC4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750" y="5473854"/>
            <a:ext cx="380999" cy="698346"/>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4" descr="C:\Users\Public\Pictures\Sample Pictures\Outloo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2012" y="5451860"/>
            <a:ext cx="776931" cy="77693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5" descr="C:\Users\Public\Pictures\Sample Pictures\Lync-Icon1-100x1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6412" y="5451860"/>
            <a:ext cx="731925" cy="7319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samueld\AppData\Local\Microsoft\Windows\Temporary Internet Files\Content.IE5\65VIMNBC\MC90043253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750" y="5637029"/>
            <a:ext cx="406591" cy="40659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samueld\AppData\Local\Microsoft\Windows\Temporary Internet Files\Content.IE5\65VIMNBC\MC90043253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37181" y="5655673"/>
            <a:ext cx="406591" cy="4065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amueld\AppData\Local\Microsoft\Windows\Temporary Internet Files\Content.IE5\65VIMNBC\MC90043253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29078" y="5655672"/>
            <a:ext cx="406591" cy="406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02332" y="6400800"/>
            <a:ext cx="3535680"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No support for rich client apps</a:t>
            </a:r>
          </a:p>
        </p:txBody>
      </p:sp>
      <p:sp>
        <p:nvSpPr>
          <p:cNvPr id="4" name="Rounded Rectangle 3"/>
          <p:cNvSpPr/>
          <p:nvPr/>
        </p:nvSpPr>
        <p:spPr bwMode="auto">
          <a:xfrm>
            <a:off x="4799012" y="1524000"/>
            <a:ext cx="2681196" cy="457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Smartcard Access</a:t>
            </a:r>
          </a:p>
        </p:txBody>
      </p:sp>
      <p:sp>
        <p:nvSpPr>
          <p:cNvPr id="48" name="Rounded Rectangle 47"/>
          <p:cNvSpPr/>
          <p:nvPr/>
        </p:nvSpPr>
        <p:spPr bwMode="auto">
          <a:xfrm>
            <a:off x="4799012" y="1524000"/>
            <a:ext cx="2681196" cy="457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Other 2FA Access</a:t>
            </a:r>
          </a:p>
        </p:txBody>
      </p:sp>
      <p:sp>
        <p:nvSpPr>
          <p:cNvPr id="62" name="Rounded Rectangle 61"/>
          <p:cNvSpPr/>
          <p:nvPr/>
        </p:nvSpPr>
        <p:spPr>
          <a:xfrm>
            <a:off x="8651248" y="2656799"/>
            <a:ext cx="1482109" cy="1316591"/>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49" rtlCol="0" anchor="ctr"/>
          <a:lstStyle/>
          <a:p>
            <a:pPr algn="ctr"/>
            <a:r>
              <a:rPr lang="en-US" sz="1200" dirty="0">
                <a:solidFill>
                  <a:schemeClr val="tx1"/>
                </a:solidFill>
              </a:rPr>
              <a:t>Authentication platform</a:t>
            </a:r>
          </a:p>
        </p:txBody>
      </p:sp>
      <p:sp>
        <p:nvSpPr>
          <p:cNvPr id="66" name="TextBox 65"/>
          <p:cNvSpPr txBox="1"/>
          <p:nvPr/>
        </p:nvSpPr>
        <p:spPr>
          <a:xfrm>
            <a:off x="8864573" y="2268379"/>
            <a:ext cx="3173439" cy="246221"/>
          </a:xfrm>
          <a:prstGeom prst="rect">
            <a:avLst/>
          </a:prstGeom>
          <a:noFill/>
        </p:spPr>
        <p:txBody>
          <a:bodyPr wrap="square" lIns="0" tIns="0" rIns="0" bIns="0" rtlCol="0">
            <a:spAutoFit/>
          </a:bodyPr>
          <a:lstStyle/>
          <a:p>
            <a:r>
              <a:rPr lang="en-US" sz="1600" b="1" dirty="0" smtClean="0">
                <a:solidFill>
                  <a:schemeClr val="bg2"/>
                </a:solidFill>
              </a:rPr>
              <a:t>Windows Azure Active Directory</a:t>
            </a:r>
            <a:endParaRPr lang="en-US" sz="1600" b="1" dirty="0">
              <a:solidFill>
                <a:schemeClr val="bg2"/>
              </a:solidFill>
            </a:endParaRPr>
          </a:p>
        </p:txBody>
      </p:sp>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8749" y="4357091"/>
            <a:ext cx="2333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descr="C:\Program Files\Microsoft Resource DVD Artwork\DVD_ART\Artwork_Imagery\HARDWARE_IMAGERY\Illustration - Misc Hardware\Windows Vista Illustration Icons\Generic User.png"/>
          <p:cNvPicPr>
            <a:picLocks noChangeAspect="1" noChangeArrowheads="1"/>
          </p:cNvPicPr>
          <p:nvPr/>
        </p:nvPicPr>
        <p:blipFill>
          <a:blip r:embed="rId10" cstate="print"/>
          <a:srcRect/>
          <a:stretch>
            <a:fillRect/>
          </a:stretch>
        </p:blipFill>
        <p:spPr bwMode="auto">
          <a:xfrm flipH="1">
            <a:off x="5666066" y="5126215"/>
            <a:ext cx="419656" cy="325645"/>
          </a:xfrm>
          <a:prstGeom prst="rect">
            <a:avLst/>
          </a:prstGeom>
          <a:noFill/>
        </p:spPr>
      </p:pic>
    </p:spTree>
    <p:extLst>
      <p:ext uri="{BB962C8B-B14F-4D97-AF65-F5344CB8AC3E}">
        <p14:creationId xmlns:p14="http://schemas.microsoft.com/office/powerpoint/2010/main" val="2604539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92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29"/>
                                        </p:tgtEl>
                                        <p:attrNameLst>
                                          <p:attrName>r</p:attrName>
                                        </p:attrNameLst>
                                      </p:cBhvr>
                                    </p:animRot>
                                    <p:animRot by="-240000">
                                      <p:cBhvr>
                                        <p:cTn id="55" dur="200" fill="hold">
                                          <p:stCondLst>
                                            <p:cond delay="200"/>
                                          </p:stCondLst>
                                        </p:cTn>
                                        <p:tgtEl>
                                          <p:spTgt spid="29"/>
                                        </p:tgtEl>
                                        <p:attrNameLst>
                                          <p:attrName>r</p:attrName>
                                        </p:attrNameLst>
                                      </p:cBhvr>
                                    </p:animRot>
                                    <p:animRot by="240000">
                                      <p:cBhvr>
                                        <p:cTn id="56" dur="200" fill="hold">
                                          <p:stCondLst>
                                            <p:cond delay="400"/>
                                          </p:stCondLst>
                                        </p:cTn>
                                        <p:tgtEl>
                                          <p:spTgt spid="29"/>
                                        </p:tgtEl>
                                        <p:attrNameLst>
                                          <p:attrName>r</p:attrName>
                                        </p:attrNameLst>
                                      </p:cBhvr>
                                    </p:animRot>
                                    <p:animRot by="-240000">
                                      <p:cBhvr>
                                        <p:cTn id="57" dur="200" fill="hold">
                                          <p:stCondLst>
                                            <p:cond delay="600"/>
                                          </p:stCondLst>
                                        </p:cTn>
                                        <p:tgtEl>
                                          <p:spTgt spid="29"/>
                                        </p:tgtEl>
                                        <p:attrNameLst>
                                          <p:attrName>r</p:attrName>
                                        </p:attrNameLst>
                                      </p:cBhvr>
                                    </p:animRot>
                                    <p:animRot by="120000">
                                      <p:cBhvr>
                                        <p:cTn id="58" dur="200" fill="hold">
                                          <p:stCondLst>
                                            <p:cond delay="800"/>
                                          </p:stCondLst>
                                        </p:cTn>
                                        <p:tgtEl>
                                          <p:spTgt spid="29"/>
                                        </p:tgtEl>
                                        <p:attrNameLst>
                                          <p:attrName>r</p:attrName>
                                        </p:attrNameLst>
                                      </p:cBhvr>
                                    </p:animRo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6"/>
                                        </p:tgtEl>
                                        <p:attrNameLst>
                                          <p:attrName>r</p:attrName>
                                        </p:attrNameLst>
                                      </p:cBhvr>
                                    </p:animRot>
                                    <p:animRot by="-240000">
                                      <p:cBhvr>
                                        <p:cTn id="65" dur="200" fill="hold">
                                          <p:stCondLst>
                                            <p:cond delay="200"/>
                                          </p:stCondLst>
                                        </p:cTn>
                                        <p:tgtEl>
                                          <p:spTgt spid="26"/>
                                        </p:tgtEl>
                                        <p:attrNameLst>
                                          <p:attrName>r</p:attrName>
                                        </p:attrNameLst>
                                      </p:cBhvr>
                                    </p:animRot>
                                    <p:animRot by="240000">
                                      <p:cBhvr>
                                        <p:cTn id="66" dur="200" fill="hold">
                                          <p:stCondLst>
                                            <p:cond delay="400"/>
                                          </p:stCondLst>
                                        </p:cTn>
                                        <p:tgtEl>
                                          <p:spTgt spid="26"/>
                                        </p:tgtEl>
                                        <p:attrNameLst>
                                          <p:attrName>r</p:attrName>
                                        </p:attrNameLst>
                                      </p:cBhvr>
                                    </p:animRot>
                                    <p:animRot by="-240000">
                                      <p:cBhvr>
                                        <p:cTn id="67" dur="200" fill="hold">
                                          <p:stCondLst>
                                            <p:cond delay="600"/>
                                          </p:stCondLst>
                                        </p:cTn>
                                        <p:tgtEl>
                                          <p:spTgt spid="26"/>
                                        </p:tgtEl>
                                        <p:attrNameLst>
                                          <p:attrName>r</p:attrName>
                                        </p:attrNameLst>
                                      </p:cBhvr>
                                    </p:animRot>
                                    <p:animRot by="120000">
                                      <p:cBhvr>
                                        <p:cTn id="68" dur="200" fill="hold">
                                          <p:stCondLst>
                                            <p:cond delay="800"/>
                                          </p:stCondLst>
                                        </p:cTn>
                                        <p:tgtEl>
                                          <p:spTgt spid="26"/>
                                        </p:tgtEl>
                                        <p:attrNameLst>
                                          <p:attrName>r</p:attrName>
                                        </p:attrNameLst>
                                      </p:cBhvr>
                                    </p:animRo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222"/>
                                        </p:tgtEl>
                                      </p:cBhvr>
                                    </p:animEffect>
                                    <p:set>
                                      <p:cBhvr>
                                        <p:cTn id="78" dur="1" fill="hold">
                                          <p:stCondLst>
                                            <p:cond delay="499"/>
                                          </p:stCondLst>
                                        </p:cTn>
                                        <p:tgtEl>
                                          <p:spTgt spid="9222"/>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45"/>
                                        </p:tgtEl>
                                      </p:cBhvr>
                                    </p:animEffect>
                                    <p:set>
                                      <p:cBhvr>
                                        <p:cTn id="84" dur="1" fill="hold">
                                          <p:stCondLst>
                                            <p:cond delay="499"/>
                                          </p:stCondLst>
                                        </p:cTn>
                                        <p:tgtEl>
                                          <p:spTgt spid="4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5"/>
                                        </p:tgtEl>
                                      </p:cBhvr>
                                    </p:animEffect>
                                    <p:set>
                                      <p:cBhvr>
                                        <p:cTn id="99" dur="1" fill="hold">
                                          <p:stCondLst>
                                            <p:cond delay="499"/>
                                          </p:stCondLst>
                                        </p:cTn>
                                        <p:tgtEl>
                                          <p:spTgt spid="3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8"/>
                                        </p:tgtEl>
                                      </p:cBhvr>
                                    </p:animEffect>
                                    <p:set>
                                      <p:cBhvr>
                                        <p:cTn id="102" dur="1" fill="hold">
                                          <p:stCondLst>
                                            <p:cond delay="499"/>
                                          </p:stCondLst>
                                        </p:cTn>
                                        <p:tgtEl>
                                          <p:spTgt spid="3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0"/>
                                        </p:tgtEl>
                                      </p:cBhvr>
                                    </p:animEffect>
                                    <p:set>
                                      <p:cBhvr>
                                        <p:cTn id="105" dur="1" fill="hold">
                                          <p:stCondLst>
                                            <p:cond delay="499"/>
                                          </p:stCondLst>
                                        </p:cTn>
                                        <p:tgtEl>
                                          <p:spTgt spid="5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53"/>
                                        </p:tgtEl>
                                      </p:cBhvr>
                                    </p:animEffect>
                                    <p:set>
                                      <p:cBhvr>
                                        <p:cTn id="111" dur="1" fill="hold">
                                          <p:stCondLst>
                                            <p:cond delay="499"/>
                                          </p:stCondLst>
                                        </p:cTn>
                                        <p:tgtEl>
                                          <p:spTgt spid="5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8"/>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1000"/>
                                        <p:tgtEl>
                                          <p:spTgt spid="55"/>
                                        </p:tgtEl>
                                      </p:cBhvr>
                                    </p:animEffect>
                                    <p:anim calcmode="lin" valueType="num">
                                      <p:cBhvr>
                                        <p:cTn id="121" dur="1000" fill="hold"/>
                                        <p:tgtEl>
                                          <p:spTgt spid="55"/>
                                        </p:tgtEl>
                                        <p:attrNameLst>
                                          <p:attrName>ppt_x</p:attrName>
                                        </p:attrNameLst>
                                      </p:cBhvr>
                                      <p:tavLst>
                                        <p:tav tm="0">
                                          <p:val>
                                            <p:strVal val="#ppt_x"/>
                                          </p:val>
                                        </p:tav>
                                        <p:tav tm="100000">
                                          <p:val>
                                            <p:strVal val="#ppt_x"/>
                                          </p:val>
                                        </p:tav>
                                      </p:tavLst>
                                    </p:anim>
                                    <p:anim calcmode="lin" valueType="num">
                                      <p:cBhvr>
                                        <p:cTn id="12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1000"/>
                                        <p:tgtEl>
                                          <p:spTgt spid="41"/>
                                        </p:tgtEl>
                                      </p:cBhvr>
                                    </p:animEffect>
                                    <p:anim calcmode="lin" valueType="num">
                                      <p:cBhvr>
                                        <p:cTn id="128" dur="1000" fill="hold"/>
                                        <p:tgtEl>
                                          <p:spTgt spid="41"/>
                                        </p:tgtEl>
                                        <p:attrNameLst>
                                          <p:attrName>ppt_x</p:attrName>
                                        </p:attrNameLst>
                                      </p:cBhvr>
                                      <p:tavLst>
                                        <p:tav tm="0">
                                          <p:val>
                                            <p:strVal val="#ppt_x"/>
                                          </p:val>
                                        </p:tav>
                                        <p:tav tm="100000">
                                          <p:val>
                                            <p:strVal val="#ppt_x"/>
                                          </p:val>
                                        </p:tav>
                                      </p:tavLst>
                                    </p:anim>
                                    <p:anim calcmode="lin" valueType="num">
                                      <p:cBhvr>
                                        <p:cTn id="129" dur="1000" fill="hold"/>
                                        <p:tgtEl>
                                          <p:spTgt spid="41"/>
                                        </p:tgtEl>
                                        <p:attrNameLst>
                                          <p:attrName>ppt_y</p:attrName>
                                        </p:attrNameLst>
                                      </p:cBhvr>
                                      <p:tavLst>
                                        <p:tav tm="0">
                                          <p:val>
                                            <p:strVal val="#ppt_y+.1"/>
                                          </p:val>
                                        </p:tav>
                                        <p:tav tm="100000">
                                          <p:val>
                                            <p:strVal val="#ppt_y"/>
                                          </p:val>
                                        </p:tav>
                                      </p:tavLst>
                                    </p:anim>
                                  </p:childTnLst>
                                </p:cTn>
                              </p:par>
                            </p:childTnLst>
                          </p:cTn>
                        </p:par>
                        <p:par>
                          <p:cTn id="130" fill="hold">
                            <p:stCondLst>
                              <p:cond delay="1000"/>
                            </p:stCondLst>
                            <p:childTnLst>
                              <p:par>
                                <p:cTn id="131" presetID="1" presetClass="entr" presetSubtype="0" fill="hold" grpId="0" nodeType="afterEffect">
                                  <p:stCondLst>
                                    <p:cond delay="0"/>
                                  </p:stCondLst>
                                  <p:childTnLst>
                                    <p:set>
                                      <p:cBhvr>
                                        <p:cTn id="132" dur="1" fill="hold">
                                          <p:stCondLst>
                                            <p:cond delay="0"/>
                                          </p:stCondLst>
                                        </p:cTn>
                                        <p:tgtEl>
                                          <p:spTgt spid="5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922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4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2" nodeType="clickEffect">
                                  <p:stCondLst>
                                    <p:cond delay="0"/>
                                  </p:stCondLst>
                                  <p:childTnLst>
                                    <p:set>
                                      <p:cBhvr>
                                        <p:cTn id="148" dur="1" fill="hold">
                                          <p:stCondLst>
                                            <p:cond delay="0"/>
                                          </p:stCondLst>
                                        </p:cTn>
                                        <p:tgtEl>
                                          <p:spTgt spid="4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32"/>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4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56"/>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60"/>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61"/>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32" presetClass="emph" presetSubtype="0" fill="hold" nodeType="clickEffect">
                                  <p:stCondLst>
                                    <p:cond delay="0"/>
                                  </p:stCondLst>
                                  <p:childTnLst>
                                    <p:animRot by="120000">
                                      <p:cBhvr>
                                        <p:cTn id="172" dur="100" fill="hold">
                                          <p:stCondLst>
                                            <p:cond delay="0"/>
                                          </p:stCondLst>
                                        </p:cTn>
                                        <p:tgtEl>
                                          <p:spTgt spid="32"/>
                                        </p:tgtEl>
                                        <p:attrNameLst>
                                          <p:attrName>r</p:attrName>
                                        </p:attrNameLst>
                                      </p:cBhvr>
                                    </p:animRot>
                                    <p:animRot by="-240000">
                                      <p:cBhvr>
                                        <p:cTn id="173" dur="200" fill="hold">
                                          <p:stCondLst>
                                            <p:cond delay="200"/>
                                          </p:stCondLst>
                                        </p:cTn>
                                        <p:tgtEl>
                                          <p:spTgt spid="32"/>
                                        </p:tgtEl>
                                        <p:attrNameLst>
                                          <p:attrName>r</p:attrName>
                                        </p:attrNameLst>
                                      </p:cBhvr>
                                    </p:animRot>
                                    <p:animRot by="240000">
                                      <p:cBhvr>
                                        <p:cTn id="174" dur="200" fill="hold">
                                          <p:stCondLst>
                                            <p:cond delay="400"/>
                                          </p:stCondLst>
                                        </p:cTn>
                                        <p:tgtEl>
                                          <p:spTgt spid="32"/>
                                        </p:tgtEl>
                                        <p:attrNameLst>
                                          <p:attrName>r</p:attrName>
                                        </p:attrNameLst>
                                      </p:cBhvr>
                                    </p:animRot>
                                    <p:animRot by="-240000">
                                      <p:cBhvr>
                                        <p:cTn id="175" dur="200" fill="hold">
                                          <p:stCondLst>
                                            <p:cond delay="600"/>
                                          </p:stCondLst>
                                        </p:cTn>
                                        <p:tgtEl>
                                          <p:spTgt spid="32"/>
                                        </p:tgtEl>
                                        <p:attrNameLst>
                                          <p:attrName>r</p:attrName>
                                        </p:attrNameLst>
                                      </p:cBhvr>
                                    </p:animRot>
                                    <p:animRot by="120000">
                                      <p:cBhvr>
                                        <p:cTn id="176" dur="200" fill="hold">
                                          <p:stCondLst>
                                            <p:cond delay="800"/>
                                          </p:stCondLst>
                                        </p:cTn>
                                        <p:tgtEl>
                                          <p:spTgt spid="32"/>
                                        </p:tgtEl>
                                        <p:attrNameLst>
                                          <p:attrName>r</p:attrName>
                                        </p:attrNameLst>
                                      </p:cBhvr>
                                    </p:animRot>
                                  </p:childTnLst>
                                </p:cTn>
                              </p:par>
                              <p:par>
                                <p:cTn id="177" presetID="1" presetClass="entr" presetSubtype="0"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6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35"/>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
                                        </p:tgtEl>
                                        <p:attrNameLst>
                                          <p:attrName>style.visibility</p:attrName>
                                        </p:attrNameLst>
                                      </p:cBhvr>
                                      <p:to>
                                        <p:strVal val="visible"/>
                                      </p:to>
                                    </p:set>
                                  </p:childTnLst>
                                </p:cTn>
                              </p:par>
                              <p:par>
                                <p:cTn id="189" presetID="1" presetClass="entr" presetSubtype="0" fill="hold" grpId="2" nodeType="withEffect">
                                  <p:stCondLst>
                                    <p:cond delay="0"/>
                                  </p:stCondLst>
                                  <p:childTnLst>
                                    <p:set>
                                      <p:cBhvr>
                                        <p:cTn id="190" dur="1" fill="hold">
                                          <p:stCondLst>
                                            <p:cond delay="0"/>
                                          </p:stCondLst>
                                        </p:cTn>
                                        <p:tgtEl>
                                          <p:spTgt spid="50"/>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32" presetClass="emph" presetSubtype="0" fill="hold" nodeType="clickEffect">
                                  <p:stCondLst>
                                    <p:cond delay="0"/>
                                  </p:stCondLst>
                                  <p:childTnLst>
                                    <p:animRot by="120000">
                                      <p:cBhvr>
                                        <p:cTn id="194" dur="100" fill="hold">
                                          <p:stCondLst>
                                            <p:cond delay="0"/>
                                          </p:stCondLst>
                                        </p:cTn>
                                        <p:tgtEl>
                                          <p:spTgt spid="29"/>
                                        </p:tgtEl>
                                        <p:attrNameLst>
                                          <p:attrName>r</p:attrName>
                                        </p:attrNameLst>
                                      </p:cBhvr>
                                    </p:animRot>
                                    <p:animRot by="-240000">
                                      <p:cBhvr>
                                        <p:cTn id="195" dur="200" fill="hold">
                                          <p:stCondLst>
                                            <p:cond delay="200"/>
                                          </p:stCondLst>
                                        </p:cTn>
                                        <p:tgtEl>
                                          <p:spTgt spid="29"/>
                                        </p:tgtEl>
                                        <p:attrNameLst>
                                          <p:attrName>r</p:attrName>
                                        </p:attrNameLst>
                                      </p:cBhvr>
                                    </p:animRot>
                                    <p:animRot by="240000">
                                      <p:cBhvr>
                                        <p:cTn id="196" dur="200" fill="hold">
                                          <p:stCondLst>
                                            <p:cond delay="400"/>
                                          </p:stCondLst>
                                        </p:cTn>
                                        <p:tgtEl>
                                          <p:spTgt spid="29"/>
                                        </p:tgtEl>
                                        <p:attrNameLst>
                                          <p:attrName>r</p:attrName>
                                        </p:attrNameLst>
                                      </p:cBhvr>
                                    </p:animRot>
                                    <p:animRot by="-240000">
                                      <p:cBhvr>
                                        <p:cTn id="197" dur="200" fill="hold">
                                          <p:stCondLst>
                                            <p:cond delay="600"/>
                                          </p:stCondLst>
                                        </p:cTn>
                                        <p:tgtEl>
                                          <p:spTgt spid="29"/>
                                        </p:tgtEl>
                                        <p:attrNameLst>
                                          <p:attrName>r</p:attrName>
                                        </p:attrNameLst>
                                      </p:cBhvr>
                                    </p:animRot>
                                    <p:animRot by="120000">
                                      <p:cBhvr>
                                        <p:cTn id="198" dur="200" fill="hold">
                                          <p:stCondLst>
                                            <p:cond delay="800"/>
                                          </p:stCondLst>
                                        </p:cTn>
                                        <p:tgtEl>
                                          <p:spTgt spid="29"/>
                                        </p:tgtEl>
                                        <p:attrNameLst>
                                          <p:attrName>r</p:attrName>
                                        </p:attrNameLst>
                                      </p:cBhvr>
                                    </p:animRot>
                                  </p:childTnLst>
                                </p:cTn>
                              </p:par>
                              <p:par>
                                <p:cTn id="199" presetID="1" presetClass="entr" presetSubtype="0" fill="hold" grpId="2" nodeType="withEffect">
                                  <p:stCondLst>
                                    <p:cond delay="0"/>
                                  </p:stCondLst>
                                  <p:childTnLst>
                                    <p:set>
                                      <p:cBhvr>
                                        <p:cTn id="200" dur="1" fill="hold">
                                          <p:stCondLst>
                                            <p:cond delay="0"/>
                                          </p:stCondLst>
                                        </p:cTn>
                                        <p:tgtEl>
                                          <p:spTgt spid="52"/>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32" presetClass="emph" presetSubtype="0" fill="hold" nodeType="clickEffect">
                                  <p:stCondLst>
                                    <p:cond delay="0"/>
                                  </p:stCondLst>
                                  <p:childTnLst>
                                    <p:animRot by="120000">
                                      <p:cBhvr>
                                        <p:cTn id="204" dur="100" fill="hold">
                                          <p:stCondLst>
                                            <p:cond delay="0"/>
                                          </p:stCondLst>
                                        </p:cTn>
                                        <p:tgtEl>
                                          <p:spTgt spid="26"/>
                                        </p:tgtEl>
                                        <p:attrNameLst>
                                          <p:attrName>r</p:attrName>
                                        </p:attrNameLst>
                                      </p:cBhvr>
                                    </p:animRot>
                                    <p:animRot by="-240000">
                                      <p:cBhvr>
                                        <p:cTn id="205" dur="200" fill="hold">
                                          <p:stCondLst>
                                            <p:cond delay="200"/>
                                          </p:stCondLst>
                                        </p:cTn>
                                        <p:tgtEl>
                                          <p:spTgt spid="26"/>
                                        </p:tgtEl>
                                        <p:attrNameLst>
                                          <p:attrName>r</p:attrName>
                                        </p:attrNameLst>
                                      </p:cBhvr>
                                    </p:animRot>
                                    <p:animRot by="240000">
                                      <p:cBhvr>
                                        <p:cTn id="206" dur="200" fill="hold">
                                          <p:stCondLst>
                                            <p:cond delay="400"/>
                                          </p:stCondLst>
                                        </p:cTn>
                                        <p:tgtEl>
                                          <p:spTgt spid="26"/>
                                        </p:tgtEl>
                                        <p:attrNameLst>
                                          <p:attrName>r</p:attrName>
                                        </p:attrNameLst>
                                      </p:cBhvr>
                                    </p:animRot>
                                    <p:animRot by="-240000">
                                      <p:cBhvr>
                                        <p:cTn id="207" dur="200" fill="hold">
                                          <p:stCondLst>
                                            <p:cond delay="600"/>
                                          </p:stCondLst>
                                        </p:cTn>
                                        <p:tgtEl>
                                          <p:spTgt spid="26"/>
                                        </p:tgtEl>
                                        <p:attrNameLst>
                                          <p:attrName>r</p:attrName>
                                        </p:attrNameLst>
                                      </p:cBhvr>
                                    </p:animRot>
                                    <p:animRot by="120000">
                                      <p:cBhvr>
                                        <p:cTn id="208" dur="200" fill="hold">
                                          <p:stCondLst>
                                            <p:cond delay="800"/>
                                          </p:stCondLst>
                                        </p:cTn>
                                        <p:tgtEl>
                                          <p:spTgt spid="26"/>
                                        </p:tgtEl>
                                        <p:attrNameLst>
                                          <p:attrName>r</p:attrName>
                                        </p:attrNameLst>
                                      </p:cBhvr>
                                    </p:animRot>
                                  </p:childTnLst>
                                </p:cTn>
                              </p:par>
                              <p:par>
                                <p:cTn id="209" presetID="1" presetClass="entr" presetSubtype="0" fill="hold" grpId="2" nodeType="withEffect">
                                  <p:stCondLst>
                                    <p:cond delay="0"/>
                                  </p:stCondLst>
                                  <p:childTnLst>
                                    <p:set>
                                      <p:cBhvr>
                                        <p:cTn id="210" dur="1" fill="hold">
                                          <p:stCondLst>
                                            <p:cond delay="0"/>
                                          </p:stCondLst>
                                        </p:cTn>
                                        <p:tgtEl>
                                          <p:spTgt spid="53"/>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65"/>
                                        </p:tgtEl>
                                        <p:attrNameLst>
                                          <p:attrName>style.visibility</p:attrName>
                                        </p:attrNameLst>
                                      </p:cBhvr>
                                      <p:to>
                                        <p:strVal val="visible"/>
                                      </p:to>
                                    </p:set>
                                    <p:animEffect transition="in" filter="fade">
                                      <p:cBhvr>
                                        <p:cTn id="215" dur="500"/>
                                        <p:tgtEl>
                                          <p:spTgt spid="65"/>
                                        </p:tgtEl>
                                      </p:cBhvr>
                                    </p:animEffect>
                                  </p:childTnLst>
                                </p:cTn>
                              </p:par>
                              <p:par>
                                <p:cTn id="216" presetID="10" presetClass="entr" presetSubtype="0" fill="hold" nodeType="withEffect">
                                  <p:stCondLst>
                                    <p:cond delay="0"/>
                                  </p:stCondLst>
                                  <p:childTnLst>
                                    <p:set>
                                      <p:cBhvr>
                                        <p:cTn id="217" dur="1" fill="hold">
                                          <p:stCondLst>
                                            <p:cond delay="0"/>
                                          </p:stCondLst>
                                        </p:cTn>
                                        <p:tgtEl>
                                          <p:spTgt spid="9227"/>
                                        </p:tgtEl>
                                        <p:attrNameLst>
                                          <p:attrName>style.visibility</p:attrName>
                                        </p:attrNameLst>
                                      </p:cBhvr>
                                      <p:to>
                                        <p:strVal val="visible"/>
                                      </p:to>
                                    </p:set>
                                    <p:animEffect transition="in" filter="fade">
                                      <p:cBhvr>
                                        <p:cTn id="218" dur="500"/>
                                        <p:tgtEl>
                                          <p:spTgt spid="9227"/>
                                        </p:tgtEl>
                                      </p:cBhvr>
                                    </p:animEffect>
                                  </p:childTnLst>
                                </p:cTn>
                              </p:par>
                              <p:par>
                                <p:cTn id="219" presetID="10" presetClass="entr" presetSubtype="0" fill="hold" nodeType="withEffect">
                                  <p:stCondLst>
                                    <p:cond delay="0"/>
                                  </p:stCondLst>
                                  <p:childTnLst>
                                    <p:set>
                                      <p:cBhvr>
                                        <p:cTn id="220" dur="1" fill="hold">
                                          <p:stCondLst>
                                            <p:cond delay="0"/>
                                          </p:stCondLst>
                                        </p:cTn>
                                        <p:tgtEl>
                                          <p:spTgt spid="9228"/>
                                        </p:tgtEl>
                                        <p:attrNameLst>
                                          <p:attrName>style.visibility</p:attrName>
                                        </p:attrNameLst>
                                      </p:cBhvr>
                                      <p:to>
                                        <p:strVal val="visible"/>
                                      </p:to>
                                    </p:set>
                                    <p:animEffect transition="in" filter="fade">
                                      <p:cBhvr>
                                        <p:cTn id="221" dur="500"/>
                                        <p:tgtEl>
                                          <p:spTgt spid="9228"/>
                                        </p:tgtEl>
                                      </p:cBhvr>
                                    </p:animEffect>
                                  </p:childTnLst>
                                </p:cTn>
                              </p:par>
                              <p:par>
                                <p:cTn id="222" presetID="10" presetClass="entr" presetSubtype="0" fill="hold" nodeType="withEffect">
                                  <p:stCondLst>
                                    <p:cond delay="0"/>
                                  </p:stCondLst>
                                  <p:childTnLst>
                                    <p:set>
                                      <p:cBhvr>
                                        <p:cTn id="223" dur="1" fill="hold">
                                          <p:stCondLst>
                                            <p:cond delay="0"/>
                                          </p:stCondLst>
                                        </p:cTn>
                                        <p:tgtEl>
                                          <p:spTgt spid="9218"/>
                                        </p:tgtEl>
                                        <p:attrNameLst>
                                          <p:attrName>style.visibility</p:attrName>
                                        </p:attrNameLst>
                                      </p:cBhvr>
                                      <p:to>
                                        <p:strVal val="visible"/>
                                      </p:to>
                                    </p:set>
                                    <p:animEffect transition="in" filter="fade">
                                      <p:cBhvr>
                                        <p:cTn id="224" dur="500"/>
                                        <p:tgtEl>
                                          <p:spTgt spid="9218"/>
                                        </p:tgtEl>
                                      </p:cBhvr>
                                    </p:animEffect>
                                  </p:childTnLst>
                                </p:cTn>
                              </p:par>
                              <p:par>
                                <p:cTn id="225" presetID="10" presetClass="entr" presetSubtype="0" fill="hold" nodeType="withEffect">
                                  <p:stCondLst>
                                    <p:cond delay="0"/>
                                  </p:stCondLst>
                                  <p:childTnLst>
                                    <p:set>
                                      <p:cBhvr>
                                        <p:cTn id="226" dur="1" fill="hold">
                                          <p:stCondLst>
                                            <p:cond delay="0"/>
                                          </p:stCondLst>
                                        </p:cTn>
                                        <p:tgtEl>
                                          <p:spTgt spid="42"/>
                                        </p:tgtEl>
                                        <p:attrNameLst>
                                          <p:attrName>style.visibility</p:attrName>
                                        </p:attrNameLst>
                                      </p:cBhvr>
                                      <p:to>
                                        <p:strVal val="visible"/>
                                      </p:to>
                                    </p:set>
                                    <p:animEffect transition="in" filter="fade">
                                      <p:cBhvr>
                                        <p:cTn id="227" dur="500"/>
                                        <p:tgtEl>
                                          <p:spTgt spid="42"/>
                                        </p:tgtEl>
                                      </p:cBhvr>
                                    </p:animEffect>
                                  </p:childTnLst>
                                </p:cTn>
                              </p:par>
                              <p:par>
                                <p:cTn id="228" presetID="10" presetClass="entr" presetSubtype="0" fill="hold" nodeType="withEffect">
                                  <p:stCondLst>
                                    <p:cond delay="0"/>
                                  </p:stCondLst>
                                  <p:childTnLst>
                                    <p:set>
                                      <p:cBhvr>
                                        <p:cTn id="229" dur="1" fill="hold">
                                          <p:stCondLst>
                                            <p:cond delay="0"/>
                                          </p:stCondLst>
                                        </p:cTn>
                                        <p:tgtEl>
                                          <p:spTgt spid="43"/>
                                        </p:tgtEl>
                                        <p:attrNameLst>
                                          <p:attrName>style.visibility</p:attrName>
                                        </p:attrNameLst>
                                      </p:cBhvr>
                                      <p:to>
                                        <p:strVal val="visible"/>
                                      </p:to>
                                    </p:set>
                                    <p:animEffect transition="in" filter="fade">
                                      <p:cBhvr>
                                        <p:cTn id="230" dur="500"/>
                                        <p:tgtEl>
                                          <p:spTgt spid="43"/>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3"/>
                                        </p:tgtEl>
                                        <p:attrNameLst>
                                          <p:attrName>style.visibility</p:attrName>
                                        </p:attrNameLst>
                                      </p:cBhvr>
                                      <p:to>
                                        <p:strVal val="visible"/>
                                      </p:to>
                                    </p:set>
                                    <p:animEffect transition="in" filter="fade">
                                      <p:cBhvr>
                                        <p:cTn id="2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9222" grpId="0"/>
      <p:bldP spid="9222" grpId="1"/>
      <p:bldP spid="9222" grpId="2"/>
      <p:bldP spid="45" grpId="0"/>
      <p:bldP spid="45" grpId="1"/>
      <p:bldP spid="45" grpId="2"/>
      <p:bldP spid="46" grpId="0"/>
      <p:bldP spid="46" grpId="1"/>
      <p:bldP spid="46" grpId="2"/>
      <p:bldP spid="47" grpId="0"/>
      <p:bldP spid="47" grpId="1"/>
      <p:bldP spid="47" grpId="2"/>
      <p:bldP spid="49" grpId="0"/>
      <p:bldP spid="49" grpId="1"/>
      <p:bldP spid="50" grpId="0"/>
      <p:bldP spid="50" grpId="1"/>
      <p:bldP spid="50" grpId="2"/>
      <p:bldP spid="52" grpId="0"/>
      <p:bldP spid="52" grpId="1"/>
      <p:bldP spid="52" grpId="2"/>
      <p:bldP spid="53" grpId="0"/>
      <p:bldP spid="53" grpId="1"/>
      <p:bldP spid="53" grpId="2"/>
      <p:bldP spid="54" grpId="0" animBg="1"/>
      <p:bldP spid="55" grpId="0" animBg="1"/>
      <p:bldP spid="59" grpId="0"/>
      <p:bldP spid="60" grpId="0"/>
      <p:bldP spid="61" grpId="0"/>
      <p:bldP spid="63" grpId="0"/>
      <p:bldP spid="64" grpId="0"/>
      <p:bldP spid="3" grpId="0"/>
      <p:bldP spid="4"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Strong </a:t>
            </a:r>
            <a:r>
              <a:rPr lang="en-US" dirty="0" err="1" smtClean="0"/>
              <a:t>Auth</a:t>
            </a:r>
            <a:r>
              <a:rPr lang="en-US" dirty="0" smtClean="0"/>
              <a:t> VPN to internal network</a:t>
            </a:r>
            <a:endParaRPr lang="en-US" dirty="0"/>
          </a:p>
        </p:txBody>
      </p:sp>
      <p:sp>
        <p:nvSpPr>
          <p:cNvPr id="6" name="Text Placeholder 5"/>
          <p:cNvSpPr>
            <a:spLocks noGrp="1"/>
          </p:cNvSpPr>
          <p:nvPr>
            <p:ph type="body" sz="quarter" idx="10"/>
          </p:nvPr>
        </p:nvSpPr>
        <p:spPr/>
        <p:txBody>
          <a:bodyPr/>
          <a:lstStyle/>
          <a:p>
            <a:r>
              <a:rPr lang="en-US" smtClean="0"/>
              <a:t>Configure extranet access to always require VPN access</a:t>
            </a:r>
          </a:p>
          <a:p>
            <a:r>
              <a:rPr lang="en-US" smtClean="0"/>
              <a:t>Integrate 2FA with VPN provider</a:t>
            </a:r>
          </a:p>
          <a:p>
            <a:r>
              <a:rPr lang="en-US" smtClean="0"/>
              <a:t>Allow Internal Outlook traffic to authenticate with Client Access Policies and AD FS 2.0</a:t>
            </a:r>
          </a:p>
          <a:p>
            <a:r>
              <a:rPr lang="en-US" smtClean="0"/>
              <a:t>Optionally allow EAS traffic to authenticate via AD FS 2.0 proxy &amp; Client Access Policy</a:t>
            </a:r>
          </a:p>
          <a:p>
            <a:r>
              <a:rPr lang="en-US" smtClean="0"/>
              <a:t>Support for Rich Clients</a:t>
            </a:r>
            <a:endParaRPr lang="en-US" dirty="0"/>
          </a:p>
        </p:txBody>
      </p:sp>
    </p:spTree>
    <p:extLst>
      <p:ext uri="{BB962C8B-B14F-4D97-AF65-F5344CB8AC3E}">
        <p14:creationId xmlns:p14="http://schemas.microsoft.com/office/powerpoint/2010/main" val="39000330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D:\Pennie's documents\Images for TechEd06\Shapes_and_Graphics\Internet Cloud\cloud illustration icon.png"/>
          <p:cNvPicPr>
            <a:picLocks noChangeAspect="1" noChangeArrowheads="1"/>
          </p:cNvPicPr>
          <p:nvPr/>
        </p:nvPicPr>
        <p:blipFill>
          <a:blip r:embed="rId3">
            <a:duotone>
              <a:prstClr val="black"/>
              <a:schemeClr val="tx1">
                <a:tint val="45000"/>
                <a:satMod val="400000"/>
              </a:schemeClr>
            </a:duotone>
          </a:blip>
          <a:srcRect/>
          <a:stretch>
            <a:fillRect/>
          </a:stretch>
        </p:blipFill>
        <p:spPr bwMode="auto">
          <a:xfrm>
            <a:off x="5460174" y="255352"/>
            <a:ext cx="11144397" cy="7109295"/>
          </a:xfrm>
          <a:prstGeom prst="rect">
            <a:avLst/>
          </a:prstGeom>
          <a:noFill/>
        </p:spPr>
      </p:pic>
      <p:sp>
        <p:nvSpPr>
          <p:cNvPr id="2" name="Title 1"/>
          <p:cNvSpPr>
            <a:spLocks noGrp="1"/>
          </p:cNvSpPr>
          <p:nvPr>
            <p:ph type="title"/>
          </p:nvPr>
        </p:nvSpPr>
        <p:spPr/>
        <p:txBody>
          <a:bodyPr/>
          <a:lstStyle/>
          <a:p>
            <a:r>
              <a:rPr lang="en-US" dirty="0" smtClean="0"/>
              <a:t>2FA – Web Applications only </a:t>
            </a:r>
            <a:endParaRPr lang="en-US" dirty="0"/>
          </a:p>
        </p:txBody>
      </p:sp>
      <p:sp>
        <p:nvSpPr>
          <p:cNvPr id="6" name="Rectangle 5"/>
          <p:cNvSpPr/>
          <p:nvPr/>
        </p:nvSpPr>
        <p:spPr bwMode="auto">
          <a:xfrm>
            <a:off x="531812" y="1524000"/>
            <a:ext cx="1519124" cy="419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2055812" y="1524000"/>
            <a:ext cx="1447800" cy="4191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2093912" y="1578429"/>
            <a:ext cx="1371600" cy="1524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gradFill>
                  <a:gsLst>
                    <a:gs pos="0">
                      <a:srgbClr val="FFFFFF"/>
                    </a:gs>
                    <a:gs pos="100000">
                      <a:srgbClr val="FFFFFF"/>
                    </a:gs>
                  </a:gsLst>
                  <a:lin ang="5400000" scaled="0"/>
                </a:gradFill>
              </a:rPr>
              <a:t>DMZ</a:t>
            </a:r>
          </a:p>
        </p:txBody>
      </p:sp>
      <p:sp>
        <p:nvSpPr>
          <p:cNvPr id="9" name="Rectangle 8"/>
          <p:cNvSpPr/>
          <p:nvPr/>
        </p:nvSpPr>
        <p:spPr bwMode="auto">
          <a:xfrm>
            <a:off x="608012" y="1578429"/>
            <a:ext cx="1371600" cy="152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gradFill>
                  <a:gsLst>
                    <a:gs pos="0">
                      <a:srgbClr val="FFFFFF"/>
                    </a:gs>
                    <a:gs pos="100000">
                      <a:srgbClr val="FFFFFF"/>
                    </a:gs>
                  </a:gsLst>
                  <a:lin ang="5400000" scaled="0"/>
                </a:gradFill>
              </a:rPr>
              <a:t>INTRANET</a:t>
            </a:r>
          </a:p>
        </p:txBody>
      </p:sp>
      <p:sp>
        <p:nvSpPr>
          <p:cNvPr id="16" name="Rectangle 15"/>
          <p:cNvSpPr/>
          <p:nvPr/>
        </p:nvSpPr>
        <p:spPr bwMode="auto">
          <a:xfrm>
            <a:off x="1055460" y="3200400"/>
            <a:ext cx="5334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AD FS</a:t>
            </a:r>
          </a:p>
        </p:txBody>
      </p:sp>
      <p:sp>
        <p:nvSpPr>
          <p:cNvPr id="17" name="Isosceles Triangle 16"/>
          <p:cNvSpPr/>
          <p:nvPr/>
        </p:nvSpPr>
        <p:spPr bwMode="auto">
          <a:xfrm>
            <a:off x="998310" y="2286000"/>
            <a:ext cx="647700" cy="4572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AD DS</a:t>
            </a:r>
          </a:p>
        </p:txBody>
      </p:sp>
      <p:sp>
        <p:nvSpPr>
          <p:cNvPr id="18" name="Rectangle 17"/>
          <p:cNvSpPr/>
          <p:nvPr/>
        </p:nvSpPr>
        <p:spPr bwMode="auto">
          <a:xfrm>
            <a:off x="2513012" y="3200400"/>
            <a:ext cx="533400" cy="3810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AD FS</a:t>
            </a:r>
          </a:p>
          <a:p>
            <a:pPr algn="ctr" defTabSz="914099" fontAlgn="base">
              <a:spcBef>
                <a:spcPct val="0"/>
              </a:spcBef>
              <a:spcAft>
                <a:spcPct val="0"/>
              </a:spcAft>
            </a:pPr>
            <a:r>
              <a:rPr lang="en-US" sz="800" dirty="0" smtClean="0">
                <a:gradFill>
                  <a:gsLst>
                    <a:gs pos="0">
                      <a:srgbClr val="FFFFFF"/>
                    </a:gs>
                    <a:gs pos="100000">
                      <a:srgbClr val="FFFFFF"/>
                    </a:gs>
                  </a:gsLst>
                  <a:lin ang="5400000" scaled="0"/>
                </a:gradFill>
              </a:rPr>
              <a:t>Proxy</a:t>
            </a:r>
          </a:p>
        </p:txBody>
      </p:sp>
      <p:pic>
        <p:nvPicPr>
          <p:cNvPr id="19" name="Picture 15" descr="C:\sam\Documents\Work\Presentations\DVD_Art_Sept-2-2010\DVD_Art_Sept-2-2010\Artwork_Imagery\Icons - Illustrations\_ SECURITY ICONS\Security firewall fire wall sec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5317" y="3323875"/>
            <a:ext cx="200990" cy="13405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p:cNvCxnSpPr>
            <a:stCxn id="18" idx="1"/>
            <a:endCxn id="16" idx="3"/>
          </p:cNvCxnSpPr>
          <p:nvPr/>
        </p:nvCxnSpPr>
        <p:spPr>
          <a:xfrm flipH="1">
            <a:off x="1588860" y="3390900"/>
            <a:ext cx="924152"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a:stCxn id="16" idx="0"/>
            <a:endCxn id="17" idx="3"/>
          </p:cNvCxnSpPr>
          <p:nvPr/>
        </p:nvCxnSpPr>
        <p:spPr>
          <a:xfrm flipV="1">
            <a:off x="1322160" y="2743200"/>
            <a:ext cx="0" cy="4572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55" name="Rectangle 54"/>
          <p:cNvSpPr/>
          <p:nvPr/>
        </p:nvSpPr>
        <p:spPr bwMode="auto">
          <a:xfrm>
            <a:off x="2513012" y="4078339"/>
            <a:ext cx="533400" cy="47333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dirty="0" smtClean="0">
                <a:gradFill>
                  <a:gsLst>
                    <a:gs pos="0">
                      <a:srgbClr val="FFFFFF"/>
                    </a:gs>
                    <a:gs pos="100000">
                      <a:srgbClr val="FFFFFF"/>
                    </a:gs>
                  </a:gsLst>
                  <a:lin ang="5400000" scaled="0"/>
                </a:gradFill>
              </a:rPr>
              <a:t>2FA Service</a:t>
            </a:r>
          </a:p>
        </p:txBody>
      </p:sp>
      <p:sp>
        <p:nvSpPr>
          <p:cNvPr id="61" name="TextBox 60"/>
          <p:cNvSpPr txBox="1"/>
          <p:nvPr/>
        </p:nvSpPr>
        <p:spPr>
          <a:xfrm>
            <a:off x="2218010" y="4572000"/>
            <a:ext cx="1123403" cy="161583"/>
          </a:xfrm>
          <a:prstGeom prst="rect">
            <a:avLst/>
          </a:prstGeom>
          <a:noFill/>
        </p:spPr>
        <p:txBody>
          <a:bodyPr wrap="square" lIns="0" tIns="0" rIns="0" bIns="0" rtlCol="0">
            <a:spAutoFit/>
          </a:bodyPr>
          <a:lstStyle/>
          <a:p>
            <a:r>
              <a:rPr lang="en-US" sz="1050" dirty="0" smtClean="0">
                <a:solidFill>
                  <a:schemeClr val="bg1"/>
                </a:solidFill>
              </a:rPr>
              <a:t>Authenticate 2FA</a:t>
            </a:r>
          </a:p>
        </p:txBody>
      </p:sp>
      <p:pic>
        <p:nvPicPr>
          <p:cNvPr id="65" name="Picture 2" descr="C:\Users\Public\Pictures\Sample Pictures\500_icons_windows_phone_7_1F9AC4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8412" y="4963019"/>
            <a:ext cx="380999" cy="698346"/>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4" descr="C:\Users\Public\Pictures\Sample Pictures\Outloo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5819" y="5098547"/>
            <a:ext cx="263140" cy="26314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5" descr="C:\Users\Public\Pictures\Sample Pictures\Lync-Icon1-100x1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819" y="5413759"/>
            <a:ext cx="263140" cy="2631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Public\Pictures\Sample Pictures\Outloo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4752" y="1901905"/>
            <a:ext cx="388465" cy="38846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4722812" y="1143000"/>
            <a:ext cx="3352800" cy="4354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Allow internal Outlook via ADFS proxy</a:t>
            </a:r>
          </a:p>
        </p:txBody>
      </p:sp>
      <p:cxnSp>
        <p:nvCxnSpPr>
          <p:cNvPr id="51" name="Straight Arrow Connector 50"/>
          <p:cNvCxnSpPr>
            <a:stCxn id="48" idx="3"/>
            <a:endCxn id="7170" idx="1"/>
          </p:cNvCxnSpPr>
          <p:nvPr/>
        </p:nvCxnSpPr>
        <p:spPr>
          <a:xfrm>
            <a:off x="1843217" y="2096138"/>
            <a:ext cx="6808031" cy="24441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a:stCxn id="7170" idx="1"/>
            <a:endCxn id="18" idx="3"/>
          </p:cNvCxnSpPr>
          <p:nvPr/>
        </p:nvCxnSpPr>
        <p:spPr>
          <a:xfrm flipH="1" flipV="1">
            <a:off x="3046412" y="3390900"/>
            <a:ext cx="5604836" cy="1149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6" name="TextBox 65"/>
          <p:cNvSpPr txBox="1"/>
          <p:nvPr/>
        </p:nvSpPr>
        <p:spPr>
          <a:xfrm>
            <a:off x="6107584" y="3380863"/>
            <a:ext cx="2464540" cy="184666"/>
          </a:xfrm>
          <a:prstGeom prst="rect">
            <a:avLst/>
          </a:prstGeom>
          <a:noFill/>
        </p:spPr>
        <p:txBody>
          <a:bodyPr wrap="square" lIns="0" tIns="0" rIns="0" bIns="0" rtlCol="0">
            <a:spAutoFit/>
          </a:bodyPr>
          <a:lstStyle/>
          <a:p>
            <a:r>
              <a:rPr lang="en-US" sz="1200" dirty="0" smtClean="0">
                <a:solidFill>
                  <a:schemeClr val="bg1"/>
                </a:solidFill>
              </a:rPr>
              <a:t>Send </a:t>
            </a:r>
            <a:r>
              <a:rPr lang="en-US" sz="1200" dirty="0" err="1" smtClean="0">
                <a:solidFill>
                  <a:schemeClr val="bg1"/>
                </a:solidFill>
              </a:rPr>
              <a:t>Creds</a:t>
            </a:r>
            <a:r>
              <a:rPr lang="en-US" sz="1200" dirty="0" smtClean="0">
                <a:solidFill>
                  <a:schemeClr val="bg1"/>
                </a:solidFill>
              </a:rPr>
              <a:t> to Exchange Proxy </a:t>
            </a:r>
            <a:r>
              <a:rPr lang="en-US" sz="1200" dirty="0" err="1" smtClean="0">
                <a:solidFill>
                  <a:schemeClr val="bg1"/>
                </a:solidFill>
              </a:rPr>
              <a:t>Auth</a:t>
            </a:r>
            <a:endParaRPr lang="en-US" sz="1200" dirty="0" smtClean="0">
              <a:solidFill>
                <a:schemeClr val="bg1"/>
              </a:solidFill>
            </a:endParaRPr>
          </a:p>
        </p:txBody>
      </p:sp>
      <p:sp>
        <p:nvSpPr>
          <p:cNvPr id="67" name="TextBox 66"/>
          <p:cNvSpPr txBox="1"/>
          <p:nvPr/>
        </p:nvSpPr>
        <p:spPr>
          <a:xfrm>
            <a:off x="4341812" y="3893673"/>
            <a:ext cx="246454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Send </a:t>
            </a:r>
            <a:r>
              <a:rPr lang="en-US" sz="1200" dirty="0" err="1" smtClean="0">
                <a:gradFill>
                  <a:gsLst>
                    <a:gs pos="0">
                      <a:schemeClr val="tx1"/>
                    </a:gs>
                    <a:gs pos="86000">
                      <a:schemeClr val="tx1"/>
                    </a:gs>
                  </a:gsLst>
                  <a:lin ang="5400000" scaled="0"/>
                </a:gradFill>
              </a:rPr>
              <a:t>AuthN</a:t>
            </a:r>
            <a:r>
              <a:rPr lang="en-US" sz="1200" dirty="0" smtClean="0">
                <a:gradFill>
                  <a:gsLst>
                    <a:gs pos="0">
                      <a:schemeClr val="tx1"/>
                    </a:gs>
                    <a:gs pos="86000">
                      <a:schemeClr val="tx1"/>
                    </a:gs>
                  </a:gsLst>
                  <a:lin ang="5400000" scaled="0"/>
                </a:gradFill>
              </a:rPr>
              <a:t> request to ADFS</a:t>
            </a:r>
          </a:p>
        </p:txBody>
      </p:sp>
      <p:sp>
        <p:nvSpPr>
          <p:cNvPr id="68" name="TextBox 67"/>
          <p:cNvSpPr txBox="1"/>
          <p:nvPr/>
        </p:nvSpPr>
        <p:spPr>
          <a:xfrm>
            <a:off x="684211" y="3743632"/>
            <a:ext cx="1123403" cy="484748"/>
          </a:xfrm>
          <a:prstGeom prst="rect">
            <a:avLst/>
          </a:prstGeom>
          <a:noFill/>
        </p:spPr>
        <p:txBody>
          <a:bodyPr wrap="square" lIns="0" tIns="0" rIns="0" bIns="0" rtlCol="0">
            <a:spAutoFit/>
          </a:bodyPr>
          <a:lstStyle/>
          <a:p>
            <a:r>
              <a:rPr lang="en-US" sz="1050" dirty="0" smtClean="0">
                <a:solidFill>
                  <a:schemeClr val="bg1"/>
                </a:solidFill>
              </a:rPr>
              <a:t>Evaluate Client Access Rules, issue SAML Token</a:t>
            </a:r>
          </a:p>
        </p:txBody>
      </p:sp>
      <p:cxnSp>
        <p:nvCxnSpPr>
          <p:cNvPr id="69" name="Straight Arrow Connector 68"/>
          <p:cNvCxnSpPr>
            <a:stCxn id="65" idx="3"/>
            <a:endCxn id="7170" idx="1"/>
          </p:cNvCxnSpPr>
          <p:nvPr/>
        </p:nvCxnSpPr>
        <p:spPr>
          <a:xfrm flipV="1">
            <a:off x="7999411" y="4540337"/>
            <a:ext cx="651837" cy="7718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0" name="TextBox 69"/>
          <p:cNvSpPr txBox="1"/>
          <p:nvPr/>
        </p:nvSpPr>
        <p:spPr>
          <a:xfrm>
            <a:off x="8766553" y="4920152"/>
            <a:ext cx="2464540" cy="184666"/>
          </a:xfrm>
          <a:prstGeom prst="rect">
            <a:avLst/>
          </a:prstGeom>
          <a:noFill/>
        </p:spPr>
        <p:txBody>
          <a:bodyPr wrap="square" lIns="0" tIns="0" rIns="0" bIns="0" rtlCol="0">
            <a:spAutoFit/>
          </a:bodyPr>
          <a:lstStyle/>
          <a:p>
            <a:r>
              <a:rPr lang="en-US" sz="1200" dirty="0" smtClean="0">
                <a:solidFill>
                  <a:schemeClr val="bg1"/>
                </a:solidFill>
              </a:rPr>
              <a:t>Send </a:t>
            </a:r>
            <a:r>
              <a:rPr lang="en-US" sz="1200" dirty="0" err="1" smtClean="0">
                <a:solidFill>
                  <a:schemeClr val="bg1"/>
                </a:solidFill>
              </a:rPr>
              <a:t>Creds</a:t>
            </a:r>
            <a:r>
              <a:rPr lang="en-US" sz="1200" dirty="0" smtClean="0">
                <a:solidFill>
                  <a:schemeClr val="bg1"/>
                </a:solidFill>
              </a:rPr>
              <a:t> to Exchange Proxy </a:t>
            </a:r>
            <a:r>
              <a:rPr lang="en-US" sz="1200" dirty="0" err="1" smtClean="0">
                <a:solidFill>
                  <a:schemeClr val="bg1"/>
                </a:solidFill>
              </a:rPr>
              <a:t>Auth</a:t>
            </a:r>
            <a:endParaRPr lang="en-US" sz="1200" dirty="0" smtClean="0">
              <a:solidFill>
                <a:schemeClr val="bg1"/>
              </a:solidFill>
            </a:endParaRPr>
          </a:p>
        </p:txBody>
      </p:sp>
      <p:sp>
        <p:nvSpPr>
          <p:cNvPr id="71" name="TextBox 70"/>
          <p:cNvSpPr txBox="1"/>
          <p:nvPr/>
        </p:nvSpPr>
        <p:spPr>
          <a:xfrm>
            <a:off x="2218010" y="3622375"/>
            <a:ext cx="1123403" cy="323165"/>
          </a:xfrm>
          <a:prstGeom prst="rect">
            <a:avLst/>
          </a:prstGeom>
          <a:noFill/>
        </p:spPr>
        <p:txBody>
          <a:bodyPr wrap="square" lIns="0" tIns="0" rIns="0" bIns="0" rtlCol="0">
            <a:spAutoFit/>
          </a:bodyPr>
          <a:lstStyle/>
          <a:p>
            <a:r>
              <a:rPr lang="en-US" sz="1050" dirty="0" smtClean="0">
                <a:solidFill>
                  <a:schemeClr val="bg1"/>
                </a:solidFill>
              </a:rPr>
              <a:t>Disable passive pages on proxy</a:t>
            </a:r>
          </a:p>
        </p:txBody>
      </p:sp>
      <p:sp>
        <p:nvSpPr>
          <p:cNvPr id="72" name="Rectangle 71"/>
          <p:cNvSpPr/>
          <p:nvPr/>
        </p:nvSpPr>
        <p:spPr bwMode="auto">
          <a:xfrm>
            <a:off x="2513011" y="4953000"/>
            <a:ext cx="533400" cy="47333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dirty="0" smtClean="0">
                <a:gradFill>
                  <a:gsLst>
                    <a:gs pos="0">
                      <a:srgbClr val="FFFFFF"/>
                    </a:gs>
                    <a:gs pos="100000">
                      <a:srgbClr val="FFFFFF"/>
                    </a:gs>
                  </a:gsLst>
                  <a:lin ang="5400000" scaled="0"/>
                </a:gradFill>
              </a:rPr>
              <a:t>VPN</a:t>
            </a:r>
          </a:p>
        </p:txBody>
      </p:sp>
      <p:grpSp>
        <p:nvGrpSpPr>
          <p:cNvPr id="73" name="Group 23"/>
          <p:cNvGrpSpPr>
            <a:grpSpLocks/>
          </p:cNvGrpSpPr>
          <p:nvPr/>
        </p:nvGrpSpPr>
        <p:grpSpPr bwMode="auto">
          <a:xfrm>
            <a:off x="5846523" y="4908570"/>
            <a:ext cx="716247" cy="609600"/>
            <a:chOff x="4440" y="846"/>
            <a:chExt cx="702" cy="728"/>
          </a:xfrm>
        </p:grpSpPr>
        <p:pic>
          <p:nvPicPr>
            <p:cNvPr id="74" name="Rectangle 5165"/>
            <p:cNvPicPr>
              <a:picLocks noChangeAspect="1" noChangeArrowheads="1"/>
            </p:cNvPicPr>
            <p:nvPr/>
          </p:nvPicPr>
          <p:blipFill>
            <a:blip r:embed="rId9" cstate="print"/>
            <a:srcRect/>
            <a:stretch>
              <a:fillRect/>
            </a:stretch>
          </p:blipFill>
          <p:spPr bwMode="auto">
            <a:xfrm>
              <a:off x="4440" y="846"/>
              <a:ext cx="567" cy="462"/>
            </a:xfrm>
            <a:prstGeom prst="rect">
              <a:avLst/>
            </a:prstGeom>
            <a:noFill/>
            <a:ln w="9525">
              <a:noFill/>
              <a:miter lim="800000"/>
              <a:headEnd/>
              <a:tailEnd/>
            </a:ln>
          </p:spPr>
        </p:pic>
        <p:pic>
          <p:nvPicPr>
            <p:cNvPr id="75" name="Rectangle 5166"/>
            <p:cNvPicPr>
              <a:picLocks noChangeAspect="1" noChangeArrowheads="1"/>
            </p:cNvPicPr>
            <p:nvPr/>
          </p:nvPicPr>
          <p:blipFill>
            <a:blip r:embed="rId10" cstate="print"/>
            <a:srcRect/>
            <a:stretch>
              <a:fillRect/>
            </a:stretch>
          </p:blipFill>
          <p:spPr bwMode="auto">
            <a:xfrm>
              <a:off x="4590" y="1230"/>
              <a:ext cx="552" cy="344"/>
            </a:xfrm>
            <a:prstGeom prst="rect">
              <a:avLst/>
            </a:prstGeom>
            <a:noFill/>
            <a:ln w="9525">
              <a:noFill/>
              <a:miter lim="800000"/>
              <a:headEnd/>
              <a:tailEnd/>
            </a:ln>
          </p:spPr>
        </p:pic>
      </p:grpSp>
      <p:pic>
        <p:nvPicPr>
          <p:cNvPr id="76" name="Picture 3" descr="C:\Users\Public\Pictures\Sample Pictures\iexplor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2089" y="4729176"/>
            <a:ext cx="283309" cy="28330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5637212" y="4507808"/>
            <a:ext cx="1600200" cy="1435792"/>
          </a:xfrm>
          <a:prstGeom prst="rect">
            <a:avLst/>
          </a:prstGeom>
          <a:noFill/>
          <a:ln>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77" name="Straight Arrow Connector 76"/>
          <p:cNvCxnSpPr>
            <a:stCxn id="30" idx="1"/>
            <a:endCxn id="72" idx="3"/>
          </p:cNvCxnSpPr>
          <p:nvPr/>
        </p:nvCxnSpPr>
        <p:spPr>
          <a:xfrm flipH="1" flipV="1">
            <a:off x="3046411" y="5189667"/>
            <a:ext cx="2590801" cy="360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223" name="Elbow Connector 9222"/>
          <p:cNvCxnSpPr>
            <a:endCxn id="55" idx="3"/>
          </p:cNvCxnSpPr>
          <p:nvPr/>
        </p:nvCxnSpPr>
        <p:spPr>
          <a:xfrm rot="5400000" flipH="1" flipV="1">
            <a:off x="2610488" y="4484229"/>
            <a:ext cx="605146" cy="266701"/>
          </a:xfrm>
          <a:prstGeom prst="bentConnector4">
            <a:avLst>
              <a:gd name="adj1" fmla="val 19653"/>
              <a:gd name="adj2" fmla="val 220699"/>
            </a:avLst>
          </a:prstGeom>
          <a:ln>
            <a:tailEnd type="arrow"/>
          </a:ln>
        </p:spPr>
        <p:style>
          <a:lnRef idx="2">
            <a:schemeClr val="accent2"/>
          </a:lnRef>
          <a:fillRef idx="0">
            <a:schemeClr val="accent2"/>
          </a:fillRef>
          <a:effectRef idx="1">
            <a:schemeClr val="accent2"/>
          </a:effectRef>
          <a:fontRef idx="minor">
            <a:schemeClr val="tx1"/>
          </a:fontRef>
        </p:style>
      </p:cxnSp>
      <p:sp>
        <p:nvSpPr>
          <p:cNvPr id="84" name="TextBox 83"/>
          <p:cNvSpPr txBox="1"/>
          <p:nvPr/>
        </p:nvSpPr>
        <p:spPr>
          <a:xfrm>
            <a:off x="3658590" y="5295432"/>
            <a:ext cx="1292822"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Connect to VPN</a:t>
            </a:r>
          </a:p>
        </p:txBody>
      </p:sp>
      <p:sp>
        <p:nvSpPr>
          <p:cNvPr id="85" name="TextBox 84"/>
          <p:cNvSpPr txBox="1"/>
          <p:nvPr/>
        </p:nvSpPr>
        <p:spPr>
          <a:xfrm>
            <a:off x="3658590" y="5488183"/>
            <a:ext cx="1292822"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Provide 2FA </a:t>
            </a:r>
            <a:r>
              <a:rPr lang="en-US" sz="1200" dirty="0" err="1" smtClean="0">
                <a:gradFill>
                  <a:gsLst>
                    <a:gs pos="0">
                      <a:schemeClr val="tx1"/>
                    </a:gs>
                    <a:gs pos="86000">
                      <a:schemeClr val="tx1"/>
                    </a:gs>
                  </a:gsLst>
                  <a:lin ang="5400000" scaled="0"/>
                </a:gradFill>
              </a:rPr>
              <a:t>creds</a:t>
            </a:r>
            <a:endParaRPr lang="en-US" sz="1200" dirty="0" smtClean="0">
              <a:gradFill>
                <a:gsLst>
                  <a:gs pos="0">
                    <a:schemeClr val="tx1"/>
                  </a:gs>
                  <a:gs pos="86000">
                    <a:schemeClr val="tx1"/>
                  </a:gs>
                </a:gsLst>
                <a:lin ang="5400000" scaled="0"/>
              </a:gradFill>
            </a:endParaRPr>
          </a:p>
        </p:txBody>
      </p:sp>
      <p:cxnSp>
        <p:nvCxnSpPr>
          <p:cNvPr id="86" name="Straight Arrow Connector 85"/>
          <p:cNvCxnSpPr>
            <a:stCxn id="72" idx="1"/>
          </p:cNvCxnSpPr>
          <p:nvPr/>
        </p:nvCxnSpPr>
        <p:spPr>
          <a:xfrm flipH="1" flipV="1">
            <a:off x="2055812" y="5189666"/>
            <a:ext cx="457199"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9" name="TextBox 88"/>
          <p:cNvSpPr txBox="1"/>
          <p:nvPr/>
        </p:nvSpPr>
        <p:spPr>
          <a:xfrm>
            <a:off x="1322160" y="5254854"/>
            <a:ext cx="1123403" cy="323165"/>
          </a:xfrm>
          <a:prstGeom prst="rect">
            <a:avLst/>
          </a:prstGeom>
          <a:noFill/>
        </p:spPr>
        <p:txBody>
          <a:bodyPr wrap="square" lIns="0" tIns="0" rIns="0" bIns="0" rtlCol="0">
            <a:spAutoFit/>
          </a:bodyPr>
          <a:lstStyle/>
          <a:p>
            <a:r>
              <a:rPr lang="en-US" sz="1050" dirty="0" smtClean="0">
                <a:solidFill>
                  <a:schemeClr val="bg1"/>
                </a:solidFill>
              </a:rPr>
              <a:t>Connect to internal network</a:t>
            </a:r>
          </a:p>
        </p:txBody>
      </p:sp>
      <p:sp>
        <p:nvSpPr>
          <p:cNvPr id="90" name="Rounded Rectangle 89"/>
          <p:cNvSpPr/>
          <p:nvPr/>
        </p:nvSpPr>
        <p:spPr bwMode="auto">
          <a:xfrm>
            <a:off x="4722812" y="1684191"/>
            <a:ext cx="3352800" cy="4354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t>Strong </a:t>
            </a:r>
            <a:r>
              <a:rPr lang="en-US" sz="1400" dirty="0" err="1"/>
              <a:t>Auth</a:t>
            </a:r>
            <a:r>
              <a:rPr lang="en-US" sz="1400" dirty="0"/>
              <a:t> VPN to internal network</a:t>
            </a:r>
            <a:endParaRPr lang="en-US" sz="1400" dirty="0" smtClean="0">
              <a:gradFill>
                <a:gsLst>
                  <a:gs pos="0">
                    <a:srgbClr val="FFFFFF"/>
                  </a:gs>
                  <a:gs pos="100000">
                    <a:srgbClr val="FFFFFF"/>
                  </a:gs>
                </a:gsLst>
                <a:lin ang="5400000" scaled="0"/>
              </a:gradFill>
            </a:endParaRPr>
          </a:p>
        </p:txBody>
      </p:sp>
      <p:sp>
        <p:nvSpPr>
          <p:cNvPr id="49" name="Rounded Rectangle 48"/>
          <p:cNvSpPr/>
          <p:nvPr/>
        </p:nvSpPr>
        <p:spPr>
          <a:xfrm>
            <a:off x="8651248" y="2656799"/>
            <a:ext cx="1482109" cy="1316591"/>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49" rtlCol="0" anchor="ctr"/>
          <a:lstStyle/>
          <a:p>
            <a:pPr algn="ctr"/>
            <a:r>
              <a:rPr lang="en-US" sz="1200" dirty="0">
                <a:solidFill>
                  <a:schemeClr val="tx1"/>
                </a:solidFill>
              </a:rPr>
              <a:t>Authentication platform</a:t>
            </a:r>
          </a:p>
        </p:txBody>
      </p:sp>
      <p:sp>
        <p:nvSpPr>
          <p:cNvPr id="52" name="TextBox 51"/>
          <p:cNvSpPr txBox="1"/>
          <p:nvPr/>
        </p:nvSpPr>
        <p:spPr>
          <a:xfrm>
            <a:off x="8864573" y="2268379"/>
            <a:ext cx="3173439" cy="246221"/>
          </a:xfrm>
          <a:prstGeom prst="rect">
            <a:avLst/>
          </a:prstGeom>
          <a:noFill/>
        </p:spPr>
        <p:txBody>
          <a:bodyPr wrap="square" lIns="0" tIns="0" rIns="0" bIns="0" rtlCol="0">
            <a:spAutoFit/>
          </a:bodyPr>
          <a:lstStyle/>
          <a:p>
            <a:r>
              <a:rPr lang="en-US" sz="1600" b="1" dirty="0" smtClean="0">
                <a:solidFill>
                  <a:schemeClr val="bg2"/>
                </a:solidFill>
              </a:rPr>
              <a:t>Windows Azure Active Directory</a:t>
            </a:r>
            <a:endParaRPr lang="en-US" sz="1600" b="1" dirty="0">
              <a:solidFill>
                <a:schemeClr val="bg2"/>
              </a:solidFill>
            </a:endParaRPr>
          </a:p>
        </p:txBody>
      </p:sp>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1248" y="4316499"/>
            <a:ext cx="22479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652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1"/>
                                        </p:tgtEl>
                                      </p:cBhvr>
                                    </p:animEffect>
                                    <p:animScale>
                                      <p:cBhvr>
                                        <p:cTn id="15" dur="250" autoRev="1" fill="hold"/>
                                        <p:tgtEl>
                                          <p:spTgt spid="71"/>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inVertical)">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6" presetClass="entr" presetSubtype="21"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arn(inVertical)">
                                      <p:cBhvr>
                                        <p:cTn id="26" dur="500"/>
                                        <p:tgtEl>
                                          <p:spTgt spid="6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500"/>
                                        <p:tgtEl>
                                          <p:spTgt spid="6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5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227"/>
                                        </p:tgtEl>
                                        <p:attrNameLst>
                                          <p:attrName>style.visibility</p:attrName>
                                        </p:attrNameLst>
                                      </p:cBhvr>
                                      <p:to>
                                        <p:strVal val="visible"/>
                                      </p:to>
                                    </p:set>
                                    <p:animEffect transition="in" filter="fade">
                                      <p:cBhvr>
                                        <p:cTn id="58" dur="500"/>
                                        <p:tgtEl>
                                          <p:spTgt spid="9227"/>
                                        </p:tgtEl>
                                      </p:cBhvr>
                                    </p:animEffect>
                                  </p:childTnLst>
                                </p:cTn>
                              </p:par>
                              <p:par>
                                <p:cTn id="59" presetID="10" presetClass="entr" presetSubtype="0" fill="hold" nodeType="withEffect">
                                  <p:stCondLst>
                                    <p:cond delay="0"/>
                                  </p:stCondLst>
                                  <p:childTnLst>
                                    <p:set>
                                      <p:cBhvr>
                                        <p:cTn id="60" dur="1" fill="hold">
                                          <p:stCondLst>
                                            <p:cond delay="0"/>
                                          </p:stCondLst>
                                        </p:cTn>
                                        <p:tgtEl>
                                          <p:spTgt spid="9228"/>
                                        </p:tgtEl>
                                        <p:attrNameLst>
                                          <p:attrName>style.visibility</p:attrName>
                                        </p:attrNameLst>
                                      </p:cBhvr>
                                      <p:to>
                                        <p:strVal val="visible"/>
                                      </p:to>
                                    </p:set>
                                    <p:animEffect transition="in" filter="fade">
                                      <p:cBhvr>
                                        <p:cTn id="61" dur="500"/>
                                        <p:tgtEl>
                                          <p:spTgt spid="9228"/>
                                        </p:tgtEl>
                                      </p:cBhvr>
                                    </p:animEffect>
                                  </p:childTnLst>
                                </p:cTn>
                              </p:par>
                              <p:par>
                                <p:cTn id="62" presetID="10" presetClass="entr" presetSubtype="0"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10"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500"/>
                                        <p:tgtEl>
                                          <p:spTgt spid="8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9223"/>
                                        </p:tgtEl>
                                        <p:attrNameLst>
                                          <p:attrName>style.visibility</p:attrName>
                                        </p:attrNameLst>
                                      </p:cBhvr>
                                      <p:to>
                                        <p:strVal val="visible"/>
                                      </p:to>
                                    </p:set>
                                    <p:animEffect transition="in" filter="fade">
                                      <p:cBhvr>
                                        <p:cTn id="94" dur="500"/>
                                        <p:tgtEl>
                                          <p:spTgt spid="922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p:bldP spid="4" grpId="0" animBg="1"/>
      <p:bldP spid="66" grpId="0"/>
      <p:bldP spid="67" grpId="0"/>
      <p:bldP spid="68" grpId="0"/>
      <p:bldP spid="70" grpId="0"/>
      <p:bldP spid="71" grpId="0"/>
      <p:bldP spid="72" grpId="0" animBg="1"/>
      <p:bldP spid="30" grpId="0" animBg="1"/>
      <p:bldP spid="84" grpId="0"/>
      <p:bldP spid="85" grpId="0"/>
      <p:bldP spid="89" grpId="0"/>
      <p:bldP spid="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a:t>Questions</a:t>
            </a:r>
          </a:p>
          <a:p>
            <a:endParaRPr lang="en-US" dirty="0"/>
          </a:p>
        </p:txBody>
      </p:sp>
      <p:sp>
        <p:nvSpPr>
          <p:cNvPr id="9" name="Subtitle 8"/>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185427080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52400"/>
            <a:ext cx="11149013" cy="553998"/>
          </a:xfrm>
        </p:spPr>
        <p:txBody>
          <a:bodyPr/>
          <a:lstStyle/>
          <a:p>
            <a:r>
              <a:rPr lang="en-US" sz="4000" dirty="0" smtClean="0"/>
              <a:t>Related Content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30854456"/>
              </p:ext>
            </p:extLst>
          </p:nvPr>
        </p:nvGraphicFramePr>
        <p:xfrm>
          <a:off x="303212" y="893865"/>
          <a:ext cx="11353800" cy="5811738"/>
        </p:xfrm>
        <a:graphic>
          <a:graphicData uri="http://schemas.openxmlformats.org/drawingml/2006/table">
            <a:tbl>
              <a:tblPr>
                <a:tableStyleId>{5C22544A-7EE6-4342-B048-85BDC9FD1C3A}</a:tableStyleId>
              </a:tblPr>
              <a:tblGrid>
                <a:gridCol w="914400"/>
                <a:gridCol w="8534400"/>
                <a:gridCol w="1905000"/>
              </a:tblGrid>
              <a:tr h="300624">
                <a:tc>
                  <a:txBody>
                    <a:bodyPr/>
                    <a:lstStyle/>
                    <a:p>
                      <a:pPr algn="l" fontAlgn="t"/>
                      <a:r>
                        <a:rPr lang="en-US" sz="1400" b="1" i="0" u="none" strike="noStrike" dirty="0">
                          <a:solidFill>
                            <a:schemeClr val="tx1"/>
                          </a:solidFill>
                          <a:effectLst/>
                        </a:rPr>
                        <a:t>Code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400" b="1" i="0" u="none" strike="noStrike" dirty="0">
                          <a:solidFill>
                            <a:schemeClr val="tx1"/>
                          </a:solidFill>
                          <a:effectLst/>
                        </a:rPr>
                        <a:t>Title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t"/>
                      <a:r>
                        <a:rPr lang="en-US" sz="1400" b="1" i="0" u="none" strike="noStrike" dirty="0">
                          <a:solidFill>
                            <a:schemeClr val="tx1"/>
                          </a:solidFill>
                          <a:effectLst/>
                        </a:rPr>
                        <a:t>Schedule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for Enterprises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6/11/2012  3:00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The Modern Compatibility Process to Accelerate Microsoft Office Deployment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6/11/2012 4:45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a:solidFill>
                            <a:schemeClr val="tx1"/>
                          </a:solidFill>
                          <a:effectLst/>
                          <a:latin typeface="Arial"/>
                        </a:rPr>
                        <a:t>OSP321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Active Directory Integration with Microsoft Office 365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10:15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Management and Deployment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1:30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a:solidFill>
                            <a:schemeClr val="tx1"/>
                          </a:solidFill>
                          <a:effectLst/>
                          <a:latin typeface="Arial"/>
                        </a:rPr>
                        <a:t>OSP223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for Education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5312">
                <a:tc>
                  <a:txBody>
                    <a:bodyPr/>
                    <a:lstStyle/>
                    <a:p>
                      <a:pPr algn="l" fontAlgn="b"/>
                      <a:r>
                        <a:rPr lang="en-US" sz="1100" b="0" i="0" u="none" strike="noStrike">
                          <a:solidFill>
                            <a:schemeClr val="tx1"/>
                          </a:solidFill>
                          <a:effectLst/>
                          <a:latin typeface="Arial"/>
                        </a:rPr>
                        <a:t>OSP303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Supporting Microsoft Office in an Enterprise Environment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a:solidFill>
                            <a:schemeClr val="tx1"/>
                          </a:solidFill>
                          <a:effectLst/>
                          <a:latin typeface="Arial"/>
                        </a:rPr>
                        <a:t>OSP202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Excel: A Web Development Tool?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5:00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Deployment for the Elite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10:15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To the Cloud, from the Trenches: Best Practices for Migrating to Microsoft Office 365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1:30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Building Integrated Microsoft Office 365, SharePoint Online, and Office Solutions Using BCS and LOB Data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Security, Privacy, and Trust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5:00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Service Reliability and Disaster Recovery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6/14/2012  8:30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Optimized Desktop Deployment Jeopardy Live Game Show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6/14/2012 1:00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Empowering Small Businesses: Microsoft Office 365 P-Suite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6/14/2012  4:30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473196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Active Directory</a:t>
            </a:r>
            <a:endParaRPr lang="en-US" dirty="0"/>
          </a:p>
        </p:txBody>
      </p:sp>
      <p:sp>
        <p:nvSpPr>
          <p:cNvPr id="3" name="Content Placeholder 2"/>
          <p:cNvSpPr>
            <a:spLocks noGrp="1"/>
          </p:cNvSpPr>
          <p:nvPr>
            <p:ph type="body" sz="quarter" idx="10"/>
          </p:nvPr>
        </p:nvSpPr>
        <p:spPr/>
        <p:txBody>
          <a:bodyPr>
            <a:normAutofit lnSpcReduction="10000"/>
          </a:bodyPr>
          <a:lstStyle/>
          <a:p>
            <a:r>
              <a:rPr lang="en-US" dirty="0" smtClean="0"/>
              <a:t>Password policy controls for Cloud Accounts</a:t>
            </a:r>
          </a:p>
          <a:p>
            <a:pPr lvl="1"/>
            <a:r>
              <a:rPr lang="en-US" dirty="0" smtClean="0"/>
              <a:t>Password never expire</a:t>
            </a:r>
          </a:p>
          <a:p>
            <a:pPr lvl="1"/>
            <a:r>
              <a:rPr lang="en-US" dirty="0" smtClean="0"/>
              <a:t>Password complexity can be turned off</a:t>
            </a:r>
          </a:p>
          <a:p>
            <a:pPr lvl="1"/>
            <a:r>
              <a:rPr lang="en-US" dirty="0" smtClean="0"/>
              <a:t>Custom password policies for expiry/notification</a:t>
            </a:r>
          </a:p>
          <a:p>
            <a:r>
              <a:rPr lang="en-US" dirty="0" smtClean="0"/>
              <a:t>Single sign On with corporate credentials </a:t>
            </a:r>
          </a:p>
          <a:p>
            <a:r>
              <a:rPr lang="en-US" dirty="0" smtClean="0"/>
              <a:t>Role-based administration:  </a:t>
            </a:r>
          </a:p>
          <a:p>
            <a:pPr lvl="1"/>
            <a:r>
              <a:rPr lang="en-US" dirty="0" smtClean="0"/>
              <a:t>Five administration roles</a:t>
            </a:r>
          </a:p>
          <a:p>
            <a:pPr lvl="2"/>
            <a:r>
              <a:rPr lang="en-US" dirty="0" smtClean="0"/>
              <a:t>Company Admin </a:t>
            </a:r>
          </a:p>
          <a:p>
            <a:pPr lvl="2"/>
            <a:r>
              <a:rPr lang="en-US" dirty="0" smtClean="0"/>
              <a:t>Billing Admin</a:t>
            </a:r>
          </a:p>
          <a:p>
            <a:pPr lvl="2"/>
            <a:r>
              <a:rPr lang="en-US" dirty="0" smtClean="0"/>
              <a:t>User Account Admin </a:t>
            </a:r>
          </a:p>
          <a:p>
            <a:pPr lvl="2"/>
            <a:r>
              <a:rPr lang="en-US" dirty="0" smtClean="0"/>
              <a:t>Help Desk Admin</a:t>
            </a:r>
          </a:p>
          <a:p>
            <a:pPr lvl="2"/>
            <a:r>
              <a:rPr lang="en-US" dirty="0" smtClean="0"/>
              <a:t>Service Support Admin</a:t>
            </a:r>
          </a:p>
        </p:txBody>
      </p:sp>
    </p:spTree>
    <p:extLst>
      <p:ext uri="{BB962C8B-B14F-4D97-AF65-F5344CB8AC3E}">
        <p14:creationId xmlns:p14="http://schemas.microsoft.com/office/powerpoint/2010/main" val="296990048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Resources</a:t>
            </a:r>
            <a:endParaRPr lang="en-US" dirty="0"/>
          </a:p>
        </p:txBody>
      </p:sp>
      <p:sp>
        <p:nvSpPr>
          <p:cNvPr id="3" name="Text Placeholder 2"/>
          <p:cNvSpPr>
            <a:spLocks noGrp="1"/>
          </p:cNvSpPr>
          <p:nvPr>
            <p:ph type="body" sz="quarter" idx="10"/>
          </p:nvPr>
        </p:nvSpPr>
        <p:spPr>
          <a:xfrm>
            <a:off x="608012" y="1524000"/>
            <a:ext cx="11149013" cy="2542234"/>
          </a:xfrm>
        </p:spPr>
        <p:txBody>
          <a:bodyPr/>
          <a:lstStyle/>
          <a:p>
            <a:r>
              <a:rPr lang="en-US" b="1" dirty="0"/>
              <a:t>Office 365 </a:t>
            </a:r>
            <a:r>
              <a:rPr lang="en-US" b="1" dirty="0" err="1" smtClean="0"/>
              <a:t>TechCenter</a:t>
            </a:r>
            <a:r>
              <a:rPr lang="en-US" b="1" dirty="0" smtClean="0"/>
              <a:t>: </a:t>
            </a:r>
            <a:r>
              <a:rPr lang="en-US" dirty="0" smtClean="0"/>
              <a:t>technet.microsoft.com/Office365</a:t>
            </a:r>
            <a:endParaRPr lang="en-US" sz="2800" dirty="0"/>
          </a:p>
          <a:p>
            <a:endParaRPr lang="en-US" b="1" dirty="0" smtClean="0"/>
          </a:p>
          <a:p>
            <a:r>
              <a:rPr lang="en-US" b="1" dirty="0" smtClean="0"/>
              <a:t>Office </a:t>
            </a:r>
            <a:r>
              <a:rPr lang="en-US" b="1" dirty="0"/>
              <a:t>Client </a:t>
            </a:r>
            <a:r>
              <a:rPr lang="en-US" b="1" dirty="0" err="1"/>
              <a:t>TechCenter</a:t>
            </a:r>
            <a:r>
              <a:rPr lang="en-US" dirty="0" smtClean="0"/>
              <a:t>: technet.microsoft.com/office</a:t>
            </a:r>
          </a:p>
          <a:p>
            <a:endParaRPr lang="en-US" dirty="0"/>
          </a:p>
          <a:p>
            <a:pPr marL="460375" lvl="1" indent="0">
              <a:buNone/>
            </a:pPr>
            <a:endParaRPr lang="en-US" dirty="0"/>
          </a:p>
        </p:txBody>
      </p:sp>
      <p:sp>
        <p:nvSpPr>
          <p:cNvPr id="5" name="TextBox 4"/>
          <p:cNvSpPr txBox="1"/>
          <p:nvPr/>
        </p:nvSpPr>
        <p:spPr>
          <a:xfrm>
            <a:off x="531812" y="3673697"/>
            <a:ext cx="11430000" cy="2117503"/>
          </a:xfrm>
          <a:prstGeom prst="rect">
            <a:avLst/>
          </a:prstGeom>
          <a:noFill/>
        </p:spPr>
        <p:txBody>
          <a:bodyPr wrap="square" lIns="91440" tIns="91440" rIns="91440" bIns="91440" rtlCol="0">
            <a:spAutoFit/>
          </a:bodyPr>
          <a:lstStyle/>
          <a:p>
            <a:pPr marL="460375" lvl="0" indent="-460375">
              <a:lnSpc>
                <a:spcPct val="90000"/>
              </a:lnSpc>
              <a:spcBef>
                <a:spcPct val="20000"/>
              </a:spcBef>
              <a:buSzPct val="90000"/>
              <a:buBlip>
                <a:blip r:embed="rId2"/>
              </a:buBlip>
            </a:pPr>
            <a:r>
              <a:rPr lang="en-US" sz="3200" b="1" dirty="0">
                <a:gradFill>
                  <a:gsLst>
                    <a:gs pos="0">
                      <a:srgbClr val="FFFFFF"/>
                    </a:gs>
                    <a:gs pos="86000">
                      <a:srgbClr val="FFFFFF"/>
                    </a:gs>
                  </a:gsLst>
                  <a:lin ang="5400000" scaled="0"/>
                </a:gradFill>
              </a:rPr>
              <a:t>Office, Office 365 and SharePoint Demo Area Includes:</a:t>
            </a:r>
          </a:p>
          <a:p>
            <a:pPr marL="855663" lvl="1" indent="-395288">
              <a:lnSpc>
                <a:spcPct val="90000"/>
              </a:lnSpc>
              <a:spcBef>
                <a:spcPct val="20000"/>
              </a:spcBef>
              <a:buSzPct val="90000"/>
              <a:buBlip>
                <a:blip r:embed="rId2"/>
              </a:buBlip>
            </a:pPr>
            <a:r>
              <a:rPr lang="en-US" sz="2400" dirty="0">
                <a:gradFill>
                  <a:gsLst>
                    <a:gs pos="0">
                      <a:srgbClr val="FFFFFF"/>
                    </a:gs>
                    <a:gs pos="86000">
                      <a:srgbClr val="FFFFFF"/>
                    </a:gs>
                  </a:gsLst>
                  <a:lin ang="5400000" scaled="0"/>
                </a:gradFill>
              </a:rPr>
              <a:t>	</a:t>
            </a:r>
            <a:r>
              <a:rPr lang="en-US" sz="2800" dirty="0">
                <a:gradFill>
                  <a:gsLst>
                    <a:gs pos="0">
                      <a:srgbClr val="FFFFFF"/>
                    </a:gs>
                    <a:gs pos="86000">
                      <a:srgbClr val="FFFFFF"/>
                    </a:gs>
                  </a:gsLst>
                  <a:lin ang="5400000" scaled="0"/>
                </a:gradFill>
              </a:rPr>
              <a:t>Office 365 IT Pro Command Center</a:t>
            </a:r>
          </a:p>
          <a:p>
            <a:pPr marL="855663" lvl="1" indent="-395288">
              <a:lnSpc>
                <a:spcPct val="90000"/>
              </a:lnSpc>
              <a:spcBef>
                <a:spcPct val="20000"/>
              </a:spcBef>
              <a:buSzPct val="90000"/>
              <a:buBlip>
                <a:blip r:embed="rId2"/>
              </a:buBlip>
            </a:pPr>
            <a:r>
              <a:rPr lang="en-US" sz="2800" dirty="0">
                <a:gradFill>
                  <a:gsLst>
                    <a:gs pos="0">
                      <a:srgbClr val="FFFFFF"/>
                    </a:gs>
                    <a:gs pos="86000">
                      <a:srgbClr val="FFFFFF"/>
                    </a:gs>
                  </a:gsLst>
                  <a:lin ang="5400000" scaled="0"/>
                </a:gradFill>
              </a:rPr>
              <a:t>	Office 365 Data Center Exhibit</a:t>
            </a:r>
          </a:p>
          <a:p>
            <a:pPr>
              <a:lnSpc>
                <a:spcPct val="90000"/>
              </a:lnSpc>
              <a:spcBef>
                <a:spcPct val="20000"/>
              </a:spcBef>
              <a:buSzPct val="90000"/>
            </a:pPr>
            <a:endParaRPr lang="en-US" sz="3200" dirty="0" err="1" smtClean="0">
              <a:solidFill>
                <a:schemeClr val="tx1">
                  <a:alpha val="99000"/>
                </a:schemeClr>
              </a:solidFill>
            </a:endParaRPr>
          </a:p>
        </p:txBody>
      </p:sp>
    </p:spTree>
    <p:extLst>
      <p:ext uri="{BB962C8B-B14F-4D97-AF65-F5344CB8AC3E}">
        <p14:creationId xmlns:p14="http://schemas.microsoft.com/office/powerpoint/2010/main" val="90992509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6510449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749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4446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Active Directory Provisioning</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en-US" dirty="0" smtClean="0"/>
              <a:t>Manual</a:t>
            </a:r>
          </a:p>
          <a:p>
            <a:pPr lvl="1"/>
            <a:r>
              <a:rPr lang="en-US" dirty="0" smtClean="0"/>
              <a:t>Simple Web based user interface</a:t>
            </a:r>
          </a:p>
          <a:p>
            <a:pPr lvl="1"/>
            <a:r>
              <a:rPr lang="en-US" dirty="0" smtClean="0"/>
              <a:t>Bulk import of user</a:t>
            </a:r>
          </a:p>
          <a:p>
            <a:pPr lvl="1"/>
            <a:r>
              <a:rPr lang="en-US" dirty="0" smtClean="0"/>
              <a:t>Best for small customers</a:t>
            </a:r>
          </a:p>
          <a:p>
            <a:r>
              <a:rPr lang="en-US" dirty="0" smtClean="0"/>
              <a:t>Scriptable</a:t>
            </a:r>
          </a:p>
          <a:p>
            <a:pPr lvl="1"/>
            <a:r>
              <a:rPr lang="en-US" dirty="0" smtClean="0"/>
              <a:t>PowerShell module for windows</a:t>
            </a:r>
          </a:p>
          <a:p>
            <a:pPr lvl="1"/>
            <a:r>
              <a:rPr lang="en-US" dirty="0" smtClean="0"/>
              <a:t>Programmable New REST based API</a:t>
            </a:r>
          </a:p>
          <a:p>
            <a:pPr lvl="1"/>
            <a:r>
              <a:rPr lang="en-US" dirty="0"/>
              <a:t>Limited attribute </a:t>
            </a:r>
            <a:r>
              <a:rPr lang="en-US" dirty="0" smtClean="0"/>
              <a:t>set/object types</a:t>
            </a:r>
            <a:endParaRPr lang="en-US" dirty="0"/>
          </a:p>
          <a:p>
            <a:r>
              <a:rPr lang="en-US" dirty="0" smtClean="0"/>
              <a:t>Automated</a:t>
            </a:r>
          </a:p>
          <a:p>
            <a:pPr lvl="1"/>
            <a:r>
              <a:rPr lang="en-US" dirty="0" smtClean="0"/>
              <a:t>Directory Synchronization with delta </a:t>
            </a:r>
          </a:p>
          <a:p>
            <a:pPr lvl="1"/>
            <a:r>
              <a:rPr lang="en-US" dirty="0" smtClean="0"/>
              <a:t>Full fidelity of attributes and object types</a:t>
            </a:r>
          </a:p>
          <a:p>
            <a:pPr lvl="1"/>
            <a:r>
              <a:rPr lang="en-US" dirty="0" smtClean="0"/>
              <a:t>Optimized for large object sets</a:t>
            </a:r>
            <a:endParaRPr lang="en-US" dirty="0"/>
          </a:p>
        </p:txBody>
      </p:sp>
    </p:spTree>
    <p:extLst>
      <p:ext uri="{BB962C8B-B14F-4D97-AF65-F5344CB8AC3E}">
        <p14:creationId xmlns:p14="http://schemas.microsoft.com/office/powerpoint/2010/main" val="31104825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D:\Pennie's documents\Images for TechEd06\Shapes_and_Graphics\Internet Cloud\cloud illustration icon.png"/>
          <p:cNvPicPr>
            <a:picLocks noChangeAspect="1" noChangeArrowheads="1"/>
          </p:cNvPicPr>
          <p:nvPr/>
        </p:nvPicPr>
        <p:blipFill>
          <a:blip r:embed="rId3">
            <a:duotone>
              <a:prstClr val="black"/>
              <a:schemeClr val="tx1">
                <a:tint val="45000"/>
                <a:satMod val="400000"/>
              </a:schemeClr>
            </a:duotone>
          </a:blip>
          <a:srcRect/>
          <a:stretch>
            <a:fillRect/>
          </a:stretch>
        </p:blipFill>
        <p:spPr bwMode="auto">
          <a:xfrm>
            <a:off x="3656012" y="76200"/>
            <a:ext cx="11144397" cy="7109295"/>
          </a:xfrm>
          <a:prstGeom prst="rect">
            <a:avLst/>
          </a:prstGeom>
          <a:noFill/>
        </p:spPr>
      </p:pic>
      <p:sp>
        <p:nvSpPr>
          <p:cNvPr id="41" name="Rounded Rectangle 40"/>
          <p:cNvSpPr/>
          <p:nvPr/>
        </p:nvSpPr>
        <p:spPr>
          <a:xfrm>
            <a:off x="10099676" y="4615825"/>
            <a:ext cx="1379821" cy="669387"/>
          </a:xfrm>
          <a:prstGeom prst="roundRect">
            <a:avLst/>
          </a:prstGeom>
          <a:ln/>
        </p:spPr>
        <p:style>
          <a:lnRef idx="1">
            <a:schemeClr val="accent3"/>
          </a:lnRef>
          <a:fillRef idx="3">
            <a:schemeClr val="accent3"/>
          </a:fillRef>
          <a:effectRef idx="2">
            <a:schemeClr val="accent3"/>
          </a:effectRef>
          <a:fontRef idx="minor">
            <a:schemeClr val="lt1"/>
          </a:fontRef>
        </p:style>
        <p:txBody>
          <a:bodyPr lIns="0" tIns="0" rIns="0" bIns="32649" rtlCol="0" anchor="ctr"/>
          <a:lstStyle/>
          <a:p>
            <a:pPr algn="ctr"/>
            <a:r>
              <a:rPr lang="en-US" sz="1200" dirty="0" smtClean="0">
                <a:solidFill>
                  <a:schemeClr val="bg1"/>
                </a:solidFill>
              </a:rPr>
              <a:t>Office </a:t>
            </a:r>
          </a:p>
          <a:p>
            <a:pPr algn="ctr"/>
            <a:r>
              <a:rPr lang="en-US" sz="1200" dirty="0" smtClean="0">
                <a:solidFill>
                  <a:schemeClr val="bg1"/>
                </a:solidFill>
              </a:rPr>
              <a:t>Subscription Services</a:t>
            </a:r>
            <a:endParaRPr lang="en-US" sz="1200" dirty="0">
              <a:solidFill>
                <a:schemeClr val="bg1"/>
              </a:solidFill>
            </a:endParaRPr>
          </a:p>
        </p:txBody>
      </p:sp>
      <p:sp>
        <p:nvSpPr>
          <p:cNvPr id="117" name="Rounded Rectangle 116"/>
          <p:cNvSpPr/>
          <p:nvPr/>
        </p:nvSpPr>
        <p:spPr bwMode="auto">
          <a:xfrm>
            <a:off x="5180013" y="2333415"/>
            <a:ext cx="3886636" cy="3012188"/>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5713" rIns="91427" bIns="45713" numCol="1" spcCol="0" rtlCol="0" anchor="ctr" anchorCtr="0" compatLnSpc="1">
            <a:prstTxWarp prst="textNoShape">
              <a:avLst/>
            </a:prstTxWarp>
          </a:bodyPr>
          <a:lstStyle/>
          <a:p>
            <a:pPr algn="ctr" defTabSz="913996"/>
            <a:endParaRPr lang="en-US" sz="1600" dirty="0">
              <a:solidFill>
                <a:schemeClr val="tx1"/>
              </a:solidFill>
            </a:endParaRPr>
          </a:p>
        </p:txBody>
      </p:sp>
      <p:sp>
        <p:nvSpPr>
          <p:cNvPr id="114" name="Rounded Rectangle 113"/>
          <p:cNvSpPr/>
          <p:nvPr/>
        </p:nvSpPr>
        <p:spPr bwMode="auto">
          <a:xfrm>
            <a:off x="609441" y="3048009"/>
            <a:ext cx="3351927" cy="2934353"/>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5713" rIns="91427" bIns="45713" numCol="1" spcCol="0" rtlCol="0" anchor="ctr" anchorCtr="0" compatLnSpc="1">
            <a:prstTxWarp prst="textNoShape">
              <a:avLst/>
            </a:prstTxWarp>
          </a:bodyPr>
          <a:lstStyle/>
          <a:p>
            <a:pPr algn="ctr" defTabSz="913996"/>
            <a:endParaRPr lang="en-US" sz="2400" dirty="0">
              <a:solidFill>
                <a:schemeClr val="tx1"/>
              </a:solidFill>
            </a:endParaRPr>
          </a:p>
        </p:txBody>
      </p:sp>
      <p:sp>
        <p:nvSpPr>
          <p:cNvPr id="115" name="TextBox 114"/>
          <p:cNvSpPr txBox="1"/>
          <p:nvPr/>
        </p:nvSpPr>
        <p:spPr>
          <a:xfrm>
            <a:off x="837328" y="3213557"/>
            <a:ext cx="2742484" cy="230832"/>
          </a:xfrm>
          <a:prstGeom prst="rect">
            <a:avLst/>
          </a:prstGeom>
          <a:noFill/>
        </p:spPr>
        <p:txBody>
          <a:bodyPr wrap="square" lIns="0" tIns="0" rIns="0" bIns="0" rtlCol="0">
            <a:spAutoFit/>
          </a:bodyPr>
          <a:lstStyle/>
          <a:p>
            <a:pPr algn="ctr"/>
            <a:r>
              <a:rPr lang="en-US" sz="1500" b="1" dirty="0" err="1"/>
              <a:t>Contoso</a:t>
            </a:r>
            <a:r>
              <a:rPr lang="en-US" sz="1500" b="1" dirty="0"/>
              <a:t> customer premises</a:t>
            </a:r>
          </a:p>
        </p:txBody>
      </p:sp>
      <p:sp>
        <p:nvSpPr>
          <p:cNvPr id="4" name="Title 3"/>
          <p:cNvSpPr>
            <a:spLocks noGrp="1"/>
          </p:cNvSpPr>
          <p:nvPr>
            <p:ph type="title"/>
          </p:nvPr>
        </p:nvSpPr>
        <p:spPr/>
        <p:txBody>
          <a:bodyPr>
            <a:normAutofit/>
          </a:bodyPr>
          <a:lstStyle/>
          <a:p>
            <a:r>
              <a:rPr lang="en-US" dirty="0" smtClean="0"/>
              <a:t>Architecture and Integration Options</a:t>
            </a:r>
            <a:endParaRPr lang="en-US" dirty="0"/>
          </a:p>
        </p:txBody>
      </p:sp>
      <p:sp>
        <p:nvSpPr>
          <p:cNvPr id="17" name="Text Placeholder 16"/>
          <p:cNvSpPr>
            <a:spLocks noGrp="1"/>
          </p:cNvSpPr>
          <p:nvPr>
            <p:ph type="body" sz="quarter" idx="10"/>
          </p:nvPr>
        </p:nvSpPr>
        <p:spPr>
          <a:xfrm>
            <a:off x="564925" y="1063193"/>
            <a:ext cx="10952936" cy="2210863"/>
          </a:xfrm>
        </p:spPr>
        <p:txBody>
          <a:bodyPr>
            <a:normAutofit/>
          </a:bodyPr>
          <a:lstStyle/>
          <a:p>
            <a:pPr marL="457181" indent="-457181">
              <a:buFont typeface="+mj-lt"/>
              <a:buAutoNum type="arabicPeriod"/>
            </a:pPr>
            <a:r>
              <a:rPr lang="en-US" sz="2000" dirty="0" smtClean="0"/>
              <a:t>No Integration</a:t>
            </a:r>
            <a:endParaRPr lang="en-US" sz="2000" dirty="0"/>
          </a:p>
          <a:p>
            <a:pPr marL="457181" indent="-457181">
              <a:buFont typeface="+mj-lt"/>
              <a:buAutoNum type="arabicPeriod"/>
            </a:pPr>
            <a:r>
              <a:rPr lang="en-US" sz="2000" dirty="0" smtClean="0"/>
              <a:t>Directory Data Only</a:t>
            </a:r>
            <a:endParaRPr lang="en-US" sz="2000" dirty="0"/>
          </a:p>
          <a:p>
            <a:pPr marL="457181" indent="-457181">
              <a:buFont typeface="+mj-lt"/>
              <a:buAutoNum type="arabicPeriod"/>
            </a:pPr>
            <a:r>
              <a:rPr lang="en-US" sz="2000" dirty="0"/>
              <a:t>Directory </a:t>
            </a:r>
            <a:r>
              <a:rPr lang="en-US" sz="2000" dirty="0" smtClean="0"/>
              <a:t>and Single sign-on (SSO)</a:t>
            </a:r>
            <a:endParaRPr lang="en-US" sz="2000" dirty="0"/>
          </a:p>
          <a:p>
            <a:pPr marL="457181" indent="-457181">
              <a:buFont typeface="+mj-lt"/>
              <a:buAutoNum type="arabicPeriod"/>
            </a:pPr>
            <a:endParaRPr lang="en-US" sz="2000" dirty="0"/>
          </a:p>
          <a:p>
            <a:pPr marL="457181" indent="-457181">
              <a:buFont typeface="+mj-lt"/>
              <a:buAutoNum type="arabicPeriod"/>
            </a:pPr>
            <a:endParaRPr lang="en-US" sz="2000" dirty="0"/>
          </a:p>
        </p:txBody>
      </p:sp>
      <p:sp>
        <p:nvSpPr>
          <p:cNvPr id="7" name="Isosceles Triangle 6"/>
          <p:cNvSpPr/>
          <p:nvPr/>
        </p:nvSpPr>
        <p:spPr>
          <a:xfrm>
            <a:off x="857029" y="4477334"/>
            <a:ext cx="971296" cy="568791"/>
          </a:xfrm>
          <a:prstGeom prst="triangle">
            <a:avLst/>
          </a:prstGeom>
          <a:ln/>
        </p:spPr>
        <p:style>
          <a:lnRef idx="1">
            <a:schemeClr val="accent3"/>
          </a:lnRef>
          <a:fillRef idx="2">
            <a:schemeClr val="accent3"/>
          </a:fillRef>
          <a:effectRef idx="1">
            <a:schemeClr val="accent3"/>
          </a:effectRef>
          <a:fontRef idx="minor">
            <a:schemeClr val="dk1"/>
          </a:fontRef>
        </p:style>
        <p:txBody>
          <a:bodyPr lIns="0" tIns="0" rIns="0" bIns="32649" rtlCol="0" anchor="ctr"/>
          <a:lstStyle/>
          <a:p>
            <a:pPr algn="ctr"/>
            <a:r>
              <a:rPr lang="en-US" sz="1600" dirty="0">
                <a:solidFill>
                  <a:schemeClr val="bg1"/>
                </a:solidFill>
              </a:rPr>
              <a:t>AD</a:t>
            </a:r>
          </a:p>
        </p:txBody>
      </p:sp>
      <p:sp>
        <p:nvSpPr>
          <p:cNvPr id="9" name="Rounded Rectangle 8"/>
          <p:cNvSpPr/>
          <p:nvPr/>
        </p:nvSpPr>
        <p:spPr>
          <a:xfrm>
            <a:off x="2234618" y="4436233"/>
            <a:ext cx="1523603" cy="65099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32649" rtlCol="0" anchor="ctr"/>
          <a:lstStyle/>
          <a:p>
            <a:pPr algn="ctr"/>
            <a:r>
              <a:rPr lang="en-US" sz="1200" dirty="0">
                <a:solidFill>
                  <a:schemeClr val="bg1"/>
                </a:solidFill>
              </a:rPr>
              <a:t>MS Online Directory Sync</a:t>
            </a:r>
          </a:p>
        </p:txBody>
      </p:sp>
      <p:cxnSp>
        <p:nvCxnSpPr>
          <p:cNvPr id="10" name="Elbow Connector 9"/>
          <p:cNvCxnSpPr>
            <a:stCxn id="7" idx="5"/>
            <a:endCxn id="9" idx="1"/>
          </p:cNvCxnSpPr>
          <p:nvPr/>
        </p:nvCxnSpPr>
        <p:spPr>
          <a:xfrm>
            <a:off x="1585502" y="4761729"/>
            <a:ext cx="649116" cy="1"/>
          </a:xfrm>
          <a:prstGeom prst="bentConnector3">
            <a:avLst>
              <a:gd name="adj1" fmla="val 50000"/>
            </a:avLst>
          </a:prstGeom>
          <a:ln w="1905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184521" y="2527757"/>
            <a:ext cx="3882128" cy="230832"/>
          </a:xfrm>
          <a:prstGeom prst="rect">
            <a:avLst/>
          </a:prstGeom>
          <a:noFill/>
        </p:spPr>
        <p:txBody>
          <a:bodyPr wrap="square" lIns="0" tIns="0" rIns="0" bIns="0" rtlCol="0">
            <a:spAutoFit/>
          </a:bodyPr>
          <a:lstStyle/>
          <a:p>
            <a:pPr algn="ctr"/>
            <a:r>
              <a:rPr lang="en-US" sz="1500" b="1" dirty="0" smtClean="0"/>
              <a:t>Windows Azure Active Directory</a:t>
            </a:r>
            <a:endParaRPr lang="en-US" sz="1500" b="1" dirty="0"/>
          </a:p>
        </p:txBody>
      </p:sp>
      <p:sp>
        <p:nvSpPr>
          <p:cNvPr id="63" name="Rounded Rectangle 62"/>
          <p:cNvSpPr/>
          <p:nvPr/>
        </p:nvSpPr>
        <p:spPr>
          <a:xfrm>
            <a:off x="5499999" y="4429127"/>
            <a:ext cx="1453771" cy="667623"/>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49" rtlCol="0" anchor="ctr"/>
          <a:lstStyle/>
          <a:p>
            <a:pPr algn="ctr"/>
            <a:r>
              <a:rPr lang="en-US" sz="1200" dirty="0">
                <a:solidFill>
                  <a:schemeClr val="tx1"/>
                </a:solidFill>
              </a:rPr>
              <a:t>Provisioning</a:t>
            </a:r>
          </a:p>
          <a:p>
            <a:pPr algn="ctr"/>
            <a:r>
              <a:rPr lang="en-US" sz="1200" dirty="0">
                <a:solidFill>
                  <a:schemeClr val="tx1"/>
                </a:solidFill>
              </a:rPr>
              <a:t>platform</a:t>
            </a:r>
          </a:p>
        </p:txBody>
      </p:sp>
      <p:cxnSp>
        <p:nvCxnSpPr>
          <p:cNvPr id="106" name="Elbow Connector 105"/>
          <p:cNvCxnSpPr>
            <a:stCxn id="9" idx="3"/>
            <a:endCxn id="63" idx="1"/>
          </p:cNvCxnSpPr>
          <p:nvPr/>
        </p:nvCxnSpPr>
        <p:spPr>
          <a:xfrm>
            <a:off x="3758224" y="4761730"/>
            <a:ext cx="1741777" cy="1209"/>
          </a:xfrm>
          <a:prstGeom prst="bentConnector3">
            <a:avLst>
              <a:gd name="adj1" fmla="val 50000"/>
            </a:avLst>
          </a:prstGeom>
          <a:ln w="28575">
            <a:solidFill>
              <a:schemeClr val="bg2">
                <a:lumMod val="2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10099676" y="3765628"/>
            <a:ext cx="1379821" cy="669387"/>
          </a:xfrm>
          <a:prstGeom prst="roundRect">
            <a:avLst/>
          </a:prstGeom>
          <a:ln/>
        </p:spPr>
        <p:style>
          <a:lnRef idx="1">
            <a:schemeClr val="accent3"/>
          </a:lnRef>
          <a:fillRef idx="3">
            <a:schemeClr val="accent3"/>
          </a:fillRef>
          <a:effectRef idx="2">
            <a:schemeClr val="accent3"/>
          </a:effectRef>
          <a:fontRef idx="minor">
            <a:schemeClr val="lt1"/>
          </a:fontRef>
        </p:style>
        <p:txBody>
          <a:bodyPr lIns="0" tIns="0" rIns="0" bIns="32649" rtlCol="0" anchor="ctr"/>
          <a:lstStyle/>
          <a:p>
            <a:pPr algn="ctr"/>
            <a:r>
              <a:rPr lang="en-US" sz="1200" dirty="0" err="1">
                <a:solidFill>
                  <a:schemeClr val="bg1"/>
                </a:solidFill>
              </a:rPr>
              <a:t>Lync</a:t>
            </a:r>
            <a:endParaRPr lang="en-US" sz="1200" dirty="0">
              <a:solidFill>
                <a:schemeClr val="bg1"/>
              </a:solidFill>
            </a:endParaRPr>
          </a:p>
          <a:p>
            <a:pPr algn="ctr"/>
            <a:r>
              <a:rPr lang="en-US" sz="1200" dirty="0">
                <a:solidFill>
                  <a:schemeClr val="bg1"/>
                </a:solidFill>
              </a:rPr>
              <a:t>Online</a:t>
            </a:r>
          </a:p>
        </p:txBody>
      </p:sp>
      <p:sp>
        <p:nvSpPr>
          <p:cNvPr id="128" name="Rounded Rectangle 127"/>
          <p:cNvSpPr/>
          <p:nvPr/>
        </p:nvSpPr>
        <p:spPr>
          <a:xfrm>
            <a:off x="10099676" y="2948388"/>
            <a:ext cx="1379821" cy="636431"/>
          </a:xfrm>
          <a:prstGeom prst="roundRect">
            <a:avLst/>
          </a:prstGeom>
          <a:ln/>
        </p:spPr>
        <p:style>
          <a:lnRef idx="1">
            <a:schemeClr val="accent3"/>
          </a:lnRef>
          <a:fillRef idx="3">
            <a:schemeClr val="accent3"/>
          </a:fillRef>
          <a:effectRef idx="2">
            <a:schemeClr val="accent3"/>
          </a:effectRef>
          <a:fontRef idx="minor">
            <a:schemeClr val="lt1"/>
          </a:fontRef>
        </p:style>
        <p:txBody>
          <a:bodyPr lIns="0" tIns="0" rIns="0" bIns="32649" rtlCol="0" anchor="ctr"/>
          <a:lstStyle/>
          <a:p>
            <a:pPr algn="ctr"/>
            <a:r>
              <a:rPr lang="en-US" sz="1200" dirty="0">
                <a:solidFill>
                  <a:schemeClr val="bg1"/>
                </a:solidFill>
              </a:rPr>
              <a:t>SharePoint </a:t>
            </a:r>
          </a:p>
          <a:p>
            <a:pPr algn="ctr"/>
            <a:r>
              <a:rPr lang="en-US" sz="1200" dirty="0">
                <a:solidFill>
                  <a:schemeClr val="bg1"/>
                </a:solidFill>
              </a:rPr>
              <a:t>Online</a:t>
            </a:r>
          </a:p>
        </p:txBody>
      </p:sp>
      <p:sp>
        <p:nvSpPr>
          <p:cNvPr id="40" name="Rounded Rectangle 39"/>
          <p:cNvSpPr/>
          <p:nvPr/>
        </p:nvSpPr>
        <p:spPr>
          <a:xfrm>
            <a:off x="10080133" y="2057400"/>
            <a:ext cx="1418906" cy="710179"/>
          </a:xfrm>
          <a:prstGeom prst="roundRect">
            <a:avLst/>
          </a:prstGeom>
          <a:ln/>
        </p:spPr>
        <p:style>
          <a:lnRef idx="1">
            <a:schemeClr val="accent3"/>
          </a:lnRef>
          <a:fillRef idx="3">
            <a:schemeClr val="accent3"/>
          </a:fillRef>
          <a:effectRef idx="2">
            <a:schemeClr val="accent3"/>
          </a:effectRef>
          <a:fontRef idx="minor">
            <a:schemeClr val="lt1"/>
          </a:fontRef>
        </p:style>
        <p:txBody>
          <a:bodyPr lIns="0" tIns="0" rIns="0" bIns="32649" rtlCol="0" anchor="ctr"/>
          <a:lstStyle/>
          <a:p>
            <a:pPr algn="ctr"/>
            <a:r>
              <a:rPr lang="en-US" sz="1200" dirty="0">
                <a:solidFill>
                  <a:schemeClr val="bg1"/>
                </a:solidFill>
              </a:rPr>
              <a:t>Exchange </a:t>
            </a:r>
          </a:p>
          <a:p>
            <a:pPr algn="ctr"/>
            <a:r>
              <a:rPr lang="en-US" sz="1200" dirty="0">
                <a:solidFill>
                  <a:schemeClr val="bg1"/>
                </a:solidFill>
              </a:rPr>
              <a:t>Online</a:t>
            </a:r>
          </a:p>
        </p:txBody>
      </p:sp>
      <p:sp>
        <p:nvSpPr>
          <p:cNvPr id="77" name="Rounded Rectangle 76"/>
          <p:cNvSpPr/>
          <p:nvPr/>
        </p:nvSpPr>
        <p:spPr>
          <a:xfrm>
            <a:off x="2234618" y="3575390"/>
            <a:ext cx="1523603" cy="761780"/>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32649" rtlCol="0" anchor="ctr"/>
          <a:lstStyle/>
          <a:p>
            <a:pPr algn="ctr"/>
            <a:r>
              <a:rPr lang="en-US" sz="1200" dirty="0">
                <a:solidFill>
                  <a:schemeClr val="bg1"/>
                </a:solidFill>
              </a:rPr>
              <a:t>Active Directory Federation Server 2.0</a:t>
            </a:r>
          </a:p>
        </p:txBody>
      </p:sp>
      <p:cxnSp>
        <p:nvCxnSpPr>
          <p:cNvPr id="78" name="Straight Arrow Connector 77"/>
          <p:cNvCxnSpPr>
            <a:endCxn id="77" idx="1"/>
          </p:cNvCxnSpPr>
          <p:nvPr/>
        </p:nvCxnSpPr>
        <p:spPr>
          <a:xfrm flipV="1">
            <a:off x="1585502" y="3956279"/>
            <a:ext cx="649116" cy="7666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endCxn id="77" idx="3"/>
          </p:cNvCxnSpPr>
          <p:nvPr/>
        </p:nvCxnSpPr>
        <p:spPr>
          <a:xfrm rot="10800000" flipV="1">
            <a:off x="3758221" y="3180373"/>
            <a:ext cx="3662998" cy="775907"/>
          </a:xfrm>
          <a:prstGeom prst="curvedConnector3">
            <a:avLst>
              <a:gd name="adj1" fmla="val 64142"/>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372838" y="3291093"/>
            <a:ext cx="811683" cy="400103"/>
          </a:xfrm>
          <a:prstGeom prst="rect">
            <a:avLst/>
          </a:prstGeom>
        </p:spPr>
        <p:txBody>
          <a:bodyPr wrap="none" lIns="91429" tIns="45715" rIns="91429" bIns="45715">
            <a:spAutoFit/>
          </a:bodyPr>
          <a:lstStyle/>
          <a:p>
            <a:r>
              <a:rPr lang="en-US" sz="2000" b="1" dirty="0">
                <a:solidFill>
                  <a:schemeClr val="bg2"/>
                </a:solidFill>
              </a:rPr>
              <a:t>Trust</a:t>
            </a:r>
          </a:p>
        </p:txBody>
      </p:sp>
      <p:sp>
        <p:nvSpPr>
          <p:cNvPr id="81" name="Trapezoid 80"/>
          <p:cNvSpPr/>
          <p:nvPr/>
        </p:nvSpPr>
        <p:spPr bwMode="auto">
          <a:xfrm rot="5400000">
            <a:off x="763505" y="4306480"/>
            <a:ext cx="419757" cy="618690"/>
          </a:xfrm>
          <a:prstGeom prst="trapezoid">
            <a:avLst>
              <a:gd name="adj" fmla="val 2982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27" tIns="45713" rIns="91427" bIns="45713" numCol="1" spcCol="0" rtlCol="0" anchor="ctr" anchorCtr="0" compatLnSpc="1">
            <a:prstTxWarp prst="textNoShape">
              <a:avLst/>
            </a:prstTxWarp>
          </a:bodyPr>
          <a:lstStyle/>
          <a:p>
            <a:pPr algn="ctr" defTabSz="913996"/>
            <a:r>
              <a:rPr lang="en-US" sz="1100" b="1" dirty="0" err="1">
                <a:solidFill>
                  <a:schemeClr val="tx1"/>
                </a:solidFill>
              </a:rPr>
              <a:t>IdP</a:t>
            </a:r>
            <a:endParaRPr lang="en-US" sz="1100" b="1" dirty="0">
              <a:solidFill>
                <a:schemeClr val="tx1"/>
              </a:solidFill>
            </a:endParaRPr>
          </a:p>
        </p:txBody>
      </p:sp>
      <p:sp>
        <p:nvSpPr>
          <p:cNvPr id="61" name="Flowchart: Magnetic Disk 60"/>
          <p:cNvSpPr/>
          <p:nvPr/>
        </p:nvSpPr>
        <p:spPr bwMode="auto">
          <a:xfrm>
            <a:off x="7528927" y="4310154"/>
            <a:ext cx="1083459" cy="900717"/>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a:r>
              <a:rPr lang="en-US" sz="1100" dirty="0">
                <a:solidFill>
                  <a:schemeClr val="tx1"/>
                </a:solidFill>
              </a:rPr>
              <a:t>Directory</a:t>
            </a:r>
          </a:p>
          <a:p>
            <a:pPr algn="ctr"/>
            <a:r>
              <a:rPr lang="en-US" sz="1100" dirty="0">
                <a:solidFill>
                  <a:schemeClr val="tx1"/>
                </a:solidFill>
              </a:rPr>
              <a:t>Store</a:t>
            </a:r>
          </a:p>
        </p:txBody>
      </p:sp>
      <p:sp>
        <p:nvSpPr>
          <p:cNvPr id="125" name="Rounded Rectangle 124"/>
          <p:cNvSpPr/>
          <p:nvPr/>
        </p:nvSpPr>
        <p:spPr>
          <a:xfrm>
            <a:off x="5281824" y="3646683"/>
            <a:ext cx="1686971" cy="468117"/>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49" rtlCol="0" anchor="ctr"/>
          <a:lstStyle/>
          <a:p>
            <a:pPr algn="ctr"/>
            <a:r>
              <a:rPr lang="en-US" sz="1200" dirty="0">
                <a:solidFill>
                  <a:schemeClr val="tx1"/>
                </a:solidFill>
              </a:rPr>
              <a:t>Admin Portal/</a:t>
            </a:r>
          </a:p>
          <a:p>
            <a:pPr algn="ctr"/>
            <a:r>
              <a:rPr lang="en-US" sz="1200" dirty="0">
                <a:solidFill>
                  <a:schemeClr val="tx1"/>
                </a:solidFill>
              </a:rPr>
              <a:t>PowerShell</a:t>
            </a:r>
          </a:p>
        </p:txBody>
      </p:sp>
      <p:cxnSp>
        <p:nvCxnSpPr>
          <p:cNvPr id="126" name="Elbow Connector 125"/>
          <p:cNvCxnSpPr>
            <a:stCxn id="125" idx="2"/>
            <a:endCxn id="63" idx="0"/>
          </p:cNvCxnSpPr>
          <p:nvPr/>
        </p:nvCxnSpPr>
        <p:spPr>
          <a:xfrm rot="16200000" flipH="1">
            <a:off x="6018935" y="4221177"/>
            <a:ext cx="314325" cy="101575"/>
          </a:xfrm>
          <a:prstGeom prst="curvedConnector3">
            <a:avLst/>
          </a:prstGeom>
          <a:ln w="28575">
            <a:solidFill>
              <a:schemeClr val="bg2">
                <a:lumMod val="2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367279" y="2832850"/>
            <a:ext cx="1482109" cy="1316591"/>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49" rtlCol="0" anchor="ctr"/>
          <a:lstStyle/>
          <a:p>
            <a:pPr algn="ctr"/>
            <a:r>
              <a:rPr lang="en-US" sz="1200" dirty="0">
                <a:solidFill>
                  <a:schemeClr val="tx1"/>
                </a:solidFill>
              </a:rPr>
              <a:t>Authentication platform</a:t>
            </a:r>
          </a:p>
        </p:txBody>
      </p:sp>
      <p:cxnSp>
        <p:nvCxnSpPr>
          <p:cNvPr id="62" name="Elbow Connector 61"/>
          <p:cNvCxnSpPr>
            <a:stCxn id="63" idx="3"/>
            <a:endCxn id="61" idx="2"/>
          </p:cNvCxnSpPr>
          <p:nvPr/>
        </p:nvCxnSpPr>
        <p:spPr>
          <a:xfrm flipV="1">
            <a:off x="6953769" y="4760509"/>
            <a:ext cx="575158" cy="2427"/>
          </a:xfrm>
          <a:prstGeom prst="bentConnector3">
            <a:avLst>
              <a:gd name="adj1" fmla="val 50000"/>
            </a:avLst>
          </a:prstGeom>
          <a:ln w="28575">
            <a:solidFill>
              <a:schemeClr val="bg2">
                <a:lumMod val="2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1828328" y="5237108"/>
            <a:ext cx="1119830" cy="457200"/>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32649" rtlCol="0" anchor="ctr"/>
          <a:lstStyle/>
          <a:p>
            <a:pPr algn="ctr"/>
            <a:r>
              <a:rPr lang="en-US" sz="900" dirty="0">
                <a:solidFill>
                  <a:schemeClr val="bg1"/>
                </a:solidFill>
              </a:rPr>
              <a:t>Office  365 Desktop Setup</a:t>
            </a:r>
          </a:p>
        </p:txBody>
      </p:sp>
      <p:cxnSp>
        <p:nvCxnSpPr>
          <p:cNvPr id="42" name="Elbow Connector 41"/>
          <p:cNvCxnSpPr>
            <a:stCxn id="46" idx="3"/>
            <a:endCxn id="40" idx="1"/>
          </p:cNvCxnSpPr>
          <p:nvPr/>
        </p:nvCxnSpPr>
        <p:spPr>
          <a:xfrm flipV="1">
            <a:off x="8849388" y="2412490"/>
            <a:ext cx="1230745" cy="1078656"/>
          </a:xfrm>
          <a:prstGeom prst="bentConnector3">
            <a:avLst>
              <a:gd name="adj1" fmla="val 50368"/>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6" idx="3"/>
            <a:endCxn id="128" idx="1"/>
          </p:cNvCxnSpPr>
          <p:nvPr/>
        </p:nvCxnSpPr>
        <p:spPr>
          <a:xfrm flipV="1">
            <a:off x="8849388" y="3266604"/>
            <a:ext cx="1250288" cy="224542"/>
          </a:xfrm>
          <a:prstGeom prst="bentConnector3">
            <a:avLst>
              <a:gd name="adj1" fmla="val 49638"/>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6" idx="3"/>
            <a:endCxn id="41" idx="1"/>
          </p:cNvCxnSpPr>
          <p:nvPr/>
        </p:nvCxnSpPr>
        <p:spPr>
          <a:xfrm>
            <a:off x="8849388" y="3491146"/>
            <a:ext cx="1250288" cy="1459373"/>
          </a:xfrm>
          <a:prstGeom prst="bentConnector3">
            <a:avLst>
              <a:gd name="adj1" fmla="val 49638"/>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Trapezoid 17"/>
          <p:cNvSpPr/>
          <p:nvPr/>
        </p:nvSpPr>
        <p:spPr bwMode="auto">
          <a:xfrm rot="16200000">
            <a:off x="8694130" y="3653610"/>
            <a:ext cx="523101" cy="704078"/>
          </a:xfrm>
          <a:prstGeom prst="trapezoid">
            <a:avLst>
              <a:gd name="adj" fmla="val 2982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27" tIns="45713" rIns="91427" bIns="45713" numCol="1" spcCol="0" rtlCol="0" anchor="ctr" anchorCtr="0" compatLnSpc="1">
            <a:prstTxWarp prst="textNoShape">
              <a:avLst/>
            </a:prstTxWarp>
          </a:bodyPr>
          <a:lstStyle/>
          <a:p>
            <a:pPr algn="ctr" defTabSz="913996"/>
            <a:r>
              <a:rPr lang="en-US" sz="1200" b="1" dirty="0" err="1">
                <a:solidFill>
                  <a:schemeClr val="tx1"/>
                </a:solidFill>
              </a:rPr>
              <a:t>IdP</a:t>
            </a:r>
            <a:endParaRPr lang="en-US" sz="1600" b="1" dirty="0">
              <a:solidFill>
                <a:schemeClr val="tx1"/>
              </a:solidFill>
            </a:endParaRPr>
          </a:p>
        </p:txBody>
      </p:sp>
      <p:pic>
        <p:nvPicPr>
          <p:cNvPr id="49" name="Picture 48"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1065212" y="5084556"/>
            <a:ext cx="419656" cy="325645"/>
          </a:xfrm>
          <a:prstGeom prst="rect">
            <a:avLst/>
          </a:prstGeom>
          <a:noFill/>
        </p:spPr>
      </p:pic>
      <p:pic>
        <p:nvPicPr>
          <p:cNvPr id="50" name="Picture 49"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8192730" y="5019960"/>
            <a:ext cx="419656" cy="325645"/>
          </a:xfrm>
          <a:prstGeom prst="rect">
            <a:avLst/>
          </a:prstGeom>
          <a:noFill/>
        </p:spPr>
      </p:pic>
      <p:pic>
        <p:nvPicPr>
          <p:cNvPr id="52" name="Picture 51"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8192730" y="5019960"/>
            <a:ext cx="419656" cy="325645"/>
          </a:xfrm>
          <a:prstGeom prst="rect">
            <a:avLst/>
          </a:prstGeom>
          <a:noFill/>
        </p:spPr>
      </p:pic>
      <p:pic>
        <p:nvPicPr>
          <p:cNvPr id="55" name="Picture 54"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8192730" y="5019960"/>
            <a:ext cx="419656" cy="325645"/>
          </a:xfrm>
          <a:prstGeom prst="rect">
            <a:avLst/>
          </a:prstGeom>
          <a:noFill/>
        </p:spPr>
      </p:pic>
      <p:pic>
        <p:nvPicPr>
          <p:cNvPr id="56" name="Picture 55"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8192730" y="5019960"/>
            <a:ext cx="419656" cy="325645"/>
          </a:xfrm>
          <a:prstGeom prst="rect">
            <a:avLst/>
          </a:prstGeom>
          <a:noFill/>
        </p:spPr>
      </p:pic>
      <p:pic>
        <p:nvPicPr>
          <p:cNvPr id="57" name="Picture 56"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8192730" y="5022236"/>
            <a:ext cx="419656" cy="325645"/>
          </a:xfrm>
          <a:prstGeom prst="rect">
            <a:avLst/>
          </a:prstGeom>
          <a:noFill/>
        </p:spPr>
      </p:pic>
      <p:pic>
        <p:nvPicPr>
          <p:cNvPr id="58" name="Picture 57"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1063376" y="5083811"/>
            <a:ext cx="419656" cy="325645"/>
          </a:xfrm>
          <a:prstGeom prst="rect">
            <a:avLst/>
          </a:prstGeom>
          <a:noFill/>
        </p:spPr>
      </p:pic>
      <p:cxnSp>
        <p:nvCxnSpPr>
          <p:cNvPr id="48" name="Elbow Connector 47"/>
          <p:cNvCxnSpPr>
            <a:stCxn id="46" idx="3"/>
            <a:endCxn id="131" idx="1"/>
          </p:cNvCxnSpPr>
          <p:nvPr/>
        </p:nvCxnSpPr>
        <p:spPr>
          <a:xfrm>
            <a:off x="8849388" y="3491146"/>
            <a:ext cx="1250288" cy="609176"/>
          </a:xfrm>
          <a:prstGeom prst="bentConnector3">
            <a:avLst>
              <a:gd name="adj1" fmla="val 49638"/>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3" name="Picture 42" descr="C:\Program Files\Microsoft Resource DVD Artwork\DVD_ART\Artwork_Imagery\HARDWARE_IMAGERY\Illustration - Misc Hardware\Windows Vista Illustration Icons\Generic User.png"/>
          <p:cNvPicPr>
            <a:picLocks noChangeAspect="1" noChangeArrowheads="1"/>
          </p:cNvPicPr>
          <p:nvPr/>
        </p:nvPicPr>
        <p:blipFill>
          <a:blip r:embed="rId4" cstate="print"/>
          <a:srcRect/>
          <a:stretch>
            <a:fillRect/>
          </a:stretch>
        </p:blipFill>
        <p:spPr bwMode="auto">
          <a:xfrm flipH="1">
            <a:off x="8189908" y="5022057"/>
            <a:ext cx="419656" cy="325645"/>
          </a:xfrm>
          <a:prstGeom prst="rect">
            <a:avLst/>
          </a:prstGeom>
          <a:noFill/>
        </p:spPr>
      </p:pic>
    </p:spTree>
    <p:extLst>
      <p:ext uri="{BB962C8B-B14F-4D97-AF65-F5344CB8AC3E}">
        <p14:creationId xmlns:p14="http://schemas.microsoft.com/office/powerpoint/2010/main" val="2810982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path" presetSubtype="0" accel="50000" decel="50000" fill="hold" nodeType="clickEffect">
                                  <p:stCondLst>
                                    <p:cond delay="0"/>
                                  </p:stCondLst>
                                  <p:childTnLst>
                                    <p:animMotion origin="layout" path="M 0.00079 0.00601 L 0.15716 0.01711 C 0.19 0.01966 0.23899 0.02128 0.29021 0.02128 C 0.34858 0.02128 0.39511 0.01966 0.42781 0.01711 L 0.58445 0.00601 " pathEditMode="relative" rAng="0" ptsTypes="FffFF">
                                      <p:cBhvr>
                                        <p:cTn id="39" dur="2000" fill="hold"/>
                                        <p:tgtEl>
                                          <p:spTgt spid="49"/>
                                        </p:tgtEl>
                                        <p:attrNameLst>
                                          <p:attrName>ppt_x</p:attrName>
                                          <p:attrName>ppt_y</p:attrName>
                                        </p:attrNameLst>
                                      </p:cBhvr>
                                      <p:rCtr x="29176" y="763"/>
                                    </p:animMotion>
                                  </p:childTnLst>
                                </p:cTn>
                              </p:par>
                              <p:par>
                                <p:cTn id="40" presetID="1"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par>
                          <p:cTn id="42" fill="hold">
                            <p:stCondLst>
                              <p:cond delay="2000"/>
                            </p:stCondLst>
                            <p:childTnLst>
                              <p:par>
                                <p:cTn id="43" presetID="1" presetClass="exit" presetSubtype="0" fill="hold" nodeType="afterEffect">
                                  <p:stCondLst>
                                    <p:cond delay="0"/>
                                  </p:stCondLst>
                                  <p:childTnLst>
                                    <p:set>
                                      <p:cBhvr>
                                        <p:cTn id="44" dur="1" fill="hold">
                                          <p:stCondLst>
                                            <p:cond delay="0"/>
                                          </p:stCondLst>
                                        </p:cTn>
                                        <p:tgtEl>
                                          <p:spTgt spid="4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par>
                          <p:cTn id="50" fill="hold">
                            <p:stCondLst>
                              <p:cond delay="2000"/>
                            </p:stCondLst>
                            <p:childTnLst>
                              <p:par>
                                <p:cTn id="51" presetID="37" presetClass="path" presetSubtype="0" accel="50000" decel="50000" fill="hold" nodeType="afterEffect">
                                  <p:stCondLst>
                                    <p:cond delay="0"/>
                                  </p:stCondLst>
                                  <p:childTnLst>
                                    <p:animMotion origin="layout" path="M 0.00069 -0.00278 L 0.00243 -0.06157 C 0.00312 -0.07384 0.00017 -0.09097 -0.00504 -0.10671 C -0.01059 -0.125 -0.01788 -0.13866 -0.02552 -0.14653 L -0.05851 -0.18426 " pathEditMode="relative" rAng="3995141" ptsTypes="FffFF">
                                      <p:cBhvr>
                                        <p:cTn id="52" dur="2000" fill="hold"/>
                                        <p:tgtEl>
                                          <p:spTgt spid="52"/>
                                        </p:tgtEl>
                                        <p:attrNameLst>
                                          <p:attrName>ppt_x</p:attrName>
                                          <p:attrName>ppt_y</p:attrName>
                                        </p:attrNameLst>
                                      </p:cBhvr>
                                      <p:rCtr x="-1771" y="-9769"/>
                                    </p:animMotion>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51" presetClass="path" presetSubtype="0" accel="50000" decel="50000" fill="hold" nodeType="withEffect">
                                  <p:stCondLst>
                                    <p:cond delay="0"/>
                                  </p:stCondLst>
                                  <p:childTnLst>
                                    <p:animMotion origin="layout" path="M 0.15087 -0.26412 L 0.13177 -0.17292 C 0.12795 -0.1537 0.11806 -0.12894 0.10556 -0.10579 C 0.08976 -0.07963 0.07465 -0.06181 0.06181 -0.05255 L 0.00069 -0.00301 " pathEditMode="relative" rAng="2252892" ptsTypes="FffFF">
                                      <p:cBhvr>
                                        <p:cTn id="56" dur="2000" spd="-100000" fill="hold"/>
                                        <p:tgtEl>
                                          <p:spTgt spid="55"/>
                                        </p:tgtEl>
                                        <p:attrNameLst>
                                          <p:attrName>ppt_x</p:attrName>
                                          <p:attrName>ppt_y</p:attrName>
                                        </p:attrNameLst>
                                      </p:cBhvr>
                                      <p:rCtr x="-6076" y="14514"/>
                                    </p:animMotion>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51" presetClass="path" presetSubtype="0" accel="50000" decel="50000" fill="hold" nodeType="withEffect">
                                  <p:stCondLst>
                                    <p:cond delay="0"/>
                                  </p:stCondLst>
                                  <p:childTnLst>
                                    <p:animMotion origin="layout" path="M 0.15729 -0.12638 L 0.12222 -0.07685 C 0.1151 -0.06643 0.10243 -0.0537 0.08906 -0.04212 C 0.07292 -0.03009 0.05955 -0.02268 0.04896 -0.01851 L -5.55556E-7 -4.81481E-6 " pathEditMode="relative" rAng="3539281" ptsTypes="FffFF">
                                      <p:cBhvr>
                                        <p:cTn id="60" dur="2000" spd="-100000" fill="hold"/>
                                        <p:tgtEl>
                                          <p:spTgt spid="56"/>
                                        </p:tgtEl>
                                        <p:attrNameLst>
                                          <p:attrName>ppt_x</p:attrName>
                                          <p:attrName>ppt_y</p:attrName>
                                        </p:attrNameLst>
                                      </p:cBhvr>
                                      <p:rCtr x="-7378" y="7384"/>
                                    </p:animMotion>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51" presetClass="path" presetSubtype="0" accel="50000" decel="50000" fill="hold" nodeType="withEffect">
                                  <p:stCondLst>
                                    <p:cond delay="0"/>
                                  </p:stCondLst>
                                  <p:childTnLst>
                                    <p:animMotion origin="layout" path="M 0.15694 -0.01644 L 0.11643 0.00532 C 0.10823 0.01018 0.09455 0.01388 0.08192 0.01643 C 0.06642 0.01805 0.05405 0.01574 0.04493 0.01365 L 0.00273 0.00138 " pathEditMode="relative" rAng="5107225" ptsTypes="FffFF">
                                      <p:cBhvr>
                                        <p:cTn id="64" dur="2000" spd="-100000" fill="hold"/>
                                        <p:tgtEl>
                                          <p:spTgt spid="57"/>
                                        </p:tgtEl>
                                        <p:attrNameLst>
                                          <p:attrName>ppt_x</p:attrName>
                                          <p:attrName>ppt_y</p:attrName>
                                        </p:attrNameLst>
                                      </p:cBhvr>
                                      <p:rCtr x="-7658" y="1944"/>
                                    </p:animMotion>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51" presetClass="path" presetSubtype="0" accel="50000" decel="50000" fill="hold" nodeType="withEffect">
                                  <p:stCondLst>
                                    <p:cond delay="0"/>
                                  </p:stCondLst>
                                  <p:childTnLst>
                                    <p:animMotion origin="layout" path="M 0.16213 -0.36667 L 0.1284 -0.25625 C 0.11421 -0.23796 0.10119 -0.20324 0.09611 -0.16736 C 0.07983 -0.13033 0.05756 -0.10903 0.05365 -0.08449 L 0.00143 0.00254 " pathEditMode="relative" rAng="2212882" ptsTypes="FffFF">
                                      <p:cBhvr>
                                        <p:cTn id="68" dur="2000" spd="-100000" fill="hold"/>
                                        <p:tgtEl>
                                          <p:spTgt spid="43"/>
                                        </p:tgtEl>
                                        <p:attrNameLst>
                                          <p:attrName>ppt_x</p:attrName>
                                          <p:attrName>ppt_y</p:attrName>
                                        </p:attrNameLst>
                                      </p:cBhvr>
                                      <p:rCtr x="-7462" y="19213"/>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xEl>
                                              <p:pRg st="2" end="2"/>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par>
                          <p:cTn id="75" fill="hold">
                            <p:stCondLst>
                              <p:cond delay="0"/>
                            </p:stCondLst>
                            <p:childTnLst>
                              <p:par>
                                <p:cTn id="76" presetID="10" presetClass="entr" presetSubtype="0" fill="hold"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500"/>
                                        <p:tgtEl>
                                          <p:spTgt spid="78"/>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500"/>
                                        <p:tgtEl>
                                          <p:spTgt spid="80"/>
                                        </p:tgtEl>
                                      </p:cBhvr>
                                    </p:animEffect>
                                  </p:childTnLst>
                                </p:cTn>
                              </p:par>
                            </p:childTnLst>
                          </p:cTn>
                        </p:par>
                        <p:par>
                          <p:cTn id="87" fill="hold">
                            <p:stCondLst>
                              <p:cond delay="1500"/>
                            </p:stCondLst>
                            <p:childTnLst>
                              <p:par>
                                <p:cTn id="88" presetID="10" presetClass="exit" presetSubtype="0" fill="hold" grpId="0" nodeType="afterEffect">
                                  <p:stCondLst>
                                    <p:cond delay="0"/>
                                  </p:stCondLst>
                                  <p:childTnLst>
                                    <p:animEffect transition="out" filter="fade">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500"/>
                                        <p:tgtEl>
                                          <p:spTgt spid="81"/>
                                        </p:tgtEl>
                                      </p:cBhvr>
                                    </p:animEffect>
                                  </p:childTnLst>
                                </p:cTn>
                              </p:par>
                            </p:childTnLst>
                          </p:cTn>
                        </p:par>
                        <p:par>
                          <p:cTn id="95" fill="hold">
                            <p:stCondLst>
                              <p:cond delay="2500"/>
                            </p:stCondLst>
                            <p:childTnLst>
                              <p:par>
                                <p:cTn id="96" presetID="1" presetClass="entr" presetSubtype="0"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p:bldP spid="17" grpId="0" build="p"/>
      <p:bldP spid="7" grpId="0" animBg="1"/>
      <p:bldP spid="9" grpId="0" animBg="1"/>
      <p:bldP spid="77" grpId="0" animBg="1"/>
      <p:bldP spid="80" grpId="0"/>
      <p:bldP spid="81" grpId="0" animBg="1"/>
      <p:bldP spid="82"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Directory and SSO Integration</a:t>
            </a:r>
            <a:endParaRPr lang="en-US" dirty="0"/>
          </a:p>
        </p:txBody>
      </p:sp>
      <p:sp>
        <p:nvSpPr>
          <p:cNvPr id="3" name="Text Placeholder 2"/>
          <p:cNvSpPr>
            <a:spLocks noGrp="1"/>
          </p:cNvSpPr>
          <p:nvPr>
            <p:ph idx="1"/>
          </p:nvPr>
        </p:nvSpPr>
        <p:spPr>
          <a:xfrm>
            <a:off x="519112" y="1447799"/>
            <a:ext cx="11149013" cy="3933384"/>
          </a:xfrm>
        </p:spPr>
        <p:txBody>
          <a:bodyPr/>
          <a:lstStyle/>
          <a:p>
            <a:r>
              <a:rPr lang="en-US" dirty="0" smtClean="0"/>
              <a:t>Single place for management</a:t>
            </a:r>
          </a:p>
          <a:p>
            <a:pPr lvl="1"/>
            <a:r>
              <a:rPr lang="en-US" dirty="0" smtClean="0"/>
              <a:t>User and groups including security groups</a:t>
            </a:r>
          </a:p>
          <a:p>
            <a:pPr lvl="1"/>
            <a:r>
              <a:rPr lang="en-US" dirty="0" smtClean="0"/>
              <a:t>Passwords</a:t>
            </a:r>
          </a:p>
          <a:p>
            <a:pPr lvl="1"/>
            <a:r>
              <a:rPr lang="en-US" dirty="0" smtClean="0"/>
              <a:t>Password policies</a:t>
            </a:r>
          </a:p>
          <a:p>
            <a:r>
              <a:rPr lang="en-US" dirty="0" smtClean="0"/>
              <a:t>Support for Enterprise Single Sign on</a:t>
            </a:r>
          </a:p>
          <a:p>
            <a:r>
              <a:rPr lang="en-US" dirty="0" smtClean="0"/>
              <a:t>Support for Hybrid environments for services such as Exchange Online</a:t>
            </a:r>
          </a:p>
          <a:p>
            <a:r>
              <a:rPr lang="en-US" dirty="0" smtClean="0"/>
              <a:t>Options for Strong Authentication (e.g. Smart cards)</a:t>
            </a:r>
          </a:p>
        </p:txBody>
      </p:sp>
    </p:spTree>
    <p:extLst>
      <p:ext uri="{BB962C8B-B14F-4D97-AF65-F5344CB8AC3E}">
        <p14:creationId xmlns:p14="http://schemas.microsoft.com/office/powerpoint/2010/main" val="1862925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Comparison</a:t>
            </a:r>
            <a:endParaRPr lang="en-US" dirty="0"/>
          </a:p>
        </p:txBody>
      </p:sp>
      <p:sp>
        <p:nvSpPr>
          <p:cNvPr id="6" name="Freeform 5"/>
          <p:cNvSpPr/>
          <p:nvPr/>
        </p:nvSpPr>
        <p:spPr>
          <a:xfrm>
            <a:off x="194876" y="1056499"/>
            <a:ext cx="3702569" cy="518400"/>
          </a:xfrm>
          <a:custGeom>
            <a:avLst/>
            <a:gdLst>
              <a:gd name="connsiteX0" fmla="*/ 0 w 3409443"/>
              <a:gd name="connsiteY0" fmla="*/ 0 h 518400"/>
              <a:gd name="connsiteX1" fmla="*/ 3409443 w 3409443"/>
              <a:gd name="connsiteY1" fmla="*/ 0 h 518400"/>
              <a:gd name="connsiteX2" fmla="*/ 3409443 w 3409443"/>
              <a:gd name="connsiteY2" fmla="*/ 518400 h 518400"/>
              <a:gd name="connsiteX3" fmla="*/ 0 w 3409443"/>
              <a:gd name="connsiteY3" fmla="*/ 518400 h 518400"/>
              <a:gd name="connsiteX4" fmla="*/ 0 w 34094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443" h="518400">
                <a:moveTo>
                  <a:pt x="0" y="0"/>
                </a:moveTo>
                <a:lnTo>
                  <a:pt x="3409443" y="0"/>
                </a:lnTo>
                <a:lnTo>
                  <a:pt x="3409443" y="518400"/>
                </a:lnTo>
                <a:lnTo>
                  <a:pt x="0" y="518400"/>
                </a:lnTo>
                <a:lnTo>
                  <a:pt x="0" y="0"/>
                </a:lnTo>
                <a:close/>
              </a:path>
            </a:pathLst>
          </a:custGeom>
          <a:solidFill>
            <a:schemeClr val="accent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r>
              <a:rPr lang="en-US" sz="2300" dirty="0">
                <a:solidFill>
                  <a:schemeClr val="bg1">
                    <a:alpha val="99000"/>
                  </a:schemeClr>
                </a:solidFill>
              </a:rPr>
              <a:t>1. </a:t>
            </a:r>
            <a:r>
              <a:rPr lang="en-US" sz="2300" dirty="0" smtClean="0">
                <a:solidFill>
                  <a:schemeClr val="bg1">
                    <a:alpha val="99000"/>
                  </a:schemeClr>
                </a:solidFill>
              </a:rPr>
              <a:t>No Integration</a:t>
            </a:r>
            <a:endParaRPr lang="en-US" sz="2300" dirty="0">
              <a:solidFill>
                <a:schemeClr val="bg1">
                  <a:alpha val="99000"/>
                </a:schemeClr>
              </a:solidFill>
            </a:endParaRPr>
          </a:p>
        </p:txBody>
      </p:sp>
      <p:sp>
        <p:nvSpPr>
          <p:cNvPr id="7" name="Freeform 6"/>
          <p:cNvSpPr/>
          <p:nvPr/>
        </p:nvSpPr>
        <p:spPr>
          <a:xfrm>
            <a:off x="194875" y="1574899"/>
            <a:ext cx="3702570" cy="4843820"/>
          </a:xfrm>
          <a:custGeom>
            <a:avLst/>
            <a:gdLst>
              <a:gd name="connsiteX0" fmla="*/ 0 w 3409443"/>
              <a:gd name="connsiteY0" fmla="*/ 0 h 4843820"/>
              <a:gd name="connsiteX1" fmla="*/ 3409443 w 3409443"/>
              <a:gd name="connsiteY1" fmla="*/ 0 h 4843820"/>
              <a:gd name="connsiteX2" fmla="*/ 3409443 w 3409443"/>
              <a:gd name="connsiteY2" fmla="*/ 4843820 h 4843820"/>
              <a:gd name="connsiteX3" fmla="*/ 0 w 3409443"/>
              <a:gd name="connsiteY3" fmla="*/ 4843820 h 4843820"/>
              <a:gd name="connsiteX4" fmla="*/ 0 w 3409443"/>
              <a:gd name="connsiteY4" fmla="*/ 0 h 484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443" h="4843820">
                <a:moveTo>
                  <a:pt x="0" y="0"/>
                </a:moveTo>
                <a:lnTo>
                  <a:pt x="3409443" y="0"/>
                </a:lnTo>
                <a:lnTo>
                  <a:pt x="3409443" y="4843820"/>
                </a:lnTo>
                <a:lnTo>
                  <a:pt x="0" y="4843820"/>
                </a:lnTo>
                <a:lnTo>
                  <a:pt x="0" y="0"/>
                </a:lnTo>
                <a:close/>
              </a:path>
            </a:pathLst>
          </a:custGeom>
          <a:solidFill>
            <a:schemeClr val="accent3">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marL="58735" lvl="1"/>
            <a:r>
              <a:rPr lang="en-US" dirty="0">
                <a:solidFill>
                  <a:schemeClr val="bg1"/>
                </a:solidFill>
              </a:rPr>
              <a:t>Appropriate for</a:t>
            </a:r>
          </a:p>
          <a:p>
            <a:pPr marL="452419" lvl="2" indent="-285738">
              <a:buFont typeface="Arial" pitchFamily="34" charset="0"/>
              <a:buChar char="•"/>
            </a:pPr>
            <a:r>
              <a:rPr lang="en-US" dirty="0">
                <a:solidFill>
                  <a:schemeClr val="bg1"/>
                </a:solidFill>
              </a:rPr>
              <a:t>Smaller orgs without AD </a:t>
            </a:r>
            <a:r>
              <a:rPr lang="en-US" dirty="0" smtClean="0">
                <a:solidFill>
                  <a:schemeClr val="bg1"/>
                </a:solidFill>
              </a:rPr>
              <a:t>on-premises</a:t>
            </a:r>
            <a:endParaRPr lang="en-US" dirty="0">
              <a:solidFill>
                <a:schemeClr val="bg1"/>
              </a:solidFill>
            </a:endParaRPr>
          </a:p>
          <a:p>
            <a:pPr lvl="1"/>
            <a:endParaRPr lang="en-US" dirty="0">
              <a:solidFill>
                <a:schemeClr val="bg1"/>
              </a:solidFill>
            </a:endParaRPr>
          </a:p>
          <a:p>
            <a:pPr marL="58735" lvl="1"/>
            <a:r>
              <a:rPr lang="en-US" dirty="0">
                <a:solidFill>
                  <a:schemeClr val="bg1"/>
                </a:solidFill>
              </a:rPr>
              <a:t>Pros</a:t>
            </a:r>
          </a:p>
          <a:p>
            <a:pPr marL="452419" lvl="2" indent="-285738">
              <a:buFont typeface="Arial" pitchFamily="34" charset="0"/>
              <a:buChar char="•"/>
            </a:pPr>
            <a:r>
              <a:rPr lang="en-US" dirty="0">
                <a:solidFill>
                  <a:schemeClr val="bg1"/>
                </a:solidFill>
              </a:rPr>
              <a:t>No servers required </a:t>
            </a:r>
            <a:r>
              <a:rPr lang="en-US" dirty="0" smtClean="0">
                <a:solidFill>
                  <a:schemeClr val="bg1"/>
                </a:solidFill>
              </a:rPr>
              <a:t>on-premises</a:t>
            </a:r>
            <a:endParaRPr lang="en-US" dirty="0">
              <a:solidFill>
                <a:schemeClr val="bg1"/>
              </a:solidFill>
            </a:endParaRPr>
          </a:p>
          <a:p>
            <a:pPr lvl="1"/>
            <a:endParaRPr lang="en-US" dirty="0">
              <a:solidFill>
                <a:schemeClr val="bg1"/>
              </a:solidFill>
            </a:endParaRPr>
          </a:p>
          <a:p>
            <a:pPr marL="58735" lvl="1"/>
            <a:r>
              <a:rPr lang="en-US" dirty="0">
                <a:solidFill>
                  <a:schemeClr val="bg1"/>
                </a:solidFill>
              </a:rPr>
              <a:t>Cons</a:t>
            </a:r>
          </a:p>
          <a:p>
            <a:pPr marL="452419" lvl="2" indent="-285738">
              <a:buFont typeface="Arial" pitchFamily="34" charset="0"/>
              <a:buChar char="•"/>
            </a:pPr>
            <a:r>
              <a:rPr lang="en-US" dirty="0">
                <a:solidFill>
                  <a:schemeClr val="bg1"/>
                </a:solidFill>
              </a:rPr>
              <a:t>No SSO</a:t>
            </a:r>
          </a:p>
          <a:p>
            <a:pPr marL="452419" lvl="2" indent="-285738">
              <a:buFont typeface="Arial" pitchFamily="34" charset="0"/>
              <a:buChar char="•"/>
            </a:pPr>
            <a:r>
              <a:rPr lang="en-US" dirty="0">
                <a:solidFill>
                  <a:schemeClr val="bg1"/>
                </a:solidFill>
              </a:rPr>
              <a:t>No 2FA</a:t>
            </a:r>
          </a:p>
          <a:p>
            <a:pPr marL="452419" lvl="2" indent="-285738">
              <a:buFont typeface="Arial" pitchFamily="34" charset="0"/>
              <a:buChar char="•"/>
            </a:pPr>
            <a:r>
              <a:rPr lang="en-US" dirty="0">
                <a:solidFill>
                  <a:schemeClr val="bg1"/>
                </a:solidFill>
              </a:rPr>
              <a:t>2 sets of credentials to manage with differing password policies</a:t>
            </a:r>
          </a:p>
          <a:p>
            <a:pPr marL="452419" lvl="2" indent="-285738">
              <a:buFont typeface="Arial" pitchFamily="34" charset="0"/>
              <a:buChar char="•"/>
            </a:pPr>
            <a:r>
              <a:rPr lang="en-US" dirty="0">
                <a:solidFill>
                  <a:schemeClr val="bg1"/>
                </a:solidFill>
              </a:rPr>
              <a:t>IDs mastered in the cloud</a:t>
            </a:r>
          </a:p>
        </p:txBody>
      </p:sp>
      <p:sp>
        <p:nvSpPr>
          <p:cNvPr id="8" name="Freeform 7"/>
          <p:cNvSpPr/>
          <p:nvPr/>
        </p:nvSpPr>
        <p:spPr>
          <a:xfrm>
            <a:off x="4137289" y="1056499"/>
            <a:ext cx="3818177" cy="518400"/>
          </a:xfrm>
          <a:custGeom>
            <a:avLst/>
            <a:gdLst>
              <a:gd name="connsiteX0" fmla="*/ 0 w 3409443"/>
              <a:gd name="connsiteY0" fmla="*/ 0 h 518400"/>
              <a:gd name="connsiteX1" fmla="*/ 3409443 w 3409443"/>
              <a:gd name="connsiteY1" fmla="*/ 0 h 518400"/>
              <a:gd name="connsiteX2" fmla="*/ 3409443 w 3409443"/>
              <a:gd name="connsiteY2" fmla="*/ 518400 h 518400"/>
              <a:gd name="connsiteX3" fmla="*/ 0 w 3409443"/>
              <a:gd name="connsiteY3" fmla="*/ 518400 h 518400"/>
              <a:gd name="connsiteX4" fmla="*/ 0 w 34094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443" h="518400">
                <a:moveTo>
                  <a:pt x="0" y="0"/>
                </a:moveTo>
                <a:lnTo>
                  <a:pt x="3409443" y="0"/>
                </a:lnTo>
                <a:lnTo>
                  <a:pt x="3409443" y="518400"/>
                </a:lnTo>
                <a:lnTo>
                  <a:pt x="0" y="518400"/>
                </a:lnTo>
                <a:lnTo>
                  <a:pt x="0" y="0"/>
                </a:lnTo>
                <a:close/>
              </a:path>
            </a:pathLst>
          </a:custGeom>
          <a:solidFill>
            <a:schemeClr val="accent4"/>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r>
              <a:rPr lang="en-US" sz="2300" dirty="0">
                <a:solidFill>
                  <a:schemeClr val="bg1">
                    <a:alpha val="99000"/>
                  </a:schemeClr>
                </a:solidFill>
              </a:rPr>
              <a:t>2. </a:t>
            </a:r>
            <a:r>
              <a:rPr lang="en-US" sz="2300" dirty="0" smtClean="0">
                <a:solidFill>
                  <a:schemeClr val="bg1">
                    <a:alpha val="99000"/>
                  </a:schemeClr>
                </a:solidFill>
              </a:rPr>
              <a:t>Directory Only</a:t>
            </a:r>
            <a:endParaRPr lang="en-US" sz="2300" dirty="0">
              <a:solidFill>
                <a:schemeClr val="bg1">
                  <a:alpha val="99000"/>
                </a:schemeClr>
              </a:solidFill>
            </a:endParaRPr>
          </a:p>
        </p:txBody>
      </p:sp>
      <p:sp>
        <p:nvSpPr>
          <p:cNvPr id="9" name="Freeform 8"/>
          <p:cNvSpPr/>
          <p:nvPr/>
        </p:nvSpPr>
        <p:spPr>
          <a:xfrm>
            <a:off x="4137289" y="1574899"/>
            <a:ext cx="3818177" cy="4843820"/>
          </a:xfrm>
          <a:custGeom>
            <a:avLst/>
            <a:gdLst>
              <a:gd name="connsiteX0" fmla="*/ 0 w 3409443"/>
              <a:gd name="connsiteY0" fmla="*/ 0 h 4843820"/>
              <a:gd name="connsiteX1" fmla="*/ 3409443 w 3409443"/>
              <a:gd name="connsiteY1" fmla="*/ 0 h 4843820"/>
              <a:gd name="connsiteX2" fmla="*/ 3409443 w 3409443"/>
              <a:gd name="connsiteY2" fmla="*/ 4843820 h 4843820"/>
              <a:gd name="connsiteX3" fmla="*/ 0 w 3409443"/>
              <a:gd name="connsiteY3" fmla="*/ 4843820 h 4843820"/>
              <a:gd name="connsiteX4" fmla="*/ 0 w 3409443"/>
              <a:gd name="connsiteY4" fmla="*/ 0 h 484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443" h="4843820">
                <a:moveTo>
                  <a:pt x="0" y="0"/>
                </a:moveTo>
                <a:lnTo>
                  <a:pt x="3409443" y="0"/>
                </a:lnTo>
                <a:lnTo>
                  <a:pt x="3409443" y="4843820"/>
                </a:lnTo>
                <a:lnTo>
                  <a:pt x="0" y="4843820"/>
                </a:lnTo>
                <a:lnTo>
                  <a:pt x="0" y="0"/>
                </a:lnTo>
                <a:close/>
              </a:path>
            </a:pathLst>
          </a:custGeom>
          <a:solidFill>
            <a:schemeClr val="accent4">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marL="58735" lvl="1"/>
            <a:r>
              <a:rPr lang="en-US" dirty="0">
                <a:solidFill>
                  <a:schemeClr val="bg1"/>
                </a:solidFill>
              </a:rPr>
              <a:t>Appropriate for</a:t>
            </a:r>
          </a:p>
          <a:p>
            <a:pPr marL="452419" lvl="2" indent="-285738">
              <a:buFont typeface="Arial" pitchFamily="34" charset="0"/>
              <a:buChar char="•"/>
            </a:pPr>
            <a:r>
              <a:rPr lang="en-US" dirty="0">
                <a:solidFill>
                  <a:schemeClr val="bg1"/>
                </a:solidFill>
              </a:rPr>
              <a:t>Medium/Large orgs with AD </a:t>
            </a:r>
            <a:r>
              <a:rPr lang="en-US" dirty="0" smtClean="0">
                <a:solidFill>
                  <a:schemeClr val="bg1"/>
                </a:solidFill>
              </a:rPr>
              <a:t>on-premises</a:t>
            </a:r>
            <a:endParaRPr lang="en-US" dirty="0">
              <a:solidFill>
                <a:schemeClr val="bg1"/>
              </a:solidFill>
            </a:endParaRPr>
          </a:p>
          <a:p>
            <a:pPr marL="452419" lvl="2" indent="-285738">
              <a:buFont typeface="Arial" pitchFamily="34" charset="0"/>
              <a:buChar char="•"/>
            </a:pPr>
            <a:endParaRPr lang="en-US" dirty="0">
              <a:solidFill>
                <a:schemeClr val="bg1"/>
              </a:solidFill>
            </a:endParaRPr>
          </a:p>
          <a:p>
            <a:pPr marL="58735" lvl="1"/>
            <a:r>
              <a:rPr lang="en-US" dirty="0">
                <a:solidFill>
                  <a:schemeClr val="bg1"/>
                </a:solidFill>
              </a:rPr>
              <a:t>Pros</a:t>
            </a:r>
          </a:p>
          <a:p>
            <a:pPr marL="452419" lvl="2" indent="-285738">
              <a:buFont typeface="Arial" pitchFamily="34" charset="0"/>
              <a:buChar char="•"/>
            </a:pPr>
            <a:r>
              <a:rPr lang="en-US" dirty="0">
                <a:solidFill>
                  <a:schemeClr val="bg1"/>
                </a:solidFill>
              </a:rPr>
              <a:t>Users and groups mastered </a:t>
            </a:r>
            <a:r>
              <a:rPr lang="en-US" dirty="0" smtClean="0">
                <a:solidFill>
                  <a:schemeClr val="bg1"/>
                </a:solidFill>
              </a:rPr>
              <a:t>on-premises</a:t>
            </a:r>
            <a:endParaRPr lang="en-US" dirty="0">
              <a:solidFill>
                <a:schemeClr val="bg1"/>
              </a:solidFill>
            </a:endParaRPr>
          </a:p>
          <a:p>
            <a:pPr marL="452419" lvl="2" indent="-285738">
              <a:buFont typeface="Arial" pitchFamily="34" charset="0"/>
              <a:buChar char="•"/>
            </a:pPr>
            <a:r>
              <a:rPr lang="en-US" dirty="0">
                <a:solidFill>
                  <a:schemeClr val="bg1"/>
                </a:solidFill>
              </a:rPr>
              <a:t>Enables co-existence scenarios</a:t>
            </a:r>
          </a:p>
          <a:p>
            <a:pPr marL="58735" lvl="1"/>
            <a:endParaRPr lang="en-US" dirty="0">
              <a:solidFill>
                <a:schemeClr val="bg1"/>
              </a:solidFill>
            </a:endParaRPr>
          </a:p>
          <a:p>
            <a:pPr marL="58735" lvl="1"/>
            <a:r>
              <a:rPr lang="en-US" dirty="0">
                <a:solidFill>
                  <a:schemeClr val="bg1"/>
                </a:solidFill>
              </a:rPr>
              <a:t>Cons</a:t>
            </a:r>
          </a:p>
          <a:p>
            <a:pPr marL="452419" lvl="2" indent="-285738">
              <a:buFont typeface="Arial" pitchFamily="34" charset="0"/>
              <a:buChar char="•"/>
            </a:pPr>
            <a:r>
              <a:rPr lang="en-US" dirty="0">
                <a:solidFill>
                  <a:schemeClr val="bg1"/>
                </a:solidFill>
              </a:rPr>
              <a:t>No SSO</a:t>
            </a:r>
          </a:p>
          <a:p>
            <a:pPr marL="452419" lvl="2" indent="-285738">
              <a:buFont typeface="Arial" pitchFamily="34" charset="0"/>
              <a:buChar char="•"/>
            </a:pPr>
            <a:r>
              <a:rPr lang="en-US" dirty="0">
                <a:solidFill>
                  <a:schemeClr val="bg1"/>
                </a:solidFill>
              </a:rPr>
              <a:t>No 2FA</a:t>
            </a:r>
          </a:p>
          <a:p>
            <a:pPr marL="452419" lvl="2" indent="-285738">
              <a:buFont typeface="Arial" pitchFamily="34" charset="0"/>
              <a:buChar char="•"/>
            </a:pPr>
            <a:r>
              <a:rPr lang="en-US" dirty="0">
                <a:solidFill>
                  <a:schemeClr val="bg1"/>
                </a:solidFill>
              </a:rPr>
              <a:t>2 sets of credentials to manage with differing password policies</a:t>
            </a:r>
          </a:p>
          <a:p>
            <a:pPr marL="452419" lvl="2" indent="-285738">
              <a:buFont typeface="Arial" pitchFamily="34" charset="0"/>
              <a:buChar char="•"/>
            </a:pPr>
            <a:r>
              <a:rPr lang="en-US" dirty="0">
                <a:solidFill>
                  <a:schemeClr val="bg1"/>
                </a:solidFill>
              </a:rPr>
              <a:t>Single server deployment</a:t>
            </a:r>
          </a:p>
        </p:txBody>
      </p:sp>
      <p:sp>
        <p:nvSpPr>
          <p:cNvPr id="10" name="Freeform 9"/>
          <p:cNvSpPr/>
          <p:nvPr/>
        </p:nvSpPr>
        <p:spPr>
          <a:xfrm>
            <a:off x="8188945" y="1056499"/>
            <a:ext cx="3818177" cy="518400"/>
          </a:xfrm>
          <a:custGeom>
            <a:avLst/>
            <a:gdLst>
              <a:gd name="connsiteX0" fmla="*/ 0 w 3409443"/>
              <a:gd name="connsiteY0" fmla="*/ 0 h 518400"/>
              <a:gd name="connsiteX1" fmla="*/ 3409443 w 3409443"/>
              <a:gd name="connsiteY1" fmla="*/ 0 h 518400"/>
              <a:gd name="connsiteX2" fmla="*/ 3409443 w 3409443"/>
              <a:gd name="connsiteY2" fmla="*/ 518400 h 518400"/>
              <a:gd name="connsiteX3" fmla="*/ 0 w 3409443"/>
              <a:gd name="connsiteY3" fmla="*/ 518400 h 518400"/>
              <a:gd name="connsiteX4" fmla="*/ 0 w 34094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443" h="518400">
                <a:moveTo>
                  <a:pt x="0" y="0"/>
                </a:moveTo>
                <a:lnTo>
                  <a:pt x="3409443" y="0"/>
                </a:lnTo>
                <a:lnTo>
                  <a:pt x="3409443" y="518400"/>
                </a:lnTo>
                <a:lnTo>
                  <a:pt x="0" y="518400"/>
                </a:lnTo>
                <a:lnTo>
                  <a:pt x="0" y="0"/>
                </a:lnTo>
                <a:close/>
              </a:path>
            </a:pathLst>
          </a:custGeom>
          <a:solidFill>
            <a:schemeClr val="accent5"/>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r>
              <a:rPr lang="en-US" sz="2300" dirty="0">
                <a:solidFill>
                  <a:schemeClr val="bg1">
                    <a:alpha val="99000"/>
                  </a:schemeClr>
                </a:solidFill>
              </a:rPr>
              <a:t>3. </a:t>
            </a:r>
            <a:r>
              <a:rPr lang="en-US" sz="2300" dirty="0" smtClean="0">
                <a:solidFill>
                  <a:schemeClr val="bg1">
                    <a:alpha val="99000"/>
                  </a:schemeClr>
                </a:solidFill>
              </a:rPr>
              <a:t>Directory and SSO</a:t>
            </a:r>
            <a:endParaRPr lang="en-US" sz="2300" dirty="0">
              <a:solidFill>
                <a:schemeClr val="bg1">
                  <a:alpha val="99000"/>
                </a:schemeClr>
              </a:solidFill>
            </a:endParaRPr>
          </a:p>
        </p:txBody>
      </p:sp>
      <p:sp>
        <p:nvSpPr>
          <p:cNvPr id="11" name="Freeform 10"/>
          <p:cNvSpPr/>
          <p:nvPr/>
        </p:nvSpPr>
        <p:spPr>
          <a:xfrm>
            <a:off x="8188945" y="1574899"/>
            <a:ext cx="3818177" cy="4843820"/>
          </a:xfrm>
          <a:custGeom>
            <a:avLst/>
            <a:gdLst>
              <a:gd name="connsiteX0" fmla="*/ 0 w 3409443"/>
              <a:gd name="connsiteY0" fmla="*/ 0 h 4843820"/>
              <a:gd name="connsiteX1" fmla="*/ 3409443 w 3409443"/>
              <a:gd name="connsiteY1" fmla="*/ 0 h 4843820"/>
              <a:gd name="connsiteX2" fmla="*/ 3409443 w 3409443"/>
              <a:gd name="connsiteY2" fmla="*/ 4843820 h 4843820"/>
              <a:gd name="connsiteX3" fmla="*/ 0 w 3409443"/>
              <a:gd name="connsiteY3" fmla="*/ 4843820 h 4843820"/>
              <a:gd name="connsiteX4" fmla="*/ 0 w 3409443"/>
              <a:gd name="connsiteY4" fmla="*/ 0 h 484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443" h="4843820">
                <a:moveTo>
                  <a:pt x="0" y="0"/>
                </a:moveTo>
                <a:lnTo>
                  <a:pt x="3409443" y="0"/>
                </a:lnTo>
                <a:lnTo>
                  <a:pt x="3409443" y="4843820"/>
                </a:lnTo>
                <a:lnTo>
                  <a:pt x="0" y="4843820"/>
                </a:lnTo>
                <a:lnTo>
                  <a:pt x="0" y="0"/>
                </a:lnTo>
                <a:close/>
              </a:path>
            </a:pathLst>
          </a:custGeom>
          <a:solidFill>
            <a:schemeClr val="accent5">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marL="58735" lvl="1"/>
            <a:r>
              <a:rPr lang="en-US" dirty="0">
                <a:solidFill>
                  <a:schemeClr val="bg1"/>
                </a:solidFill>
              </a:rPr>
              <a:t>Appropriate for</a:t>
            </a:r>
          </a:p>
          <a:p>
            <a:pPr marL="452419" lvl="2" indent="-285738">
              <a:buFont typeface="Arial" pitchFamily="34" charset="0"/>
              <a:buChar char="•"/>
            </a:pPr>
            <a:r>
              <a:rPr lang="en-US" dirty="0">
                <a:solidFill>
                  <a:schemeClr val="bg1"/>
                </a:solidFill>
              </a:rPr>
              <a:t>Larger enterprise orgs with AD </a:t>
            </a:r>
            <a:r>
              <a:rPr lang="en-US" dirty="0" smtClean="0">
                <a:solidFill>
                  <a:schemeClr val="bg1"/>
                </a:solidFill>
              </a:rPr>
              <a:t>on-premises</a:t>
            </a:r>
            <a:endParaRPr lang="en-US" dirty="0">
              <a:solidFill>
                <a:schemeClr val="bg1"/>
              </a:solidFill>
            </a:endParaRPr>
          </a:p>
          <a:p>
            <a:pPr marL="58735" lvl="1"/>
            <a:endParaRPr lang="en-US" dirty="0">
              <a:solidFill>
                <a:schemeClr val="bg1"/>
              </a:solidFill>
            </a:endParaRPr>
          </a:p>
          <a:p>
            <a:pPr marL="58735" lvl="1"/>
            <a:r>
              <a:rPr lang="en-US" dirty="0">
                <a:solidFill>
                  <a:schemeClr val="bg1"/>
                </a:solidFill>
              </a:rPr>
              <a:t>Pros</a:t>
            </a:r>
          </a:p>
          <a:p>
            <a:pPr marL="452419" lvl="2" indent="-285738">
              <a:buFont typeface="Arial" pitchFamily="34" charset="0"/>
              <a:buChar char="•"/>
            </a:pPr>
            <a:r>
              <a:rPr lang="en-US" dirty="0">
                <a:solidFill>
                  <a:schemeClr val="bg1"/>
                </a:solidFill>
              </a:rPr>
              <a:t>SSO with corporate cred</a:t>
            </a:r>
          </a:p>
          <a:p>
            <a:pPr marL="452419" lvl="2" indent="-285738">
              <a:buFont typeface="Arial" pitchFamily="34" charset="0"/>
              <a:buChar char="•"/>
            </a:pPr>
            <a:r>
              <a:rPr lang="en-US" dirty="0">
                <a:solidFill>
                  <a:schemeClr val="bg1"/>
                </a:solidFill>
              </a:rPr>
              <a:t>IDs mastered </a:t>
            </a:r>
            <a:r>
              <a:rPr lang="en-US" dirty="0" smtClean="0">
                <a:solidFill>
                  <a:schemeClr val="bg1"/>
                </a:solidFill>
              </a:rPr>
              <a:t>on-premises</a:t>
            </a:r>
            <a:endParaRPr lang="en-US" dirty="0">
              <a:solidFill>
                <a:schemeClr val="bg1"/>
              </a:solidFill>
            </a:endParaRPr>
          </a:p>
          <a:p>
            <a:pPr marL="452419" lvl="2" indent="-285738">
              <a:buFont typeface="Arial" pitchFamily="34" charset="0"/>
              <a:buChar char="•"/>
            </a:pPr>
            <a:r>
              <a:rPr lang="en-US" dirty="0">
                <a:solidFill>
                  <a:schemeClr val="bg1"/>
                </a:solidFill>
              </a:rPr>
              <a:t>Password policy controlled </a:t>
            </a:r>
            <a:r>
              <a:rPr lang="en-US" dirty="0" smtClean="0">
                <a:solidFill>
                  <a:schemeClr val="bg1"/>
                </a:solidFill>
              </a:rPr>
              <a:t>on-premises</a:t>
            </a:r>
            <a:endParaRPr lang="en-US" dirty="0">
              <a:solidFill>
                <a:schemeClr val="bg1"/>
              </a:solidFill>
            </a:endParaRPr>
          </a:p>
          <a:p>
            <a:pPr marL="452419" lvl="2" indent="-285738">
              <a:buFont typeface="Arial" pitchFamily="34" charset="0"/>
              <a:buChar char="•"/>
            </a:pPr>
            <a:r>
              <a:rPr lang="en-US" dirty="0">
                <a:solidFill>
                  <a:schemeClr val="bg1"/>
                </a:solidFill>
              </a:rPr>
              <a:t>2FA solutions possible</a:t>
            </a:r>
          </a:p>
          <a:p>
            <a:pPr marL="452419" lvl="2" indent="-285738">
              <a:buFont typeface="Arial" pitchFamily="34" charset="0"/>
              <a:buChar char="•"/>
            </a:pPr>
            <a:r>
              <a:rPr lang="en-US" dirty="0">
                <a:solidFill>
                  <a:schemeClr val="bg1"/>
                </a:solidFill>
              </a:rPr>
              <a:t>Enables </a:t>
            </a:r>
            <a:r>
              <a:rPr lang="en-US" dirty="0" smtClean="0">
                <a:solidFill>
                  <a:schemeClr val="bg1"/>
                </a:solidFill>
              </a:rPr>
              <a:t>hybrid scenarios</a:t>
            </a:r>
          </a:p>
          <a:p>
            <a:pPr marL="452419" lvl="2" indent="-285738">
              <a:buFont typeface="Arial" pitchFamily="34" charset="0"/>
              <a:buChar char="•"/>
            </a:pPr>
            <a:r>
              <a:rPr lang="en-US" dirty="0" smtClean="0">
                <a:solidFill>
                  <a:schemeClr val="bg1"/>
                </a:solidFill>
              </a:rPr>
              <a:t>Location isolation</a:t>
            </a:r>
            <a:endParaRPr lang="en-US" dirty="0">
              <a:solidFill>
                <a:schemeClr val="bg1"/>
              </a:solidFill>
            </a:endParaRPr>
          </a:p>
          <a:p>
            <a:pPr marL="58735" lvl="1"/>
            <a:endParaRPr lang="en-US" dirty="0">
              <a:solidFill>
                <a:schemeClr val="bg1"/>
              </a:solidFill>
            </a:endParaRPr>
          </a:p>
          <a:p>
            <a:pPr marL="58735" lvl="1"/>
            <a:r>
              <a:rPr lang="en-US" dirty="0">
                <a:solidFill>
                  <a:schemeClr val="bg1"/>
                </a:solidFill>
              </a:rPr>
              <a:t>Cons</a:t>
            </a:r>
          </a:p>
          <a:p>
            <a:pPr marL="452419" lvl="2" indent="-285738">
              <a:buFont typeface="Arial" pitchFamily="34" charset="0"/>
              <a:buChar char="•"/>
            </a:pPr>
            <a:r>
              <a:rPr lang="en-US" dirty="0">
                <a:solidFill>
                  <a:schemeClr val="bg1"/>
                </a:solidFill>
              </a:rPr>
              <a:t>High availability server deployments required</a:t>
            </a:r>
          </a:p>
        </p:txBody>
      </p:sp>
    </p:spTree>
    <p:extLst>
      <p:ext uri="{BB962C8B-B14F-4D97-AF65-F5344CB8AC3E}">
        <p14:creationId xmlns:p14="http://schemas.microsoft.com/office/powerpoint/2010/main" val="2759586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Integration Requirements</a:t>
            </a:r>
            <a:endParaRPr lang="en-US" dirty="0"/>
          </a:p>
        </p:txBody>
      </p:sp>
      <p:sp>
        <p:nvSpPr>
          <p:cNvPr id="6" name="Content Placeholder 5"/>
          <p:cNvSpPr>
            <a:spLocks noGrp="1"/>
          </p:cNvSpPr>
          <p:nvPr>
            <p:ph type="body" sz="quarter" idx="10"/>
          </p:nvPr>
        </p:nvSpPr>
        <p:spPr/>
        <p:txBody>
          <a:bodyPr>
            <a:normAutofit/>
          </a:bodyPr>
          <a:lstStyle/>
          <a:p>
            <a:r>
              <a:rPr lang="en-US" dirty="0" smtClean="0"/>
              <a:t>Active Directory Forest Functionality level 2003 </a:t>
            </a:r>
          </a:p>
          <a:p>
            <a:r>
              <a:rPr lang="en-US" dirty="0" smtClean="0"/>
              <a:t>Windows 2008 for AD FS 2.0 and SSO</a:t>
            </a:r>
          </a:p>
          <a:p>
            <a:r>
              <a:rPr lang="en-US" dirty="0" smtClean="0"/>
              <a:t>Windows 2003 or above for Directory Synchronization</a:t>
            </a:r>
          </a:p>
          <a:p>
            <a:pPr lvl="1"/>
            <a:r>
              <a:rPr lang="en-US" dirty="0" smtClean="0"/>
              <a:t>Depreciated 32 Bit (Windows 2003)</a:t>
            </a:r>
          </a:p>
          <a:p>
            <a:pPr lvl="1"/>
            <a:r>
              <a:rPr lang="en-US" dirty="0" smtClean="0"/>
              <a:t>Recommended 64 Bit (Windows 2008 and above)</a:t>
            </a:r>
          </a:p>
          <a:p>
            <a:r>
              <a:rPr lang="en-US" dirty="0" smtClean="0"/>
              <a:t>Support Virtualization</a:t>
            </a:r>
          </a:p>
          <a:p>
            <a:r>
              <a:rPr lang="en-US" dirty="0" smtClean="0"/>
              <a:t>Single Forest</a:t>
            </a:r>
          </a:p>
          <a:p>
            <a:pPr lvl="1"/>
            <a:r>
              <a:rPr lang="en-US" dirty="0" smtClean="0"/>
              <a:t>Multiple domains in a single the forest</a:t>
            </a:r>
          </a:p>
          <a:p>
            <a:pPr lvl="1"/>
            <a:r>
              <a:rPr lang="en-US" dirty="0" smtClean="0"/>
              <a:t>Multi forest support through premier engagement</a:t>
            </a:r>
          </a:p>
        </p:txBody>
      </p:sp>
    </p:spTree>
    <p:extLst>
      <p:ext uri="{BB962C8B-B14F-4D97-AF65-F5344CB8AC3E}">
        <p14:creationId xmlns:p14="http://schemas.microsoft.com/office/powerpoint/2010/main" val="12143118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553999"/>
          </a:xfrm>
        </p:spPr>
        <p:txBody>
          <a:bodyPr/>
          <a:lstStyle/>
          <a:p>
            <a:r>
              <a:rPr lang="en-US" sz="4000" dirty="0"/>
              <a:t>Preparing for </a:t>
            </a:r>
            <a:r>
              <a:rPr lang="en-US" sz="4000" dirty="0" smtClean="0"/>
              <a:t>Directory integration and SSO</a:t>
            </a:r>
            <a:endParaRPr lang="en-US" sz="4000" dirty="0"/>
          </a:p>
        </p:txBody>
      </p:sp>
      <p:sp>
        <p:nvSpPr>
          <p:cNvPr id="3" name="Content Placeholder 2"/>
          <p:cNvSpPr>
            <a:spLocks noGrp="1"/>
          </p:cNvSpPr>
          <p:nvPr>
            <p:ph idx="1"/>
          </p:nvPr>
        </p:nvSpPr>
        <p:spPr>
          <a:xfrm>
            <a:off x="519113" y="1447801"/>
            <a:ext cx="11149013" cy="5257801"/>
          </a:xfrm>
        </p:spPr>
        <p:txBody>
          <a:bodyPr>
            <a:normAutofit/>
          </a:bodyPr>
          <a:lstStyle/>
          <a:p>
            <a:r>
              <a:rPr lang="en-US" dirty="0" smtClean="0"/>
              <a:t>Design for a high availability of AD FS 2.0 services</a:t>
            </a:r>
          </a:p>
          <a:p>
            <a:r>
              <a:rPr lang="en-US" dirty="0" smtClean="0"/>
              <a:t>Every User must have a UPN</a:t>
            </a:r>
          </a:p>
          <a:p>
            <a:r>
              <a:rPr lang="en-US" dirty="0" smtClean="0"/>
              <a:t>UPN suffix must match a validated domain in Office 365</a:t>
            </a:r>
          </a:p>
          <a:p>
            <a:r>
              <a:rPr lang="en-US" dirty="0" smtClean="0"/>
              <a:t>UPN Character restrictions</a:t>
            </a:r>
          </a:p>
          <a:p>
            <a:pPr lvl="1"/>
            <a:r>
              <a:rPr lang="en-US" dirty="0" smtClean="0"/>
              <a:t>Only certain characters allows: Letters, numbers</a:t>
            </a:r>
            <a:r>
              <a:rPr lang="en-US" dirty="0"/>
              <a:t> </a:t>
            </a:r>
            <a:r>
              <a:rPr lang="en-US" dirty="0" smtClean="0"/>
              <a:t>and .-_!#^~</a:t>
            </a:r>
          </a:p>
          <a:p>
            <a:pPr lvl="1"/>
            <a:r>
              <a:rPr lang="en-US" dirty="0" smtClean="0"/>
              <a:t>No dot before @ symbol (for example </a:t>
            </a:r>
            <a:r>
              <a:rPr lang="en-US" dirty="0" smtClean="0">
                <a:hlinkClick r:id="rId2"/>
              </a:rPr>
              <a:t>ross.adams@contoso.com</a:t>
            </a:r>
            <a:r>
              <a:rPr lang="en-US" dirty="0" smtClean="0"/>
              <a:t> is allowed but </a:t>
            </a:r>
            <a:r>
              <a:rPr lang="en-US" dirty="0" smtClean="0">
                <a:hlinkClick r:id="rId3"/>
              </a:rPr>
              <a:t>ross.adams.jr.@contoso.com</a:t>
            </a:r>
            <a:r>
              <a:rPr lang="en-US" dirty="0" smtClean="0"/>
              <a:t> isn’t)</a:t>
            </a:r>
          </a:p>
          <a:p>
            <a:r>
              <a:rPr lang="en-US" dirty="0" smtClean="0"/>
              <a:t>Users need use UPN to logon to Office 365 Apps</a:t>
            </a:r>
          </a:p>
          <a:p>
            <a:r>
              <a:rPr lang="en-US" dirty="0" smtClean="0">
                <a:hlinkClick r:id="rId4"/>
              </a:rPr>
              <a:t>Office 365 Deployment Readiness Tool </a:t>
            </a:r>
            <a:r>
              <a:rPr lang="en-US" dirty="0" smtClean="0"/>
              <a:t>checks all of these and more</a:t>
            </a:r>
          </a:p>
        </p:txBody>
      </p:sp>
    </p:spTree>
    <p:extLst>
      <p:ext uri="{BB962C8B-B14F-4D97-AF65-F5344CB8AC3E}">
        <p14:creationId xmlns:p14="http://schemas.microsoft.com/office/powerpoint/2010/main" val="16289127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Ross Adams; Jono Luk</External_x0020_Speaker>
    <Session_x0020_Code xmlns="2295e2e7-0eeb-498e-8716-217bb2ee6ee3"> OSP321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elements/1.1/"/>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8b529f77-48ab-4581-b468-93f09345b8aa"/>
    <ds:schemaRef ds:uri="http://schemas.microsoft.com/office/infopath/2007/PartnerControls"/>
    <ds:schemaRef ds:uri="2295e2e7-0eeb-498e-8716-217bb2ee6ee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2007</TotalTime>
  <Words>2383</Words>
  <Application>Microsoft Office PowerPoint</Application>
  <PresentationFormat>Custom</PresentationFormat>
  <Paragraphs>529</Paragraphs>
  <Slides>35</Slides>
  <Notes>19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39" baseType="lpstr">
      <vt:lpstr>TechEd_2012_Template_16x9</vt:lpstr>
      <vt:lpstr>White with Consolas font for code slides</vt:lpstr>
      <vt:lpstr>1_TechEd_2012_Template_16x9</vt:lpstr>
      <vt:lpstr>Visio</vt:lpstr>
      <vt:lpstr>Active Directory Integration with Microsoft Office 365</vt:lpstr>
      <vt:lpstr>Session Objectives</vt:lpstr>
      <vt:lpstr>Windows Azure Active Directory</vt:lpstr>
      <vt:lpstr>Windows Azure Active Directory Provisioning</vt:lpstr>
      <vt:lpstr>Architecture and Integration Options</vt:lpstr>
      <vt:lpstr>Why Directory and SSO Integration</vt:lpstr>
      <vt:lpstr>Integration Comparison</vt:lpstr>
      <vt:lpstr>General Integration Requirements</vt:lpstr>
      <vt:lpstr>Preparing for Directory integration and SSO</vt:lpstr>
      <vt:lpstr>Directory Integration Validations</vt:lpstr>
      <vt:lpstr>Directory Sync Setup Options</vt:lpstr>
      <vt:lpstr>Directory Sync configuration options</vt:lpstr>
      <vt:lpstr>Sign in Experience for Single Sign On Rich/Web clients</vt:lpstr>
      <vt:lpstr>Sign in Experience for Single Sign On  Exchange Online</vt:lpstr>
      <vt:lpstr>Sign On Experience with SSO </vt:lpstr>
      <vt:lpstr>Identity Integration/SSO Details</vt:lpstr>
      <vt:lpstr>Client to End Points usage</vt:lpstr>
      <vt:lpstr>Client Access Filtering</vt:lpstr>
      <vt:lpstr>Identity Federation Authentication flow (Passive/Web profile)</vt:lpstr>
      <vt:lpstr>Identity Federation Authentication flow (MEX/Rich Client Profile)</vt:lpstr>
      <vt:lpstr>Identity Federation Active flow (Outlook/Active Sync) Always external</vt:lpstr>
      <vt:lpstr>Single Forest AD Structures and Considerations</vt:lpstr>
      <vt:lpstr>Strong authentication approaches</vt:lpstr>
      <vt:lpstr>Web applications only</vt:lpstr>
      <vt:lpstr>Web Applications only </vt:lpstr>
      <vt:lpstr>Strong Auth VPN to internal network</vt:lpstr>
      <vt:lpstr>2FA – Web Applications only </vt:lpstr>
      <vt:lpstr> </vt:lpstr>
      <vt:lpstr>Related Content</vt:lpstr>
      <vt:lpstr>Related Resources</vt:lpstr>
      <vt:lpstr>PowerPoint Presentation</vt:lpstr>
      <vt:lpstr>Resources</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Directory Integration with Microsoft Office 365</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31</cp:revision>
  <cp:lastPrinted>2010-05-11T05:02:34Z</cp:lastPrinted>
  <dcterms:created xsi:type="dcterms:W3CDTF">2012-03-23T02:48:52Z</dcterms:created>
  <dcterms:modified xsi:type="dcterms:W3CDTF">2012-06-12T23:16:46Z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