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2"/>
  </p:notesMasterIdLst>
  <p:handoutMasterIdLst>
    <p:handoutMasterId r:id="rId43"/>
  </p:handoutMasterIdLst>
  <p:sldIdLst>
    <p:sldId id="257" r:id="rId6"/>
    <p:sldId id="319" r:id="rId7"/>
    <p:sldId id="320" r:id="rId8"/>
    <p:sldId id="321" r:id="rId9"/>
    <p:sldId id="322" r:id="rId10"/>
    <p:sldId id="323" r:id="rId11"/>
    <p:sldId id="345" r:id="rId12"/>
    <p:sldId id="325" r:id="rId13"/>
    <p:sldId id="326" r:id="rId14"/>
    <p:sldId id="327" r:id="rId15"/>
    <p:sldId id="346" r:id="rId16"/>
    <p:sldId id="329" r:id="rId17"/>
    <p:sldId id="347" r:id="rId18"/>
    <p:sldId id="348" r:id="rId19"/>
    <p:sldId id="349" r:id="rId20"/>
    <p:sldId id="350" r:id="rId21"/>
    <p:sldId id="351" r:id="rId22"/>
    <p:sldId id="334" r:id="rId23"/>
    <p:sldId id="335" r:id="rId24"/>
    <p:sldId id="336" r:id="rId25"/>
    <p:sldId id="337" r:id="rId26"/>
    <p:sldId id="352" r:id="rId27"/>
    <p:sldId id="339" r:id="rId28"/>
    <p:sldId id="340" r:id="rId29"/>
    <p:sldId id="341" r:id="rId30"/>
    <p:sldId id="342" r:id="rId31"/>
    <p:sldId id="312" r:id="rId32"/>
    <p:sldId id="344" r:id="rId33"/>
    <p:sldId id="311" r:id="rId34"/>
    <p:sldId id="354" r:id="rId35"/>
    <p:sldId id="355" r:id="rId36"/>
    <p:sldId id="313" r:id="rId37"/>
    <p:sldId id="314" r:id="rId38"/>
    <p:sldId id="353" r:id="rId39"/>
    <p:sldId id="271" r:id="rId40"/>
    <p:sldId id="256"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69E80-D10C-4869-92A9-A0DD990B70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0293934-FFCB-4FE6-96AD-74BD6FED41B9}">
      <dgm:prSet/>
      <dgm:spPr/>
      <dgm:t>
        <a:bodyPr/>
        <a:lstStyle/>
        <a:p>
          <a:pPr rtl="0"/>
          <a:r>
            <a:rPr lang="en-US" dirty="0" smtClean="0"/>
            <a:t>Advantages</a:t>
          </a:r>
          <a:endParaRPr lang="en-GB" dirty="0"/>
        </a:p>
      </dgm:t>
    </dgm:pt>
    <dgm:pt modelId="{26B0A1C3-45F4-46F5-8A70-75A129594908}" type="parTrans" cxnId="{142142E7-D0DA-444E-AD34-60FA445587E1}">
      <dgm:prSet/>
      <dgm:spPr/>
      <dgm:t>
        <a:bodyPr/>
        <a:lstStyle/>
        <a:p>
          <a:endParaRPr lang="en-GB"/>
        </a:p>
      </dgm:t>
    </dgm:pt>
    <dgm:pt modelId="{8166BEA3-B1DB-426F-B037-369B2B4A684B}" type="sibTrans" cxnId="{142142E7-D0DA-444E-AD34-60FA445587E1}">
      <dgm:prSet/>
      <dgm:spPr/>
      <dgm:t>
        <a:bodyPr/>
        <a:lstStyle/>
        <a:p>
          <a:endParaRPr lang="en-GB"/>
        </a:p>
      </dgm:t>
    </dgm:pt>
    <dgm:pt modelId="{6BA42811-EDC8-4C60-8033-BCB708AD5A36}">
      <dgm:prSet/>
      <dgm:spPr/>
      <dgm:t>
        <a:bodyPr/>
        <a:lstStyle/>
        <a:p>
          <a:pPr rtl="0"/>
          <a:r>
            <a:rPr lang="en-US" dirty="0" smtClean="0"/>
            <a:t>Easy to create</a:t>
          </a:r>
          <a:endParaRPr lang="en-US" dirty="0"/>
        </a:p>
      </dgm:t>
    </dgm:pt>
    <dgm:pt modelId="{2E5D24CA-3424-4EA5-B54C-3A06380C543A}" type="parTrans" cxnId="{A74E21B8-FF3D-4541-8194-BD2F6A564C77}">
      <dgm:prSet/>
      <dgm:spPr/>
      <dgm:t>
        <a:bodyPr/>
        <a:lstStyle/>
        <a:p>
          <a:endParaRPr lang="en-GB"/>
        </a:p>
      </dgm:t>
    </dgm:pt>
    <dgm:pt modelId="{3B04EE58-AFBD-4CDF-B83F-307E88D9C438}" type="sibTrans" cxnId="{A74E21B8-FF3D-4541-8194-BD2F6A564C77}">
      <dgm:prSet/>
      <dgm:spPr/>
      <dgm:t>
        <a:bodyPr/>
        <a:lstStyle/>
        <a:p>
          <a:endParaRPr lang="en-GB"/>
        </a:p>
      </dgm:t>
    </dgm:pt>
    <dgm:pt modelId="{FF5E6902-9462-42C2-82BC-D502222A1584}">
      <dgm:prSet/>
      <dgm:spPr/>
      <dgm:t>
        <a:bodyPr/>
        <a:lstStyle/>
        <a:p>
          <a:pPr rtl="0"/>
          <a:r>
            <a:rPr lang="en-US" dirty="0" smtClean="0"/>
            <a:t>Easy to manage </a:t>
          </a:r>
          <a:endParaRPr lang="en-US" dirty="0"/>
        </a:p>
      </dgm:t>
    </dgm:pt>
    <dgm:pt modelId="{483BEA71-8E70-4B8F-8A21-B73A31E30837}" type="parTrans" cxnId="{104B5B38-23A3-4C47-BDF5-228A2309FF24}">
      <dgm:prSet/>
      <dgm:spPr/>
      <dgm:t>
        <a:bodyPr/>
        <a:lstStyle/>
        <a:p>
          <a:endParaRPr lang="en-GB"/>
        </a:p>
      </dgm:t>
    </dgm:pt>
    <dgm:pt modelId="{6F2C18A1-0132-466D-8E5D-E534E47C47D9}" type="sibTrans" cxnId="{104B5B38-23A3-4C47-BDF5-228A2309FF24}">
      <dgm:prSet/>
      <dgm:spPr/>
      <dgm:t>
        <a:bodyPr/>
        <a:lstStyle/>
        <a:p>
          <a:endParaRPr lang="en-GB"/>
        </a:p>
      </dgm:t>
    </dgm:pt>
    <dgm:pt modelId="{F4670CAC-205A-47CE-8DBF-E4A3C29B315D}">
      <dgm:prSet/>
      <dgm:spPr/>
      <dgm:t>
        <a:bodyPr/>
        <a:lstStyle/>
        <a:p>
          <a:pPr rtl="0"/>
          <a:r>
            <a:rPr lang="en-US" dirty="0" smtClean="0"/>
            <a:t>Great for simple commands</a:t>
          </a:r>
          <a:endParaRPr lang="en-US" dirty="0"/>
        </a:p>
      </dgm:t>
    </dgm:pt>
    <dgm:pt modelId="{9E0CF48F-0922-492E-A686-DF65174761C6}" type="parTrans" cxnId="{DBD94A75-B437-4194-9639-E5005E852475}">
      <dgm:prSet/>
      <dgm:spPr/>
      <dgm:t>
        <a:bodyPr/>
        <a:lstStyle/>
        <a:p>
          <a:endParaRPr lang="en-GB"/>
        </a:p>
      </dgm:t>
    </dgm:pt>
    <dgm:pt modelId="{EB18E62E-31D5-4628-9545-E1C1BD9E4805}" type="sibTrans" cxnId="{DBD94A75-B437-4194-9639-E5005E852475}">
      <dgm:prSet/>
      <dgm:spPr/>
      <dgm:t>
        <a:bodyPr/>
        <a:lstStyle/>
        <a:p>
          <a:endParaRPr lang="en-GB"/>
        </a:p>
      </dgm:t>
    </dgm:pt>
    <dgm:pt modelId="{8A366688-7C21-43A1-B07D-31FB2EFBF217}">
      <dgm:prSet/>
      <dgm:spPr/>
      <dgm:t>
        <a:bodyPr/>
        <a:lstStyle/>
        <a:p>
          <a:pPr rtl="0"/>
          <a:r>
            <a:rPr lang="en-US" dirty="0" smtClean="0"/>
            <a:t>Disadvantages</a:t>
          </a:r>
          <a:endParaRPr lang="en-US" dirty="0"/>
        </a:p>
      </dgm:t>
    </dgm:pt>
    <dgm:pt modelId="{87F4ED14-4085-474D-966B-759C2F550EBE}" type="parTrans" cxnId="{95596B86-936C-4779-96CC-CDA31823AD11}">
      <dgm:prSet/>
      <dgm:spPr/>
      <dgm:t>
        <a:bodyPr/>
        <a:lstStyle/>
        <a:p>
          <a:endParaRPr lang="en-GB"/>
        </a:p>
      </dgm:t>
    </dgm:pt>
    <dgm:pt modelId="{3EAA78AE-0C1A-45AD-824F-BDEA6342BA44}" type="sibTrans" cxnId="{95596B86-936C-4779-96CC-CDA31823AD11}">
      <dgm:prSet/>
      <dgm:spPr/>
      <dgm:t>
        <a:bodyPr/>
        <a:lstStyle/>
        <a:p>
          <a:endParaRPr lang="en-GB"/>
        </a:p>
      </dgm:t>
    </dgm:pt>
    <dgm:pt modelId="{F1341D3F-850A-4047-A6FE-0EF75B6F5833}">
      <dgm:prSet/>
      <dgm:spPr/>
      <dgm:t>
        <a:bodyPr/>
        <a:lstStyle/>
        <a:p>
          <a:pPr rtl="0"/>
          <a:r>
            <a:rPr lang="en-US" dirty="0" smtClean="0"/>
            <a:t>If complex, hard to manage</a:t>
          </a:r>
          <a:endParaRPr lang="en-US" dirty="0"/>
        </a:p>
      </dgm:t>
    </dgm:pt>
    <dgm:pt modelId="{71AAAFA1-085C-480C-8C2E-5578F5F76B1A}" type="parTrans" cxnId="{781A8ED2-6E92-49A5-AA94-BFB0D229D37A}">
      <dgm:prSet/>
      <dgm:spPr/>
      <dgm:t>
        <a:bodyPr/>
        <a:lstStyle/>
        <a:p>
          <a:endParaRPr lang="en-GB"/>
        </a:p>
      </dgm:t>
    </dgm:pt>
    <dgm:pt modelId="{42DDE514-8D38-4CC2-A2BD-5842999A959A}" type="sibTrans" cxnId="{781A8ED2-6E92-49A5-AA94-BFB0D229D37A}">
      <dgm:prSet/>
      <dgm:spPr/>
      <dgm:t>
        <a:bodyPr/>
        <a:lstStyle/>
        <a:p>
          <a:endParaRPr lang="en-GB"/>
        </a:p>
      </dgm:t>
    </dgm:pt>
    <dgm:pt modelId="{80A1578E-EBE6-4EC3-9171-2738E8DB7761}">
      <dgm:prSet/>
      <dgm:spPr/>
      <dgm:t>
        <a:bodyPr/>
        <a:lstStyle/>
        <a:p>
          <a:pPr rtl="0"/>
          <a:r>
            <a:rPr lang="en-US" smtClean="0"/>
            <a:t>Lots of JavaScript can be hard to manage</a:t>
          </a:r>
          <a:endParaRPr lang="en-US"/>
        </a:p>
      </dgm:t>
    </dgm:pt>
    <dgm:pt modelId="{2860B1AD-63BD-4305-9076-8B558588F2EE}" type="parTrans" cxnId="{97EDE4CA-3221-4D03-BF8A-BA64CD82BE0E}">
      <dgm:prSet/>
      <dgm:spPr/>
      <dgm:t>
        <a:bodyPr/>
        <a:lstStyle/>
        <a:p>
          <a:endParaRPr lang="en-GB"/>
        </a:p>
      </dgm:t>
    </dgm:pt>
    <dgm:pt modelId="{8603D41F-353F-47E8-B988-BF6FB2474272}" type="sibTrans" cxnId="{97EDE4CA-3221-4D03-BF8A-BA64CD82BE0E}">
      <dgm:prSet/>
      <dgm:spPr/>
      <dgm:t>
        <a:bodyPr/>
        <a:lstStyle/>
        <a:p>
          <a:endParaRPr lang="en-GB"/>
        </a:p>
      </dgm:t>
    </dgm:pt>
    <dgm:pt modelId="{B059AE97-5EBB-419D-A4BA-BF33B40E19FF}">
      <dgm:prSet/>
      <dgm:spPr/>
      <dgm:t>
        <a:bodyPr/>
        <a:lstStyle/>
        <a:p>
          <a:pPr rtl="0"/>
          <a:r>
            <a:rPr lang="en-US" smtClean="0"/>
            <a:t>Not cached on the client</a:t>
          </a:r>
          <a:endParaRPr lang="en-US"/>
        </a:p>
      </dgm:t>
    </dgm:pt>
    <dgm:pt modelId="{BBC17C44-C486-419E-9D81-97D9657D6D2C}" type="parTrans" cxnId="{0F061C90-1614-4ABE-BBFB-696F739D5F2D}">
      <dgm:prSet/>
      <dgm:spPr/>
      <dgm:t>
        <a:bodyPr/>
        <a:lstStyle/>
        <a:p>
          <a:endParaRPr lang="en-GB"/>
        </a:p>
      </dgm:t>
    </dgm:pt>
    <dgm:pt modelId="{5BB61A95-B162-4076-A03A-819A0DCF6409}" type="sibTrans" cxnId="{0F061C90-1614-4ABE-BBFB-696F739D5F2D}">
      <dgm:prSet/>
      <dgm:spPr/>
      <dgm:t>
        <a:bodyPr/>
        <a:lstStyle/>
        <a:p>
          <a:endParaRPr lang="en-GB"/>
        </a:p>
      </dgm:t>
    </dgm:pt>
    <dgm:pt modelId="{8415698D-18BD-4056-ABFE-5FDF2DA844CF}">
      <dgm:prSet/>
      <dgm:spPr/>
      <dgm:t>
        <a:bodyPr/>
        <a:lstStyle/>
        <a:p>
          <a:pPr rtl="0"/>
          <a:r>
            <a:rPr lang="en-US" dirty="0" smtClean="0"/>
            <a:t>Not reusable outside of the definition</a:t>
          </a:r>
          <a:endParaRPr lang="en-US" dirty="0"/>
        </a:p>
      </dgm:t>
    </dgm:pt>
    <dgm:pt modelId="{88CE8A62-9F25-44E5-A79E-5B0EFECF16B3}" type="parTrans" cxnId="{76AD34D6-4405-420C-9C53-CB89662DC7C8}">
      <dgm:prSet/>
      <dgm:spPr/>
      <dgm:t>
        <a:bodyPr/>
        <a:lstStyle/>
        <a:p>
          <a:endParaRPr lang="en-GB"/>
        </a:p>
      </dgm:t>
    </dgm:pt>
    <dgm:pt modelId="{4ADB8420-5208-4BCA-8CAF-3026A89B6B7A}" type="sibTrans" cxnId="{76AD34D6-4405-420C-9C53-CB89662DC7C8}">
      <dgm:prSet/>
      <dgm:spPr/>
      <dgm:t>
        <a:bodyPr/>
        <a:lstStyle/>
        <a:p>
          <a:endParaRPr lang="en-GB"/>
        </a:p>
      </dgm:t>
    </dgm:pt>
    <dgm:pt modelId="{88686BE0-0D0D-4FFE-B46E-B0E173A2D56E}" type="pres">
      <dgm:prSet presAssocID="{F9769E80-D10C-4869-92A9-A0DD990B7078}" presName="Name0" presStyleCnt="0">
        <dgm:presLayoutVars>
          <dgm:dir/>
          <dgm:animLvl val="lvl"/>
          <dgm:resizeHandles val="exact"/>
        </dgm:presLayoutVars>
      </dgm:prSet>
      <dgm:spPr/>
      <dgm:t>
        <a:bodyPr/>
        <a:lstStyle/>
        <a:p>
          <a:endParaRPr lang="en-GB"/>
        </a:p>
      </dgm:t>
    </dgm:pt>
    <dgm:pt modelId="{AE319F93-1BC5-43F5-9B10-CCBEEA211129}" type="pres">
      <dgm:prSet presAssocID="{C0293934-FFCB-4FE6-96AD-74BD6FED41B9}" presName="composite" presStyleCnt="0"/>
      <dgm:spPr/>
    </dgm:pt>
    <dgm:pt modelId="{D791B866-5CDC-426D-B090-D86E59E25BFB}" type="pres">
      <dgm:prSet presAssocID="{C0293934-FFCB-4FE6-96AD-74BD6FED41B9}" presName="parTx" presStyleLbl="alignNode1" presStyleIdx="0" presStyleCnt="2">
        <dgm:presLayoutVars>
          <dgm:chMax val="0"/>
          <dgm:chPref val="0"/>
          <dgm:bulletEnabled val="1"/>
        </dgm:presLayoutVars>
      </dgm:prSet>
      <dgm:spPr/>
      <dgm:t>
        <a:bodyPr/>
        <a:lstStyle/>
        <a:p>
          <a:endParaRPr lang="en-GB"/>
        </a:p>
      </dgm:t>
    </dgm:pt>
    <dgm:pt modelId="{A434B3E5-07DE-4138-B576-5542DB88A27F}" type="pres">
      <dgm:prSet presAssocID="{C0293934-FFCB-4FE6-96AD-74BD6FED41B9}" presName="desTx" presStyleLbl="alignAccFollowNode1" presStyleIdx="0" presStyleCnt="2">
        <dgm:presLayoutVars>
          <dgm:bulletEnabled val="1"/>
        </dgm:presLayoutVars>
      </dgm:prSet>
      <dgm:spPr/>
      <dgm:t>
        <a:bodyPr/>
        <a:lstStyle/>
        <a:p>
          <a:endParaRPr lang="en-GB"/>
        </a:p>
      </dgm:t>
    </dgm:pt>
    <dgm:pt modelId="{EA560449-AC92-43EC-89A6-45714A2DF66A}" type="pres">
      <dgm:prSet presAssocID="{8166BEA3-B1DB-426F-B037-369B2B4A684B}" presName="space" presStyleCnt="0"/>
      <dgm:spPr/>
    </dgm:pt>
    <dgm:pt modelId="{A3913931-BC66-4C76-A880-0BF50903208C}" type="pres">
      <dgm:prSet presAssocID="{8A366688-7C21-43A1-B07D-31FB2EFBF217}" presName="composite" presStyleCnt="0"/>
      <dgm:spPr/>
    </dgm:pt>
    <dgm:pt modelId="{B675D46B-7A5F-46E0-8693-0AF2C0EA2F1C}" type="pres">
      <dgm:prSet presAssocID="{8A366688-7C21-43A1-B07D-31FB2EFBF217}" presName="parTx" presStyleLbl="alignNode1" presStyleIdx="1" presStyleCnt="2">
        <dgm:presLayoutVars>
          <dgm:chMax val="0"/>
          <dgm:chPref val="0"/>
          <dgm:bulletEnabled val="1"/>
        </dgm:presLayoutVars>
      </dgm:prSet>
      <dgm:spPr/>
      <dgm:t>
        <a:bodyPr/>
        <a:lstStyle/>
        <a:p>
          <a:endParaRPr lang="en-GB"/>
        </a:p>
      </dgm:t>
    </dgm:pt>
    <dgm:pt modelId="{616196A8-3FB1-464A-BC15-51DE64935896}" type="pres">
      <dgm:prSet presAssocID="{8A366688-7C21-43A1-B07D-31FB2EFBF217}" presName="desTx" presStyleLbl="alignAccFollowNode1" presStyleIdx="1" presStyleCnt="2">
        <dgm:presLayoutVars>
          <dgm:bulletEnabled val="1"/>
        </dgm:presLayoutVars>
      </dgm:prSet>
      <dgm:spPr/>
      <dgm:t>
        <a:bodyPr/>
        <a:lstStyle/>
        <a:p>
          <a:endParaRPr lang="en-GB"/>
        </a:p>
      </dgm:t>
    </dgm:pt>
  </dgm:ptLst>
  <dgm:cxnLst>
    <dgm:cxn modelId="{DBD94A75-B437-4194-9639-E5005E852475}" srcId="{C0293934-FFCB-4FE6-96AD-74BD6FED41B9}" destId="{F4670CAC-205A-47CE-8DBF-E4A3C29B315D}" srcOrd="2" destOrd="0" parTransId="{9E0CF48F-0922-492E-A686-DF65174761C6}" sibTransId="{EB18E62E-31D5-4628-9545-E1C1BD9E4805}"/>
    <dgm:cxn modelId="{781A8ED2-6E92-49A5-AA94-BFB0D229D37A}" srcId="{8A366688-7C21-43A1-B07D-31FB2EFBF217}" destId="{F1341D3F-850A-4047-A6FE-0EF75B6F5833}" srcOrd="0" destOrd="0" parTransId="{71AAAFA1-085C-480C-8C2E-5578F5F76B1A}" sibTransId="{42DDE514-8D38-4CC2-A2BD-5842999A959A}"/>
    <dgm:cxn modelId="{A74E21B8-FF3D-4541-8194-BD2F6A564C77}" srcId="{C0293934-FFCB-4FE6-96AD-74BD6FED41B9}" destId="{6BA42811-EDC8-4C60-8033-BCB708AD5A36}" srcOrd="0" destOrd="0" parTransId="{2E5D24CA-3424-4EA5-B54C-3A06380C543A}" sibTransId="{3B04EE58-AFBD-4CDF-B83F-307E88D9C438}"/>
    <dgm:cxn modelId="{104B5B38-23A3-4C47-BDF5-228A2309FF24}" srcId="{C0293934-FFCB-4FE6-96AD-74BD6FED41B9}" destId="{FF5E6902-9462-42C2-82BC-D502222A1584}" srcOrd="1" destOrd="0" parTransId="{483BEA71-8E70-4B8F-8A21-B73A31E30837}" sibTransId="{6F2C18A1-0132-466D-8E5D-E534E47C47D9}"/>
    <dgm:cxn modelId="{AD022DB5-EA30-4C35-A513-25F4889EB92F}" type="presOf" srcId="{F1341D3F-850A-4047-A6FE-0EF75B6F5833}" destId="{616196A8-3FB1-464A-BC15-51DE64935896}" srcOrd="0" destOrd="0" presId="urn:microsoft.com/office/officeart/2005/8/layout/hList1"/>
    <dgm:cxn modelId="{45CAB40D-B4D8-47C6-8325-54506958D9FB}" type="presOf" srcId="{8415698D-18BD-4056-ABFE-5FDF2DA844CF}" destId="{616196A8-3FB1-464A-BC15-51DE64935896}" srcOrd="0" destOrd="3" presId="urn:microsoft.com/office/officeart/2005/8/layout/hList1"/>
    <dgm:cxn modelId="{97EDE4CA-3221-4D03-BF8A-BA64CD82BE0E}" srcId="{8A366688-7C21-43A1-B07D-31FB2EFBF217}" destId="{80A1578E-EBE6-4EC3-9171-2738E8DB7761}" srcOrd="1" destOrd="0" parTransId="{2860B1AD-63BD-4305-9076-8B558588F2EE}" sibTransId="{8603D41F-353F-47E8-B988-BF6FB2474272}"/>
    <dgm:cxn modelId="{765B3901-D823-407A-B8DA-E39621290ABD}" type="presOf" srcId="{8A366688-7C21-43A1-B07D-31FB2EFBF217}" destId="{B675D46B-7A5F-46E0-8693-0AF2C0EA2F1C}" srcOrd="0" destOrd="0" presId="urn:microsoft.com/office/officeart/2005/8/layout/hList1"/>
    <dgm:cxn modelId="{142142E7-D0DA-444E-AD34-60FA445587E1}" srcId="{F9769E80-D10C-4869-92A9-A0DD990B7078}" destId="{C0293934-FFCB-4FE6-96AD-74BD6FED41B9}" srcOrd="0" destOrd="0" parTransId="{26B0A1C3-45F4-46F5-8A70-75A129594908}" sibTransId="{8166BEA3-B1DB-426F-B037-369B2B4A684B}"/>
    <dgm:cxn modelId="{7F75A0C5-DB61-452B-848C-56B79F73B3DC}" type="presOf" srcId="{C0293934-FFCB-4FE6-96AD-74BD6FED41B9}" destId="{D791B866-5CDC-426D-B090-D86E59E25BFB}" srcOrd="0" destOrd="0" presId="urn:microsoft.com/office/officeart/2005/8/layout/hList1"/>
    <dgm:cxn modelId="{76AD34D6-4405-420C-9C53-CB89662DC7C8}" srcId="{8A366688-7C21-43A1-B07D-31FB2EFBF217}" destId="{8415698D-18BD-4056-ABFE-5FDF2DA844CF}" srcOrd="3" destOrd="0" parTransId="{88CE8A62-9F25-44E5-A79E-5B0EFECF16B3}" sibTransId="{4ADB8420-5208-4BCA-8CAF-3026A89B6B7A}"/>
    <dgm:cxn modelId="{8C8FC3C9-DAF8-4994-BE71-EAD5155E66BE}" type="presOf" srcId="{F4670CAC-205A-47CE-8DBF-E4A3C29B315D}" destId="{A434B3E5-07DE-4138-B576-5542DB88A27F}" srcOrd="0" destOrd="2" presId="urn:microsoft.com/office/officeart/2005/8/layout/hList1"/>
    <dgm:cxn modelId="{3CE85098-F409-4241-91B5-402524469245}" type="presOf" srcId="{80A1578E-EBE6-4EC3-9171-2738E8DB7761}" destId="{616196A8-3FB1-464A-BC15-51DE64935896}" srcOrd="0" destOrd="1" presId="urn:microsoft.com/office/officeart/2005/8/layout/hList1"/>
    <dgm:cxn modelId="{703FA3F7-F85E-4225-A3FE-34C77AC90B03}" type="presOf" srcId="{FF5E6902-9462-42C2-82BC-D502222A1584}" destId="{A434B3E5-07DE-4138-B576-5542DB88A27F}" srcOrd="0" destOrd="1" presId="urn:microsoft.com/office/officeart/2005/8/layout/hList1"/>
    <dgm:cxn modelId="{0F061C90-1614-4ABE-BBFB-696F739D5F2D}" srcId="{8A366688-7C21-43A1-B07D-31FB2EFBF217}" destId="{B059AE97-5EBB-419D-A4BA-BF33B40E19FF}" srcOrd="2" destOrd="0" parTransId="{BBC17C44-C486-419E-9D81-97D9657D6D2C}" sibTransId="{5BB61A95-B162-4076-A03A-819A0DCF6409}"/>
    <dgm:cxn modelId="{EBA4E269-8BBC-4EC8-A83D-8B065021E4E6}" type="presOf" srcId="{B059AE97-5EBB-419D-A4BA-BF33B40E19FF}" destId="{616196A8-3FB1-464A-BC15-51DE64935896}" srcOrd="0" destOrd="2" presId="urn:microsoft.com/office/officeart/2005/8/layout/hList1"/>
    <dgm:cxn modelId="{76AAF73B-249D-431D-A225-8F6BFE74C7E3}" type="presOf" srcId="{6BA42811-EDC8-4C60-8033-BCB708AD5A36}" destId="{A434B3E5-07DE-4138-B576-5542DB88A27F}" srcOrd="0" destOrd="0" presId="urn:microsoft.com/office/officeart/2005/8/layout/hList1"/>
    <dgm:cxn modelId="{95596B86-936C-4779-96CC-CDA31823AD11}" srcId="{F9769E80-D10C-4869-92A9-A0DD990B7078}" destId="{8A366688-7C21-43A1-B07D-31FB2EFBF217}" srcOrd="1" destOrd="0" parTransId="{87F4ED14-4085-474D-966B-759C2F550EBE}" sibTransId="{3EAA78AE-0C1A-45AD-824F-BDEA6342BA44}"/>
    <dgm:cxn modelId="{EC4347C5-CD1E-42E1-A52E-85F68231E955}" type="presOf" srcId="{F9769E80-D10C-4869-92A9-A0DD990B7078}" destId="{88686BE0-0D0D-4FFE-B46E-B0E173A2D56E}" srcOrd="0" destOrd="0" presId="urn:microsoft.com/office/officeart/2005/8/layout/hList1"/>
    <dgm:cxn modelId="{1B3A23E9-CA8A-484E-9BFA-C0DBE26A8E0B}" type="presParOf" srcId="{88686BE0-0D0D-4FFE-B46E-B0E173A2D56E}" destId="{AE319F93-1BC5-43F5-9B10-CCBEEA211129}" srcOrd="0" destOrd="0" presId="urn:microsoft.com/office/officeart/2005/8/layout/hList1"/>
    <dgm:cxn modelId="{6EDEB2A0-B907-47E5-A110-913E6F814997}" type="presParOf" srcId="{AE319F93-1BC5-43F5-9B10-CCBEEA211129}" destId="{D791B866-5CDC-426D-B090-D86E59E25BFB}" srcOrd="0" destOrd="0" presId="urn:microsoft.com/office/officeart/2005/8/layout/hList1"/>
    <dgm:cxn modelId="{A8C16744-7FC6-478E-870D-5DDD35592EF6}" type="presParOf" srcId="{AE319F93-1BC5-43F5-9B10-CCBEEA211129}" destId="{A434B3E5-07DE-4138-B576-5542DB88A27F}" srcOrd="1" destOrd="0" presId="urn:microsoft.com/office/officeart/2005/8/layout/hList1"/>
    <dgm:cxn modelId="{23ED7D5B-08CB-4DE9-865A-C9A407693316}" type="presParOf" srcId="{88686BE0-0D0D-4FFE-B46E-B0E173A2D56E}" destId="{EA560449-AC92-43EC-89A6-45714A2DF66A}" srcOrd="1" destOrd="0" presId="urn:microsoft.com/office/officeart/2005/8/layout/hList1"/>
    <dgm:cxn modelId="{8F647E40-06C2-4DD4-B0D6-9BB4544A460E}" type="presParOf" srcId="{88686BE0-0D0D-4FFE-B46E-B0E173A2D56E}" destId="{A3913931-BC66-4C76-A880-0BF50903208C}" srcOrd="2" destOrd="0" presId="urn:microsoft.com/office/officeart/2005/8/layout/hList1"/>
    <dgm:cxn modelId="{CEDE1AA3-CE59-42FB-ABB6-4B32EFD4EBC8}" type="presParOf" srcId="{A3913931-BC66-4C76-A880-0BF50903208C}" destId="{B675D46B-7A5F-46E0-8693-0AF2C0EA2F1C}" srcOrd="0" destOrd="0" presId="urn:microsoft.com/office/officeart/2005/8/layout/hList1"/>
    <dgm:cxn modelId="{1E733610-9722-4285-B29F-3DAF5FE46337}" type="presParOf" srcId="{A3913931-BC66-4C76-A880-0BF50903208C}" destId="{616196A8-3FB1-464A-BC15-51DE649358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69E80-D10C-4869-92A9-A0DD990B70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0293934-FFCB-4FE6-96AD-74BD6FED41B9}">
      <dgm:prSet/>
      <dgm:spPr/>
      <dgm:t>
        <a:bodyPr/>
        <a:lstStyle/>
        <a:p>
          <a:pPr rtl="0"/>
          <a:r>
            <a:rPr lang="en-US" smtClean="0"/>
            <a:t>Advantages</a:t>
          </a:r>
          <a:endParaRPr lang="en-GB" dirty="0"/>
        </a:p>
      </dgm:t>
    </dgm:pt>
    <dgm:pt modelId="{26B0A1C3-45F4-46F5-8A70-75A129594908}" type="parTrans" cxnId="{142142E7-D0DA-444E-AD34-60FA445587E1}">
      <dgm:prSet/>
      <dgm:spPr/>
      <dgm:t>
        <a:bodyPr/>
        <a:lstStyle/>
        <a:p>
          <a:endParaRPr lang="en-GB"/>
        </a:p>
      </dgm:t>
    </dgm:pt>
    <dgm:pt modelId="{8166BEA3-B1DB-426F-B037-369B2B4A684B}" type="sibTrans" cxnId="{142142E7-D0DA-444E-AD34-60FA445587E1}">
      <dgm:prSet/>
      <dgm:spPr/>
      <dgm:t>
        <a:bodyPr/>
        <a:lstStyle/>
        <a:p>
          <a:endParaRPr lang="en-GB"/>
        </a:p>
      </dgm:t>
    </dgm:pt>
    <dgm:pt modelId="{F540CAD3-A75D-4139-A16C-6F8A734A1F9B}">
      <dgm:prSet/>
      <dgm:spPr/>
      <dgm:t>
        <a:bodyPr/>
        <a:lstStyle/>
        <a:p>
          <a:pPr rtl="0"/>
          <a:r>
            <a:rPr lang="en-US" dirty="0" smtClean="0"/>
            <a:t>External JS library</a:t>
          </a:r>
          <a:endParaRPr lang="en-US" dirty="0"/>
        </a:p>
      </dgm:t>
    </dgm:pt>
    <dgm:pt modelId="{A60899D9-20BC-4BA9-BA54-FE0F7E0152C1}" type="parTrans" cxnId="{6485C138-C429-42C4-A701-8039741293A5}">
      <dgm:prSet/>
      <dgm:spPr/>
      <dgm:t>
        <a:bodyPr/>
        <a:lstStyle/>
        <a:p>
          <a:endParaRPr lang="en-GB"/>
        </a:p>
      </dgm:t>
    </dgm:pt>
    <dgm:pt modelId="{480F2FF7-D5FE-48E3-85A0-826ABD9C5CB1}" type="sibTrans" cxnId="{6485C138-C429-42C4-A701-8039741293A5}">
      <dgm:prSet/>
      <dgm:spPr/>
      <dgm:t>
        <a:bodyPr/>
        <a:lstStyle/>
        <a:p>
          <a:endParaRPr lang="en-GB"/>
        </a:p>
      </dgm:t>
    </dgm:pt>
    <dgm:pt modelId="{7B30269E-C563-493B-9EDA-4434D44D0D7F}">
      <dgm:prSet/>
      <dgm:spPr/>
      <dgm:t>
        <a:bodyPr/>
        <a:lstStyle/>
        <a:p>
          <a:pPr rtl="0"/>
          <a:r>
            <a:rPr lang="en-US" smtClean="0"/>
            <a:t>Easier to manage &amp; debug</a:t>
          </a:r>
          <a:endParaRPr lang="en-US"/>
        </a:p>
      </dgm:t>
    </dgm:pt>
    <dgm:pt modelId="{88807E53-8A9E-4350-BDC6-3BAF563AF561}" type="parTrans" cxnId="{D58D8177-6E4E-4FAE-9820-8812032EA423}">
      <dgm:prSet/>
      <dgm:spPr/>
      <dgm:t>
        <a:bodyPr/>
        <a:lstStyle/>
        <a:p>
          <a:endParaRPr lang="en-GB"/>
        </a:p>
      </dgm:t>
    </dgm:pt>
    <dgm:pt modelId="{C6506C11-6C5D-456A-A2D4-3403F6EDE95C}" type="sibTrans" cxnId="{D58D8177-6E4E-4FAE-9820-8812032EA423}">
      <dgm:prSet/>
      <dgm:spPr/>
      <dgm:t>
        <a:bodyPr/>
        <a:lstStyle/>
        <a:p>
          <a:endParaRPr lang="en-GB"/>
        </a:p>
      </dgm:t>
    </dgm:pt>
    <dgm:pt modelId="{68ED6C67-59A7-439B-8A2D-5B712B489D6A}">
      <dgm:prSet/>
      <dgm:spPr/>
      <dgm:t>
        <a:bodyPr/>
        <a:lstStyle/>
        <a:p>
          <a:pPr rtl="0"/>
          <a:r>
            <a:rPr lang="en-US" smtClean="0"/>
            <a:t>Can be minified</a:t>
          </a:r>
          <a:endParaRPr lang="en-US"/>
        </a:p>
      </dgm:t>
    </dgm:pt>
    <dgm:pt modelId="{E3BE72D1-78D7-4B8B-9937-858C41CEB796}" type="parTrans" cxnId="{FE73CBFD-D9EA-410C-BBA1-BCB5C8008973}">
      <dgm:prSet/>
      <dgm:spPr/>
      <dgm:t>
        <a:bodyPr/>
        <a:lstStyle/>
        <a:p>
          <a:endParaRPr lang="en-GB"/>
        </a:p>
      </dgm:t>
    </dgm:pt>
    <dgm:pt modelId="{69FAC402-897F-4EF6-B872-B36D7822A1E5}" type="sibTrans" cxnId="{FE73CBFD-D9EA-410C-BBA1-BCB5C8008973}">
      <dgm:prSet/>
      <dgm:spPr/>
      <dgm:t>
        <a:bodyPr/>
        <a:lstStyle/>
        <a:p>
          <a:endParaRPr lang="en-GB"/>
        </a:p>
      </dgm:t>
    </dgm:pt>
    <dgm:pt modelId="{150D3549-3E5D-40D1-B61E-48DA09AE18B1}">
      <dgm:prSet/>
      <dgm:spPr/>
      <dgm:t>
        <a:bodyPr/>
        <a:lstStyle/>
        <a:p>
          <a:pPr rtl="0"/>
          <a:r>
            <a:rPr lang="en-US" dirty="0" smtClean="0"/>
            <a:t>Allows for greater control over commands</a:t>
          </a:r>
          <a:endParaRPr lang="en-US" dirty="0"/>
        </a:p>
      </dgm:t>
    </dgm:pt>
    <dgm:pt modelId="{59AF2E25-7D53-475C-AF09-2F896EF049BD}" type="parTrans" cxnId="{6DA13BDA-9C1F-41EE-96CC-555928044681}">
      <dgm:prSet/>
      <dgm:spPr/>
      <dgm:t>
        <a:bodyPr/>
        <a:lstStyle/>
        <a:p>
          <a:endParaRPr lang="en-GB"/>
        </a:p>
      </dgm:t>
    </dgm:pt>
    <dgm:pt modelId="{E443D063-76CA-4B9C-9891-DC261D678A3C}" type="sibTrans" cxnId="{6DA13BDA-9C1F-41EE-96CC-555928044681}">
      <dgm:prSet/>
      <dgm:spPr/>
      <dgm:t>
        <a:bodyPr/>
        <a:lstStyle/>
        <a:p>
          <a:endParaRPr lang="en-GB"/>
        </a:p>
      </dgm:t>
    </dgm:pt>
    <dgm:pt modelId="{8D1FF1DD-056A-4571-BC2C-DFC010E417B1}">
      <dgm:prSet/>
      <dgm:spPr/>
      <dgm:t>
        <a:bodyPr/>
        <a:lstStyle/>
        <a:p>
          <a:pPr rtl="0"/>
          <a:r>
            <a:rPr lang="en-US" dirty="0" smtClean="0"/>
            <a:t>Enable/disable command</a:t>
          </a:r>
          <a:endParaRPr lang="en-US" dirty="0"/>
        </a:p>
      </dgm:t>
    </dgm:pt>
    <dgm:pt modelId="{2F32F0E1-9D29-4905-9AA4-9C337E03CFF7}" type="parTrans" cxnId="{74E5F7AB-AC3E-4C75-8B04-531F230FED53}">
      <dgm:prSet/>
      <dgm:spPr/>
      <dgm:t>
        <a:bodyPr/>
        <a:lstStyle/>
        <a:p>
          <a:endParaRPr lang="en-GB"/>
        </a:p>
      </dgm:t>
    </dgm:pt>
    <dgm:pt modelId="{7737F37F-9354-4038-A149-E9FB625F5C17}" type="sibTrans" cxnId="{74E5F7AB-AC3E-4C75-8B04-531F230FED53}">
      <dgm:prSet/>
      <dgm:spPr/>
      <dgm:t>
        <a:bodyPr/>
        <a:lstStyle/>
        <a:p>
          <a:endParaRPr lang="en-GB"/>
        </a:p>
      </dgm:t>
    </dgm:pt>
    <dgm:pt modelId="{EF483436-F974-41C3-9E38-56D4F6A4A7B5}">
      <dgm:prSet/>
      <dgm:spPr/>
      <dgm:t>
        <a:bodyPr/>
        <a:lstStyle/>
        <a:p>
          <a:pPr rtl="0"/>
          <a:r>
            <a:rPr lang="en-US" smtClean="0"/>
            <a:t>Block loss of focus</a:t>
          </a:r>
          <a:endParaRPr lang="en-US"/>
        </a:p>
      </dgm:t>
    </dgm:pt>
    <dgm:pt modelId="{554DE07B-7E95-46BC-B715-87DC33829E2E}" type="parTrans" cxnId="{B42C788E-14A2-42F3-8216-F4F2AFDAA850}">
      <dgm:prSet/>
      <dgm:spPr/>
      <dgm:t>
        <a:bodyPr/>
        <a:lstStyle/>
        <a:p>
          <a:endParaRPr lang="en-GB"/>
        </a:p>
      </dgm:t>
    </dgm:pt>
    <dgm:pt modelId="{537DE40F-C9D1-4BFA-AAE4-071DFB664206}" type="sibTrans" cxnId="{B42C788E-14A2-42F3-8216-F4F2AFDAA850}">
      <dgm:prSet/>
      <dgm:spPr/>
      <dgm:t>
        <a:bodyPr/>
        <a:lstStyle/>
        <a:p>
          <a:endParaRPr lang="en-GB"/>
        </a:p>
      </dgm:t>
    </dgm:pt>
    <dgm:pt modelId="{61E8FB0C-FBF7-4958-8959-24E629859D20}">
      <dgm:prSet/>
      <dgm:spPr/>
      <dgm:t>
        <a:bodyPr/>
        <a:lstStyle/>
        <a:p>
          <a:pPr rtl="0"/>
          <a:r>
            <a:rPr lang="en-US" smtClean="0"/>
            <a:t>Reusable across customizations</a:t>
          </a:r>
          <a:endParaRPr lang="en-US"/>
        </a:p>
      </dgm:t>
    </dgm:pt>
    <dgm:pt modelId="{A8959FB9-9B0C-4BBF-AAB3-9EE4553CEB7C}" type="parTrans" cxnId="{1B974162-12A3-40E4-82A9-1E6D61854473}">
      <dgm:prSet/>
      <dgm:spPr/>
      <dgm:t>
        <a:bodyPr/>
        <a:lstStyle/>
        <a:p>
          <a:endParaRPr lang="en-GB"/>
        </a:p>
      </dgm:t>
    </dgm:pt>
    <dgm:pt modelId="{3E4BDA92-8AB9-4F78-A5AE-D5F312BFD454}" type="sibTrans" cxnId="{1B974162-12A3-40E4-82A9-1E6D61854473}">
      <dgm:prSet/>
      <dgm:spPr/>
      <dgm:t>
        <a:bodyPr/>
        <a:lstStyle/>
        <a:p>
          <a:endParaRPr lang="en-GB"/>
        </a:p>
      </dgm:t>
    </dgm:pt>
    <dgm:pt modelId="{0DC8D39B-30BB-42F2-BDB8-A603E88C1980}">
      <dgm:prSet/>
      <dgm:spPr/>
      <dgm:t>
        <a:bodyPr/>
        <a:lstStyle/>
        <a:p>
          <a:pPr rtl="0"/>
          <a:r>
            <a:rPr lang="en-US" smtClean="0"/>
            <a:t>Disadvantages</a:t>
          </a:r>
          <a:endParaRPr lang="en-US"/>
        </a:p>
      </dgm:t>
    </dgm:pt>
    <dgm:pt modelId="{514185F6-7157-4532-AA04-C7C386951D96}" type="parTrans" cxnId="{45EB629D-BA54-4901-A272-003C48E5759A}">
      <dgm:prSet/>
      <dgm:spPr/>
      <dgm:t>
        <a:bodyPr/>
        <a:lstStyle/>
        <a:p>
          <a:endParaRPr lang="en-GB"/>
        </a:p>
      </dgm:t>
    </dgm:pt>
    <dgm:pt modelId="{CDF09B83-6122-4AB6-B805-6AA1199AE4B1}" type="sibTrans" cxnId="{45EB629D-BA54-4901-A272-003C48E5759A}">
      <dgm:prSet/>
      <dgm:spPr/>
      <dgm:t>
        <a:bodyPr/>
        <a:lstStyle/>
        <a:p>
          <a:endParaRPr lang="en-GB"/>
        </a:p>
      </dgm:t>
    </dgm:pt>
    <dgm:pt modelId="{D23C103A-1EA8-4A94-B2D7-B0FF353C9B7A}">
      <dgm:prSet/>
      <dgm:spPr/>
      <dgm:t>
        <a:bodyPr/>
        <a:lstStyle/>
        <a:p>
          <a:pPr rtl="0"/>
          <a:r>
            <a:rPr lang="en-US" dirty="0" smtClean="0"/>
            <a:t>Poor JavaScript dev tools</a:t>
          </a:r>
          <a:endParaRPr lang="en-US" dirty="0"/>
        </a:p>
      </dgm:t>
    </dgm:pt>
    <dgm:pt modelId="{0C8C61B6-8F05-4259-9ED7-067C7C1D488E}" type="parTrans" cxnId="{0E60C9D2-705C-42D4-A675-46BA269CFBDB}">
      <dgm:prSet/>
      <dgm:spPr/>
      <dgm:t>
        <a:bodyPr/>
        <a:lstStyle/>
        <a:p>
          <a:endParaRPr lang="en-GB"/>
        </a:p>
      </dgm:t>
    </dgm:pt>
    <dgm:pt modelId="{7AC61030-14C3-43F6-BEC4-C9D7C985D5F7}" type="sibTrans" cxnId="{0E60C9D2-705C-42D4-A675-46BA269CFBDB}">
      <dgm:prSet/>
      <dgm:spPr/>
      <dgm:t>
        <a:bodyPr/>
        <a:lstStyle/>
        <a:p>
          <a:endParaRPr lang="en-GB"/>
        </a:p>
      </dgm:t>
    </dgm:pt>
    <dgm:pt modelId="{068658BF-37A5-46B7-A590-86A69C5A17DE}">
      <dgm:prSet/>
      <dgm:spPr/>
      <dgm:t>
        <a:bodyPr/>
        <a:lstStyle/>
        <a:p>
          <a:pPr rtl="0"/>
          <a:r>
            <a:rPr lang="en-US" dirty="0" smtClean="0"/>
            <a:t>Must be added to the page</a:t>
          </a:r>
          <a:endParaRPr lang="en-US" dirty="0"/>
        </a:p>
      </dgm:t>
    </dgm:pt>
    <dgm:pt modelId="{3ED3D049-3DE5-46E1-9E0E-EF8183F45C5A}" type="parTrans" cxnId="{8B0B2831-F10E-47F1-AE3D-72AD5751D3B7}">
      <dgm:prSet/>
      <dgm:spPr/>
      <dgm:t>
        <a:bodyPr/>
        <a:lstStyle/>
        <a:p>
          <a:endParaRPr lang="en-GB"/>
        </a:p>
      </dgm:t>
    </dgm:pt>
    <dgm:pt modelId="{E73D336F-9C13-4132-AC41-46EFA08BBD84}" type="sibTrans" cxnId="{8B0B2831-F10E-47F1-AE3D-72AD5751D3B7}">
      <dgm:prSet/>
      <dgm:spPr/>
      <dgm:t>
        <a:bodyPr/>
        <a:lstStyle/>
        <a:p>
          <a:endParaRPr lang="en-GB"/>
        </a:p>
      </dgm:t>
    </dgm:pt>
    <dgm:pt modelId="{D94EE621-01FA-4E88-98B0-6EC9BA8D3D32}">
      <dgm:prSet/>
      <dgm:spPr/>
      <dgm:t>
        <a:bodyPr/>
        <a:lstStyle/>
        <a:p>
          <a:pPr rtl="0"/>
          <a:r>
            <a:rPr lang="en-US" dirty="0" smtClean="0"/>
            <a:t>More work (build, register &amp; initialize on page)</a:t>
          </a:r>
          <a:endParaRPr lang="en-US" dirty="0"/>
        </a:p>
      </dgm:t>
    </dgm:pt>
    <dgm:pt modelId="{B0B005E5-8AB4-4554-B414-6D72E7BA97FA}" type="parTrans" cxnId="{A0B4152F-ED20-41C1-9EB0-7BE3CC5DC532}">
      <dgm:prSet/>
      <dgm:spPr/>
      <dgm:t>
        <a:bodyPr/>
        <a:lstStyle/>
        <a:p>
          <a:endParaRPr lang="en-GB"/>
        </a:p>
      </dgm:t>
    </dgm:pt>
    <dgm:pt modelId="{6B50FF83-C45D-4EBA-926A-383258366ADB}" type="sibTrans" cxnId="{A0B4152F-ED20-41C1-9EB0-7BE3CC5DC532}">
      <dgm:prSet/>
      <dgm:spPr/>
      <dgm:t>
        <a:bodyPr/>
        <a:lstStyle/>
        <a:p>
          <a:endParaRPr lang="en-GB"/>
        </a:p>
      </dgm:t>
    </dgm:pt>
    <dgm:pt modelId="{24751634-DBDA-42E3-96AB-7B469A3557ED}">
      <dgm:prSet/>
      <dgm:spPr/>
      <dgm:t>
        <a:bodyPr/>
        <a:lstStyle/>
        <a:p>
          <a:pPr rtl="0"/>
          <a:r>
            <a:rPr lang="en-US" dirty="0" smtClean="0"/>
            <a:t>All OO JavaScript</a:t>
          </a:r>
          <a:endParaRPr lang="en-US" dirty="0"/>
        </a:p>
      </dgm:t>
    </dgm:pt>
    <dgm:pt modelId="{24F62E1B-6934-435A-813B-3C3EDBEB5C54}" type="parTrans" cxnId="{28B94E8A-09F5-45C0-B50E-03EF6812EB5E}">
      <dgm:prSet/>
      <dgm:spPr/>
      <dgm:t>
        <a:bodyPr/>
        <a:lstStyle/>
        <a:p>
          <a:endParaRPr lang="en-GB"/>
        </a:p>
      </dgm:t>
    </dgm:pt>
    <dgm:pt modelId="{B883651A-E836-4C6B-91F7-A1541451F48A}" type="sibTrans" cxnId="{28B94E8A-09F5-45C0-B50E-03EF6812EB5E}">
      <dgm:prSet/>
      <dgm:spPr/>
      <dgm:t>
        <a:bodyPr/>
        <a:lstStyle/>
        <a:p>
          <a:endParaRPr lang="en-GB"/>
        </a:p>
      </dgm:t>
    </dgm:pt>
    <dgm:pt modelId="{88686BE0-0D0D-4FFE-B46E-B0E173A2D56E}" type="pres">
      <dgm:prSet presAssocID="{F9769E80-D10C-4869-92A9-A0DD990B7078}" presName="Name0" presStyleCnt="0">
        <dgm:presLayoutVars>
          <dgm:dir/>
          <dgm:animLvl val="lvl"/>
          <dgm:resizeHandles val="exact"/>
        </dgm:presLayoutVars>
      </dgm:prSet>
      <dgm:spPr/>
      <dgm:t>
        <a:bodyPr/>
        <a:lstStyle/>
        <a:p>
          <a:endParaRPr lang="en-GB"/>
        </a:p>
      </dgm:t>
    </dgm:pt>
    <dgm:pt modelId="{AE319F93-1BC5-43F5-9B10-CCBEEA211129}" type="pres">
      <dgm:prSet presAssocID="{C0293934-FFCB-4FE6-96AD-74BD6FED41B9}" presName="composite" presStyleCnt="0"/>
      <dgm:spPr/>
    </dgm:pt>
    <dgm:pt modelId="{D791B866-5CDC-426D-B090-D86E59E25BFB}" type="pres">
      <dgm:prSet presAssocID="{C0293934-FFCB-4FE6-96AD-74BD6FED41B9}" presName="parTx" presStyleLbl="alignNode1" presStyleIdx="0" presStyleCnt="2">
        <dgm:presLayoutVars>
          <dgm:chMax val="0"/>
          <dgm:chPref val="0"/>
          <dgm:bulletEnabled val="1"/>
        </dgm:presLayoutVars>
      </dgm:prSet>
      <dgm:spPr/>
      <dgm:t>
        <a:bodyPr/>
        <a:lstStyle/>
        <a:p>
          <a:endParaRPr lang="en-GB"/>
        </a:p>
      </dgm:t>
    </dgm:pt>
    <dgm:pt modelId="{A434B3E5-07DE-4138-B576-5542DB88A27F}" type="pres">
      <dgm:prSet presAssocID="{C0293934-FFCB-4FE6-96AD-74BD6FED41B9}" presName="desTx" presStyleLbl="alignAccFollowNode1" presStyleIdx="0" presStyleCnt="2">
        <dgm:presLayoutVars>
          <dgm:bulletEnabled val="1"/>
        </dgm:presLayoutVars>
      </dgm:prSet>
      <dgm:spPr/>
      <dgm:t>
        <a:bodyPr/>
        <a:lstStyle/>
        <a:p>
          <a:endParaRPr lang="en-GB"/>
        </a:p>
      </dgm:t>
    </dgm:pt>
    <dgm:pt modelId="{EA560449-AC92-43EC-89A6-45714A2DF66A}" type="pres">
      <dgm:prSet presAssocID="{8166BEA3-B1DB-426F-B037-369B2B4A684B}" presName="space" presStyleCnt="0"/>
      <dgm:spPr/>
    </dgm:pt>
    <dgm:pt modelId="{062221AD-D872-4DBC-BB17-B1A736E69D53}" type="pres">
      <dgm:prSet presAssocID="{0DC8D39B-30BB-42F2-BDB8-A603E88C1980}" presName="composite" presStyleCnt="0"/>
      <dgm:spPr/>
    </dgm:pt>
    <dgm:pt modelId="{B8D8ECAD-E75E-4FA6-BDDD-BF7A7719620B}" type="pres">
      <dgm:prSet presAssocID="{0DC8D39B-30BB-42F2-BDB8-A603E88C1980}" presName="parTx" presStyleLbl="alignNode1" presStyleIdx="1" presStyleCnt="2">
        <dgm:presLayoutVars>
          <dgm:chMax val="0"/>
          <dgm:chPref val="0"/>
          <dgm:bulletEnabled val="1"/>
        </dgm:presLayoutVars>
      </dgm:prSet>
      <dgm:spPr/>
      <dgm:t>
        <a:bodyPr/>
        <a:lstStyle/>
        <a:p>
          <a:endParaRPr lang="en-GB"/>
        </a:p>
      </dgm:t>
    </dgm:pt>
    <dgm:pt modelId="{ECD5CF15-9F97-4EDF-B0D1-194426D1DBAC}" type="pres">
      <dgm:prSet presAssocID="{0DC8D39B-30BB-42F2-BDB8-A603E88C1980}" presName="desTx" presStyleLbl="alignAccFollowNode1" presStyleIdx="1" presStyleCnt="2">
        <dgm:presLayoutVars>
          <dgm:bulletEnabled val="1"/>
        </dgm:presLayoutVars>
      </dgm:prSet>
      <dgm:spPr/>
      <dgm:t>
        <a:bodyPr/>
        <a:lstStyle/>
        <a:p>
          <a:endParaRPr lang="en-GB"/>
        </a:p>
      </dgm:t>
    </dgm:pt>
  </dgm:ptLst>
  <dgm:cxnLst>
    <dgm:cxn modelId="{6DA13BDA-9C1F-41EE-96CC-555928044681}" srcId="{C0293934-FFCB-4FE6-96AD-74BD6FED41B9}" destId="{150D3549-3E5D-40D1-B61E-48DA09AE18B1}" srcOrd="3" destOrd="0" parTransId="{59AF2E25-7D53-475C-AF09-2F896EF049BD}" sibTransId="{E443D063-76CA-4B9C-9891-DC261D678A3C}"/>
    <dgm:cxn modelId="{7FC1B406-DFAD-42C3-B560-78DCA5B3A3E5}" type="presOf" srcId="{24751634-DBDA-42E3-96AB-7B469A3557ED}" destId="{ECD5CF15-9F97-4EDF-B0D1-194426D1DBAC}" srcOrd="0" destOrd="3" presId="urn:microsoft.com/office/officeart/2005/8/layout/hList1"/>
    <dgm:cxn modelId="{2AC5C520-2F0E-4168-9002-0A4F823B1C38}" type="presOf" srcId="{D94EE621-01FA-4E88-98B0-6EC9BA8D3D32}" destId="{ECD5CF15-9F97-4EDF-B0D1-194426D1DBAC}" srcOrd="0" destOrd="2" presId="urn:microsoft.com/office/officeart/2005/8/layout/hList1"/>
    <dgm:cxn modelId="{A0B4152F-ED20-41C1-9EB0-7BE3CC5DC532}" srcId="{0DC8D39B-30BB-42F2-BDB8-A603E88C1980}" destId="{D94EE621-01FA-4E88-98B0-6EC9BA8D3D32}" srcOrd="2" destOrd="0" parTransId="{B0B005E5-8AB4-4554-B414-6D72E7BA97FA}" sibTransId="{6B50FF83-C45D-4EBA-926A-383258366ADB}"/>
    <dgm:cxn modelId="{6485C138-C429-42C4-A701-8039741293A5}" srcId="{C0293934-FFCB-4FE6-96AD-74BD6FED41B9}" destId="{F540CAD3-A75D-4139-A16C-6F8A734A1F9B}" srcOrd="0" destOrd="0" parTransId="{A60899D9-20BC-4BA9-BA54-FE0F7E0152C1}" sibTransId="{480F2FF7-D5FE-48E3-85A0-826ABD9C5CB1}"/>
    <dgm:cxn modelId="{45EB629D-BA54-4901-A272-003C48E5759A}" srcId="{F9769E80-D10C-4869-92A9-A0DD990B7078}" destId="{0DC8D39B-30BB-42F2-BDB8-A603E88C1980}" srcOrd="1" destOrd="0" parTransId="{514185F6-7157-4532-AA04-C7C386951D96}" sibTransId="{CDF09B83-6122-4AB6-B805-6AA1199AE4B1}"/>
    <dgm:cxn modelId="{74E5F7AB-AC3E-4C75-8B04-531F230FED53}" srcId="{150D3549-3E5D-40D1-B61E-48DA09AE18B1}" destId="{8D1FF1DD-056A-4571-BC2C-DFC010E417B1}" srcOrd="0" destOrd="0" parTransId="{2F32F0E1-9D29-4905-9AA4-9C337E03CFF7}" sibTransId="{7737F37F-9354-4038-A149-E9FB625F5C17}"/>
    <dgm:cxn modelId="{E9B9C4EC-1692-4081-94EC-BFD80754E20F}" type="presOf" srcId="{F540CAD3-A75D-4139-A16C-6F8A734A1F9B}" destId="{A434B3E5-07DE-4138-B576-5542DB88A27F}" srcOrd="0" destOrd="0" presId="urn:microsoft.com/office/officeart/2005/8/layout/hList1"/>
    <dgm:cxn modelId="{D58D8177-6E4E-4FAE-9820-8812032EA423}" srcId="{C0293934-FFCB-4FE6-96AD-74BD6FED41B9}" destId="{7B30269E-C563-493B-9EDA-4434D44D0D7F}" srcOrd="1" destOrd="0" parTransId="{88807E53-8A9E-4350-BDC6-3BAF563AF561}" sibTransId="{C6506C11-6C5D-456A-A2D4-3403F6EDE95C}"/>
    <dgm:cxn modelId="{1B974162-12A3-40E4-82A9-1E6D61854473}" srcId="{C0293934-FFCB-4FE6-96AD-74BD6FED41B9}" destId="{61E8FB0C-FBF7-4958-8959-24E629859D20}" srcOrd="4" destOrd="0" parTransId="{A8959FB9-9B0C-4BBF-AAB3-9EE4553CEB7C}" sibTransId="{3E4BDA92-8AB9-4F78-A5AE-D5F312BFD454}"/>
    <dgm:cxn modelId="{A9D5DB30-35FD-4ECA-86A3-ACDA8ECF9E76}" type="presOf" srcId="{068658BF-37A5-46B7-A590-86A69C5A17DE}" destId="{ECD5CF15-9F97-4EDF-B0D1-194426D1DBAC}" srcOrd="0" destOrd="1" presId="urn:microsoft.com/office/officeart/2005/8/layout/hList1"/>
    <dgm:cxn modelId="{B42C788E-14A2-42F3-8216-F4F2AFDAA850}" srcId="{150D3549-3E5D-40D1-B61E-48DA09AE18B1}" destId="{EF483436-F974-41C3-9E38-56D4F6A4A7B5}" srcOrd="1" destOrd="0" parTransId="{554DE07B-7E95-46BC-B715-87DC33829E2E}" sibTransId="{537DE40F-C9D1-4BFA-AAE4-071DFB664206}"/>
    <dgm:cxn modelId="{28B94E8A-09F5-45C0-B50E-03EF6812EB5E}" srcId="{0DC8D39B-30BB-42F2-BDB8-A603E88C1980}" destId="{24751634-DBDA-42E3-96AB-7B469A3557ED}" srcOrd="3" destOrd="0" parTransId="{24F62E1B-6934-435A-813B-3C3EDBEB5C54}" sibTransId="{B883651A-E836-4C6B-91F7-A1541451F48A}"/>
    <dgm:cxn modelId="{E6AC5E19-5E2C-455A-A991-9D61BB1EC7BF}" type="presOf" srcId="{61E8FB0C-FBF7-4958-8959-24E629859D20}" destId="{A434B3E5-07DE-4138-B576-5542DB88A27F}" srcOrd="0" destOrd="6" presId="urn:microsoft.com/office/officeart/2005/8/layout/hList1"/>
    <dgm:cxn modelId="{8B0B2831-F10E-47F1-AE3D-72AD5751D3B7}" srcId="{0DC8D39B-30BB-42F2-BDB8-A603E88C1980}" destId="{068658BF-37A5-46B7-A590-86A69C5A17DE}" srcOrd="1" destOrd="0" parTransId="{3ED3D049-3DE5-46E1-9E0E-EF8183F45C5A}" sibTransId="{E73D336F-9C13-4132-AC41-46EFA08BBD84}"/>
    <dgm:cxn modelId="{3C32D652-C1F1-4D04-AF4E-A0E040E46AC0}" type="presOf" srcId="{8D1FF1DD-056A-4571-BC2C-DFC010E417B1}" destId="{A434B3E5-07DE-4138-B576-5542DB88A27F}" srcOrd="0" destOrd="4" presId="urn:microsoft.com/office/officeart/2005/8/layout/hList1"/>
    <dgm:cxn modelId="{9D7A51B2-87DA-4989-B8FE-C05350572138}" type="presOf" srcId="{C0293934-FFCB-4FE6-96AD-74BD6FED41B9}" destId="{D791B866-5CDC-426D-B090-D86E59E25BFB}" srcOrd="0" destOrd="0" presId="urn:microsoft.com/office/officeart/2005/8/layout/hList1"/>
    <dgm:cxn modelId="{A9D89900-2AC5-412D-B68A-468015F031C4}" type="presOf" srcId="{0DC8D39B-30BB-42F2-BDB8-A603E88C1980}" destId="{B8D8ECAD-E75E-4FA6-BDDD-BF7A7719620B}" srcOrd="0" destOrd="0" presId="urn:microsoft.com/office/officeart/2005/8/layout/hList1"/>
    <dgm:cxn modelId="{98A4D516-3A77-40FC-8C31-526C0BA0D983}" type="presOf" srcId="{68ED6C67-59A7-439B-8A2D-5B712B489D6A}" destId="{A434B3E5-07DE-4138-B576-5542DB88A27F}" srcOrd="0" destOrd="2" presId="urn:microsoft.com/office/officeart/2005/8/layout/hList1"/>
    <dgm:cxn modelId="{142142E7-D0DA-444E-AD34-60FA445587E1}" srcId="{F9769E80-D10C-4869-92A9-A0DD990B7078}" destId="{C0293934-FFCB-4FE6-96AD-74BD6FED41B9}" srcOrd="0" destOrd="0" parTransId="{26B0A1C3-45F4-46F5-8A70-75A129594908}" sibTransId="{8166BEA3-B1DB-426F-B037-369B2B4A684B}"/>
    <dgm:cxn modelId="{8402ED07-203F-4302-BBFC-E15B0292668D}" type="presOf" srcId="{EF483436-F974-41C3-9E38-56D4F6A4A7B5}" destId="{A434B3E5-07DE-4138-B576-5542DB88A27F}" srcOrd="0" destOrd="5" presId="urn:microsoft.com/office/officeart/2005/8/layout/hList1"/>
    <dgm:cxn modelId="{9ED12266-5192-4DF2-82BF-8534B3EA9D62}" type="presOf" srcId="{F9769E80-D10C-4869-92A9-A0DD990B7078}" destId="{88686BE0-0D0D-4FFE-B46E-B0E173A2D56E}" srcOrd="0" destOrd="0" presId="urn:microsoft.com/office/officeart/2005/8/layout/hList1"/>
    <dgm:cxn modelId="{0E60C9D2-705C-42D4-A675-46BA269CFBDB}" srcId="{0DC8D39B-30BB-42F2-BDB8-A603E88C1980}" destId="{D23C103A-1EA8-4A94-B2D7-B0FF353C9B7A}" srcOrd="0" destOrd="0" parTransId="{0C8C61B6-8F05-4259-9ED7-067C7C1D488E}" sibTransId="{7AC61030-14C3-43F6-BEC4-C9D7C985D5F7}"/>
    <dgm:cxn modelId="{FE73CBFD-D9EA-410C-BBA1-BCB5C8008973}" srcId="{C0293934-FFCB-4FE6-96AD-74BD6FED41B9}" destId="{68ED6C67-59A7-439B-8A2D-5B712B489D6A}" srcOrd="2" destOrd="0" parTransId="{E3BE72D1-78D7-4B8B-9937-858C41CEB796}" sibTransId="{69FAC402-897F-4EF6-B872-B36D7822A1E5}"/>
    <dgm:cxn modelId="{B3304F93-526A-4CF2-AEE8-D2FD2F8F3A5C}" type="presOf" srcId="{150D3549-3E5D-40D1-B61E-48DA09AE18B1}" destId="{A434B3E5-07DE-4138-B576-5542DB88A27F}" srcOrd="0" destOrd="3" presId="urn:microsoft.com/office/officeart/2005/8/layout/hList1"/>
    <dgm:cxn modelId="{C96D980C-21C1-408B-9B0D-B1FF4DC6CEB1}" type="presOf" srcId="{D23C103A-1EA8-4A94-B2D7-B0FF353C9B7A}" destId="{ECD5CF15-9F97-4EDF-B0D1-194426D1DBAC}" srcOrd="0" destOrd="0" presId="urn:microsoft.com/office/officeart/2005/8/layout/hList1"/>
    <dgm:cxn modelId="{96E8B2F0-A977-435F-8BBE-682C25CF8275}" type="presOf" srcId="{7B30269E-C563-493B-9EDA-4434D44D0D7F}" destId="{A434B3E5-07DE-4138-B576-5542DB88A27F}" srcOrd="0" destOrd="1" presId="urn:microsoft.com/office/officeart/2005/8/layout/hList1"/>
    <dgm:cxn modelId="{52E06C59-F30C-4A62-AEF7-E91D1521E69D}" type="presParOf" srcId="{88686BE0-0D0D-4FFE-B46E-B0E173A2D56E}" destId="{AE319F93-1BC5-43F5-9B10-CCBEEA211129}" srcOrd="0" destOrd="0" presId="urn:microsoft.com/office/officeart/2005/8/layout/hList1"/>
    <dgm:cxn modelId="{1F544247-65BA-441C-AB8F-67AB489FF92B}" type="presParOf" srcId="{AE319F93-1BC5-43F5-9B10-CCBEEA211129}" destId="{D791B866-5CDC-426D-B090-D86E59E25BFB}" srcOrd="0" destOrd="0" presId="urn:microsoft.com/office/officeart/2005/8/layout/hList1"/>
    <dgm:cxn modelId="{64866AB4-F6E5-42F2-A862-389E57D1998D}" type="presParOf" srcId="{AE319F93-1BC5-43F5-9B10-CCBEEA211129}" destId="{A434B3E5-07DE-4138-B576-5542DB88A27F}" srcOrd="1" destOrd="0" presId="urn:microsoft.com/office/officeart/2005/8/layout/hList1"/>
    <dgm:cxn modelId="{7BCF3F9D-2D53-49D7-96FF-EA128BA6439E}" type="presParOf" srcId="{88686BE0-0D0D-4FFE-B46E-B0E173A2D56E}" destId="{EA560449-AC92-43EC-89A6-45714A2DF66A}" srcOrd="1" destOrd="0" presId="urn:microsoft.com/office/officeart/2005/8/layout/hList1"/>
    <dgm:cxn modelId="{F00A3089-E0CE-4F36-A53B-73B48B240B01}" type="presParOf" srcId="{88686BE0-0D0D-4FFE-B46E-B0E173A2D56E}" destId="{062221AD-D872-4DBC-BB17-B1A736E69D53}" srcOrd="2" destOrd="0" presId="urn:microsoft.com/office/officeart/2005/8/layout/hList1"/>
    <dgm:cxn modelId="{CFD1D5EB-DD44-4290-AE24-5ACA7C5586A3}" type="presParOf" srcId="{062221AD-D872-4DBC-BB17-B1A736E69D53}" destId="{B8D8ECAD-E75E-4FA6-BDDD-BF7A7719620B}" srcOrd="0" destOrd="0" presId="urn:microsoft.com/office/officeart/2005/8/layout/hList1"/>
    <dgm:cxn modelId="{D3DFC6EA-FD05-444C-8E02-7955C510532D}" type="presParOf" srcId="{062221AD-D872-4DBC-BB17-B1A736E69D53}" destId="{ECD5CF15-9F97-4EDF-B0D1-194426D1DB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769E80-D10C-4869-92A9-A0DD990B70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FA217D0-52E2-420C-B846-1DA5C781C2B3}">
      <dgm:prSet/>
      <dgm:spPr/>
      <dgm:t>
        <a:bodyPr/>
        <a:lstStyle/>
        <a:p>
          <a:pPr rtl="0"/>
          <a:r>
            <a:rPr lang="en-US" dirty="0" smtClean="0"/>
            <a:t>Global Commands</a:t>
          </a:r>
          <a:endParaRPr lang="en-US" dirty="0"/>
        </a:p>
      </dgm:t>
    </dgm:pt>
    <dgm:pt modelId="{FAF21B73-56B6-44DC-BB21-7B5ABC09FC1E}" type="parTrans" cxnId="{61EE6844-5944-4478-92B4-9049276CEE40}">
      <dgm:prSet/>
      <dgm:spPr/>
      <dgm:t>
        <a:bodyPr/>
        <a:lstStyle/>
        <a:p>
          <a:endParaRPr lang="en-GB"/>
        </a:p>
      </dgm:t>
    </dgm:pt>
    <dgm:pt modelId="{D4057729-A76D-4E54-AD86-31AB1CBC8467}" type="sibTrans" cxnId="{61EE6844-5944-4478-92B4-9049276CEE40}">
      <dgm:prSet/>
      <dgm:spPr/>
      <dgm:t>
        <a:bodyPr/>
        <a:lstStyle/>
        <a:p>
          <a:endParaRPr lang="en-GB"/>
        </a:p>
      </dgm:t>
    </dgm:pt>
    <dgm:pt modelId="{B0A2BC48-15E6-4609-A16C-5F793E8372C5}">
      <dgm:prSet/>
      <dgm:spPr/>
      <dgm:t>
        <a:bodyPr/>
        <a:lstStyle/>
        <a:p>
          <a:pPr rtl="0"/>
          <a:r>
            <a:rPr lang="en-US" dirty="0" smtClean="0"/>
            <a:t>Always available when on a page</a:t>
          </a:r>
          <a:endParaRPr lang="en-US" dirty="0"/>
        </a:p>
      </dgm:t>
    </dgm:pt>
    <dgm:pt modelId="{8DD1A0D2-5682-4C54-A45A-7D526381324F}" type="parTrans" cxnId="{8AE04D51-7182-4EE5-AC8F-9FAE198120F6}">
      <dgm:prSet/>
      <dgm:spPr/>
      <dgm:t>
        <a:bodyPr/>
        <a:lstStyle/>
        <a:p>
          <a:endParaRPr lang="en-GB"/>
        </a:p>
      </dgm:t>
    </dgm:pt>
    <dgm:pt modelId="{210AFA15-3CC1-4B4F-A479-83CAB361C9CF}" type="sibTrans" cxnId="{8AE04D51-7182-4EE5-AC8F-9FAE198120F6}">
      <dgm:prSet/>
      <dgm:spPr/>
      <dgm:t>
        <a:bodyPr/>
        <a:lstStyle/>
        <a:p>
          <a:endParaRPr lang="en-GB"/>
        </a:p>
      </dgm:t>
    </dgm:pt>
    <dgm:pt modelId="{6C20E27C-1B7F-4F9D-9591-B7510AD80F58}">
      <dgm:prSet/>
      <dgm:spPr/>
      <dgm:t>
        <a:bodyPr/>
        <a:lstStyle/>
        <a:p>
          <a:pPr rtl="0"/>
          <a:r>
            <a:rPr lang="en-US" dirty="0" smtClean="0"/>
            <a:t>(if </a:t>
          </a:r>
          <a:r>
            <a:rPr lang="en-US" b="1" dirty="0" err="1" smtClean="0"/>
            <a:t>CanExecute</a:t>
          </a:r>
          <a:r>
            <a:rPr lang="en-US" dirty="0" smtClean="0"/>
            <a:t> says it is available)</a:t>
          </a:r>
          <a:endParaRPr lang="en-US" dirty="0"/>
        </a:p>
      </dgm:t>
    </dgm:pt>
    <dgm:pt modelId="{12B44479-46F1-4E94-8CAF-3FFEEB885E94}" type="parTrans" cxnId="{BE94A4FD-6993-422C-BA57-EF9842F773C9}">
      <dgm:prSet/>
      <dgm:spPr/>
      <dgm:t>
        <a:bodyPr/>
        <a:lstStyle/>
        <a:p>
          <a:endParaRPr lang="en-GB"/>
        </a:p>
      </dgm:t>
    </dgm:pt>
    <dgm:pt modelId="{C23BE54C-7F5F-4BCB-B59C-D928E64E03BE}" type="sibTrans" cxnId="{BE94A4FD-6993-422C-BA57-EF9842F773C9}">
      <dgm:prSet/>
      <dgm:spPr/>
      <dgm:t>
        <a:bodyPr/>
        <a:lstStyle/>
        <a:p>
          <a:endParaRPr lang="en-GB"/>
        </a:p>
      </dgm:t>
    </dgm:pt>
    <dgm:pt modelId="{9D5A7B85-130A-4F18-8628-ED8021DD429F}">
      <dgm:prSet/>
      <dgm:spPr/>
      <dgm:t>
        <a:bodyPr/>
        <a:lstStyle/>
        <a:p>
          <a:pPr rtl="0"/>
          <a:r>
            <a:rPr lang="en-US" smtClean="0"/>
            <a:t>Focused Command</a:t>
          </a:r>
          <a:endParaRPr lang="en-US"/>
        </a:p>
      </dgm:t>
    </dgm:pt>
    <dgm:pt modelId="{3E7559E4-EA6F-4034-94D7-E757656A6C45}" type="parTrans" cxnId="{CD4C605F-9A1E-4278-B122-3D8AA2521FF1}">
      <dgm:prSet/>
      <dgm:spPr/>
      <dgm:t>
        <a:bodyPr/>
        <a:lstStyle/>
        <a:p>
          <a:endParaRPr lang="en-GB"/>
        </a:p>
      </dgm:t>
    </dgm:pt>
    <dgm:pt modelId="{B6F9FB00-6B48-4186-9EA9-B32C86DED541}" type="sibTrans" cxnId="{CD4C605F-9A1E-4278-B122-3D8AA2521FF1}">
      <dgm:prSet/>
      <dgm:spPr/>
      <dgm:t>
        <a:bodyPr/>
        <a:lstStyle/>
        <a:p>
          <a:endParaRPr lang="en-GB"/>
        </a:p>
      </dgm:t>
    </dgm:pt>
    <dgm:pt modelId="{236B362B-A75B-4ABD-80E1-A4735A74FE30}">
      <dgm:prSet/>
      <dgm:spPr/>
      <dgm:t>
        <a:bodyPr/>
        <a:lstStyle/>
        <a:p>
          <a:pPr rtl="0"/>
          <a:r>
            <a:rPr lang="en-US" dirty="0" smtClean="0"/>
            <a:t>Only available at specific times, </a:t>
          </a:r>
          <a:r>
            <a:rPr lang="en-US" b="1" dirty="0" smtClean="0"/>
            <a:t>e.g. when web part has focus</a:t>
          </a:r>
          <a:endParaRPr lang="en-US" b="1" dirty="0"/>
        </a:p>
      </dgm:t>
    </dgm:pt>
    <dgm:pt modelId="{70598906-7B29-44E2-9B42-2D8C750AA615}" type="parTrans" cxnId="{77075F06-2120-4572-B2A6-0C5A44726416}">
      <dgm:prSet/>
      <dgm:spPr/>
      <dgm:t>
        <a:bodyPr/>
        <a:lstStyle/>
        <a:p>
          <a:endParaRPr lang="en-GB"/>
        </a:p>
      </dgm:t>
    </dgm:pt>
    <dgm:pt modelId="{3ED88BBB-5A97-4792-B899-CF92E80CACF7}" type="sibTrans" cxnId="{77075F06-2120-4572-B2A6-0C5A44726416}">
      <dgm:prSet/>
      <dgm:spPr/>
      <dgm:t>
        <a:bodyPr/>
        <a:lstStyle/>
        <a:p>
          <a:endParaRPr lang="en-GB"/>
        </a:p>
      </dgm:t>
    </dgm:pt>
    <dgm:pt modelId="{50971384-A9D5-427A-AB2E-0E82EDF3B0E7}">
      <dgm:prSet/>
      <dgm:spPr/>
      <dgm:t>
        <a:bodyPr/>
        <a:lstStyle/>
        <a:p>
          <a:pPr rtl="0"/>
          <a:r>
            <a:rPr lang="en-US" dirty="0" smtClean="0"/>
            <a:t>Example: Content Editor Web Part controls</a:t>
          </a:r>
          <a:endParaRPr lang="en-US" dirty="0"/>
        </a:p>
      </dgm:t>
    </dgm:pt>
    <dgm:pt modelId="{9AA96ADA-62BA-4E99-803B-357BFF1E8ACB}" type="parTrans" cxnId="{3A9C2AF7-A9E4-43BA-B065-73B3C0A329E3}">
      <dgm:prSet/>
      <dgm:spPr/>
      <dgm:t>
        <a:bodyPr/>
        <a:lstStyle/>
        <a:p>
          <a:endParaRPr lang="en-GB"/>
        </a:p>
      </dgm:t>
    </dgm:pt>
    <dgm:pt modelId="{5731D3A1-E486-4987-ACA5-AE26EAC47588}" type="sibTrans" cxnId="{3A9C2AF7-A9E4-43BA-B065-73B3C0A329E3}">
      <dgm:prSet/>
      <dgm:spPr/>
      <dgm:t>
        <a:bodyPr/>
        <a:lstStyle/>
        <a:p>
          <a:endParaRPr lang="en-GB"/>
        </a:p>
      </dgm:t>
    </dgm:pt>
    <dgm:pt modelId="{88686BE0-0D0D-4FFE-B46E-B0E173A2D56E}" type="pres">
      <dgm:prSet presAssocID="{F9769E80-D10C-4869-92A9-A0DD990B7078}" presName="Name0" presStyleCnt="0">
        <dgm:presLayoutVars>
          <dgm:dir/>
          <dgm:animLvl val="lvl"/>
          <dgm:resizeHandles val="exact"/>
        </dgm:presLayoutVars>
      </dgm:prSet>
      <dgm:spPr/>
      <dgm:t>
        <a:bodyPr/>
        <a:lstStyle/>
        <a:p>
          <a:endParaRPr lang="en-GB"/>
        </a:p>
      </dgm:t>
    </dgm:pt>
    <dgm:pt modelId="{C5C13F04-57C1-4FB4-9B2C-E40E6521D82D}" type="pres">
      <dgm:prSet presAssocID="{7FA217D0-52E2-420C-B846-1DA5C781C2B3}" presName="composite" presStyleCnt="0"/>
      <dgm:spPr/>
    </dgm:pt>
    <dgm:pt modelId="{25936C08-3B42-4520-B9EF-A0D485AE78E3}" type="pres">
      <dgm:prSet presAssocID="{7FA217D0-52E2-420C-B846-1DA5C781C2B3}" presName="parTx" presStyleLbl="alignNode1" presStyleIdx="0" presStyleCnt="2">
        <dgm:presLayoutVars>
          <dgm:chMax val="0"/>
          <dgm:chPref val="0"/>
          <dgm:bulletEnabled val="1"/>
        </dgm:presLayoutVars>
      </dgm:prSet>
      <dgm:spPr/>
      <dgm:t>
        <a:bodyPr/>
        <a:lstStyle/>
        <a:p>
          <a:endParaRPr lang="en-GB"/>
        </a:p>
      </dgm:t>
    </dgm:pt>
    <dgm:pt modelId="{14EA9A3F-8CCB-4A8F-944D-FDC0FDED34C1}" type="pres">
      <dgm:prSet presAssocID="{7FA217D0-52E2-420C-B846-1DA5C781C2B3}" presName="desTx" presStyleLbl="alignAccFollowNode1" presStyleIdx="0" presStyleCnt="2">
        <dgm:presLayoutVars>
          <dgm:bulletEnabled val="1"/>
        </dgm:presLayoutVars>
      </dgm:prSet>
      <dgm:spPr/>
      <dgm:t>
        <a:bodyPr/>
        <a:lstStyle/>
        <a:p>
          <a:endParaRPr lang="en-GB"/>
        </a:p>
      </dgm:t>
    </dgm:pt>
    <dgm:pt modelId="{7F0F5A11-4530-4F30-B2AE-740B530FC0D6}" type="pres">
      <dgm:prSet presAssocID="{D4057729-A76D-4E54-AD86-31AB1CBC8467}" presName="space" presStyleCnt="0"/>
      <dgm:spPr/>
    </dgm:pt>
    <dgm:pt modelId="{DE02B693-1104-423A-9FF5-A1A6CB8542A3}" type="pres">
      <dgm:prSet presAssocID="{9D5A7B85-130A-4F18-8628-ED8021DD429F}" presName="composite" presStyleCnt="0"/>
      <dgm:spPr/>
    </dgm:pt>
    <dgm:pt modelId="{520BCC5C-1FE9-4B2B-9F3F-F2550D2AEC0C}" type="pres">
      <dgm:prSet presAssocID="{9D5A7B85-130A-4F18-8628-ED8021DD429F}" presName="parTx" presStyleLbl="alignNode1" presStyleIdx="1" presStyleCnt="2">
        <dgm:presLayoutVars>
          <dgm:chMax val="0"/>
          <dgm:chPref val="0"/>
          <dgm:bulletEnabled val="1"/>
        </dgm:presLayoutVars>
      </dgm:prSet>
      <dgm:spPr/>
      <dgm:t>
        <a:bodyPr/>
        <a:lstStyle/>
        <a:p>
          <a:endParaRPr lang="en-GB"/>
        </a:p>
      </dgm:t>
    </dgm:pt>
    <dgm:pt modelId="{F8E2AA0D-F5CA-4B82-8424-A9423C6BA599}" type="pres">
      <dgm:prSet presAssocID="{9D5A7B85-130A-4F18-8628-ED8021DD429F}" presName="desTx" presStyleLbl="alignAccFollowNode1" presStyleIdx="1" presStyleCnt="2">
        <dgm:presLayoutVars>
          <dgm:bulletEnabled val="1"/>
        </dgm:presLayoutVars>
      </dgm:prSet>
      <dgm:spPr/>
      <dgm:t>
        <a:bodyPr/>
        <a:lstStyle/>
        <a:p>
          <a:endParaRPr lang="en-GB"/>
        </a:p>
      </dgm:t>
    </dgm:pt>
  </dgm:ptLst>
  <dgm:cxnLst>
    <dgm:cxn modelId="{CCBA4D63-9192-41F3-A045-75F376AEA913}" type="presOf" srcId="{7FA217D0-52E2-420C-B846-1DA5C781C2B3}" destId="{25936C08-3B42-4520-B9EF-A0D485AE78E3}" srcOrd="0" destOrd="0" presId="urn:microsoft.com/office/officeart/2005/8/layout/hList1"/>
    <dgm:cxn modelId="{CBBB7A31-DB43-42EB-8907-081EEE1B36B4}" type="presOf" srcId="{236B362B-A75B-4ABD-80E1-A4735A74FE30}" destId="{F8E2AA0D-F5CA-4B82-8424-A9423C6BA599}" srcOrd="0" destOrd="0" presId="urn:microsoft.com/office/officeart/2005/8/layout/hList1"/>
    <dgm:cxn modelId="{77075F06-2120-4572-B2A6-0C5A44726416}" srcId="{9D5A7B85-130A-4F18-8628-ED8021DD429F}" destId="{236B362B-A75B-4ABD-80E1-A4735A74FE30}" srcOrd="0" destOrd="0" parTransId="{70598906-7B29-44E2-9B42-2D8C750AA615}" sibTransId="{3ED88BBB-5A97-4792-B899-CF92E80CACF7}"/>
    <dgm:cxn modelId="{D5F7D1A5-1523-4B25-B9CC-402304F9E158}" type="presOf" srcId="{B0A2BC48-15E6-4609-A16C-5F793E8372C5}" destId="{14EA9A3F-8CCB-4A8F-944D-FDC0FDED34C1}" srcOrd="0" destOrd="0" presId="urn:microsoft.com/office/officeart/2005/8/layout/hList1"/>
    <dgm:cxn modelId="{8AE04D51-7182-4EE5-AC8F-9FAE198120F6}" srcId="{7FA217D0-52E2-420C-B846-1DA5C781C2B3}" destId="{B0A2BC48-15E6-4609-A16C-5F793E8372C5}" srcOrd="0" destOrd="0" parTransId="{8DD1A0D2-5682-4C54-A45A-7D526381324F}" sibTransId="{210AFA15-3CC1-4B4F-A479-83CAB361C9CF}"/>
    <dgm:cxn modelId="{3FF34F61-C704-4FE1-9160-7110F7B1B583}" type="presOf" srcId="{50971384-A9D5-427A-AB2E-0E82EDF3B0E7}" destId="{F8E2AA0D-F5CA-4B82-8424-A9423C6BA599}" srcOrd="0" destOrd="1" presId="urn:microsoft.com/office/officeart/2005/8/layout/hList1"/>
    <dgm:cxn modelId="{3A9C2AF7-A9E4-43BA-B065-73B3C0A329E3}" srcId="{9D5A7B85-130A-4F18-8628-ED8021DD429F}" destId="{50971384-A9D5-427A-AB2E-0E82EDF3B0E7}" srcOrd="1" destOrd="0" parTransId="{9AA96ADA-62BA-4E99-803B-357BFF1E8ACB}" sibTransId="{5731D3A1-E486-4987-ACA5-AE26EAC47588}"/>
    <dgm:cxn modelId="{BE94A4FD-6993-422C-BA57-EF9842F773C9}" srcId="{7FA217D0-52E2-420C-B846-1DA5C781C2B3}" destId="{6C20E27C-1B7F-4F9D-9591-B7510AD80F58}" srcOrd="1" destOrd="0" parTransId="{12B44479-46F1-4E94-8CAF-3FFEEB885E94}" sibTransId="{C23BE54C-7F5F-4BCB-B59C-D928E64E03BE}"/>
    <dgm:cxn modelId="{CD4C605F-9A1E-4278-B122-3D8AA2521FF1}" srcId="{F9769E80-D10C-4869-92A9-A0DD990B7078}" destId="{9D5A7B85-130A-4F18-8628-ED8021DD429F}" srcOrd="1" destOrd="0" parTransId="{3E7559E4-EA6F-4034-94D7-E757656A6C45}" sibTransId="{B6F9FB00-6B48-4186-9EA9-B32C86DED541}"/>
    <dgm:cxn modelId="{5C8DB70B-F662-4051-8A3A-EC9728CD1F22}" type="presOf" srcId="{F9769E80-D10C-4869-92A9-A0DD990B7078}" destId="{88686BE0-0D0D-4FFE-B46E-B0E173A2D56E}" srcOrd="0" destOrd="0" presId="urn:microsoft.com/office/officeart/2005/8/layout/hList1"/>
    <dgm:cxn modelId="{61EE6844-5944-4478-92B4-9049276CEE40}" srcId="{F9769E80-D10C-4869-92A9-A0DD990B7078}" destId="{7FA217D0-52E2-420C-B846-1DA5C781C2B3}" srcOrd="0" destOrd="0" parTransId="{FAF21B73-56B6-44DC-BB21-7B5ABC09FC1E}" sibTransId="{D4057729-A76D-4E54-AD86-31AB1CBC8467}"/>
    <dgm:cxn modelId="{B9128B5B-6D12-40F3-9C7F-940215C06964}" type="presOf" srcId="{6C20E27C-1B7F-4F9D-9591-B7510AD80F58}" destId="{14EA9A3F-8CCB-4A8F-944D-FDC0FDED34C1}" srcOrd="0" destOrd="1" presId="urn:microsoft.com/office/officeart/2005/8/layout/hList1"/>
    <dgm:cxn modelId="{1EBFC9DB-2745-4201-A522-0FCB61C8936A}" type="presOf" srcId="{9D5A7B85-130A-4F18-8628-ED8021DD429F}" destId="{520BCC5C-1FE9-4B2B-9F3F-F2550D2AEC0C}" srcOrd="0" destOrd="0" presId="urn:microsoft.com/office/officeart/2005/8/layout/hList1"/>
    <dgm:cxn modelId="{5EA10797-EE86-47C1-968E-DE4EE70596DA}" type="presParOf" srcId="{88686BE0-0D0D-4FFE-B46E-B0E173A2D56E}" destId="{C5C13F04-57C1-4FB4-9B2C-E40E6521D82D}" srcOrd="0" destOrd="0" presId="urn:microsoft.com/office/officeart/2005/8/layout/hList1"/>
    <dgm:cxn modelId="{69F05F40-FD5D-4F89-A955-D64219466D0C}" type="presParOf" srcId="{C5C13F04-57C1-4FB4-9B2C-E40E6521D82D}" destId="{25936C08-3B42-4520-B9EF-A0D485AE78E3}" srcOrd="0" destOrd="0" presId="urn:microsoft.com/office/officeart/2005/8/layout/hList1"/>
    <dgm:cxn modelId="{F7269B18-E2D3-4427-B0F9-DCF8C66D8CC6}" type="presParOf" srcId="{C5C13F04-57C1-4FB4-9B2C-E40E6521D82D}" destId="{14EA9A3F-8CCB-4A8F-944D-FDC0FDED34C1}" srcOrd="1" destOrd="0" presId="urn:microsoft.com/office/officeart/2005/8/layout/hList1"/>
    <dgm:cxn modelId="{8E4E3B3A-B372-4082-9A0B-7C02CEC711F3}" type="presParOf" srcId="{88686BE0-0D0D-4FFE-B46E-B0E173A2D56E}" destId="{7F0F5A11-4530-4F30-B2AE-740B530FC0D6}" srcOrd="1" destOrd="0" presId="urn:microsoft.com/office/officeart/2005/8/layout/hList1"/>
    <dgm:cxn modelId="{F447043F-8329-43C3-8538-422D11E6FF8F}" type="presParOf" srcId="{88686BE0-0D0D-4FFE-B46E-B0E173A2D56E}" destId="{DE02B693-1104-423A-9FF5-A1A6CB8542A3}" srcOrd="2" destOrd="0" presId="urn:microsoft.com/office/officeart/2005/8/layout/hList1"/>
    <dgm:cxn modelId="{7069B8C4-30A9-4833-B6B8-531D592AD9FC}" type="presParOf" srcId="{DE02B693-1104-423A-9FF5-A1A6CB8542A3}" destId="{520BCC5C-1FE9-4B2B-9F3F-F2550D2AEC0C}" srcOrd="0" destOrd="0" presId="urn:microsoft.com/office/officeart/2005/8/layout/hList1"/>
    <dgm:cxn modelId="{46E2807A-44C4-4DE2-9761-5BDF43904AC2}" type="presParOf" srcId="{DE02B693-1104-423A-9FF5-A1A6CB8542A3}" destId="{F8E2AA0D-F5CA-4B82-8424-A9423C6BA5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B866-5CDC-426D-B090-D86E59E25BFB}">
      <dsp:nvSpPr>
        <dsp:cNvPr id="0" name=""/>
        <dsp:cNvSpPr/>
      </dsp:nvSpPr>
      <dsp:spPr>
        <a:xfrm>
          <a:off x="52" y="68410"/>
          <a:ext cx="5020605"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kern="1200" dirty="0" smtClean="0"/>
            <a:t>Advantages</a:t>
          </a:r>
          <a:endParaRPr lang="en-GB" sz="2700" kern="1200" dirty="0"/>
        </a:p>
      </dsp:txBody>
      <dsp:txXfrm>
        <a:off x="52" y="68410"/>
        <a:ext cx="5020605" cy="777600"/>
      </dsp:txXfrm>
    </dsp:sp>
    <dsp:sp modelId="{A434B3E5-07DE-4138-B576-5542DB88A27F}">
      <dsp:nvSpPr>
        <dsp:cNvPr id="0" name=""/>
        <dsp:cNvSpPr/>
      </dsp:nvSpPr>
      <dsp:spPr>
        <a:xfrm>
          <a:off x="52" y="846010"/>
          <a:ext cx="5020605" cy="30479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Easy to create</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Easy to manage </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Great for simple commands</a:t>
          </a:r>
          <a:endParaRPr lang="en-US" sz="2700" kern="1200" dirty="0"/>
        </a:p>
      </dsp:txBody>
      <dsp:txXfrm>
        <a:off x="52" y="846010"/>
        <a:ext cx="5020605" cy="3047979"/>
      </dsp:txXfrm>
    </dsp:sp>
    <dsp:sp modelId="{B675D46B-7A5F-46E0-8693-0AF2C0EA2F1C}">
      <dsp:nvSpPr>
        <dsp:cNvPr id="0" name=""/>
        <dsp:cNvSpPr/>
      </dsp:nvSpPr>
      <dsp:spPr>
        <a:xfrm>
          <a:off x="5723542" y="68410"/>
          <a:ext cx="5020605"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kern="1200" dirty="0" smtClean="0"/>
            <a:t>Disadvantages</a:t>
          </a:r>
          <a:endParaRPr lang="en-US" sz="2700" kern="1200" dirty="0"/>
        </a:p>
      </dsp:txBody>
      <dsp:txXfrm>
        <a:off x="5723542" y="68410"/>
        <a:ext cx="5020605" cy="777600"/>
      </dsp:txXfrm>
    </dsp:sp>
    <dsp:sp modelId="{616196A8-3FB1-464A-BC15-51DE64935896}">
      <dsp:nvSpPr>
        <dsp:cNvPr id="0" name=""/>
        <dsp:cNvSpPr/>
      </dsp:nvSpPr>
      <dsp:spPr>
        <a:xfrm>
          <a:off x="5723542" y="846010"/>
          <a:ext cx="5020605" cy="30479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If complex, hard to manage</a:t>
          </a:r>
          <a:endParaRPr lang="en-US" sz="2700" kern="1200" dirty="0"/>
        </a:p>
        <a:p>
          <a:pPr marL="228600" lvl="1" indent="-228600" algn="l" defTabSz="1200150" rtl="0">
            <a:lnSpc>
              <a:spcPct val="90000"/>
            </a:lnSpc>
            <a:spcBef>
              <a:spcPct val="0"/>
            </a:spcBef>
            <a:spcAft>
              <a:spcPct val="15000"/>
            </a:spcAft>
            <a:buChar char="••"/>
          </a:pPr>
          <a:r>
            <a:rPr lang="en-US" sz="2700" kern="1200" smtClean="0"/>
            <a:t>Lots of JavaScript can be hard to manage</a:t>
          </a:r>
          <a:endParaRPr lang="en-US" sz="2700" kern="1200"/>
        </a:p>
        <a:p>
          <a:pPr marL="228600" lvl="1" indent="-228600" algn="l" defTabSz="1200150" rtl="0">
            <a:lnSpc>
              <a:spcPct val="90000"/>
            </a:lnSpc>
            <a:spcBef>
              <a:spcPct val="0"/>
            </a:spcBef>
            <a:spcAft>
              <a:spcPct val="15000"/>
            </a:spcAft>
            <a:buChar char="••"/>
          </a:pPr>
          <a:r>
            <a:rPr lang="en-US" sz="2700" kern="1200" smtClean="0"/>
            <a:t>Not cached on the client</a:t>
          </a:r>
          <a:endParaRPr lang="en-US" sz="2700" kern="1200"/>
        </a:p>
        <a:p>
          <a:pPr marL="228600" lvl="1" indent="-228600" algn="l" defTabSz="1200150" rtl="0">
            <a:lnSpc>
              <a:spcPct val="90000"/>
            </a:lnSpc>
            <a:spcBef>
              <a:spcPct val="0"/>
            </a:spcBef>
            <a:spcAft>
              <a:spcPct val="15000"/>
            </a:spcAft>
            <a:buChar char="••"/>
          </a:pPr>
          <a:r>
            <a:rPr lang="en-US" sz="2700" kern="1200" dirty="0" smtClean="0"/>
            <a:t>Not reusable outside of the definition</a:t>
          </a:r>
          <a:endParaRPr lang="en-US" sz="2700" kern="1200" dirty="0"/>
        </a:p>
      </dsp:txBody>
      <dsp:txXfrm>
        <a:off x="5723542" y="846010"/>
        <a:ext cx="5020605" cy="3047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B866-5CDC-426D-B090-D86E59E25BFB}">
      <dsp:nvSpPr>
        <dsp:cNvPr id="0" name=""/>
        <dsp:cNvSpPr/>
      </dsp:nvSpPr>
      <dsp:spPr>
        <a:xfrm>
          <a:off x="52" y="713"/>
          <a:ext cx="5020605"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smtClean="0"/>
            <a:t>Advantages</a:t>
          </a:r>
          <a:endParaRPr lang="en-GB" sz="2500" kern="1200" dirty="0"/>
        </a:p>
      </dsp:txBody>
      <dsp:txXfrm>
        <a:off x="52" y="713"/>
        <a:ext cx="5020605" cy="720000"/>
      </dsp:txXfrm>
    </dsp:sp>
    <dsp:sp modelId="{A434B3E5-07DE-4138-B576-5542DB88A27F}">
      <dsp:nvSpPr>
        <dsp:cNvPr id="0" name=""/>
        <dsp:cNvSpPr/>
      </dsp:nvSpPr>
      <dsp:spPr>
        <a:xfrm>
          <a:off x="52" y="720713"/>
          <a:ext cx="5020605" cy="37743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External JS library</a:t>
          </a:r>
          <a:endParaRPr lang="en-US" sz="2500" kern="1200" dirty="0"/>
        </a:p>
        <a:p>
          <a:pPr marL="228600" lvl="1" indent="-228600" algn="l" defTabSz="1111250" rtl="0">
            <a:lnSpc>
              <a:spcPct val="90000"/>
            </a:lnSpc>
            <a:spcBef>
              <a:spcPct val="0"/>
            </a:spcBef>
            <a:spcAft>
              <a:spcPct val="15000"/>
            </a:spcAft>
            <a:buChar char="••"/>
          </a:pPr>
          <a:r>
            <a:rPr lang="en-US" sz="2500" kern="1200" smtClean="0"/>
            <a:t>Easier to manage &amp; debug</a:t>
          </a:r>
          <a:endParaRPr lang="en-US" sz="2500" kern="1200"/>
        </a:p>
        <a:p>
          <a:pPr marL="228600" lvl="1" indent="-228600" algn="l" defTabSz="1111250" rtl="0">
            <a:lnSpc>
              <a:spcPct val="90000"/>
            </a:lnSpc>
            <a:spcBef>
              <a:spcPct val="0"/>
            </a:spcBef>
            <a:spcAft>
              <a:spcPct val="15000"/>
            </a:spcAft>
            <a:buChar char="••"/>
          </a:pPr>
          <a:r>
            <a:rPr lang="en-US" sz="2500" kern="1200" smtClean="0"/>
            <a:t>Can be minified</a:t>
          </a:r>
          <a:endParaRPr lang="en-US" sz="2500" kern="1200"/>
        </a:p>
        <a:p>
          <a:pPr marL="228600" lvl="1" indent="-228600" algn="l" defTabSz="1111250" rtl="0">
            <a:lnSpc>
              <a:spcPct val="90000"/>
            </a:lnSpc>
            <a:spcBef>
              <a:spcPct val="0"/>
            </a:spcBef>
            <a:spcAft>
              <a:spcPct val="15000"/>
            </a:spcAft>
            <a:buChar char="••"/>
          </a:pPr>
          <a:r>
            <a:rPr lang="en-US" sz="2500" kern="1200" dirty="0" smtClean="0"/>
            <a:t>Allows for greater control over commands</a:t>
          </a:r>
          <a:endParaRPr lang="en-US" sz="2500" kern="1200" dirty="0"/>
        </a:p>
        <a:p>
          <a:pPr marL="457200" lvl="2" indent="-228600" algn="l" defTabSz="1111250" rtl="0">
            <a:lnSpc>
              <a:spcPct val="90000"/>
            </a:lnSpc>
            <a:spcBef>
              <a:spcPct val="0"/>
            </a:spcBef>
            <a:spcAft>
              <a:spcPct val="15000"/>
            </a:spcAft>
            <a:buChar char="••"/>
          </a:pPr>
          <a:r>
            <a:rPr lang="en-US" sz="2500" kern="1200" dirty="0" smtClean="0"/>
            <a:t>Enable/disable command</a:t>
          </a:r>
          <a:endParaRPr lang="en-US" sz="2500" kern="1200" dirty="0"/>
        </a:p>
        <a:p>
          <a:pPr marL="457200" lvl="2" indent="-228600" algn="l" defTabSz="1111250" rtl="0">
            <a:lnSpc>
              <a:spcPct val="90000"/>
            </a:lnSpc>
            <a:spcBef>
              <a:spcPct val="0"/>
            </a:spcBef>
            <a:spcAft>
              <a:spcPct val="15000"/>
            </a:spcAft>
            <a:buChar char="••"/>
          </a:pPr>
          <a:r>
            <a:rPr lang="en-US" sz="2500" kern="1200" smtClean="0"/>
            <a:t>Block loss of focus</a:t>
          </a:r>
          <a:endParaRPr lang="en-US" sz="2500" kern="1200"/>
        </a:p>
        <a:p>
          <a:pPr marL="228600" lvl="1" indent="-228600" algn="l" defTabSz="1111250" rtl="0">
            <a:lnSpc>
              <a:spcPct val="90000"/>
            </a:lnSpc>
            <a:spcBef>
              <a:spcPct val="0"/>
            </a:spcBef>
            <a:spcAft>
              <a:spcPct val="15000"/>
            </a:spcAft>
            <a:buChar char="••"/>
          </a:pPr>
          <a:r>
            <a:rPr lang="en-US" sz="2500" kern="1200" smtClean="0"/>
            <a:t>Reusable across customizations</a:t>
          </a:r>
          <a:endParaRPr lang="en-US" sz="2500" kern="1200"/>
        </a:p>
      </dsp:txBody>
      <dsp:txXfrm>
        <a:off x="52" y="720713"/>
        <a:ext cx="5020605" cy="3774375"/>
      </dsp:txXfrm>
    </dsp:sp>
    <dsp:sp modelId="{B8D8ECAD-E75E-4FA6-BDDD-BF7A7719620B}">
      <dsp:nvSpPr>
        <dsp:cNvPr id="0" name=""/>
        <dsp:cNvSpPr/>
      </dsp:nvSpPr>
      <dsp:spPr>
        <a:xfrm>
          <a:off x="5723542" y="713"/>
          <a:ext cx="5020605"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smtClean="0"/>
            <a:t>Disadvantages</a:t>
          </a:r>
          <a:endParaRPr lang="en-US" sz="2500" kern="1200"/>
        </a:p>
      </dsp:txBody>
      <dsp:txXfrm>
        <a:off x="5723542" y="713"/>
        <a:ext cx="5020605" cy="720000"/>
      </dsp:txXfrm>
    </dsp:sp>
    <dsp:sp modelId="{ECD5CF15-9F97-4EDF-B0D1-194426D1DBAC}">
      <dsp:nvSpPr>
        <dsp:cNvPr id="0" name=""/>
        <dsp:cNvSpPr/>
      </dsp:nvSpPr>
      <dsp:spPr>
        <a:xfrm>
          <a:off x="5723542" y="720713"/>
          <a:ext cx="5020605" cy="37743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Poor JavaScript dev tools</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Must be added to the page</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More work (build, register &amp; initialize on page)</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All OO JavaScript</a:t>
          </a:r>
          <a:endParaRPr lang="en-US" sz="2500" kern="1200" dirty="0"/>
        </a:p>
      </dsp:txBody>
      <dsp:txXfrm>
        <a:off x="5723542" y="720713"/>
        <a:ext cx="5020605" cy="3774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36C08-3B42-4520-B9EF-A0D485AE78E3}">
      <dsp:nvSpPr>
        <dsp:cNvPr id="0" name=""/>
        <dsp:cNvSpPr/>
      </dsp:nvSpPr>
      <dsp:spPr>
        <a:xfrm>
          <a:off x="52" y="8050"/>
          <a:ext cx="5020605"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Global Commands</a:t>
          </a:r>
          <a:endParaRPr lang="en-US" sz="2600" kern="1200" dirty="0"/>
        </a:p>
      </dsp:txBody>
      <dsp:txXfrm>
        <a:off x="52" y="8050"/>
        <a:ext cx="5020605" cy="748800"/>
      </dsp:txXfrm>
    </dsp:sp>
    <dsp:sp modelId="{14EA9A3F-8CCB-4A8F-944D-FDC0FDED34C1}">
      <dsp:nvSpPr>
        <dsp:cNvPr id="0" name=""/>
        <dsp:cNvSpPr/>
      </dsp:nvSpPr>
      <dsp:spPr>
        <a:xfrm>
          <a:off x="52" y="756850"/>
          <a:ext cx="5020605" cy="24355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Always available when on a page</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(if </a:t>
          </a:r>
          <a:r>
            <a:rPr lang="en-US" sz="2600" b="1" kern="1200" dirty="0" err="1" smtClean="0"/>
            <a:t>CanExecute</a:t>
          </a:r>
          <a:r>
            <a:rPr lang="en-US" sz="2600" kern="1200" dirty="0" smtClean="0"/>
            <a:t> says it is available)</a:t>
          </a:r>
          <a:endParaRPr lang="en-US" sz="2600" kern="1200" dirty="0"/>
        </a:p>
      </dsp:txBody>
      <dsp:txXfrm>
        <a:off x="52" y="756850"/>
        <a:ext cx="5020605" cy="2435501"/>
      </dsp:txXfrm>
    </dsp:sp>
    <dsp:sp modelId="{520BCC5C-1FE9-4B2B-9F3F-F2550D2AEC0C}">
      <dsp:nvSpPr>
        <dsp:cNvPr id="0" name=""/>
        <dsp:cNvSpPr/>
      </dsp:nvSpPr>
      <dsp:spPr>
        <a:xfrm>
          <a:off x="5723542" y="8050"/>
          <a:ext cx="5020605"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smtClean="0"/>
            <a:t>Focused Command</a:t>
          </a:r>
          <a:endParaRPr lang="en-US" sz="2600" kern="1200"/>
        </a:p>
      </dsp:txBody>
      <dsp:txXfrm>
        <a:off x="5723542" y="8050"/>
        <a:ext cx="5020605" cy="748800"/>
      </dsp:txXfrm>
    </dsp:sp>
    <dsp:sp modelId="{F8E2AA0D-F5CA-4B82-8424-A9423C6BA599}">
      <dsp:nvSpPr>
        <dsp:cNvPr id="0" name=""/>
        <dsp:cNvSpPr/>
      </dsp:nvSpPr>
      <dsp:spPr>
        <a:xfrm>
          <a:off x="5723542" y="756850"/>
          <a:ext cx="5020605" cy="24355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Only available at specific times, </a:t>
          </a:r>
          <a:r>
            <a:rPr lang="en-US" sz="2600" b="1" kern="1200" dirty="0" smtClean="0"/>
            <a:t>e.g. when web part has focus</a:t>
          </a:r>
          <a:endParaRPr lang="en-US" sz="2600" b="1" kern="1200" dirty="0"/>
        </a:p>
        <a:p>
          <a:pPr marL="228600" lvl="1" indent="-228600" algn="l" defTabSz="1155700" rtl="0">
            <a:lnSpc>
              <a:spcPct val="90000"/>
            </a:lnSpc>
            <a:spcBef>
              <a:spcPct val="0"/>
            </a:spcBef>
            <a:spcAft>
              <a:spcPct val="15000"/>
            </a:spcAft>
            <a:buChar char="••"/>
          </a:pPr>
          <a:r>
            <a:rPr lang="en-US" sz="2600" kern="1200" dirty="0" smtClean="0"/>
            <a:t>Example: Content Editor Web Part controls</a:t>
          </a:r>
          <a:endParaRPr lang="en-US" sz="2600" kern="1200" dirty="0"/>
        </a:p>
      </dsp:txBody>
      <dsp:txXfrm>
        <a:off x="5723542" y="756850"/>
        <a:ext cx="5020605" cy="24355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6:30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6:30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6:30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91122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201246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twitter.com/chriso_brien" TargetMode="External"/><Relationship Id="rId2" Type="http://schemas.openxmlformats.org/officeDocument/2006/relationships/hyperlink" Target="http://www.sharepointnutsandbolts.com/" TargetMode="Externa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uk.linkedin.com/in/chrisobrienmvp" TargetMode="External"/><Relationship Id="rId4" Type="http://schemas.openxmlformats.org/officeDocument/2006/relationships/hyperlink" Target="http://www.amazon.com/Real-World-SharePoint-2010-Indispensable/dp/047059713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www.sharepoint.microsoft.com/" TargetMode="Externa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www.microsoft.com/projec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microsoft.com/msdn"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eg"/></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429000"/>
            <a:ext cx="6718301" cy="1232464"/>
          </a:xfrm>
        </p:spPr>
        <p:txBody>
          <a:bodyPr/>
          <a:lstStyle/>
          <a:p>
            <a:r>
              <a:rPr lang="en-US" dirty="0"/>
              <a:t>Deep Dive on SharePoint Ribbon Development </a:t>
            </a:r>
            <a:r>
              <a:rPr lang="en-US" dirty="0" smtClean="0"/>
              <a:t>and </a:t>
            </a:r>
            <a:r>
              <a:rPr lang="en-US" dirty="0"/>
              <a:t>Extensibility </a:t>
            </a:r>
          </a:p>
        </p:txBody>
      </p:sp>
      <p:sp>
        <p:nvSpPr>
          <p:cNvPr id="3" name="Subtitle 2"/>
          <p:cNvSpPr>
            <a:spLocks noGrp="1"/>
          </p:cNvSpPr>
          <p:nvPr>
            <p:ph type="subTitle" idx="1"/>
          </p:nvPr>
        </p:nvSpPr>
        <p:spPr/>
        <p:txBody>
          <a:bodyPr/>
          <a:lstStyle/>
          <a:p>
            <a:r>
              <a:rPr lang="en-US" dirty="0" smtClean="0"/>
              <a:t>Chris O’Brien</a:t>
            </a:r>
          </a:p>
          <a:p>
            <a:r>
              <a:rPr lang="en-US" dirty="0" smtClean="0"/>
              <a:t>SharePoint MVP</a:t>
            </a:r>
          </a:p>
          <a:p>
            <a:r>
              <a:rPr lang="en-US" dirty="0" smtClean="0"/>
              <a:t>Independent</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6702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OSP433</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60411" y="1523999"/>
            <a:ext cx="10744201" cy="2609945"/>
          </a:xfrm>
        </p:spPr>
        <p:txBody>
          <a:bodyPr/>
          <a:lstStyle/>
          <a:p>
            <a:r>
              <a:rPr lang="en-US" dirty="0" smtClean="0"/>
              <a:t>Define command declaratively within the Feature</a:t>
            </a:r>
          </a:p>
          <a:p>
            <a:endParaRPr lang="en-US" dirty="0" smtClean="0"/>
          </a:p>
          <a:p>
            <a:r>
              <a:rPr lang="en-US" dirty="0" smtClean="0"/>
              <a:t>Defined with XML</a:t>
            </a:r>
          </a:p>
          <a:p>
            <a:endParaRPr lang="en-US" b="1" dirty="0" smtClean="0"/>
          </a:p>
          <a:p>
            <a:r>
              <a:rPr lang="en-US" b="1" dirty="0" smtClean="0"/>
              <a:t>Execute</a:t>
            </a:r>
            <a:r>
              <a:rPr lang="en-US" dirty="0" smtClean="0"/>
              <a:t> &amp; </a:t>
            </a:r>
            <a:r>
              <a:rPr lang="en-US" b="1" dirty="0" err="1" smtClean="0"/>
              <a:t>CanExecute</a:t>
            </a:r>
            <a:r>
              <a:rPr lang="en-US" dirty="0" smtClean="0"/>
              <a:t> portions defined with JavaScript</a:t>
            </a:r>
            <a:endParaRPr lang="en-US" dirty="0"/>
          </a:p>
        </p:txBody>
      </p:sp>
      <p:sp>
        <p:nvSpPr>
          <p:cNvPr id="2" name="Title 1"/>
          <p:cNvSpPr>
            <a:spLocks noGrp="1"/>
          </p:cNvSpPr>
          <p:nvPr>
            <p:ph type="title"/>
          </p:nvPr>
        </p:nvSpPr>
        <p:spPr/>
        <p:txBody>
          <a:bodyPr/>
          <a:lstStyle/>
          <a:p>
            <a:r>
              <a:rPr lang="en-US" dirty="0" smtClean="0"/>
              <a:t>Option 1 - Command UI Handler</a:t>
            </a:r>
            <a:endParaRPr lang="en-US" dirty="0"/>
          </a:p>
        </p:txBody>
      </p:sp>
    </p:spTree>
    <p:extLst>
      <p:ext uri="{BB962C8B-B14F-4D97-AF65-F5344CB8AC3E}">
        <p14:creationId xmlns:p14="http://schemas.microsoft.com/office/powerpoint/2010/main" val="9134839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Command UI Handler – code sample</a:t>
            </a:r>
            <a:endParaRPr lang="en-US" dirty="0"/>
          </a:p>
        </p:txBody>
      </p:sp>
      <p:sp>
        <p:nvSpPr>
          <p:cNvPr id="6" name="Text Placeholder 5"/>
          <p:cNvSpPr>
            <a:spLocks noGrp="1"/>
          </p:cNvSpPr>
          <p:nvPr>
            <p:ph type="body" sz="quarter" idx="10"/>
          </p:nvPr>
        </p:nvSpPr>
        <p:spPr>
          <a:xfrm>
            <a:off x="962833" y="1905000"/>
            <a:ext cx="10718125" cy="3185487"/>
          </a:xfrm>
        </p:spPr>
        <p:txBody>
          <a:bodyPr/>
          <a:lstStyle/>
          <a:p>
            <a:r>
              <a:rPr lang="en-US" dirty="0"/>
              <a:t>&lt;</a:t>
            </a:r>
            <a:r>
              <a:rPr lang="en-US" dirty="0" err="1"/>
              <a:t>CommandUIHandlers</a:t>
            </a:r>
            <a:r>
              <a:rPr lang="en-US" dirty="0"/>
              <a:t>&gt;</a:t>
            </a:r>
          </a:p>
          <a:p>
            <a:r>
              <a:rPr lang="en-US" dirty="0"/>
              <a:t>	&lt;</a:t>
            </a:r>
            <a:r>
              <a:rPr lang="en-US" dirty="0" err="1"/>
              <a:t>CommandUIHandler</a:t>
            </a:r>
            <a:r>
              <a:rPr lang="en-US" dirty="0"/>
              <a:t> </a:t>
            </a:r>
            <a:endParaRPr lang="en-US" dirty="0" smtClean="0"/>
          </a:p>
          <a:p>
            <a:r>
              <a:rPr lang="en-US" dirty="0"/>
              <a:t>	</a:t>
            </a:r>
            <a:r>
              <a:rPr lang="en-US" dirty="0" smtClean="0"/>
              <a:t>  Command</a:t>
            </a:r>
            <a:r>
              <a:rPr lang="en-US" dirty="0"/>
              <a:t>="</a:t>
            </a:r>
            <a:r>
              <a:rPr lang="en-US" dirty="0" err="1"/>
              <a:t>MyCommandName</a:t>
            </a:r>
            <a:r>
              <a:rPr lang="en-US" dirty="0" smtClean="0"/>
              <a:t>"</a:t>
            </a:r>
            <a:r>
              <a:rPr lang="en-US" dirty="0"/>
              <a:t>	 	  </a:t>
            </a:r>
            <a:r>
              <a:rPr lang="en-US" dirty="0" smtClean="0"/>
              <a:t>			  	  </a:t>
            </a:r>
            <a:r>
              <a:rPr lang="en-US" dirty="0" err="1" smtClean="0"/>
              <a:t>CommandAction</a:t>
            </a:r>
            <a:r>
              <a:rPr lang="en-US" dirty="0"/>
              <a:t>="</a:t>
            </a:r>
            <a:r>
              <a:rPr lang="en-US" dirty="0" err="1"/>
              <a:t>javascript:doSomething</a:t>
            </a:r>
            <a:r>
              <a:rPr lang="en-US" dirty="0" smtClean="0"/>
              <a:t>();"</a:t>
            </a:r>
            <a:br>
              <a:rPr lang="en-US" dirty="0" smtClean="0"/>
            </a:br>
            <a:r>
              <a:rPr lang="en-US" dirty="0" smtClean="0"/>
              <a:t>    	  </a:t>
            </a:r>
            <a:r>
              <a:rPr lang="en-US" dirty="0" err="1" smtClean="0"/>
              <a:t>EnabledScript</a:t>
            </a:r>
            <a:r>
              <a:rPr lang="en-US" dirty="0"/>
              <a:t>="</a:t>
            </a:r>
            <a:r>
              <a:rPr lang="en-US" dirty="0" err="1"/>
              <a:t>javascript:checkSomething</a:t>
            </a:r>
            <a:r>
              <a:rPr lang="en-US" dirty="0"/>
              <a:t>();" </a:t>
            </a:r>
            <a:r>
              <a:rPr lang="en-US" dirty="0" smtClean="0"/>
              <a:t>	/&gt;</a:t>
            </a:r>
            <a:endParaRPr lang="en-US" dirty="0"/>
          </a:p>
          <a:p>
            <a:r>
              <a:rPr lang="en-US" dirty="0"/>
              <a:t>&lt;/</a:t>
            </a:r>
            <a:r>
              <a:rPr lang="en-US" dirty="0" err="1"/>
              <a:t>CommandUIHandlers</a:t>
            </a:r>
            <a:r>
              <a:rPr lang="en-US" dirty="0"/>
              <a:t>&gt;</a:t>
            </a:r>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4599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60411" y="1523999"/>
            <a:ext cx="10744201" cy="3828740"/>
          </a:xfrm>
        </p:spPr>
        <p:txBody>
          <a:bodyPr/>
          <a:lstStyle/>
          <a:p>
            <a:pPr lvl="0"/>
            <a:r>
              <a:rPr lang="en-US" dirty="0"/>
              <a:t>Define command entirely in a JavaScript </a:t>
            </a:r>
            <a:r>
              <a:rPr lang="en-US" dirty="0" smtClean="0"/>
              <a:t>object</a:t>
            </a:r>
          </a:p>
          <a:p>
            <a:pPr lvl="1"/>
            <a:r>
              <a:rPr lang="en-US" dirty="0"/>
              <a:t>Resides in custom JavaScript file (*.</a:t>
            </a:r>
            <a:r>
              <a:rPr lang="en-US" dirty="0" err="1"/>
              <a:t>js</a:t>
            </a:r>
            <a:r>
              <a:rPr lang="en-US" dirty="0"/>
              <a:t>)</a:t>
            </a:r>
          </a:p>
          <a:p>
            <a:pPr lvl="1"/>
            <a:r>
              <a:rPr lang="en-US" dirty="0"/>
              <a:t>No XML </a:t>
            </a:r>
            <a:r>
              <a:rPr lang="en-US" dirty="0" smtClean="0"/>
              <a:t>components</a:t>
            </a:r>
          </a:p>
          <a:p>
            <a:pPr marL="460375" lvl="1" indent="0">
              <a:buNone/>
            </a:pPr>
            <a:endParaRPr lang="en-US" dirty="0" smtClean="0"/>
          </a:p>
          <a:p>
            <a:pPr lvl="0"/>
            <a:r>
              <a:rPr lang="en-US" dirty="0"/>
              <a:t>JS object provides certain functions</a:t>
            </a:r>
          </a:p>
          <a:p>
            <a:pPr lvl="1"/>
            <a:r>
              <a:rPr lang="en-US" dirty="0" err="1" smtClean="0"/>
              <a:t>init</a:t>
            </a:r>
            <a:r>
              <a:rPr lang="en-US" dirty="0" smtClean="0"/>
              <a:t>, </a:t>
            </a:r>
            <a:r>
              <a:rPr lang="en-US" dirty="0" err="1" smtClean="0"/>
              <a:t>canHandleCommand</a:t>
            </a:r>
            <a:r>
              <a:rPr lang="en-US" dirty="0" smtClean="0"/>
              <a:t>, </a:t>
            </a:r>
            <a:r>
              <a:rPr lang="en-US" dirty="0" err="1" smtClean="0"/>
              <a:t>handleCommand</a:t>
            </a:r>
            <a:endParaRPr lang="en-US" dirty="0"/>
          </a:p>
          <a:p>
            <a:pPr lvl="1"/>
            <a:endParaRPr lang="en-US" dirty="0"/>
          </a:p>
          <a:p>
            <a:pPr lvl="1"/>
            <a:endParaRPr lang="en-US" dirty="0"/>
          </a:p>
        </p:txBody>
      </p:sp>
      <p:sp>
        <p:nvSpPr>
          <p:cNvPr id="2" name="Title 1"/>
          <p:cNvSpPr>
            <a:spLocks noGrp="1"/>
          </p:cNvSpPr>
          <p:nvPr>
            <p:ph type="title"/>
          </p:nvPr>
        </p:nvSpPr>
        <p:spPr/>
        <p:txBody>
          <a:bodyPr/>
          <a:lstStyle/>
          <a:p>
            <a:r>
              <a:rPr lang="en-US" dirty="0" smtClean="0"/>
              <a:t>Option </a:t>
            </a:r>
            <a:r>
              <a:rPr lang="en-US" dirty="0"/>
              <a:t>2 - Page Component</a:t>
            </a:r>
          </a:p>
        </p:txBody>
      </p:sp>
    </p:spTree>
    <p:extLst>
      <p:ext uri="{BB962C8B-B14F-4D97-AF65-F5344CB8AC3E}">
        <p14:creationId xmlns:p14="http://schemas.microsoft.com/office/powerpoint/2010/main" val="16426815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Page component – code sample</a:t>
            </a:r>
            <a:endParaRPr lang="en-US" dirty="0"/>
          </a:p>
        </p:txBody>
      </p:sp>
      <p:sp>
        <p:nvSpPr>
          <p:cNvPr id="6" name="Text Placeholder 5"/>
          <p:cNvSpPr>
            <a:spLocks noGrp="1"/>
          </p:cNvSpPr>
          <p:nvPr>
            <p:ph type="body" sz="quarter" idx="10"/>
          </p:nvPr>
        </p:nvSpPr>
        <p:spPr>
          <a:xfrm>
            <a:off x="962833" y="1295400"/>
            <a:ext cx="10718125" cy="4481227"/>
          </a:xfrm>
        </p:spPr>
        <p:txBody>
          <a:bodyPr/>
          <a:lstStyle/>
          <a:p>
            <a:r>
              <a:rPr lang="en-US" sz="2800" dirty="0" err="1"/>
              <a:t>canHandleCommand</a:t>
            </a:r>
            <a:r>
              <a:rPr lang="en-US" sz="2800" dirty="0"/>
              <a:t>: function </a:t>
            </a:r>
            <a:r>
              <a:rPr lang="en-US" sz="2800" dirty="0" err="1"/>
              <a:t>myCheckFunction</a:t>
            </a:r>
            <a:r>
              <a:rPr lang="en-US" sz="2800" dirty="0"/>
              <a:t> (</a:t>
            </a:r>
            <a:r>
              <a:rPr lang="en-US" sz="2800" dirty="0" err="1"/>
              <a:t>commandID</a:t>
            </a:r>
            <a:r>
              <a:rPr lang="en-US" sz="2800" dirty="0"/>
              <a:t>) {</a:t>
            </a:r>
          </a:p>
          <a:p>
            <a:r>
              <a:rPr lang="en-US" sz="2800" dirty="0"/>
              <a:t>	return (</a:t>
            </a:r>
            <a:r>
              <a:rPr lang="en-US" sz="2800" dirty="0" err="1"/>
              <a:t>commandID</a:t>
            </a:r>
            <a:r>
              <a:rPr lang="en-US" sz="2800" dirty="0"/>
              <a:t> === "</a:t>
            </a:r>
            <a:r>
              <a:rPr lang="en-US" sz="2800" dirty="0" err="1"/>
              <a:t>MyCommand</a:t>
            </a:r>
            <a:r>
              <a:rPr lang="en-US" sz="2800" dirty="0"/>
              <a:t>") ? true : false;</a:t>
            </a:r>
          </a:p>
          <a:p>
            <a:r>
              <a:rPr lang="en-US" sz="2800" dirty="0"/>
              <a:t>},</a:t>
            </a:r>
          </a:p>
          <a:p>
            <a:r>
              <a:rPr lang="en-US" sz="2800" dirty="0" err="1"/>
              <a:t>handleCommand</a:t>
            </a:r>
            <a:r>
              <a:rPr lang="en-US" sz="2800" dirty="0"/>
              <a:t>: function </a:t>
            </a:r>
            <a:r>
              <a:rPr lang="en-US" sz="2800" dirty="0" err="1"/>
              <a:t>myHandleFunction</a:t>
            </a:r>
            <a:r>
              <a:rPr lang="en-US" sz="2800" dirty="0"/>
              <a:t> (</a:t>
            </a:r>
            <a:r>
              <a:rPr lang="en-US" sz="2800" dirty="0" err="1"/>
              <a:t>commandID</a:t>
            </a:r>
            <a:r>
              <a:rPr lang="en-US" sz="2800" dirty="0"/>
              <a:t>, properties, sequence) {</a:t>
            </a:r>
          </a:p>
          <a:p>
            <a:r>
              <a:rPr lang="en-US" sz="2800" dirty="0"/>
              <a:t>	if (</a:t>
            </a:r>
            <a:r>
              <a:rPr lang="en-US" sz="2800" dirty="0" err="1"/>
              <a:t>commandID</a:t>
            </a:r>
            <a:r>
              <a:rPr lang="en-US" sz="2800" dirty="0"/>
              <a:t> === "</a:t>
            </a:r>
            <a:r>
              <a:rPr lang="en-US" sz="2800" dirty="0" err="1"/>
              <a:t>MyCommand</a:t>
            </a:r>
            <a:r>
              <a:rPr lang="en-US" sz="2800" dirty="0"/>
              <a:t>") {</a:t>
            </a:r>
          </a:p>
          <a:p>
            <a:r>
              <a:rPr lang="en-US" sz="2800" dirty="0"/>
              <a:t>		// do stuff here..</a:t>
            </a:r>
          </a:p>
          <a:p>
            <a:r>
              <a:rPr lang="en-US" sz="2800" dirty="0"/>
              <a:t>	}</a:t>
            </a:r>
          </a:p>
          <a:p>
            <a:r>
              <a:rPr lang="en-US" sz="2800" dirty="0"/>
              <a:t>}</a:t>
            </a:r>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1690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37696297"/>
              </p:ext>
            </p:extLst>
          </p:nvPr>
        </p:nvGraphicFramePr>
        <p:xfrm>
          <a:off x="760411" y="1523998"/>
          <a:ext cx="10744201" cy="396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solidFill>
                  <a:schemeClr val="tx1"/>
                </a:solidFill>
              </a:rPr>
              <a:t>Command Handler Analyzed</a:t>
            </a:r>
            <a:endParaRPr lang="en-US" dirty="0"/>
          </a:p>
        </p:txBody>
      </p:sp>
    </p:spTree>
    <p:extLst>
      <p:ext uri="{BB962C8B-B14F-4D97-AF65-F5344CB8AC3E}">
        <p14:creationId xmlns:p14="http://schemas.microsoft.com/office/powerpoint/2010/main" val="41413092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402108126"/>
              </p:ext>
            </p:extLst>
          </p:nvPr>
        </p:nvGraphicFramePr>
        <p:xfrm>
          <a:off x="760411" y="1523998"/>
          <a:ext cx="10744201" cy="4495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Page Component Analyzed </a:t>
            </a:r>
          </a:p>
        </p:txBody>
      </p:sp>
    </p:spTree>
    <p:extLst>
      <p:ext uri="{BB962C8B-B14F-4D97-AF65-F5344CB8AC3E}">
        <p14:creationId xmlns:p14="http://schemas.microsoft.com/office/powerpoint/2010/main" val="19883590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722908738"/>
              </p:ext>
            </p:extLst>
          </p:nvPr>
        </p:nvGraphicFramePr>
        <p:xfrm>
          <a:off x="760411" y="3276598"/>
          <a:ext cx="10744201" cy="3200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Global vs. Focused Commands</a:t>
            </a:r>
          </a:p>
        </p:txBody>
      </p:sp>
      <p:sp>
        <p:nvSpPr>
          <p:cNvPr id="4" name="Text Placeholder 4"/>
          <p:cNvSpPr>
            <a:spLocks noGrp="1"/>
          </p:cNvSpPr>
          <p:nvPr>
            <p:ph type="body" sz="quarter" idx="10"/>
          </p:nvPr>
        </p:nvSpPr>
        <p:spPr>
          <a:xfrm>
            <a:off x="625303" y="1616593"/>
            <a:ext cx="10744201" cy="794064"/>
          </a:xfrm>
        </p:spPr>
        <p:txBody>
          <a:bodyPr/>
          <a:lstStyle/>
          <a:p>
            <a:r>
              <a:rPr lang="en-US" dirty="0" smtClean="0"/>
              <a:t>Used when page has multiple web parts (e.g.) of same type</a:t>
            </a:r>
          </a:p>
          <a:p>
            <a:pPr lvl="1"/>
            <a:r>
              <a:rPr lang="en-US" dirty="0" smtClean="0"/>
              <a:t>Which one does pressing your ribbon button refer to? </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3296894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Chris O’Brien</a:t>
            </a:r>
          </a:p>
          <a:p>
            <a:r>
              <a:rPr lang="en-US" dirty="0" smtClean="0"/>
              <a:t>SharePoint MVP</a:t>
            </a:r>
            <a:endParaRPr lang="en-US" dirty="0"/>
          </a:p>
          <a:p>
            <a:r>
              <a:rPr lang="en-US" dirty="0" smtClean="0"/>
              <a:t>Independent</a:t>
            </a:r>
          </a:p>
        </p:txBody>
      </p:sp>
      <p:sp>
        <p:nvSpPr>
          <p:cNvPr id="2" name="Title 1"/>
          <p:cNvSpPr>
            <a:spLocks noGrp="1"/>
          </p:cNvSpPr>
          <p:nvPr>
            <p:ph type="ctrTitle"/>
          </p:nvPr>
        </p:nvSpPr>
        <p:spPr/>
        <p:txBody>
          <a:bodyPr/>
          <a:lstStyle/>
          <a:p>
            <a:r>
              <a:rPr lang="en-US" dirty="0" smtClean="0"/>
              <a:t>Ribbon commands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4094978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quarter" idx="10"/>
          </p:nvPr>
        </p:nvSpPr>
        <p:spPr>
          <a:xfrm>
            <a:off x="760411" y="1523999"/>
            <a:ext cx="10744201" cy="3367076"/>
          </a:xfrm>
        </p:spPr>
        <p:txBody>
          <a:bodyPr/>
          <a:lstStyle/>
          <a:p>
            <a:r>
              <a:rPr lang="en-US" dirty="0" smtClean="0"/>
              <a:t>Command UI Handler</a:t>
            </a:r>
          </a:p>
          <a:p>
            <a:pPr lvl="1"/>
            <a:r>
              <a:rPr lang="en-US" dirty="0" smtClean="0"/>
              <a:t>Good for very small commands</a:t>
            </a:r>
          </a:p>
          <a:p>
            <a:pPr lvl="1"/>
            <a:r>
              <a:rPr lang="en-US" dirty="0" smtClean="0"/>
              <a:t>Good for isolated commands (one-time use)</a:t>
            </a:r>
          </a:p>
          <a:p>
            <a:endParaRPr lang="en-US" dirty="0" smtClean="0"/>
          </a:p>
          <a:p>
            <a:r>
              <a:rPr lang="en-US" dirty="0" smtClean="0"/>
              <a:t>Page Component </a:t>
            </a:r>
          </a:p>
          <a:p>
            <a:pPr lvl="1"/>
            <a:r>
              <a:rPr lang="en-US" dirty="0" smtClean="0"/>
              <a:t>Ideal for complex commands</a:t>
            </a:r>
          </a:p>
          <a:p>
            <a:pPr lvl="1"/>
            <a:r>
              <a:rPr lang="en-US" dirty="0" smtClean="0"/>
              <a:t>Ideal for performance considerations with page weight</a:t>
            </a:r>
          </a:p>
          <a:p>
            <a:pPr lvl="1"/>
            <a:r>
              <a:rPr lang="en-US" dirty="0" smtClean="0"/>
              <a:t>Easier to debug</a:t>
            </a:r>
          </a:p>
        </p:txBody>
      </p:sp>
      <p:sp>
        <p:nvSpPr>
          <p:cNvPr id="7" name="Title 6"/>
          <p:cNvSpPr>
            <a:spLocks noGrp="1"/>
          </p:cNvSpPr>
          <p:nvPr>
            <p:ph type="title"/>
          </p:nvPr>
        </p:nvSpPr>
        <p:spPr/>
        <p:txBody>
          <a:bodyPr/>
          <a:lstStyle/>
          <a:p>
            <a:r>
              <a:rPr lang="en-US" smtClean="0"/>
              <a:t>Ribbon Command Best Practices</a:t>
            </a:r>
            <a:endParaRPr lang="en-US" dirty="0"/>
          </a:p>
        </p:txBody>
      </p:sp>
    </p:spTree>
    <p:extLst>
      <p:ext uri="{BB962C8B-B14F-4D97-AF65-F5344CB8AC3E}">
        <p14:creationId xmlns:p14="http://schemas.microsoft.com/office/powerpoint/2010/main" val="143914413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60411" y="1523999"/>
            <a:ext cx="10744201" cy="3841052"/>
          </a:xfrm>
        </p:spPr>
        <p:txBody>
          <a:bodyPr/>
          <a:lstStyle/>
          <a:p>
            <a:r>
              <a:rPr lang="en-US" dirty="0" smtClean="0"/>
              <a:t>Most advanced ribbon customizations work well in sandbox</a:t>
            </a:r>
          </a:p>
          <a:p>
            <a:endParaRPr lang="en-US" dirty="0" smtClean="0"/>
          </a:p>
          <a:p>
            <a:r>
              <a:rPr lang="en-US" dirty="0" smtClean="0"/>
              <a:t>Typically only 2 changes required:</a:t>
            </a:r>
          </a:p>
          <a:p>
            <a:pPr lvl="1"/>
            <a:r>
              <a:rPr lang="en-US" dirty="0"/>
              <a:t>Files provisioned in a Module must be published in code (draft by default)</a:t>
            </a:r>
          </a:p>
          <a:p>
            <a:pPr lvl="1"/>
            <a:r>
              <a:rPr lang="en-US" dirty="0"/>
              <a:t>Page components must be initialized via </a:t>
            </a:r>
            <a:r>
              <a:rPr lang="en-US" dirty="0" err="1"/>
              <a:t>CustomAction</a:t>
            </a:r>
            <a:r>
              <a:rPr lang="en-US" dirty="0"/>
              <a:t>/</a:t>
            </a:r>
            <a:r>
              <a:rPr lang="en-US" dirty="0" err="1"/>
              <a:t>ScriptOnDemand</a:t>
            </a:r>
            <a:endParaRPr lang="en-US" dirty="0"/>
          </a:p>
          <a:p>
            <a:endParaRPr lang="en-US" dirty="0" smtClean="0"/>
          </a:p>
          <a:p>
            <a:r>
              <a:rPr lang="en-US" dirty="0" smtClean="0"/>
              <a:t>Exception: </a:t>
            </a:r>
          </a:p>
          <a:p>
            <a:pPr lvl="1"/>
            <a:r>
              <a:rPr lang="en-US" dirty="0" smtClean="0"/>
              <a:t>Contextual tab - </a:t>
            </a:r>
            <a:r>
              <a:rPr lang="en-US" dirty="0" err="1" smtClean="0"/>
              <a:t>SPRibbon</a:t>
            </a:r>
            <a:r>
              <a:rPr lang="en-US" dirty="0"/>
              <a:t>[.</a:t>
            </a:r>
            <a:r>
              <a:rPr lang="en-US" dirty="0" err="1"/>
              <a:t>MakeTabAvailable</a:t>
            </a:r>
            <a:r>
              <a:rPr lang="en-US" dirty="0" smtClean="0"/>
              <a:t>] not in sandbox</a:t>
            </a:r>
          </a:p>
          <a:p>
            <a:pPr lvl="2"/>
            <a:endParaRPr lang="en-US" dirty="0" smtClean="0"/>
          </a:p>
        </p:txBody>
      </p:sp>
      <p:sp>
        <p:nvSpPr>
          <p:cNvPr id="5" name="Title 4"/>
          <p:cNvSpPr>
            <a:spLocks noGrp="1"/>
          </p:cNvSpPr>
          <p:nvPr>
            <p:ph type="title"/>
          </p:nvPr>
        </p:nvSpPr>
        <p:spPr/>
        <p:txBody>
          <a:bodyPr/>
          <a:lstStyle/>
          <a:p>
            <a:r>
              <a:rPr lang="en-US" smtClean="0"/>
              <a:t>Sandbox Considerations</a:t>
            </a:r>
            <a:endParaRPr lang="en-US" dirty="0"/>
          </a:p>
        </p:txBody>
      </p:sp>
    </p:spTree>
    <p:extLst>
      <p:ext uri="{BB962C8B-B14F-4D97-AF65-F5344CB8AC3E}">
        <p14:creationId xmlns:p14="http://schemas.microsoft.com/office/powerpoint/2010/main" val="1073275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smtClean="0"/>
              <a:t>Independent SharePoint consultant</a:t>
            </a:r>
          </a:p>
          <a:p>
            <a:endParaRPr lang="en-GB" dirty="0"/>
          </a:p>
          <a:p>
            <a:r>
              <a:rPr lang="en-GB" dirty="0" smtClean="0"/>
              <a:t>Blog: </a:t>
            </a:r>
            <a:r>
              <a:rPr lang="en-GB" dirty="0" smtClean="0">
                <a:hlinkClick r:id="rId2"/>
              </a:rPr>
              <a:t>www.sharepointnutsandbolts.com</a:t>
            </a:r>
            <a:endParaRPr lang="en-GB" dirty="0" smtClean="0"/>
          </a:p>
          <a:p>
            <a:endParaRPr lang="en-GB" dirty="0"/>
          </a:p>
          <a:p>
            <a:r>
              <a:rPr lang="en-GB" dirty="0" smtClean="0"/>
              <a:t>Twitter: </a:t>
            </a:r>
            <a:r>
              <a:rPr lang="en-GB" dirty="0" smtClean="0">
                <a:hlinkClick r:id="rId3"/>
              </a:rPr>
              <a:t>@</a:t>
            </a:r>
            <a:r>
              <a:rPr lang="en-GB" dirty="0" err="1" smtClean="0">
                <a:hlinkClick r:id="rId3"/>
              </a:rPr>
              <a:t>ChrisO_Brien</a:t>
            </a:r>
            <a:r>
              <a:rPr lang="en-GB" dirty="0" smtClean="0">
                <a:hlinkClick r:id="rId3"/>
              </a:rPr>
              <a:t> </a:t>
            </a:r>
            <a:endParaRPr lang="en-GB" dirty="0" smtClean="0"/>
          </a:p>
          <a:p>
            <a:endParaRPr lang="en-GB" dirty="0"/>
          </a:p>
          <a:p>
            <a:r>
              <a:rPr lang="en-GB" dirty="0"/>
              <a:t>Book: </a:t>
            </a:r>
            <a:r>
              <a:rPr lang="en-GB" dirty="0">
                <a:hlinkClick r:id="rId4"/>
              </a:rPr>
              <a:t>Real World SharePoint 2010 </a:t>
            </a:r>
            <a:r>
              <a:rPr lang="en-GB" dirty="0"/>
              <a:t>(20 MVPs)</a:t>
            </a:r>
          </a:p>
          <a:p>
            <a:endParaRPr lang="en-GB" dirty="0" smtClean="0"/>
          </a:p>
          <a:p>
            <a:r>
              <a:rPr lang="en-GB" dirty="0" smtClean="0"/>
              <a:t>LinkedIn</a:t>
            </a:r>
            <a:r>
              <a:rPr lang="en-GB" dirty="0"/>
              <a:t>: </a:t>
            </a:r>
            <a:r>
              <a:rPr lang="en-GB" dirty="0">
                <a:hlinkClick r:id="rId5"/>
              </a:rPr>
              <a:t>http://</a:t>
            </a:r>
            <a:r>
              <a:rPr lang="en-GB" dirty="0" smtClean="0">
                <a:hlinkClick r:id="rId5"/>
              </a:rPr>
              <a:t>uk.linkedin.com/in/chrisobrienmvp</a:t>
            </a:r>
            <a:r>
              <a:rPr lang="en-GB" dirty="0" smtClean="0"/>
              <a:t> </a:t>
            </a:r>
            <a:endParaRPr lang="en-GB" dirty="0"/>
          </a:p>
        </p:txBody>
      </p:sp>
      <p:sp>
        <p:nvSpPr>
          <p:cNvPr id="2" name="Title 1"/>
          <p:cNvSpPr>
            <a:spLocks noGrp="1"/>
          </p:cNvSpPr>
          <p:nvPr>
            <p:ph type="title"/>
          </p:nvPr>
        </p:nvSpPr>
        <p:spPr/>
        <p:txBody>
          <a:bodyPr/>
          <a:lstStyle/>
          <a:p>
            <a:r>
              <a:rPr lang="en-US" dirty="0" smtClean="0"/>
              <a:t>Introduction</a:t>
            </a:r>
            <a:endParaRPr lang="en-GB" dirty="0"/>
          </a:p>
        </p:txBody>
      </p:sp>
      <p:pic>
        <p:nvPicPr>
          <p:cNvPr id="5" name="Picture 4"/>
          <p:cNvPicPr>
            <a:picLocks noChangeAspect="1" noChangeArrowheads="1"/>
          </p:cNvPicPr>
          <p:nvPr/>
        </p:nvPicPr>
        <p:blipFill>
          <a:blip r:embed="rId6" cstate="print"/>
          <a:srcRect/>
          <a:stretch>
            <a:fillRect/>
          </a:stretch>
        </p:blipFill>
        <p:spPr bwMode="auto">
          <a:xfrm>
            <a:off x="8216021" y="1724025"/>
            <a:ext cx="1179689" cy="16764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813554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82737" y="3915827"/>
            <a:ext cx="10099548" cy="1889133"/>
            <a:chOff x="1082737" y="3069651"/>
            <a:chExt cx="10099548" cy="1889133"/>
          </a:xfrm>
        </p:grpSpPr>
        <p:sp>
          <p:nvSpPr>
            <p:cNvPr id="10" name="Freeform 9"/>
            <p:cNvSpPr/>
            <p:nvPr/>
          </p:nvSpPr>
          <p:spPr>
            <a:xfrm rot="21600000">
              <a:off x="1082737" y="3069651"/>
              <a:ext cx="3156110" cy="1889133"/>
            </a:xfrm>
            <a:custGeom>
              <a:avLst/>
              <a:gdLst>
                <a:gd name="connsiteX0" fmla="*/ 198359 w 3156109"/>
                <a:gd name="connsiteY0" fmla="*/ 0 h 1889132"/>
                <a:gd name="connsiteX1" fmla="*/ 2957750 w 3156109"/>
                <a:gd name="connsiteY1" fmla="*/ 0 h 1889132"/>
                <a:gd name="connsiteX2" fmla="*/ 3156109 w 3156109"/>
                <a:gd name="connsiteY2" fmla="*/ 198359 h 1889132"/>
                <a:gd name="connsiteX3" fmla="*/ 3156109 w 3156109"/>
                <a:gd name="connsiteY3" fmla="*/ 1889132 h 1889132"/>
                <a:gd name="connsiteX4" fmla="*/ 3156109 w 3156109"/>
                <a:gd name="connsiteY4" fmla="*/ 1889132 h 1889132"/>
                <a:gd name="connsiteX5" fmla="*/ 0 w 3156109"/>
                <a:gd name="connsiteY5" fmla="*/ 1889132 h 1889132"/>
                <a:gd name="connsiteX6" fmla="*/ 0 w 3156109"/>
                <a:gd name="connsiteY6" fmla="*/ 1889132 h 1889132"/>
                <a:gd name="connsiteX7" fmla="*/ 0 w 3156109"/>
                <a:gd name="connsiteY7" fmla="*/ 198359 h 1889132"/>
                <a:gd name="connsiteX8" fmla="*/ 198359 w 3156109"/>
                <a:gd name="connsiteY8" fmla="*/ 0 h 188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09" h="1889132">
                  <a:moveTo>
                    <a:pt x="2957750" y="1889131"/>
                  </a:moveTo>
                  <a:lnTo>
                    <a:pt x="198359" y="1889131"/>
                  </a:lnTo>
                  <a:cubicBezTo>
                    <a:pt x="88808" y="1889131"/>
                    <a:pt x="0" y="1800323"/>
                    <a:pt x="0" y="1690772"/>
                  </a:cubicBezTo>
                  <a:lnTo>
                    <a:pt x="0" y="1"/>
                  </a:lnTo>
                  <a:lnTo>
                    <a:pt x="0" y="1"/>
                  </a:lnTo>
                  <a:lnTo>
                    <a:pt x="3156109" y="1"/>
                  </a:lnTo>
                  <a:lnTo>
                    <a:pt x="3156109" y="1"/>
                  </a:lnTo>
                  <a:lnTo>
                    <a:pt x="3156109" y="1690772"/>
                  </a:lnTo>
                  <a:cubicBezTo>
                    <a:pt x="3156109" y="1800323"/>
                    <a:pt x="3067301" y="1889131"/>
                    <a:pt x="2957750" y="188913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569" tIns="220473" rIns="278570" bIns="278569" numCol="1" spcCol="1270" anchor="t" anchorCtr="0">
              <a:noAutofit/>
            </a:bodyPr>
            <a:lstStyle/>
            <a:p>
              <a:pPr lvl="0" algn="l" defTabSz="1377950" rtl="0">
                <a:lnSpc>
                  <a:spcPct val="90000"/>
                </a:lnSpc>
                <a:spcBef>
                  <a:spcPct val="0"/>
                </a:spcBef>
                <a:spcAft>
                  <a:spcPct val="35000"/>
                </a:spcAft>
              </a:pPr>
              <a:r>
                <a:rPr lang="en-GB" sz="3100" kern="1200" dirty="0" err="1" smtClean="0"/>
                <a:t>SplitButton</a:t>
              </a:r>
              <a:endParaRPr lang="en-GB" sz="3100" kern="1200" dirty="0"/>
            </a:p>
            <a:p>
              <a:pPr marL="228600" lvl="1" indent="-228600" algn="l" defTabSz="1066800" rtl="0">
                <a:lnSpc>
                  <a:spcPct val="90000"/>
                </a:lnSpc>
                <a:spcBef>
                  <a:spcPct val="0"/>
                </a:spcBef>
                <a:spcAft>
                  <a:spcPct val="15000"/>
                </a:spcAft>
                <a:buChar char="••"/>
              </a:pPr>
              <a:r>
                <a:rPr lang="en-GB" sz="2400" kern="1200" dirty="0" smtClean="0"/>
                <a:t>Easy default plus sub-menu</a:t>
              </a:r>
              <a:endParaRPr lang="en-GB" sz="2400" kern="1200" dirty="0"/>
            </a:p>
          </p:txBody>
        </p:sp>
        <p:sp>
          <p:nvSpPr>
            <p:cNvPr id="12" name="Freeform 11"/>
            <p:cNvSpPr/>
            <p:nvPr/>
          </p:nvSpPr>
          <p:spPr>
            <a:xfrm rot="21600000">
              <a:off x="4554456" y="3069651"/>
              <a:ext cx="3156109" cy="1889133"/>
            </a:xfrm>
            <a:custGeom>
              <a:avLst/>
              <a:gdLst>
                <a:gd name="connsiteX0" fmla="*/ 198359 w 3156109"/>
                <a:gd name="connsiteY0" fmla="*/ 0 h 1889132"/>
                <a:gd name="connsiteX1" fmla="*/ 2957750 w 3156109"/>
                <a:gd name="connsiteY1" fmla="*/ 0 h 1889132"/>
                <a:gd name="connsiteX2" fmla="*/ 3156109 w 3156109"/>
                <a:gd name="connsiteY2" fmla="*/ 198359 h 1889132"/>
                <a:gd name="connsiteX3" fmla="*/ 3156109 w 3156109"/>
                <a:gd name="connsiteY3" fmla="*/ 1889132 h 1889132"/>
                <a:gd name="connsiteX4" fmla="*/ 3156109 w 3156109"/>
                <a:gd name="connsiteY4" fmla="*/ 1889132 h 1889132"/>
                <a:gd name="connsiteX5" fmla="*/ 0 w 3156109"/>
                <a:gd name="connsiteY5" fmla="*/ 1889132 h 1889132"/>
                <a:gd name="connsiteX6" fmla="*/ 0 w 3156109"/>
                <a:gd name="connsiteY6" fmla="*/ 1889132 h 1889132"/>
                <a:gd name="connsiteX7" fmla="*/ 0 w 3156109"/>
                <a:gd name="connsiteY7" fmla="*/ 198359 h 1889132"/>
                <a:gd name="connsiteX8" fmla="*/ 198359 w 3156109"/>
                <a:gd name="connsiteY8" fmla="*/ 0 h 188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09" h="1889132">
                  <a:moveTo>
                    <a:pt x="2957750" y="1889131"/>
                  </a:moveTo>
                  <a:lnTo>
                    <a:pt x="198359" y="1889131"/>
                  </a:lnTo>
                  <a:cubicBezTo>
                    <a:pt x="88808" y="1889131"/>
                    <a:pt x="0" y="1800323"/>
                    <a:pt x="0" y="1690772"/>
                  </a:cubicBezTo>
                  <a:lnTo>
                    <a:pt x="0" y="1"/>
                  </a:lnTo>
                  <a:lnTo>
                    <a:pt x="0" y="1"/>
                  </a:lnTo>
                  <a:lnTo>
                    <a:pt x="3156109" y="1"/>
                  </a:lnTo>
                  <a:lnTo>
                    <a:pt x="3156109" y="1"/>
                  </a:lnTo>
                  <a:lnTo>
                    <a:pt x="3156109" y="1690772"/>
                  </a:lnTo>
                  <a:cubicBezTo>
                    <a:pt x="3156109" y="1800323"/>
                    <a:pt x="3067301" y="1889131"/>
                    <a:pt x="2957750" y="188913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569" tIns="220473" rIns="278569" bIns="278569" numCol="1" spcCol="1270" anchor="t" anchorCtr="0">
              <a:noAutofit/>
            </a:bodyPr>
            <a:lstStyle/>
            <a:p>
              <a:pPr lvl="0" algn="l" defTabSz="1377950" rtl="0">
                <a:lnSpc>
                  <a:spcPct val="90000"/>
                </a:lnSpc>
                <a:spcBef>
                  <a:spcPct val="0"/>
                </a:spcBef>
                <a:spcAft>
                  <a:spcPct val="35000"/>
                </a:spcAft>
              </a:pPr>
              <a:r>
                <a:rPr lang="en-GB" sz="3100" kern="1200" smtClean="0"/>
                <a:t>ToggleButton</a:t>
              </a:r>
              <a:endParaRPr lang="en-GB" sz="3100" kern="1200"/>
            </a:p>
            <a:p>
              <a:pPr marL="228600" lvl="1" indent="-228600" algn="l" defTabSz="1066800" rtl="0">
                <a:lnSpc>
                  <a:spcPct val="90000"/>
                </a:lnSpc>
                <a:spcBef>
                  <a:spcPct val="0"/>
                </a:spcBef>
                <a:spcAft>
                  <a:spcPct val="15000"/>
                </a:spcAft>
                <a:buChar char="••"/>
              </a:pPr>
              <a:r>
                <a:rPr lang="en-GB" sz="2400" kern="1200" smtClean="0"/>
                <a:t>Off or on</a:t>
              </a:r>
              <a:endParaRPr lang="en-GB" sz="2400" kern="1200"/>
            </a:p>
          </p:txBody>
        </p:sp>
        <p:sp>
          <p:nvSpPr>
            <p:cNvPr id="14" name="Freeform 13"/>
            <p:cNvSpPr/>
            <p:nvPr/>
          </p:nvSpPr>
          <p:spPr>
            <a:xfrm rot="21600000">
              <a:off x="8026176" y="3069651"/>
              <a:ext cx="3156109" cy="1889133"/>
            </a:xfrm>
            <a:custGeom>
              <a:avLst/>
              <a:gdLst>
                <a:gd name="connsiteX0" fmla="*/ 198359 w 3156109"/>
                <a:gd name="connsiteY0" fmla="*/ 0 h 1889132"/>
                <a:gd name="connsiteX1" fmla="*/ 2957750 w 3156109"/>
                <a:gd name="connsiteY1" fmla="*/ 0 h 1889132"/>
                <a:gd name="connsiteX2" fmla="*/ 3156109 w 3156109"/>
                <a:gd name="connsiteY2" fmla="*/ 198359 h 1889132"/>
                <a:gd name="connsiteX3" fmla="*/ 3156109 w 3156109"/>
                <a:gd name="connsiteY3" fmla="*/ 1889132 h 1889132"/>
                <a:gd name="connsiteX4" fmla="*/ 3156109 w 3156109"/>
                <a:gd name="connsiteY4" fmla="*/ 1889132 h 1889132"/>
                <a:gd name="connsiteX5" fmla="*/ 0 w 3156109"/>
                <a:gd name="connsiteY5" fmla="*/ 1889132 h 1889132"/>
                <a:gd name="connsiteX6" fmla="*/ 0 w 3156109"/>
                <a:gd name="connsiteY6" fmla="*/ 1889132 h 1889132"/>
                <a:gd name="connsiteX7" fmla="*/ 0 w 3156109"/>
                <a:gd name="connsiteY7" fmla="*/ 198359 h 1889132"/>
                <a:gd name="connsiteX8" fmla="*/ 198359 w 3156109"/>
                <a:gd name="connsiteY8" fmla="*/ 0 h 188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09" h="1889132">
                  <a:moveTo>
                    <a:pt x="2957750" y="1889131"/>
                  </a:moveTo>
                  <a:lnTo>
                    <a:pt x="198359" y="1889131"/>
                  </a:lnTo>
                  <a:cubicBezTo>
                    <a:pt x="88808" y="1889131"/>
                    <a:pt x="0" y="1800323"/>
                    <a:pt x="0" y="1690772"/>
                  </a:cubicBezTo>
                  <a:lnTo>
                    <a:pt x="0" y="1"/>
                  </a:lnTo>
                  <a:lnTo>
                    <a:pt x="0" y="1"/>
                  </a:lnTo>
                  <a:lnTo>
                    <a:pt x="3156109" y="1"/>
                  </a:lnTo>
                  <a:lnTo>
                    <a:pt x="3156109" y="1"/>
                  </a:lnTo>
                  <a:lnTo>
                    <a:pt x="3156109" y="1690772"/>
                  </a:lnTo>
                  <a:cubicBezTo>
                    <a:pt x="3156109" y="1800323"/>
                    <a:pt x="3067301" y="1889131"/>
                    <a:pt x="2957750" y="188913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569" tIns="220473" rIns="278569" bIns="278569" numCol="1" spcCol="1270" anchor="t" anchorCtr="0">
              <a:noAutofit/>
            </a:bodyPr>
            <a:lstStyle/>
            <a:p>
              <a:pPr lvl="0" algn="l" defTabSz="1377950" rtl="0">
                <a:lnSpc>
                  <a:spcPct val="90000"/>
                </a:lnSpc>
                <a:spcBef>
                  <a:spcPct val="0"/>
                </a:spcBef>
                <a:spcAft>
                  <a:spcPct val="35000"/>
                </a:spcAft>
              </a:pPr>
              <a:r>
                <a:rPr lang="en-GB" sz="3100" kern="1200" smtClean="0"/>
                <a:t>Spinner</a:t>
              </a:r>
              <a:endParaRPr lang="en-GB" sz="3100" kern="1200"/>
            </a:p>
            <a:p>
              <a:pPr marL="228600" lvl="1" indent="-228600" algn="l" defTabSz="1066800" rtl="0">
                <a:lnSpc>
                  <a:spcPct val="90000"/>
                </a:lnSpc>
                <a:spcBef>
                  <a:spcPct val="0"/>
                </a:spcBef>
                <a:spcAft>
                  <a:spcPct val="15000"/>
                </a:spcAft>
                <a:buChar char="••"/>
              </a:pPr>
              <a:r>
                <a:rPr lang="en-GB" sz="2400" kern="1200" smtClean="0"/>
                <a:t>Select within a range</a:t>
              </a:r>
              <a:endParaRPr lang="en-GB" sz="2400" kern="1200"/>
            </a:p>
          </p:txBody>
        </p:sp>
      </p:grpSp>
      <p:sp>
        <p:nvSpPr>
          <p:cNvPr id="3" name="Title 2"/>
          <p:cNvSpPr>
            <a:spLocks noGrp="1"/>
          </p:cNvSpPr>
          <p:nvPr>
            <p:ph type="title"/>
          </p:nvPr>
        </p:nvSpPr>
        <p:spPr/>
        <p:txBody>
          <a:bodyPr/>
          <a:lstStyle/>
          <a:p>
            <a:r>
              <a:rPr lang="en-US" dirty="0"/>
              <a:t>Going Beyond Buttons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883" y="1544021"/>
            <a:ext cx="1156647" cy="212500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581" y="1993813"/>
            <a:ext cx="1433015" cy="177172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1678" y="2500706"/>
            <a:ext cx="2128680" cy="757939"/>
          </a:xfrm>
          <a:prstGeom prst="rect">
            <a:avLst/>
          </a:prstGeom>
        </p:spPr>
      </p:pic>
    </p:spTree>
    <p:extLst>
      <p:ext uri="{BB962C8B-B14F-4D97-AF65-F5344CB8AC3E}">
        <p14:creationId xmlns:p14="http://schemas.microsoft.com/office/powerpoint/2010/main" val="2605630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60411" y="1219200"/>
            <a:ext cx="7122959" cy="5343001"/>
          </a:xfrm>
        </p:spPr>
        <p:txBody>
          <a:bodyPr/>
          <a:lstStyle/>
          <a:p>
            <a:r>
              <a:rPr lang="en-US" sz="2800" dirty="0" smtClean="0"/>
              <a:t>‘Menu’ selection controls:</a:t>
            </a:r>
          </a:p>
          <a:p>
            <a:pPr lvl="1"/>
            <a:r>
              <a:rPr lang="en-US" dirty="0" err="1" smtClean="0"/>
              <a:t>DropDown</a:t>
            </a:r>
            <a:r>
              <a:rPr lang="en-US" dirty="0" smtClean="0"/>
              <a:t>, </a:t>
            </a:r>
            <a:r>
              <a:rPr lang="en-US" dirty="0" err="1" smtClean="0"/>
              <a:t>SplitButton</a:t>
            </a:r>
            <a:r>
              <a:rPr lang="en-US" dirty="0" smtClean="0"/>
              <a:t>, </a:t>
            </a:r>
            <a:r>
              <a:rPr lang="en-US" dirty="0" err="1" smtClean="0"/>
              <a:t>FlyoutAnchor</a:t>
            </a:r>
            <a:r>
              <a:rPr lang="en-US" dirty="0" smtClean="0"/>
              <a:t> etc.</a:t>
            </a:r>
          </a:p>
          <a:p>
            <a:pPr lvl="1"/>
            <a:endParaRPr lang="en-US" dirty="0"/>
          </a:p>
          <a:p>
            <a:r>
              <a:rPr lang="en-US" sz="2800" dirty="0" smtClean="0"/>
              <a:t>Two presentation options:</a:t>
            </a:r>
          </a:p>
          <a:p>
            <a:pPr lvl="1"/>
            <a:r>
              <a:rPr lang="en-US" dirty="0" smtClean="0"/>
              <a:t>Controls</a:t>
            </a:r>
          </a:p>
          <a:p>
            <a:pPr lvl="1"/>
            <a:r>
              <a:rPr lang="en-US" dirty="0" smtClean="0"/>
              <a:t>Gallery (provide </a:t>
            </a:r>
            <a:r>
              <a:rPr lang="en-US" dirty="0" err="1" smtClean="0"/>
              <a:t>InnerHTML</a:t>
            </a:r>
            <a:r>
              <a:rPr lang="en-US" dirty="0" smtClean="0"/>
              <a:t> or image) – powerful!</a:t>
            </a:r>
            <a:endParaRPr lang="en-US" dirty="0"/>
          </a:p>
          <a:p>
            <a:r>
              <a:rPr lang="en-US" sz="2800" dirty="0" smtClean="0"/>
              <a:t>Two data options:</a:t>
            </a:r>
          </a:p>
          <a:p>
            <a:pPr lvl="1"/>
            <a:r>
              <a:rPr lang="en-US" dirty="0" smtClean="0"/>
              <a:t>Declarative - static XML</a:t>
            </a:r>
          </a:p>
          <a:p>
            <a:pPr lvl="1"/>
            <a:r>
              <a:rPr lang="en-US" dirty="0" smtClean="0"/>
              <a:t>Imperative/dynamic (e.g. from SP list) - build XML in JavaScript</a:t>
            </a:r>
            <a:endParaRPr lang="en-US" dirty="0"/>
          </a:p>
        </p:txBody>
      </p:sp>
      <p:sp>
        <p:nvSpPr>
          <p:cNvPr id="5" name="Title 4"/>
          <p:cNvSpPr>
            <a:spLocks noGrp="1"/>
          </p:cNvSpPr>
          <p:nvPr>
            <p:ph type="title"/>
          </p:nvPr>
        </p:nvSpPr>
        <p:spPr/>
        <p:txBody>
          <a:bodyPr/>
          <a:lstStyle/>
          <a:p>
            <a:r>
              <a:rPr lang="en-US" dirty="0" smtClean="0"/>
              <a:t>Going Beyond Buttons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991" y="1714741"/>
            <a:ext cx="2757091" cy="20409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416" y="3889053"/>
            <a:ext cx="2757091" cy="1798103"/>
          </a:xfrm>
          <a:prstGeom prst="rect">
            <a:avLst/>
          </a:prstGeom>
        </p:spPr>
      </p:pic>
    </p:spTree>
    <p:extLst>
      <p:ext uri="{BB962C8B-B14F-4D97-AF65-F5344CB8AC3E}">
        <p14:creationId xmlns:p14="http://schemas.microsoft.com/office/powerpoint/2010/main" val="3692367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Chris O’Brien</a:t>
            </a:r>
          </a:p>
          <a:p>
            <a:r>
              <a:rPr lang="en-US" dirty="0" smtClean="0"/>
              <a:t>SharePoint MVP</a:t>
            </a:r>
            <a:endParaRPr lang="en-US" dirty="0"/>
          </a:p>
          <a:p>
            <a:r>
              <a:rPr lang="en-US" dirty="0" smtClean="0"/>
              <a:t>Independent</a:t>
            </a:r>
          </a:p>
        </p:txBody>
      </p:sp>
      <p:sp>
        <p:nvSpPr>
          <p:cNvPr id="2" name="Title 1"/>
          <p:cNvSpPr>
            <a:spLocks noGrp="1"/>
          </p:cNvSpPr>
          <p:nvPr>
            <p:ph type="ctrTitle"/>
          </p:nvPr>
        </p:nvSpPr>
        <p:spPr/>
        <p:txBody>
          <a:bodyPr/>
          <a:lstStyle/>
          <a:p>
            <a:r>
              <a:rPr lang="en-US" dirty="0" smtClean="0"/>
              <a:t>Advanced ribbon customizations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4094978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60411" y="1523999"/>
            <a:ext cx="10744201" cy="5312223"/>
          </a:xfrm>
        </p:spPr>
        <p:txBody>
          <a:bodyPr/>
          <a:lstStyle/>
          <a:p>
            <a:r>
              <a:rPr lang="en-US" dirty="0"/>
              <a:t>Although share same XML schema, beware differences:</a:t>
            </a:r>
          </a:p>
          <a:p>
            <a:pPr lvl="1" fontAlgn="ctr"/>
            <a:r>
              <a:rPr lang="en-GB" dirty="0"/>
              <a:t>Do NOT specify </a:t>
            </a:r>
            <a:r>
              <a:rPr lang="en-GB" dirty="0" err="1"/>
              <a:t>TemplateAlias</a:t>
            </a:r>
            <a:r>
              <a:rPr lang="en-GB" dirty="0"/>
              <a:t> for controls in menu controls. </a:t>
            </a:r>
          </a:p>
          <a:p>
            <a:pPr lvl="1" fontAlgn="ctr"/>
            <a:r>
              <a:rPr lang="en-GB" dirty="0"/>
              <a:t>Do NOT specify </a:t>
            </a:r>
            <a:r>
              <a:rPr lang="en-GB" dirty="0" err="1"/>
              <a:t>DisplayMode</a:t>
            </a:r>
            <a:r>
              <a:rPr lang="en-GB" dirty="0"/>
              <a:t> on </a:t>
            </a:r>
            <a:r>
              <a:rPr lang="en-GB" dirty="0" err="1"/>
              <a:t>MenuSection</a:t>
            </a:r>
            <a:endParaRPr lang="en-GB" dirty="0"/>
          </a:p>
          <a:p>
            <a:pPr lvl="1" fontAlgn="ctr"/>
            <a:r>
              <a:rPr lang="en-GB" dirty="0"/>
              <a:t>Do NOT specify Image16x16/Image32x32 on Button controls in </a:t>
            </a:r>
            <a:r>
              <a:rPr lang="en-GB" dirty="0" err="1"/>
              <a:t>DropDowns</a:t>
            </a:r>
            <a:endParaRPr lang="en-GB" dirty="0"/>
          </a:p>
          <a:p>
            <a:pPr lvl="1" fontAlgn="ctr"/>
            <a:endParaRPr lang="en-GB" dirty="0"/>
          </a:p>
          <a:p>
            <a:pPr lvl="1" fontAlgn="ctr"/>
            <a:r>
              <a:rPr lang="en-GB" dirty="0" smtClean="0"/>
              <a:t>Unlike Buttons, DO </a:t>
            </a:r>
            <a:r>
              <a:rPr lang="en-GB" dirty="0"/>
              <a:t>specify same Command for all </a:t>
            </a:r>
            <a:r>
              <a:rPr lang="en-GB" dirty="0" err="1" smtClean="0"/>
              <a:t>DropDown</a:t>
            </a:r>
            <a:r>
              <a:rPr lang="en-GB" dirty="0" smtClean="0"/>
              <a:t>/menu </a:t>
            </a:r>
            <a:r>
              <a:rPr lang="en-GB" dirty="0"/>
              <a:t>items</a:t>
            </a:r>
          </a:p>
          <a:p>
            <a:pPr fontAlgn="ctr"/>
            <a:endParaRPr lang="en-GB" b="1" dirty="0"/>
          </a:p>
          <a:p>
            <a:pPr fontAlgn="ctr"/>
            <a:r>
              <a:rPr lang="en-GB" b="1" dirty="0"/>
              <a:t>Menus *require* page component - object passed to </a:t>
            </a:r>
            <a:r>
              <a:rPr lang="en-GB" b="1" dirty="0" err="1"/>
              <a:t>handleCommand</a:t>
            </a:r>
            <a:r>
              <a:rPr lang="en-GB" b="1" dirty="0"/>
              <a:t> used to determine selected item</a:t>
            </a:r>
            <a:endParaRPr lang="en-US" dirty="0"/>
          </a:p>
          <a:p>
            <a:pPr lvl="1"/>
            <a:endParaRPr lang="en-US" dirty="0"/>
          </a:p>
          <a:p>
            <a:pPr marL="0" indent="0">
              <a:buNone/>
            </a:pPr>
            <a:endParaRPr lang="en-US" dirty="0" smtClean="0"/>
          </a:p>
          <a:p>
            <a:pPr lvl="2"/>
            <a:endParaRPr lang="en-US" dirty="0"/>
          </a:p>
          <a:p>
            <a:pPr lvl="2"/>
            <a:endParaRPr lang="en-US" dirty="0" smtClean="0"/>
          </a:p>
        </p:txBody>
      </p:sp>
      <p:sp>
        <p:nvSpPr>
          <p:cNvPr id="5" name="Title 4"/>
          <p:cNvSpPr>
            <a:spLocks noGrp="1"/>
          </p:cNvSpPr>
          <p:nvPr>
            <p:ph type="title"/>
          </p:nvPr>
        </p:nvSpPr>
        <p:spPr/>
        <p:txBody>
          <a:bodyPr/>
          <a:lstStyle/>
          <a:p>
            <a:r>
              <a:rPr lang="en-US" dirty="0" smtClean="0"/>
              <a:t>Menu Control Gotchas</a:t>
            </a:r>
            <a:endParaRPr lang="en-US" dirty="0"/>
          </a:p>
        </p:txBody>
      </p:sp>
    </p:spTree>
    <p:extLst>
      <p:ext uri="{BB962C8B-B14F-4D97-AF65-F5344CB8AC3E}">
        <p14:creationId xmlns:p14="http://schemas.microsoft.com/office/powerpoint/2010/main" val="252684610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0411" y="1523999"/>
            <a:ext cx="10744201" cy="4585871"/>
          </a:xfrm>
        </p:spPr>
        <p:txBody>
          <a:bodyPr/>
          <a:lstStyle/>
          <a:p>
            <a:r>
              <a:rPr lang="en-GB" dirty="0" smtClean="0"/>
              <a:t>Search in CMDUI.xml (and others) for examples</a:t>
            </a:r>
          </a:p>
          <a:p>
            <a:r>
              <a:rPr lang="en-GB" dirty="0" smtClean="0"/>
              <a:t>Identify associated JavaScript/page component </a:t>
            </a:r>
          </a:p>
          <a:p>
            <a:pPr lvl="1"/>
            <a:r>
              <a:rPr lang="en-GB" dirty="0" smtClean="0"/>
              <a:t>Find command names and search in {</a:t>
            </a:r>
            <a:r>
              <a:rPr lang="en-GB" dirty="0" err="1" smtClean="0"/>
              <a:t>SharePointRoot</a:t>
            </a:r>
            <a:r>
              <a:rPr lang="en-GB" dirty="0" smtClean="0"/>
              <a:t>} files (.</a:t>
            </a:r>
            <a:r>
              <a:rPr lang="en-GB" dirty="0" err="1" smtClean="0"/>
              <a:t>js</a:t>
            </a:r>
            <a:r>
              <a:rPr lang="en-GB" dirty="0" smtClean="0"/>
              <a:t>)</a:t>
            </a:r>
          </a:p>
          <a:p>
            <a:endParaRPr lang="en-GB" dirty="0" smtClean="0"/>
          </a:p>
          <a:p>
            <a:r>
              <a:rPr lang="en-GB" dirty="0" smtClean="0"/>
              <a:t>To see execution:</a:t>
            </a:r>
          </a:p>
          <a:p>
            <a:pPr lvl="1"/>
            <a:r>
              <a:rPr lang="en-GB" dirty="0" smtClean="0"/>
              <a:t>Ensure app in debug mode (so that non-minified JS files used)</a:t>
            </a:r>
          </a:p>
          <a:p>
            <a:pPr lvl="2"/>
            <a:r>
              <a:rPr lang="en-GB" dirty="0">
                <a:latin typeface="Consolas" pitchFamily="49" charset="0"/>
                <a:cs typeface="Consolas" pitchFamily="49" charset="0"/>
              </a:rPr>
              <a:t>&lt;compilation debug="true</a:t>
            </a:r>
            <a:r>
              <a:rPr lang="en-GB" dirty="0" smtClean="0">
                <a:latin typeface="Consolas" pitchFamily="49" charset="0"/>
                <a:cs typeface="Consolas" pitchFamily="49" charset="0"/>
              </a:rPr>
              <a:t>"&gt;</a:t>
            </a:r>
          </a:p>
          <a:p>
            <a:pPr lvl="1"/>
            <a:r>
              <a:rPr lang="en-GB" dirty="0" smtClean="0"/>
              <a:t>Add breakpoint in JavaScript debugger, then step-through </a:t>
            </a:r>
            <a:endParaRPr lang="en-GB" dirty="0"/>
          </a:p>
          <a:p>
            <a:pPr lvl="1"/>
            <a:r>
              <a:rPr lang="en-GB" dirty="0" smtClean="0"/>
              <a:t>Note the properties of JavaScript objects passed to </a:t>
            </a:r>
            <a:r>
              <a:rPr lang="en-GB" dirty="0" err="1" smtClean="0">
                <a:latin typeface="Consolas" pitchFamily="49" charset="0"/>
                <a:cs typeface="Consolas" pitchFamily="49" charset="0"/>
              </a:rPr>
              <a:t>handleCommand</a:t>
            </a:r>
            <a:endParaRPr lang="en-GB" dirty="0" smtClean="0">
              <a:latin typeface="Consolas" pitchFamily="49" charset="0"/>
              <a:cs typeface="Consolas" pitchFamily="49" charset="0"/>
            </a:endParaRPr>
          </a:p>
          <a:p>
            <a:pPr lvl="2"/>
            <a:endParaRPr lang="en-GB" dirty="0"/>
          </a:p>
          <a:p>
            <a:pPr marL="0" indent="0">
              <a:buNone/>
            </a:pPr>
            <a:endParaRPr lang="en-GB" dirty="0"/>
          </a:p>
        </p:txBody>
      </p:sp>
      <p:sp>
        <p:nvSpPr>
          <p:cNvPr id="3" name="Title 2"/>
          <p:cNvSpPr>
            <a:spLocks noGrp="1"/>
          </p:cNvSpPr>
          <p:nvPr>
            <p:ph type="title"/>
          </p:nvPr>
        </p:nvSpPr>
        <p:spPr/>
        <p:txBody>
          <a:bodyPr/>
          <a:lstStyle/>
          <a:p>
            <a:r>
              <a:rPr lang="en-GB" dirty="0"/>
              <a:t>Working with a new control - </a:t>
            </a:r>
            <a:r>
              <a:rPr lang="en-GB" dirty="0" err="1"/>
              <a:t>cheatsheet</a:t>
            </a:r>
            <a:endParaRPr lang="en-GB" dirty="0"/>
          </a:p>
        </p:txBody>
      </p:sp>
    </p:spTree>
    <p:extLst>
      <p:ext uri="{BB962C8B-B14F-4D97-AF65-F5344CB8AC3E}">
        <p14:creationId xmlns:p14="http://schemas.microsoft.com/office/powerpoint/2010/main" val="59289835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you need to know</a:t>
            </a:r>
            <a:endParaRPr lang="en-US" dirty="0"/>
          </a:p>
        </p:txBody>
      </p:sp>
      <p:grpSp>
        <p:nvGrpSpPr>
          <p:cNvPr id="5" name="Group 4"/>
          <p:cNvGrpSpPr/>
          <p:nvPr/>
        </p:nvGrpSpPr>
        <p:grpSpPr>
          <a:xfrm>
            <a:off x="722312" y="1608132"/>
            <a:ext cx="10744201" cy="883545"/>
            <a:chOff x="0" y="290688"/>
            <a:chExt cx="10744201" cy="883545"/>
          </a:xfrm>
        </p:grpSpPr>
        <p:sp>
          <p:nvSpPr>
            <p:cNvPr id="6" name="Rounded Rectangle 5"/>
            <p:cNvSpPr/>
            <p:nvPr/>
          </p:nvSpPr>
          <p:spPr>
            <a:xfrm>
              <a:off x="0" y="290688"/>
              <a:ext cx="10744201" cy="8835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3131" y="333819"/>
              <a:ext cx="10657939" cy="797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Server side:</a:t>
              </a:r>
              <a:endParaRPr lang="en-GB" sz="3400" kern="1200"/>
            </a:p>
          </p:txBody>
        </p:sp>
      </p:grpSp>
      <p:graphicFrame>
        <p:nvGraphicFramePr>
          <p:cNvPr id="8" name="Table 7"/>
          <p:cNvGraphicFramePr>
            <a:graphicFrameLocks noGrp="1"/>
          </p:cNvGraphicFramePr>
          <p:nvPr>
            <p:extLst>
              <p:ext uri="{D42A27DB-BD31-4B8C-83A1-F6EECF244321}">
                <p14:modId xmlns:p14="http://schemas.microsoft.com/office/powerpoint/2010/main" val="1024776936"/>
              </p:ext>
            </p:extLst>
          </p:nvPr>
        </p:nvGraphicFramePr>
        <p:xfrm>
          <a:off x="884419" y="2491677"/>
          <a:ext cx="10418165" cy="1061836"/>
        </p:xfrm>
        <a:graphic>
          <a:graphicData uri="http://schemas.openxmlformats.org/drawingml/2006/table">
            <a:tbl>
              <a:tblPr bandRow="1">
                <a:tableStyleId>{5C22544A-7EE6-4342-B048-85BDC9FD1C3A}</a:tableStyleId>
              </a:tblPr>
              <a:tblGrid>
                <a:gridCol w="5216578"/>
                <a:gridCol w="5201587"/>
              </a:tblGrid>
              <a:tr h="530918">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400" dirty="0" err="1" smtClean="0">
                          <a:latin typeface="Consolas" pitchFamily="49" charset="0"/>
                          <a:cs typeface="Consolas" pitchFamily="49" charset="0"/>
                        </a:rPr>
                        <a:t>SPRibbon.MakeTabAvailable</a:t>
                      </a:r>
                      <a:endParaRPr lang="en-GB" sz="2400" dirty="0" smtClean="0">
                        <a:latin typeface="Consolas" pitchFamily="49" charset="0"/>
                        <a:cs typeface="Consolas" pitchFamily="49" charset="0"/>
                      </a:endParaRPr>
                    </a:p>
                  </a:txBody>
                  <a:tcPr/>
                </a:tc>
                <a:tc>
                  <a:txBody>
                    <a:bodyPr/>
                    <a:lstStyle/>
                    <a:p>
                      <a:r>
                        <a:rPr lang="en-GB" sz="2400" dirty="0" smtClean="0"/>
                        <a:t>For contextual tab</a:t>
                      </a:r>
                      <a:endParaRPr lang="en-GB" sz="2400" dirty="0"/>
                    </a:p>
                  </a:txBody>
                  <a:tcPr/>
                </a:tc>
              </a:tr>
              <a:tr h="530918">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400" dirty="0" err="1" smtClean="0">
                          <a:latin typeface="Consolas" pitchFamily="49" charset="0"/>
                          <a:cs typeface="Consolas" pitchFamily="49" charset="0"/>
                        </a:rPr>
                        <a:t>SPList.UserCustomActions</a:t>
                      </a:r>
                      <a:endParaRPr lang="en-GB" sz="2400" dirty="0" smtClean="0">
                        <a:latin typeface="Consolas" pitchFamily="49" charset="0"/>
                        <a:cs typeface="Consolas" pitchFamily="49" charset="0"/>
                      </a:endParaRPr>
                    </a:p>
                  </a:txBody>
                  <a:tcPr/>
                </a:tc>
                <a:tc>
                  <a:txBody>
                    <a:bodyPr/>
                    <a:lstStyle/>
                    <a:p>
                      <a:r>
                        <a:rPr lang="en-GB" sz="2400" dirty="0" smtClean="0"/>
                        <a:t>Target an individual</a:t>
                      </a:r>
                      <a:r>
                        <a:rPr lang="en-GB" sz="2400" baseline="0" dirty="0" smtClean="0"/>
                        <a:t> list</a:t>
                      </a:r>
                      <a:endParaRPr lang="en-GB" sz="2400" dirty="0"/>
                    </a:p>
                  </a:txBody>
                  <a:tcPr/>
                </a:tc>
              </a:tr>
            </a:tbl>
          </a:graphicData>
        </a:graphic>
      </p:graphicFrame>
      <p:grpSp>
        <p:nvGrpSpPr>
          <p:cNvPr id="9" name="Group 8"/>
          <p:cNvGrpSpPr/>
          <p:nvPr/>
        </p:nvGrpSpPr>
        <p:grpSpPr>
          <a:xfrm>
            <a:off x="722312" y="3946587"/>
            <a:ext cx="10744201" cy="883545"/>
            <a:chOff x="0" y="1250048"/>
            <a:chExt cx="10744201" cy="883545"/>
          </a:xfrm>
        </p:grpSpPr>
        <p:sp>
          <p:nvSpPr>
            <p:cNvPr id="10" name="Rounded Rectangle 9"/>
            <p:cNvSpPr/>
            <p:nvPr/>
          </p:nvSpPr>
          <p:spPr>
            <a:xfrm>
              <a:off x="0" y="1250048"/>
              <a:ext cx="10744201" cy="8835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43131" y="1293179"/>
              <a:ext cx="10657939" cy="797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JavaScript:</a:t>
              </a:r>
              <a:endParaRPr lang="en-GB" sz="3400" kern="1200" dirty="0"/>
            </a:p>
          </p:txBody>
        </p:sp>
      </p:grpSp>
      <p:graphicFrame>
        <p:nvGraphicFramePr>
          <p:cNvPr id="12" name="Table 11"/>
          <p:cNvGraphicFramePr>
            <a:graphicFrameLocks noGrp="1"/>
          </p:cNvGraphicFramePr>
          <p:nvPr>
            <p:extLst>
              <p:ext uri="{D42A27DB-BD31-4B8C-83A1-F6EECF244321}">
                <p14:modId xmlns:p14="http://schemas.microsoft.com/office/powerpoint/2010/main" val="251272363"/>
              </p:ext>
            </p:extLst>
          </p:nvPr>
        </p:nvGraphicFramePr>
        <p:xfrm>
          <a:off x="944381" y="4830133"/>
          <a:ext cx="10373193" cy="1386131"/>
        </p:xfrm>
        <a:graphic>
          <a:graphicData uri="http://schemas.openxmlformats.org/drawingml/2006/table">
            <a:tbl>
              <a:tblPr bandRow="1">
                <a:tableStyleId>{5C22544A-7EE6-4342-B048-85BDC9FD1C3A}</a:tableStyleId>
              </a:tblPr>
              <a:tblGrid>
                <a:gridCol w="5156616"/>
                <a:gridCol w="5216577"/>
              </a:tblGrid>
              <a:tr h="431874">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400" dirty="0" err="1" smtClean="0">
                          <a:latin typeface="Consolas" pitchFamily="49" charset="0"/>
                          <a:cs typeface="Consolas" pitchFamily="49" charset="0"/>
                        </a:rPr>
                        <a:t>RefreshCommandUI</a:t>
                      </a:r>
                      <a:r>
                        <a:rPr lang="en-US" sz="2400" dirty="0" smtClean="0">
                          <a:latin typeface="Consolas" pitchFamily="49" charset="0"/>
                          <a:cs typeface="Consolas" pitchFamily="49" charset="0"/>
                        </a:rPr>
                        <a:t>()</a:t>
                      </a:r>
                      <a:endParaRPr lang="en-GB" sz="2400" dirty="0" smtClean="0">
                        <a:latin typeface="Consolas" pitchFamily="49" charset="0"/>
                        <a:cs typeface="Consolas" pitchFamily="49" charset="0"/>
                      </a:endParaRPr>
                    </a:p>
                  </a:txBody>
                  <a:tcPr/>
                </a:tc>
                <a:tc>
                  <a:txBody>
                    <a:bodyPr/>
                    <a:lstStyle/>
                    <a:p>
                      <a:r>
                        <a:rPr lang="en-GB" sz="2400" dirty="0" smtClean="0"/>
                        <a:t>Refresh</a:t>
                      </a:r>
                      <a:r>
                        <a:rPr lang="en-GB" sz="2400" baseline="0" dirty="0" smtClean="0"/>
                        <a:t> ribbon, e.g. in </a:t>
                      </a:r>
                      <a:r>
                        <a:rPr lang="en-GB" sz="2400" baseline="0" dirty="0" err="1" smtClean="0"/>
                        <a:t>async</a:t>
                      </a:r>
                      <a:r>
                        <a:rPr lang="en-GB" sz="2400" baseline="0" dirty="0" smtClean="0"/>
                        <a:t> </a:t>
                      </a:r>
                      <a:r>
                        <a:rPr lang="en-GB" sz="2400" baseline="0" dirty="0" err="1" smtClean="0"/>
                        <a:t>callback</a:t>
                      </a:r>
                      <a:endParaRPr lang="en-GB" sz="2400" dirty="0"/>
                    </a:p>
                  </a:txBody>
                  <a:tcPr/>
                </a:tc>
              </a:tr>
              <a:tr h="928931">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400" dirty="0" err="1" smtClean="0">
                          <a:latin typeface="Consolas" pitchFamily="49" charset="0"/>
                          <a:cs typeface="Consolas" pitchFamily="49" charset="0"/>
                        </a:rPr>
                        <a:t>SP.SOD.ExecuteOr</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err="1" smtClean="0">
                          <a:latin typeface="Consolas" pitchFamily="49" charset="0"/>
                          <a:cs typeface="Consolas" pitchFamily="49" charset="0"/>
                        </a:rPr>
                        <a:t>DelayUntilScriptLoaded</a:t>
                      </a:r>
                      <a:r>
                        <a:rPr lang="en-US" sz="2400" dirty="0" smtClean="0">
                          <a:latin typeface="Consolas" pitchFamily="49" charset="0"/>
                          <a:cs typeface="Consolas" pitchFamily="49" charset="0"/>
                        </a:rPr>
                        <a:t>()</a:t>
                      </a:r>
                      <a:endParaRPr lang="en-GB" sz="2400" dirty="0" smtClean="0">
                        <a:latin typeface="Consolas" pitchFamily="49" charset="0"/>
                        <a:cs typeface="Consolas" pitchFamily="49" charset="0"/>
                      </a:endParaRPr>
                    </a:p>
                  </a:txBody>
                  <a:tcPr/>
                </a:tc>
                <a:tc>
                  <a:txBody>
                    <a:bodyPr/>
                    <a:lstStyle/>
                    <a:p>
                      <a:r>
                        <a:rPr lang="en-GB" sz="2400" dirty="0" smtClean="0"/>
                        <a:t>Deal with JS dependencies</a:t>
                      </a:r>
                      <a:endParaRPr lang="en-GB" sz="2400" dirty="0"/>
                    </a:p>
                  </a:txBody>
                  <a:tcPr/>
                </a:tc>
              </a:tr>
            </a:tbl>
          </a:graphicData>
        </a:graphic>
      </p:graphicFrame>
    </p:spTree>
    <p:extLst>
      <p:ext uri="{BB962C8B-B14F-4D97-AF65-F5344CB8AC3E}">
        <p14:creationId xmlns:p14="http://schemas.microsoft.com/office/powerpoint/2010/main" val="231754017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60411" y="1523999"/>
            <a:ext cx="10744201" cy="3954929"/>
          </a:xfrm>
        </p:spPr>
        <p:txBody>
          <a:bodyPr/>
          <a:lstStyle/>
          <a:p>
            <a:r>
              <a:rPr lang="en-US" dirty="0"/>
              <a:t>Avoiding Cached JS &amp; </a:t>
            </a:r>
            <a:r>
              <a:rPr lang="en-US" dirty="0" smtClean="0"/>
              <a:t>CSS:</a:t>
            </a:r>
            <a:endParaRPr lang="en-US" dirty="0"/>
          </a:p>
          <a:p>
            <a:pPr lvl="1"/>
            <a:r>
              <a:rPr lang="en-US" sz="2600" dirty="0"/>
              <a:t>Development: aggressively clear client &amp; server cache</a:t>
            </a:r>
          </a:p>
          <a:p>
            <a:pPr lvl="1"/>
            <a:r>
              <a:rPr lang="en-US" sz="2600" dirty="0"/>
              <a:t>Deployment: </a:t>
            </a:r>
            <a:r>
              <a:rPr lang="en-US" sz="2600" dirty="0" smtClean="0"/>
              <a:t>May need to </a:t>
            </a:r>
            <a:r>
              <a:rPr lang="en-US" sz="2600" dirty="0"/>
              <a:t>reference files with </a:t>
            </a:r>
            <a:r>
              <a:rPr lang="en-US" sz="2600" dirty="0" smtClean="0"/>
              <a:t>QS </a:t>
            </a:r>
            <a:r>
              <a:rPr lang="en-US" sz="2600" dirty="0" err="1" smtClean="0"/>
              <a:t>param</a:t>
            </a:r>
            <a:r>
              <a:rPr lang="en-US" sz="2600" dirty="0" smtClean="0"/>
              <a:t> </a:t>
            </a:r>
            <a:r>
              <a:rPr lang="en-US" sz="2600" dirty="0"/>
              <a:t>to avoid end-user browser caching </a:t>
            </a:r>
            <a:r>
              <a:rPr lang="en-US" sz="2600" dirty="0" err="1"/>
              <a:t>e.g</a:t>
            </a:r>
            <a:r>
              <a:rPr lang="en-US" sz="2600" dirty="0"/>
              <a:t>: </a:t>
            </a:r>
            <a:r>
              <a:rPr lang="en-US" sz="2600" dirty="0" smtClean="0"/>
              <a:t> </a:t>
            </a:r>
            <a:r>
              <a:rPr lang="en-US" sz="2600" b="1" dirty="0">
                <a:latin typeface="Consolas" pitchFamily="49" charset="0"/>
                <a:cs typeface="Consolas" pitchFamily="49" charset="0"/>
              </a:rPr>
              <a:t>…/</a:t>
            </a:r>
            <a:r>
              <a:rPr lang="en-US" sz="2600" b="1" dirty="0" err="1" smtClean="0">
                <a:latin typeface="Consolas" pitchFamily="49" charset="0"/>
                <a:cs typeface="Consolas" pitchFamily="49" charset="0"/>
              </a:rPr>
              <a:t>MyScript.js?Rev</a:t>
            </a:r>
            <a:r>
              <a:rPr lang="en-US" sz="2600" b="1" smtClean="0">
                <a:latin typeface="Consolas" pitchFamily="49" charset="0"/>
                <a:cs typeface="Consolas" pitchFamily="49" charset="0"/>
              </a:rPr>
              <a:t>=2012.06.13</a:t>
            </a:r>
            <a:endParaRPr lang="en-US" sz="2600" b="1" dirty="0">
              <a:latin typeface="Consolas" pitchFamily="49" charset="0"/>
              <a:cs typeface="Consolas" pitchFamily="49" charset="0"/>
            </a:endParaRPr>
          </a:p>
          <a:p>
            <a:pPr lvl="2"/>
            <a:endParaRPr lang="en-US" dirty="0"/>
          </a:p>
          <a:p>
            <a:r>
              <a:rPr lang="en-US" dirty="0" smtClean="0"/>
              <a:t>Find your favorite JavaScript debugging tool – you’ll need it</a:t>
            </a:r>
            <a:endParaRPr lang="en-US" dirty="0"/>
          </a:p>
          <a:p>
            <a:pPr lvl="1"/>
            <a:endParaRPr lang="en-US" sz="2000" dirty="0"/>
          </a:p>
          <a:p>
            <a:r>
              <a:rPr lang="en-US" dirty="0" err="1"/>
              <a:t>CKS:Dev</a:t>
            </a:r>
            <a:r>
              <a:rPr lang="en-US" dirty="0"/>
              <a:t> </a:t>
            </a:r>
            <a:r>
              <a:rPr lang="en-US" dirty="0" smtClean="0"/>
              <a:t>contextual tab project item – great sample</a:t>
            </a:r>
            <a:endParaRPr lang="en-US" dirty="0"/>
          </a:p>
        </p:txBody>
      </p:sp>
      <p:sp>
        <p:nvSpPr>
          <p:cNvPr id="2" name="Title 1"/>
          <p:cNvSpPr>
            <a:spLocks noGrp="1"/>
          </p:cNvSpPr>
          <p:nvPr>
            <p:ph type="title"/>
          </p:nvPr>
        </p:nvSpPr>
        <p:spPr/>
        <p:txBody>
          <a:bodyPr/>
          <a:lstStyle/>
          <a:p>
            <a:r>
              <a:rPr lang="en-US" dirty="0" smtClean="0"/>
              <a:t>Chris’ Tips &amp; Tricks</a:t>
            </a:r>
            <a:endParaRPr lang="en-US" dirty="0"/>
          </a:p>
        </p:txBody>
      </p:sp>
    </p:spTree>
    <p:extLst>
      <p:ext uri="{BB962C8B-B14F-4D97-AF65-F5344CB8AC3E}">
        <p14:creationId xmlns:p14="http://schemas.microsoft.com/office/powerpoint/2010/main" val="388974027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Rectangle 2"/>
          <p:cNvSpPr/>
          <p:nvPr/>
        </p:nvSpPr>
        <p:spPr bwMode="auto">
          <a:xfrm>
            <a:off x="531812" y="1441093"/>
            <a:ext cx="11173090" cy="124733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931544"/>
            <a:ext cx="11173090" cy="1030856"/>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1975926"/>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t>Chris O’Brien : ribbon samples - </a:t>
            </a:r>
            <a:r>
              <a:rPr lang="en-GB" sz="2400" dirty="0" smtClean="0"/>
              <a:t>http://bit.ly/utr2g8</a:t>
            </a:r>
          </a:p>
          <a:p>
            <a:pPr marL="860407" lvl="1" indent="-403225">
              <a:lnSpc>
                <a:spcPct val="90000"/>
              </a:lnSpc>
              <a:spcBef>
                <a:spcPct val="20000"/>
              </a:spcBef>
              <a:buSzPct val="105000"/>
              <a:buBlip>
                <a:blip r:embed="rId3"/>
              </a:buBlip>
            </a:pPr>
            <a:r>
              <a:rPr lang="en-GB" sz="2400" dirty="0"/>
              <a:t>(adding a tab/group/button, cool controls [</a:t>
            </a:r>
            <a:r>
              <a:rPr lang="en-GB" sz="2400" dirty="0" err="1"/>
              <a:t>SplitButton</a:t>
            </a:r>
            <a:r>
              <a:rPr lang="en-GB" sz="2400" dirty="0"/>
              <a:t>, </a:t>
            </a:r>
            <a:r>
              <a:rPr lang="en-GB" sz="2400" dirty="0" err="1"/>
              <a:t>ToggleButton</a:t>
            </a:r>
            <a:r>
              <a:rPr lang="en-GB" sz="2400" dirty="0"/>
              <a:t>, Spinner], static/dynamic </a:t>
            </a:r>
            <a:r>
              <a:rPr lang="en-GB" sz="2400" dirty="0" err="1"/>
              <a:t>FlyoutAnchor</a:t>
            </a:r>
            <a:r>
              <a:rPr lang="en-GB" sz="2400" dirty="0"/>
              <a:t> samples) </a:t>
            </a:r>
          </a:p>
          <a:p>
            <a:pPr marL="860407" lvl="1" indent="-403225">
              <a:lnSpc>
                <a:spcPct val="90000"/>
              </a:lnSpc>
              <a:spcBef>
                <a:spcPct val="20000"/>
              </a:spcBef>
              <a:buSzPct val="105000"/>
              <a:buBlip>
                <a:blip r:embed="rId3"/>
              </a:buBlip>
            </a:pPr>
            <a:endParaRPr lang="en-GB" sz="2400" dirty="0" smtClean="0"/>
          </a:p>
          <a:p>
            <a:pPr marL="860407" lvl="1" indent="-403225">
              <a:lnSpc>
                <a:spcPct val="90000"/>
              </a:lnSpc>
              <a:spcBef>
                <a:spcPct val="20000"/>
              </a:spcBef>
              <a:buSzPct val="105000"/>
              <a:buBlip>
                <a:blip r:embed="rId3"/>
              </a:buBlip>
            </a:pPr>
            <a:endParaRPr lang="en-US" sz="2400" dirty="0">
              <a:solidFill>
                <a:schemeClr val="tx1">
                  <a:alpha val="99000"/>
                </a:schemeClr>
              </a:solidFill>
            </a:endParaRPr>
          </a:p>
        </p:txBody>
      </p:sp>
      <p:sp>
        <p:nvSpPr>
          <p:cNvPr id="8" name="Rectangle 7"/>
          <p:cNvSpPr/>
          <p:nvPr/>
        </p:nvSpPr>
        <p:spPr>
          <a:xfrm>
            <a:off x="667870" y="2972794"/>
            <a:ext cx="11013088" cy="830997"/>
          </a:xfrm>
          <a:prstGeom prst="rect">
            <a:avLst/>
          </a:prstGeom>
        </p:spPr>
        <p:txBody>
          <a:bodyPr wrap="square">
            <a:spAutoFit/>
          </a:bodyPr>
          <a:lstStyle/>
          <a:p>
            <a:pPr marL="403225" indent="-403225">
              <a:lnSpc>
                <a:spcPct val="90000"/>
              </a:lnSpc>
              <a:spcBef>
                <a:spcPct val="20000"/>
              </a:spcBef>
              <a:buSzPct val="105000"/>
              <a:buBlip>
                <a:blip r:embed="rId3"/>
              </a:buBlip>
            </a:pPr>
            <a:r>
              <a:rPr lang="en-GB" sz="2400" dirty="0" smtClean="0"/>
              <a:t>Andrew </a:t>
            </a:r>
            <a:r>
              <a:rPr lang="en-GB" sz="2400" dirty="0"/>
              <a:t>Connell : ribbon samples - http://bit.ly/uVKABO </a:t>
            </a:r>
            <a:endParaRPr lang="en-GB" sz="2400" dirty="0" smtClean="0"/>
          </a:p>
          <a:p>
            <a:pPr marL="860407" lvl="1" indent="-403225">
              <a:lnSpc>
                <a:spcPct val="90000"/>
              </a:lnSpc>
              <a:spcBef>
                <a:spcPct val="20000"/>
              </a:spcBef>
              <a:buSzPct val="105000"/>
              <a:buBlip>
                <a:blip r:embed="rId3"/>
              </a:buBlip>
            </a:pPr>
            <a:r>
              <a:rPr lang="en-GB" sz="2400" dirty="0"/>
              <a:t>(contextual tabs, commands explained, </a:t>
            </a:r>
            <a:r>
              <a:rPr lang="en-GB" sz="2400" dirty="0" err="1"/>
              <a:t>async</a:t>
            </a:r>
            <a:r>
              <a:rPr lang="en-GB" sz="2400" dirty="0"/>
              <a:t> processing, dialogs) </a:t>
            </a:r>
            <a:endParaRPr lang="en-US" sz="2400" dirty="0"/>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7609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 presetClass="exit" presetSubtype="0" fill="hold" grpId="1" nodeType="after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0411" y="1523999"/>
            <a:ext cx="10744201" cy="4044184"/>
          </a:xfrm>
        </p:spPr>
        <p:txBody>
          <a:bodyPr/>
          <a:lstStyle/>
          <a:p>
            <a:pPr>
              <a:buFont typeface="Wingdings" pitchFamily="2" charset="2"/>
              <a:buChar char="ü"/>
            </a:pPr>
            <a:r>
              <a:rPr lang="en-US" dirty="0"/>
              <a:t>Ribbon Architecture</a:t>
            </a:r>
          </a:p>
          <a:p>
            <a:pPr>
              <a:buFont typeface="Wingdings" pitchFamily="2" charset="2"/>
              <a:buChar char="ü"/>
            </a:pPr>
            <a:r>
              <a:rPr lang="en-US" dirty="0"/>
              <a:t>Customizing the Ribbon</a:t>
            </a:r>
          </a:p>
          <a:p>
            <a:pPr>
              <a:buFont typeface="Wingdings" pitchFamily="2" charset="2"/>
              <a:buChar char="ü"/>
            </a:pPr>
            <a:r>
              <a:rPr lang="en-US" dirty="0"/>
              <a:t>Ribbon Commands</a:t>
            </a:r>
          </a:p>
          <a:p>
            <a:pPr lvl="1">
              <a:buFont typeface="Wingdings" pitchFamily="2" charset="2"/>
              <a:buChar char="ü"/>
            </a:pPr>
            <a:r>
              <a:rPr lang="en-US" dirty="0"/>
              <a:t>Command UI Handler</a:t>
            </a:r>
          </a:p>
          <a:p>
            <a:pPr lvl="1">
              <a:buFont typeface="Wingdings" pitchFamily="2" charset="2"/>
              <a:buChar char="ü"/>
            </a:pPr>
            <a:r>
              <a:rPr lang="en-US" dirty="0"/>
              <a:t>Page Component</a:t>
            </a:r>
          </a:p>
          <a:p>
            <a:pPr>
              <a:buFont typeface="Wingdings" pitchFamily="2" charset="2"/>
              <a:buChar char="ü"/>
            </a:pPr>
            <a:r>
              <a:rPr lang="en-US" dirty="0" smtClean="0"/>
              <a:t>Sandbox </a:t>
            </a:r>
            <a:r>
              <a:rPr lang="en-US" dirty="0"/>
              <a:t>Considerations</a:t>
            </a:r>
          </a:p>
          <a:p>
            <a:pPr>
              <a:buFont typeface="Wingdings" pitchFamily="2" charset="2"/>
              <a:buChar char="ü"/>
            </a:pPr>
            <a:r>
              <a:rPr lang="en-US" dirty="0"/>
              <a:t>Advanced Ribbon Controls</a:t>
            </a:r>
          </a:p>
          <a:p>
            <a:pPr>
              <a:buFont typeface="Wingdings" pitchFamily="2" charset="2"/>
              <a:buChar char="ü"/>
            </a:pPr>
            <a:r>
              <a:rPr lang="en-US" dirty="0"/>
              <a:t>Ribbon Development Tips &amp; Tricks</a:t>
            </a:r>
          </a:p>
          <a:p>
            <a:pPr>
              <a:buFont typeface="Wingdings" pitchFamily="2" charset="2"/>
              <a:buChar char="ü"/>
            </a:pP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75730514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447800"/>
            <a:ext cx="11173090" cy="851947"/>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2438400"/>
            <a:ext cx="11173090" cy="851947"/>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3429000"/>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757130"/>
          </a:xfrm>
          <a:prstGeom prst="rect">
            <a:avLst/>
          </a:prstGeom>
        </p:spPr>
        <p:txBody>
          <a:bodyPr wrap="square">
            <a:spAutoFit/>
          </a:bodyPr>
          <a:lstStyle/>
          <a:p>
            <a:pPr marL="403225" lvl="0" indent="-403225">
              <a:lnSpc>
                <a:spcPct val="90000"/>
              </a:lnSpc>
              <a:spcBef>
                <a:spcPct val="20000"/>
              </a:spcBef>
              <a:buSzPct val="105000"/>
              <a:buBlip>
                <a:blip r:embed="rId3"/>
              </a:buBlip>
            </a:pPr>
            <a:r>
              <a:rPr lang="en-GB" sz="2400" dirty="0" smtClean="0"/>
              <a:t>Session OSP337 - Branding </a:t>
            </a:r>
            <a:r>
              <a:rPr lang="en-GB" sz="2400" dirty="0"/>
              <a:t>and Customizing My Sites with Microsoft SharePoint Server 2010 </a:t>
            </a:r>
            <a:endParaRPr lang="en-US" sz="2400" dirty="0">
              <a:solidFill>
                <a:schemeClr val="tx1">
                  <a:alpha val="99000"/>
                </a:schemeClr>
              </a:solidFill>
            </a:endParaRPr>
          </a:p>
        </p:txBody>
      </p:sp>
      <p:sp>
        <p:nvSpPr>
          <p:cNvPr id="11" name="Rectangle 10"/>
          <p:cNvSpPr/>
          <p:nvPr/>
        </p:nvSpPr>
        <p:spPr>
          <a:xfrm>
            <a:off x="667870" y="2510117"/>
            <a:ext cx="11013088" cy="688300"/>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Exam – 70-576 </a:t>
            </a:r>
            <a:r>
              <a:rPr lang="en-GB" sz="2400" dirty="0">
                <a:solidFill>
                  <a:schemeClr val="tx1">
                    <a:alpha val="99000"/>
                  </a:schemeClr>
                </a:solidFill>
              </a:rPr>
              <a:t>PRO: Designing and Developing Microsoft SharePoint 2010 Applications</a:t>
            </a:r>
            <a:r>
              <a:rPr lang="en-US" sz="2400" dirty="0" smtClean="0">
                <a:solidFill>
                  <a:schemeClr val="tx1">
                    <a:alpha val="99000"/>
                  </a:schemeClr>
                </a:solidFill>
              </a:rPr>
              <a:t> </a:t>
            </a:r>
            <a:endParaRPr lang="en-US" sz="2400" dirty="0">
              <a:solidFill>
                <a:schemeClr val="tx1">
                  <a:alpha val="99000"/>
                </a:schemeClr>
              </a:solidFill>
            </a:endParaRPr>
          </a:p>
        </p:txBody>
      </p:sp>
      <p:sp>
        <p:nvSpPr>
          <p:cNvPr id="12" name="Rectangle 11"/>
          <p:cNvSpPr/>
          <p:nvPr/>
        </p:nvSpPr>
        <p:spPr>
          <a:xfrm>
            <a:off x="667870" y="3536674"/>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At – TLC 10am Thursday</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1" presetClass="exit" presetSubtype="0" fill="hold" grpId="1" nodeType="afterEffect">
                                  <p:stCondLst>
                                    <p:cond delay="0"/>
                                  </p:stCondLst>
                                  <p:childTnLst>
                                    <p:set>
                                      <p:cBhvr>
                                        <p:cTn id="3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11" grpId="0"/>
      <p:bldP spid="12" grpId="0"/>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0411" y="1523999"/>
            <a:ext cx="10744201" cy="4099584"/>
          </a:xfrm>
        </p:spPr>
        <p:txBody>
          <a:bodyPr/>
          <a:lstStyle/>
          <a:p>
            <a:r>
              <a:rPr lang="en-US" dirty="0"/>
              <a:t>Ribbon </a:t>
            </a:r>
            <a:r>
              <a:rPr lang="en-US" dirty="0" smtClean="0"/>
              <a:t>architecture</a:t>
            </a:r>
            <a:endParaRPr lang="en-US" dirty="0"/>
          </a:p>
          <a:p>
            <a:r>
              <a:rPr lang="en-US" dirty="0"/>
              <a:t>Customizing the </a:t>
            </a:r>
            <a:r>
              <a:rPr lang="en-US" dirty="0" smtClean="0"/>
              <a:t>ribbon</a:t>
            </a:r>
            <a:endParaRPr lang="en-US" dirty="0"/>
          </a:p>
          <a:p>
            <a:r>
              <a:rPr lang="en-US" dirty="0"/>
              <a:t>Ribbon </a:t>
            </a:r>
            <a:r>
              <a:rPr lang="en-US" dirty="0" smtClean="0"/>
              <a:t>commands</a:t>
            </a:r>
            <a:endParaRPr lang="en-US" dirty="0"/>
          </a:p>
          <a:p>
            <a:pPr lvl="1"/>
            <a:r>
              <a:rPr lang="en-US" dirty="0"/>
              <a:t>Command UI Handler</a:t>
            </a:r>
          </a:p>
          <a:p>
            <a:pPr lvl="1"/>
            <a:r>
              <a:rPr lang="en-US" dirty="0"/>
              <a:t>Page Component</a:t>
            </a:r>
          </a:p>
          <a:p>
            <a:r>
              <a:rPr lang="en-US" dirty="0" smtClean="0"/>
              <a:t>Sandbox considerations</a:t>
            </a:r>
            <a:endParaRPr lang="en-US" dirty="0"/>
          </a:p>
          <a:p>
            <a:r>
              <a:rPr lang="en-US" dirty="0"/>
              <a:t>Advanced </a:t>
            </a:r>
            <a:r>
              <a:rPr lang="en-US" dirty="0" smtClean="0"/>
              <a:t>ribbon controls</a:t>
            </a:r>
            <a:endParaRPr lang="en-US" dirty="0"/>
          </a:p>
          <a:p>
            <a:r>
              <a:rPr lang="en-US" dirty="0"/>
              <a:t>Ribbon </a:t>
            </a:r>
            <a:r>
              <a:rPr lang="en-US" dirty="0" smtClean="0"/>
              <a:t>development tips </a:t>
            </a:r>
            <a:r>
              <a:rPr lang="en-US" dirty="0"/>
              <a:t>&amp; </a:t>
            </a:r>
            <a:r>
              <a:rPr lang="en-US" dirty="0" smtClean="0"/>
              <a:t>tricks</a:t>
            </a: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83194689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 Placeholder 6"/>
          <p:cNvSpPr>
            <a:spLocks noGrp="1"/>
          </p:cNvSpPr>
          <p:nvPr>
            <p:ph type="body" sz="quarter" idx="10"/>
          </p:nvPr>
        </p:nvSpPr>
        <p:spPr>
          <a:xfrm>
            <a:off x="519112" y="1581149"/>
            <a:ext cx="11518900" cy="415498"/>
          </a:xfrm>
        </p:spPr>
        <p:txBody>
          <a:bodyPr/>
          <a:lstStyle/>
          <a:p>
            <a:pPr marL="0" indent="0">
              <a:buNone/>
            </a:pPr>
            <a:r>
              <a:rPr lang="en-US" sz="3000" i="1" spc="-100" dirty="0" smtClean="0">
                <a:solidFill>
                  <a:schemeClr val="accent1">
                    <a:lumMod val="60000"/>
                    <a:lumOff val="40000"/>
                  </a:schemeClr>
                </a:solidFill>
              </a:rPr>
              <a:t>The Business Collaboration Platform for the Enterprise &amp; the Internet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125" y="4629150"/>
            <a:ext cx="1857375" cy="1847850"/>
          </a:xfrm>
          <a:prstGeom prst="rect">
            <a:avLst/>
          </a:prstGeom>
        </p:spPr>
      </p:pic>
      <p:sp>
        <p:nvSpPr>
          <p:cNvPr id="9" name="Content Placeholder 3"/>
          <p:cNvSpPr txBox="1">
            <a:spLocks/>
          </p:cNvSpPr>
          <p:nvPr/>
        </p:nvSpPr>
        <p:spPr>
          <a:xfrm>
            <a:off x="3884610" y="4951101"/>
            <a:ext cx="6804751" cy="120394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solidFill>
                  <a:schemeClr val="accent6">
                    <a:lumMod val="60000"/>
                    <a:lumOff val="40000"/>
                  </a:schemeClr>
                </a:solidFill>
              </a:rPr>
              <a:t>The capabilities of SharePoint 2010 provide a powerful business </a:t>
            </a:r>
            <a:br>
              <a:rPr lang="en-US" sz="2800" dirty="0" smtClean="0">
                <a:solidFill>
                  <a:schemeClr val="accent6">
                    <a:lumMod val="60000"/>
                    <a:lumOff val="40000"/>
                  </a:schemeClr>
                </a:solidFill>
              </a:rPr>
            </a:br>
            <a:r>
              <a:rPr lang="en-US" sz="2800" dirty="0" smtClean="0">
                <a:solidFill>
                  <a:schemeClr val="accent6">
                    <a:lumMod val="60000"/>
                    <a:lumOff val="40000"/>
                  </a:schemeClr>
                </a:solidFill>
              </a:rPr>
              <a:t>collaboration platform</a:t>
            </a:r>
          </a:p>
        </p:txBody>
      </p:sp>
      <p:sp>
        <p:nvSpPr>
          <p:cNvPr id="13" name="Rectangle 12"/>
          <p:cNvSpPr/>
          <p:nvPr/>
        </p:nvSpPr>
        <p:spPr>
          <a:xfrm>
            <a:off x="1400508" y="2266950"/>
            <a:ext cx="7847013" cy="2025170"/>
          </a:xfrm>
          <a:prstGeom prst="rect">
            <a:avLst/>
          </a:prstGeom>
        </p:spPr>
        <p:txBody>
          <a:bodyPr wrap="square">
            <a:spAutoFit/>
          </a:bodyPr>
          <a:lstStyle/>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Deliver the Best Productivity Experience</a:t>
            </a:r>
          </a:p>
          <a:p>
            <a:pPr marL="460375" lvl="0" indent="-460375">
              <a:lnSpc>
                <a:spcPct val="90000"/>
              </a:lnSpc>
              <a:spcBef>
                <a:spcPct val="20000"/>
              </a:spcBef>
              <a:buSzPct val="90000"/>
              <a:buBlip>
                <a:blip r:embed="rId3"/>
              </a:buBlip>
            </a:pPr>
            <a:endParaRPr lang="en-US" sz="1200" dirty="0">
              <a:gradFill>
                <a:gsLst>
                  <a:gs pos="0">
                    <a:srgbClr val="FFFFFF"/>
                  </a:gs>
                  <a:gs pos="86000">
                    <a:srgbClr val="FFFFFF"/>
                  </a:gs>
                </a:gsLst>
                <a:lin ang="5400000" scaled="0"/>
              </a:gradFill>
            </a:endParaRPr>
          </a:p>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Cut Costs with a Unified Infrastructure</a:t>
            </a:r>
          </a:p>
          <a:p>
            <a:pPr marL="460375" lvl="0" indent="-460375">
              <a:lnSpc>
                <a:spcPct val="90000"/>
              </a:lnSpc>
              <a:spcBef>
                <a:spcPct val="20000"/>
              </a:spcBef>
              <a:buSzPct val="90000"/>
              <a:buBlip>
                <a:blip r:embed="rId3"/>
              </a:buBlip>
            </a:pPr>
            <a:endParaRPr lang="en-US" sz="1200" dirty="0">
              <a:gradFill>
                <a:gsLst>
                  <a:gs pos="0">
                    <a:srgbClr val="FFFFFF"/>
                  </a:gs>
                  <a:gs pos="86000">
                    <a:srgbClr val="FFFFFF"/>
                  </a:gs>
                </a:gsLst>
                <a:lin ang="5400000" scaled="0"/>
              </a:gradFill>
            </a:endParaRPr>
          </a:p>
          <a:p>
            <a:pPr marL="460375" lvl="0" indent="-460375">
              <a:lnSpc>
                <a:spcPct val="90000"/>
              </a:lnSpc>
              <a:spcBef>
                <a:spcPct val="20000"/>
              </a:spcBef>
              <a:buSzPct val="90000"/>
              <a:buBlip>
                <a:blip r:embed="rId3"/>
              </a:buBlip>
            </a:pPr>
            <a:r>
              <a:rPr lang="en-US" sz="3200" dirty="0">
                <a:gradFill>
                  <a:gsLst>
                    <a:gs pos="0">
                      <a:srgbClr val="FFFFFF"/>
                    </a:gs>
                    <a:gs pos="86000">
                      <a:srgbClr val="FFFFFF"/>
                    </a:gs>
                  </a:gsLst>
                  <a:lin ang="5400000" scaled="0"/>
                </a:gradFill>
              </a:rPr>
              <a:t>Rapidly Respond to Business Needs</a:t>
            </a:r>
          </a:p>
        </p:txBody>
      </p:sp>
      <p:grpSp>
        <p:nvGrpSpPr>
          <p:cNvPr id="10" name="Group 9"/>
          <p:cNvGrpSpPr/>
          <p:nvPr/>
        </p:nvGrpSpPr>
        <p:grpSpPr>
          <a:xfrm>
            <a:off x="0" y="0"/>
            <a:ext cx="12188825" cy="1273868"/>
            <a:chOff x="2110906" y="2514600"/>
            <a:chExt cx="17498648" cy="1828800"/>
          </a:xfrm>
        </p:grpSpPr>
        <p:sp>
          <p:nvSpPr>
            <p:cNvPr id="11" name="Rectangle 10"/>
            <p:cNvSpPr/>
            <p:nvPr/>
          </p:nvSpPr>
          <p:spPr bwMode="auto">
            <a:xfrm>
              <a:off x="2110906" y="2514600"/>
              <a:ext cx="17498648" cy="1828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962" y="2909888"/>
              <a:ext cx="6972300" cy="1038225"/>
            </a:xfrm>
            <a:prstGeom prst="rect">
              <a:avLst/>
            </a:prstGeom>
          </p:spPr>
        </p:pic>
      </p:grpSp>
      <p:sp>
        <p:nvSpPr>
          <p:cNvPr id="14" name="Title 1"/>
          <p:cNvSpPr txBox="1">
            <a:spLocks/>
          </p:cNvSpPr>
          <p:nvPr/>
        </p:nvSpPr>
        <p:spPr>
          <a:xfrm>
            <a:off x="5713412" y="280782"/>
            <a:ext cx="6030913" cy="7755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spc="-50" dirty="0" smtClean="0">
                <a:gradFill>
                  <a:gsLst>
                    <a:gs pos="0">
                      <a:schemeClr val="bg2"/>
                    </a:gs>
                    <a:gs pos="100000">
                      <a:schemeClr val="bg2"/>
                    </a:gs>
                  </a:gsLst>
                  <a:lin ang="5400000" scaled="0"/>
                </a:gradFill>
              </a:rPr>
              <a:t>The Business Collaboration Platform </a:t>
            </a:r>
            <a:br>
              <a:rPr lang="en-US" sz="2800" spc="-50" dirty="0" smtClean="0">
                <a:gradFill>
                  <a:gsLst>
                    <a:gs pos="0">
                      <a:schemeClr val="bg2"/>
                    </a:gs>
                    <a:gs pos="100000">
                      <a:schemeClr val="bg2"/>
                    </a:gs>
                  </a:gsLst>
                  <a:lin ang="5400000" scaled="0"/>
                </a:gradFill>
              </a:rPr>
            </a:br>
            <a:r>
              <a:rPr lang="en-US" sz="2800" spc="-50" dirty="0" smtClean="0">
                <a:gradFill>
                  <a:gsLst>
                    <a:gs pos="0">
                      <a:schemeClr val="bg2"/>
                    </a:gs>
                    <a:gs pos="100000">
                      <a:schemeClr val="bg2"/>
                    </a:gs>
                  </a:gsLst>
                  <a:lin ang="5400000" scaled="0"/>
                </a:gradFill>
              </a:rPr>
              <a:t>for the Enterprise and the Internet</a:t>
            </a:r>
            <a:endParaRPr lang="en-US" sz="3600" dirty="0">
              <a:gradFill>
                <a:gsLst>
                  <a:gs pos="0">
                    <a:schemeClr val="bg2"/>
                  </a:gs>
                  <a:gs pos="100000">
                    <a:schemeClr val="bg2"/>
                  </a:gs>
                </a:gsLst>
                <a:lin ang="5400000" scaled="0"/>
              </a:gradFill>
            </a:endParaRPr>
          </a:p>
        </p:txBody>
      </p:sp>
    </p:spTree>
    <p:extLst>
      <p:ext uri="{BB962C8B-B14F-4D97-AF65-F5344CB8AC3E}">
        <p14:creationId xmlns:p14="http://schemas.microsoft.com/office/powerpoint/2010/main" val="126900434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519112" y="1560492"/>
            <a:ext cx="11149013" cy="3499420"/>
          </a:xfrm>
        </p:spPr>
        <p:txBody>
          <a:bodyPr/>
          <a:lstStyle/>
          <a:p>
            <a:pPr marL="0" lvl="0" indent="0" defTabSz="914400" eaLnBrk="0" fontAlgn="base" hangingPunct="0">
              <a:lnSpc>
                <a:spcPct val="100000"/>
              </a:lnSpc>
              <a:spcBef>
                <a:spcPct val="0"/>
              </a:spcBef>
              <a:spcAft>
                <a:spcPts val="1800"/>
              </a:spcAft>
              <a:buSzTx/>
              <a:buNone/>
            </a:pPr>
            <a:r>
              <a:rPr lang="en-US" sz="2800" dirty="0" smtClean="0">
                <a:solidFill>
                  <a:schemeClr val="accent6">
                    <a:lumMod val="60000"/>
                    <a:lumOff val="40000"/>
                  </a:schemeClr>
                </a:solidFill>
                <a:cs typeface="Segoe UI" pitchFamily="34" charset="0"/>
              </a:rPr>
              <a:t>Manage Resources </a:t>
            </a:r>
            <a:r>
              <a:rPr lang="en-US" sz="2800" dirty="0" smtClean="0">
                <a:solidFill>
                  <a:schemeClr val="accent5"/>
                </a:solidFill>
                <a:cs typeface="Arial" pitchFamily="34" charset="0"/>
              </a:rPr>
              <a:t/>
            </a:r>
            <a:br>
              <a:rPr lang="en-US" sz="2800" dirty="0" smtClean="0">
                <a:solidFill>
                  <a:schemeClr val="accent5"/>
                </a:solidFill>
                <a:cs typeface="Arial" pitchFamily="34" charset="0"/>
              </a:rPr>
            </a:br>
            <a:r>
              <a:rPr lang="en-US" sz="2000" i="1" dirty="0" smtClean="0">
                <a:cs typeface="Segoe UI" pitchFamily="34" charset="0"/>
              </a:rPr>
              <a:t>Improve efficiency and save money by better managing work and allocation of resources</a:t>
            </a:r>
            <a:endParaRPr lang="en-US" sz="2000" dirty="0" smtClean="0">
              <a:cs typeface="Arial" pitchFamily="34" charset="0"/>
            </a:endParaRPr>
          </a:p>
          <a:p>
            <a:pPr marL="0" lvl="0" indent="0" defTabSz="914400" eaLnBrk="0" fontAlgn="base" hangingPunct="0">
              <a:lnSpc>
                <a:spcPct val="100000"/>
              </a:lnSpc>
              <a:spcBef>
                <a:spcPct val="0"/>
              </a:spcBef>
              <a:spcAft>
                <a:spcPts val="1800"/>
              </a:spcAft>
              <a:buSzTx/>
              <a:buNone/>
            </a:pPr>
            <a:r>
              <a:rPr lang="en-US" sz="2800" dirty="0" smtClean="0">
                <a:solidFill>
                  <a:schemeClr val="accent6">
                    <a:lumMod val="60000"/>
                    <a:lumOff val="40000"/>
                  </a:schemeClr>
                </a:solidFill>
                <a:cs typeface="Segoe UI" pitchFamily="34" charset="0"/>
              </a:rPr>
              <a:t>Maximize Portfolio Returns </a:t>
            </a:r>
            <a:r>
              <a:rPr lang="en-US" sz="2800" dirty="0" smtClean="0">
                <a:solidFill>
                  <a:schemeClr val="accent5"/>
                </a:solidFill>
                <a:cs typeface="Segoe UI" pitchFamily="34" charset="0"/>
              </a:rPr>
              <a:t/>
            </a:r>
            <a:br>
              <a:rPr lang="en-US" sz="2800" dirty="0" smtClean="0">
                <a:solidFill>
                  <a:schemeClr val="accent5"/>
                </a:solidFill>
                <a:cs typeface="Segoe UI" pitchFamily="34" charset="0"/>
              </a:rPr>
            </a:br>
            <a:r>
              <a:rPr lang="en-US" sz="2000" i="1" dirty="0" smtClean="0">
                <a:cs typeface="Segoe UI" pitchFamily="34" charset="0"/>
              </a:rPr>
              <a:t>Make informed investment decisions and effectively communicate results across a portfolio of projects</a:t>
            </a:r>
          </a:p>
          <a:p>
            <a:pPr marL="0" indent="0" defTabSz="914400" eaLnBrk="0" fontAlgn="base" hangingPunct="0">
              <a:spcBef>
                <a:spcPct val="0"/>
              </a:spcBef>
              <a:spcAft>
                <a:spcPts val="1800"/>
              </a:spcAft>
              <a:buNone/>
            </a:pPr>
            <a:r>
              <a:rPr lang="en-US" sz="2800" dirty="0" smtClean="0">
                <a:solidFill>
                  <a:schemeClr val="accent6">
                    <a:lumMod val="60000"/>
                    <a:lumOff val="40000"/>
                  </a:schemeClr>
                </a:solidFill>
                <a:cs typeface="Segoe UI" pitchFamily="34" charset="0"/>
              </a:rPr>
              <a:t>Keep Teams Productive</a:t>
            </a:r>
            <a:r>
              <a:rPr lang="en-US" sz="2800" dirty="0" smtClean="0">
                <a:solidFill>
                  <a:schemeClr val="accent5"/>
                </a:solidFill>
                <a:cs typeface="Segoe UI" pitchFamily="34" charset="0"/>
              </a:rPr>
              <a:t> </a:t>
            </a:r>
            <a:br>
              <a:rPr lang="en-US" sz="2800" dirty="0" smtClean="0">
                <a:solidFill>
                  <a:schemeClr val="accent5"/>
                </a:solidFill>
                <a:cs typeface="Segoe UI" pitchFamily="34" charset="0"/>
              </a:rPr>
            </a:br>
            <a:r>
              <a:rPr lang="en-US" sz="2000" i="1" dirty="0" smtClean="0">
                <a:cs typeface="Segoe UI" pitchFamily="34" charset="0"/>
              </a:rPr>
              <a:t>Save time and improve project results by centralizing team collaboration on deliverables and tasks</a:t>
            </a:r>
          </a:p>
          <a:p>
            <a:pPr marL="0" indent="0" defTabSz="914400" eaLnBrk="0" fontAlgn="base" hangingPunct="0">
              <a:spcBef>
                <a:spcPct val="0"/>
              </a:spcBef>
              <a:spcAft>
                <a:spcPts val="1800"/>
              </a:spcAft>
              <a:buNone/>
            </a:pPr>
            <a:r>
              <a:rPr lang="en-US" sz="2800" dirty="0" smtClean="0">
                <a:solidFill>
                  <a:schemeClr val="accent6">
                    <a:lumMod val="60000"/>
                    <a:lumOff val="40000"/>
                  </a:schemeClr>
                </a:solidFill>
                <a:cs typeface="Segoe UI" pitchFamily="34" charset="0"/>
              </a:rPr>
              <a:t>Improve SharePoint ROI </a:t>
            </a:r>
            <a:r>
              <a:rPr lang="en-US" sz="2800" dirty="0" smtClean="0">
                <a:solidFill>
                  <a:schemeClr val="accent5"/>
                </a:solidFill>
                <a:cs typeface="Segoe UI" pitchFamily="34" charset="0"/>
              </a:rPr>
              <a:t/>
            </a:r>
            <a:br>
              <a:rPr lang="en-US" sz="2800" dirty="0" smtClean="0">
                <a:solidFill>
                  <a:schemeClr val="accent5"/>
                </a:solidFill>
                <a:cs typeface="Segoe UI" pitchFamily="34" charset="0"/>
              </a:rPr>
            </a:br>
            <a:r>
              <a:rPr lang="en-US" sz="2000" i="1" dirty="0" smtClean="0">
                <a:cs typeface="Segoe UI" pitchFamily="34" charset="0"/>
              </a:rPr>
              <a:t>Effectively manage requests to maximize the ROI of your SharePoint environment</a:t>
            </a:r>
          </a:p>
        </p:txBody>
      </p:sp>
      <p:sp>
        <p:nvSpPr>
          <p:cNvPr id="19" name="Rectangle 18"/>
          <p:cNvSpPr/>
          <p:nvPr/>
        </p:nvSpPr>
        <p:spPr>
          <a:xfrm>
            <a:off x="3048000" y="5446693"/>
            <a:ext cx="6092825" cy="954107"/>
          </a:xfrm>
          <a:prstGeom prst="rect">
            <a:avLst/>
          </a:prstGeom>
        </p:spPr>
        <p:txBody>
          <a:bodyPr>
            <a:spAutoFit/>
          </a:bodyPr>
          <a:lstStyle/>
          <a:p>
            <a:pPr marL="339976" lvl="0" indent="-339976">
              <a:lnSpc>
                <a:spcPct val="90000"/>
              </a:lnSpc>
              <a:spcBef>
                <a:spcPct val="20000"/>
              </a:spcBef>
              <a:buSzPct val="90000"/>
              <a:buBlip>
                <a:blip r:embed="rId2"/>
              </a:buBlip>
            </a:pPr>
            <a:r>
              <a:rPr lang="en-US" sz="2800" dirty="0">
                <a:gradFill>
                  <a:gsLst>
                    <a:gs pos="0">
                      <a:srgbClr val="FFFFFF"/>
                    </a:gs>
                    <a:gs pos="86000">
                      <a:srgbClr val="FFFFFF"/>
                    </a:gs>
                  </a:gsLst>
                  <a:lin ang="5400000" scaled="0"/>
                </a:gradFill>
                <a:hlinkClick r:id="rId3"/>
              </a:rPr>
              <a:t>www.sharepoint.microsoft.com</a:t>
            </a:r>
            <a:endParaRPr lang="en-US" sz="2800" dirty="0">
              <a:gradFill>
                <a:gsLst>
                  <a:gs pos="0">
                    <a:srgbClr val="FFFFFF"/>
                  </a:gs>
                  <a:gs pos="86000">
                    <a:srgbClr val="FFFFFF"/>
                  </a:gs>
                </a:gsLst>
                <a:lin ang="5400000" scaled="0"/>
              </a:gradFill>
            </a:endParaRPr>
          </a:p>
          <a:p>
            <a:pPr marL="339976" lvl="0" indent="-339976">
              <a:lnSpc>
                <a:spcPct val="90000"/>
              </a:lnSpc>
              <a:spcBef>
                <a:spcPct val="20000"/>
              </a:spcBef>
              <a:buSzPct val="90000"/>
              <a:buBlip>
                <a:blip r:embed="rId2"/>
              </a:buBlip>
            </a:pPr>
            <a:r>
              <a:rPr lang="en-US" sz="2800" dirty="0">
                <a:gradFill>
                  <a:gsLst>
                    <a:gs pos="0">
                      <a:srgbClr val="FFFFFF"/>
                    </a:gs>
                    <a:gs pos="86000">
                      <a:srgbClr val="FFFFFF"/>
                    </a:gs>
                  </a:gsLst>
                  <a:lin ang="5400000" scaled="0"/>
                </a:gradFill>
                <a:hlinkClick r:id="rId4"/>
              </a:rPr>
              <a:t>www.microsoft.com/project</a:t>
            </a:r>
            <a:endParaRPr lang="en-US" sz="2800" dirty="0">
              <a:gradFill>
                <a:gsLst>
                  <a:gs pos="0">
                    <a:srgbClr val="FFFFFF"/>
                  </a:gs>
                  <a:gs pos="86000">
                    <a:srgbClr val="FFFFFF"/>
                  </a:gs>
                </a:gsLst>
                <a:lin ang="5400000" scaled="0"/>
              </a:gradFill>
            </a:endParaRPr>
          </a:p>
        </p:txBody>
      </p:sp>
      <p:grpSp>
        <p:nvGrpSpPr>
          <p:cNvPr id="5" name="Group 4"/>
          <p:cNvGrpSpPr/>
          <p:nvPr/>
        </p:nvGrpSpPr>
        <p:grpSpPr>
          <a:xfrm>
            <a:off x="0" y="0"/>
            <a:ext cx="12188825" cy="1273868"/>
            <a:chOff x="2110906" y="2514600"/>
            <a:chExt cx="17498648" cy="1828800"/>
          </a:xfrm>
        </p:grpSpPr>
        <p:sp>
          <p:nvSpPr>
            <p:cNvPr id="7" name="Rectangle 6"/>
            <p:cNvSpPr/>
            <p:nvPr/>
          </p:nvSpPr>
          <p:spPr bwMode="auto">
            <a:xfrm>
              <a:off x="2110906" y="2514600"/>
              <a:ext cx="17498648" cy="1828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962" y="2909888"/>
              <a:ext cx="6972300" cy="1038225"/>
            </a:xfrm>
            <a:prstGeom prst="rect">
              <a:avLst/>
            </a:prstGeom>
          </p:spPr>
        </p:pic>
      </p:grpSp>
      <p:sp>
        <p:nvSpPr>
          <p:cNvPr id="9" name="Title 1"/>
          <p:cNvSpPr txBox="1">
            <a:spLocks/>
          </p:cNvSpPr>
          <p:nvPr/>
        </p:nvSpPr>
        <p:spPr>
          <a:xfrm>
            <a:off x="5865812" y="222004"/>
            <a:ext cx="6030913"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spc="-50" dirty="0">
                <a:gradFill>
                  <a:gsLst>
                    <a:gs pos="0">
                      <a:schemeClr val="bg2"/>
                    </a:gs>
                    <a:gs pos="100000">
                      <a:schemeClr val="bg2"/>
                    </a:gs>
                  </a:gsLst>
                  <a:lin ang="5400000" scaled="0"/>
                </a:gradFill>
              </a:rPr>
              <a:t>Project and SharePoint </a:t>
            </a:r>
            <a:r>
              <a:rPr lang="en-US" sz="3600" spc="-50" dirty="0" smtClean="0">
                <a:gradFill>
                  <a:gsLst>
                    <a:gs pos="0">
                      <a:schemeClr val="bg2"/>
                    </a:gs>
                    <a:gs pos="100000">
                      <a:schemeClr val="bg2"/>
                    </a:gs>
                  </a:gsLst>
                  <a:lin ang="5400000" scaled="0"/>
                </a:gradFill>
              </a:rPr>
              <a:t/>
            </a:r>
            <a:br>
              <a:rPr lang="en-US" sz="3600" spc="-50" dirty="0" smtClean="0">
                <a:gradFill>
                  <a:gsLst>
                    <a:gs pos="0">
                      <a:schemeClr val="bg2"/>
                    </a:gs>
                    <a:gs pos="100000">
                      <a:schemeClr val="bg2"/>
                    </a:gs>
                  </a:gsLst>
                  <a:lin ang="5400000" scaled="0"/>
                </a:gradFill>
              </a:rPr>
            </a:br>
            <a:r>
              <a:rPr lang="en-US" sz="3600" spc="-50" dirty="0" smtClean="0">
                <a:gradFill>
                  <a:gsLst>
                    <a:gs pos="0">
                      <a:schemeClr val="bg2"/>
                    </a:gs>
                    <a:gs pos="100000">
                      <a:schemeClr val="bg2"/>
                    </a:gs>
                  </a:gsLst>
                  <a:lin ang="5400000" scaled="0"/>
                </a:gradFill>
              </a:rPr>
              <a:t>Better </a:t>
            </a:r>
            <a:r>
              <a:rPr lang="en-US" sz="3600" spc="-50" dirty="0">
                <a:gradFill>
                  <a:gsLst>
                    <a:gs pos="0">
                      <a:schemeClr val="bg2"/>
                    </a:gs>
                    <a:gs pos="100000">
                      <a:schemeClr val="bg2"/>
                    </a:gs>
                  </a:gsLst>
                  <a:lin ang="5400000" scaled="0"/>
                </a:gradFill>
              </a:rPr>
              <a:t>Together</a:t>
            </a:r>
            <a:endParaRPr lang="en-US" dirty="0">
              <a:gradFill>
                <a:gsLst>
                  <a:gs pos="0">
                    <a:schemeClr val="bg2"/>
                  </a:gs>
                  <a:gs pos="100000">
                    <a:schemeClr val="bg2"/>
                  </a:gs>
                </a:gsLst>
                <a:lin ang="5400000" scaled="0"/>
              </a:gradFill>
            </a:endParaRPr>
          </a:p>
        </p:txBody>
      </p:sp>
    </p:spTree>
    <p:extLst>
      <p:ext uri="{BB962C8B-B14F-4D97-AF65-F5344CB8AC3E}">
        <p14:creationId xmlns:p14="http://schemas.microsoft.com/office/powerpoint/2010/main" val="268800922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5" name="Rectangle 44"/>
          <p:cNvSpPr/>
          <p:nvPr/>
        </p:nvSpPr>
        <p:spPr bwMode="auto">
          <a:xfrm>
            <a:off x="5089144" y="4228210"/>
            <a:ext cx="2196654" cy="21966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5089143" y="1905004"/>
            <a:ext cx="2196654" cy="2196654"/>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2772290" y="1905000"/>
            <a:ext cx="2196654" cy="2196654"/>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2772289" y="4228211"/>
            <a:ext cx="2196654" cy="2196654"/>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41950" y="1905004"/>
            <a:ext cx="4519861" cy="45198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531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0411" y="1523999"/>
            <a:ext cx="10972801" cy="4912114"/>
          </a:xfrm>
        </p:spPr>
        <p:txBody>
          <a:bodyPr/>
          <a:lstStyle/>
          <a:p>
            <a:r>
              <a:rPr lang="en-US" dirty="0"/>
              <a:t>Powered by XML and JavaScript</a:t>
            </a:r>
          </a:p>
          <a:p>
            <a:pPr lvl="1"/>
            <a:r>
              <a:rPr lang="en-US" dirty="0"/>
              <a:t>XML defines visual components</a:t>
            </a:r>
          </a:p>
          <a:p>
            <a:pPr lvl="1"/>
            <a:r>
              <a:rPr lang="en-US" dirty="0"/>
              <a:t>JavaScript for logic – commands, disabling etc.</a:t>
            </a:r>
          </a:p>
          <a:p>
            <a:pPr lvl="1"/>
            <a:r>
              <a:rPr lang="en-US" dirty="0"/>
              <a:t>Create a Feature to put customization in the ribbon</a:t>
            </a:r>
          </a:p>
          <a:p>
            <a:r>
              <a:rPr lang="en-US" dirty="0" smtClean="0"/>
              <a:t>Actions </a:t>
            </a:r>
            <a:r>
              <a:rPr lang="en-US" dirty="0"/>
              <a:t>implemented using commands</a:t>
            </a:r>
          </a:p>
          <a:p>
            <a:pPr lvl="1"/>
            <a:r>
              <a:rPr lang="en-US" dirty="0"/>
              <a:t>Command name specified in XML</a:t>
            </a:r>
          </a:p>
          <a:p>
            <a:pPr lvl="1"/>
            <a:r>
              <a:rPr lang="en-US" dirty="0"/>
              <a:t>JavaScript ‘listens’ for command</a:t>
            </a:r>
          </a:p>
          <a:p>
            <a:endParaRPr lang="en-US" dirty="0" smtClean="0"/>
          </a:p>
          <a:p>
            <a:r>
              <a:rPr lang="en-US" dirty="0" smtClean="0"/>
              <a:t>Standard ribbon mainly defined in </a:t>
            </a:r>
            <a:r>
              <a:rPr lang="en-US" dirty="0" smtClean="0">
                <a:latin typeface="Courier New" pitchFamily="49" charset="0"/>
                <a:cs typeface="Courier New" pitchFamily="49" charset="0"/>
              </a:rPr>
              <a:t>CMDUI.xml</a:t>
            </a:r>
            <a:r>
              <a:rPr lang="en-US" dirty="0" smtClean="0"/>
              <a:t> file:</a:t>
            </a:r>
          </a:p>
          <a:p>
            <a:pPr marL="460375" lvl="1" indent="0">
              <a:buNone/>
            </a:pPr>
            <a:r>
              <a:rPr lang="en-US" dirty="0" smtClean="0">
                <a:latin typeface="Courier New" pitchFamily="49" charset="0"/>
                <a:cs typeface="Courier New" pitchFamily="49" charset="0"/>
              </a:rPr>
              <a:t>	{</a:t>
            </a:r>
            <a:r>
              <a:rPr lang="en-US" dirty="0">
                <a:latin typeface="Courier New" pitchFamily="49" charset="0"/>
                <a:cs typeface="Courier New" pitchFamily="49" charset="0"/>
              </a:rPr>
              <a:t>SharePoint </a:t>
            </a:r>
            <a:r>
              <a:rPr lang="en-US" dirty="0" smtClean="0">
                <a:latin typeface="Courier New" pitchFamily="49" charset="0"/>
                <a:cs typeface="Courier New" pitchFamily="49" charset="0"/>
              </a:rPr>
              <a:t>Root</a:t>
            </a:r>
            <a:r>
              <a:rPr lang="en-US" dirty="0">
                <a:latin typeface="Courier New" pitchFamily="49" charset="0"/>
                <a:cs typeface="Courier New" pitchFamily="49" charset="0"/>
              </a:rPr>
              <a:t>}\</a:t>
            </a:r>
            <a:r>
              <a:rPr lang="en-US" dirty="0" smtClean="0">
                <a:latin typeface="Courier New" pitchFamily="49" charset="0"/>
                <a:cs typeface="Courier New" pitchFamily="49" charset="0"/>
              </a:rPr>
              <a:t>TEMPLATE\GLOBAL\XML\CMDUI.xml</a:t>
            </a:r>
            <a:endParaRPr lang="en-US" dirty="0">
              <a:latin typeface="Courier New" pitchFamily="49" charset="0"/>
              <a:cs typeface="Courier New" pitchFamily="49" charset="0"/>
            </a:endParaRPr>
          </a:p>
        </p:txBody>
      </p:sp>
      <p:sp>
        <p:nvSpPr>
          <p:cNvPr id="3" name="Title 2"/>
          <p:cNvSpPr>
            <a:spLocks noGrp="1"/>
          </p:cNvSpPr>
          <p:nvPr>
            <p:ph type="title"/>
          </p:nvPr>
        </p:nvSpPr>
        <p:spPr>
          <a:xfrm>
            <a:off x="519112" y="228600"/>
            <a:ext cx="11149013" cy="1052596"/>
          </a:xfrm>
        </p:spPr>
        <p:txBody>
          <a:bodyPr/>
          <a:lstStyle/>
          <a:p>
            <a:r>
              <a:rPr lang="en-US" dirty="0"/>
              <a:t>Ribbon </a:t>
            </a:r>
            <a:r>
              <a:rPr lang="en-US" dirty="0" smtClean="0"/>
              <a:t>Architecture </a:t>
            </a:r>
            <a:br>
              <a:rPr lang="en-US" dirty="0" smtClean="0"/>
            </a:br>
            <a:r>
              <a:rPr lang="en-US" sz="3200" dirty="0" smtClean="0">
                <a:solidFill>
                  <a:schemeClr val="accent1"/>
                </a:solidFill>
                <a:latin typeface="Segoe Light" pitchFamily="34" charset="0"/>
              </a:rPr>
              <a:t>How </a:t>
            </a:r>
            <a:r>
              <a:rPr lang="en-US" sz="3200" dirty="0">
                <a:solidFill>
                  <a:schemeClr val="accent1"/>
                </a:solidFill>
                <a:latin typeface="Segoe Light" pitchFamily="34" charset="0"/>
              </a:rPr>
              <a:t>Does it Work?</a:t>
            </a:r>
            <a:endParaRPr lang="en-US" dirty="0">
              <a:solidFill>
                <a:schemeClr val="accent1"/>
              </a:solidFill>
            </a:endParaRPr>
          </a:p>
        </p:txBody>
      </p:sp>
    </p:spTree>
    <p:extLst>
      <p:ext uri="{BB962C8B-B14F-4D97-AF65-F5344CB8AC3E}">
        <p14:creationId xmlns:p14="http://schemas.microsoft.com/office/powerpoint/2010/main" val="5727240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Ribbon User Experience / UI</a:t>
            </a:r>
          </a:p>
        </p:txBody>
      </p:sp>
      <p:grpSp>
        <p:nvGrpSpPr>
          <p:cNvPr id="12" name="Group 11"/>
          <p:cNvGrpSpPr/>
          <p:nvPr/>
        </p:nvGrpSpPr>
        <p:grpSpPr>
          <a:xfrm>
            <a:off x="912812" y="1981200"/>
            <a:ext cx="9537040" cy="3932645"/>
            <a:chOff x="1455944" y="1981200"/>
            <a:chExt cx="9537040" cy="3932645"/>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102" y="2390456"/>
              <a:ext cx="8640882" cy="274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84944" y="1986150"/>
              <a:ext cx="648481" cy="507286"/>
            </a:xfrm>
            <a:prstGeom prst="rect">
              <a:avLst/>
            </a:prstGeom>
            <a:noFill/>
          </p:spPr>
          <p:txBody>
            <a:bodyPr wrap="none" rtlCol="0">
              <a:spAutoFit/>
            </a:bodyPr>
            <a:lstStyle/>
            <a:p>
              <a:r>
                <a:rPr lang="en-US" dirty="0" smtClean="0"/>
                <a:t>tab</a:t>
              </a:r>
              <a:endParaRPr lang="en-US" dirty="0"/>
            </a:p>
          </p:txBody>
        </p:sp>
        <p:sp>
          <p:nvSpPr>
            <p:cNvPr id="6" name="TextBox 5"/>
            <p:cNvSpPr txBox="1"/>
            <p:nvPr/>
          </p:nvSpPr>
          <p:spPr>
            <a:xfrm>
              <a:off x="1455944" y="3643890"/>
              <a:ext cx="1059952" cy="507286"/>
            </a:xfrm>
            <a:prstGeom prst="rect">
              <a:avLst/>
            </a:prstGeom>
            <a:noFill/>
          </p:spPr>
          <p:txBody>
            <a:bodyPr wrap="none" rtlCol="0">
              <a:spAutoFit/>
            </a:bodyPr>
            <a:lstStyle/>
            <a:p>
              <a:r>
                <a:rPr lang="en-US" dirty="0" smtClean="0"/>
                <a:t>ribbon</a:t>
              </a:r>
              <a:endParaRPr lang="en-US" dirty="0"/>
            </a:p>
          </p:txBody>
        </p:sp>
        <p:sp>
          <p:nvSpPr>
            <p:cNvPr id="7" name="Rectangle 6"/>
            <p:cNvSpPr/>
            <p:nvPr/>
          </p:nvSpPr>
          <p:spPr>
            <a:xfrm>
              <a:off x="4002032" y="4990515"/>
              <a:ext cx="2933947" cy="923330"/>
            </a:xfrm>
            <a:prstGeom prst="rect">
              <a:avLst/>
            </a:prstGeom>
          </p:spPr>
          <p:txBody>
            <a:bodyPr>
              <a:spAutoFit/>
            </a:bodyPr>
            <a:lstStyle/>
            <a:p>
              <a:pPr lvl="0" algn="ctr"/>
              <a:r>
                <a:rPr lang="en-US" dirty="0" smtClean="0">
                  <a:solidFill>
                    <a:srgbClr val="000000"/>
                  </a:solidFill>
                </a:rPr>
                <a:t/>
              </a:r>
              <a:br>
                <a:rPr lang="en-US" dirty="0" smtClean="0">
                  <a:solidFill>
                    <a:srgbClr val="000000"/>
                  </a:solidFill>
                </a:rPr>
              </a:br>
              <a:r>
                <a:rPr lang="en-US" dirty="0" smtClean="0"/>
                <a:t>group</a:t>
              </a:r>
              <a:r>
                <a:rPr lang="en-US" dirty="0"/>
                <a:t/>
              </a:r>
              <a:br>
                <a:rPr lang="en-US" dirty="0"/>
              </a:br>
              <a:r>
                <a:rPr lang="en-US" i="1" dirty="0" smtClean="0"/>
                <a:t>{template}</a:t>
              </a:r>
              <a:endParaRPr lang="en-US" i="1" dirty="0"/>
            </a:p>
          </p:txBody>
        </p:sp>
        <p:sp>
          <p:nvSpPr>
            <p:cNvPr id="8" name="TextBox 7"/>
            <p:cNvSpPr txBox="1"/>
            <p:nvPr/>
          </p:nvSpPr>
          <p:spPr>
            <a:xfrm>
              <a:off x="7372091" y="4884201"/>
              <a:ext cx="1125787" cy="507286"/>
            </a:xfrm>
            <a:prstGeom prst="rect">
              <a:avLst/>
            </a:prstGeom>
            <a:noFill/>
          </p:spPr>
          <p:txBody>
            <a:bodyPr wrap="none" rtlCol="0">
              <a:spAutoFit/>
            </a:bodyPr>
            <a:lstStyle/>
            <a:p>
              <a:r>
                <a:rPr lang="en-US" dirty="0" smtClean="0"/>
                <a:t>control</a:t>
              </a:r>
              <a:endParaRPr lang="en-US" dirty="0"/>
            </a:p>
          </p:txBody>
        </p:sp>
        <p:sp>
          <p:nvSpPr>
            <p:cNvPr id="9" name="TextBox 8"/>
            <p:cNvSpPr txBox="1"/>
            <p:nvPr/>
          </p:nvSpPr>
          <p:spPr>
            <a:xfrm>
              <a:off x="5724608" y="1981200"/>
              <a:ext cx="2985642" cy="507286"/>
            </a:xfrm>
            <a:prstGeom prst="rect">
              <a:avLst/>
            </a:prstGeom>
            <a:noFill/>
          </p:spPr>
          <p:txBody>
            <a:bodyPr wrap="none" rtlCol="0">
              <a:spAutoFit/>
            </a:bodyPr>
            <a:lstStyle/>
            <a:p>
              <a:r>
                <a:rPr lang="en-US" dirty="0" smtClean="0"/>
                <a:t>contextual tab group</a:t>
              </a:r>
              <a:endParaRPr lang="en-US" dirty="0"/>
            </a:p>
          </p:txBody>
        </p:sp>
        <p:sp>
          <p:nvSpPr>
            <p:cNvPr id="10" name="TextBox 9"/>
            <p:cNvSpPr txBox="1"/>
            <p:nvPr/>
          </p:nvSpPr>
          <p:spPr>
            <a:xfrm>
              <a:off x="8497878" y="2479521"/>
              <a:ext cx="2080403" cy="507286"/>
            </a:xfrm>
            <a:prstGeom prst="rect">
              <a:avLst/>
            </a:prstGeom>
            <a:noFill/>
          </p:spPr>
          <p:txBody>
            <a:bodyPr wrap="none" rtlCol="0">
              <a:spAutoFit/>
            </a:bodyPr>
            <a:lstStyle/>
            <a:p>
              <a:r>
                <a:rPr lang="en-US" dirty="0" smtClean="0"/>
                <a:t>contextual tab</a:t>
              </a:r>
              <a:endParaRPr lang="en-US" dirty="0"/>
            </a:p>
          </p:txBody>
        </p:sp>
      </p:grpSp>
    </p:spTree>
    <p:extLst>
      <p:ext uri="{BB962C8B-B14F-4D97-AF65-F5344CB8AC3E}">
        <p14:creationId xmlns:p14="http://schemas.microsoft.com/office/powerpoint/2010/main" val="15518461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3212" y="1823935"/>
            <a:ext cx="5867400" cy="4179606"/>
          </a:xfrm>
        </p:spPr>
        <p:txBody>
          <a:bodyPr/>
          <a:lstStyle/>
          <a:p>
            <a:pPr lvl="1"/>
            <a:r>
              <a:rPr lang="en-GB" dirty="0" err="1">
                <a:latin typeface="Consolas" pitchFamily="49" charset="0"/>
                <a:cs typeface="Consolas" pitchFamily="49" charset="0"/>
              </a:rPr>
              <a:t>Ribbon.Read</a:t>
            </a:r>
            <a:r>
              <a:rPr lang="en-GB" dirty="0">
                <a:latin typeface="Consolas" pitchFamily="49" charset="0"/>
                <a:cs typeface="Consolas" pitchFamily="49" charset="0"/>
              </a:rPr>
              <a:t> </a:t>
            </a:r>
          </a:p>
          <a:p>
            <a:pPr lvl="1"/>
            <a:r>
              <a:rPr lang="en-GB" dirty="0" err="1">
                <a:latin typeface="Consolas" pitchFamily="49" charset="0"/>
                <a:cs typeface="Consolas" pitchFamily="49" charset="0"/>
              </a:rPr>
              <a:t>Ribbon.BDCAdmin</a:t>
            </a:r>
            <a:r>
              <a:rPr lang="en-GB" dirty="0">
                <a:latin typeface="Consolas" pitchFamily="49" charset="0"/>
                <a:cs typeface="Consolas" pitchFamily="49" charset="0"/>
              </a:rPr>
              <a:t> </a:t>
            </a:r>
          </a:p>
          <a:p>
            <a:pPr lvl="1"/>
            <a:r>
              <a:rPr lang="en-GB" b="1" dirty="0" err="1">
                <a:solidFill>
                  <a:schemeClr val="accent6"/>
                </a:solidFill>
                <a:effectLst>
                  <a:outerShdw blurRad="38100" dist="38100" dir="2700000" algn="tl">
                    <a:srgbClr val="000000">
                      <a:alpha val="43137"/>
                    </a:srgbClr>
                  </a:outerShdw>
                </a:effectLst>
                <a:latin typeface="Consolas" pitchFamily="49" charset="0"/>
                <a:cs typeface="Consolas" pitchFamily="49" charset="0"/>
              </a:rPr>
              <a:t>Ribbon.DocLibListFormEdit</a:t>
            </a:r>
            <a:r>
              <a:rPr lang="en-GB" b="1" dirty="0">
                <a:effectLst>
                  <a:outerShdw blurRad="38100" dist="38100" dir="2700000" algn="tl">
                    <a:srgbClr val="000000">
                      <a:alpha val="43137"/>
                    </a:srgbClr>
                  </a:outerShdw>
                </a:effectLst>
                <a:latin typeface="Consolas" pitchFamily="49" charset="0"/>
                <a:cs typeface="Consolas" pitchFamily="49" charset="0"/>
              </a:rPr>
              <a:t> </a:t>
            </a:r>
          </a:p>
          <a:p>
            <a:pPr lvl="1"/>
            <a:r>
              <a:rPr lang="en-GB" b="1" dirty="0" err="1">
                <a:solidFill>
                  <a:schemeClr val="accent6"/>
                </a:solidFill>
                <a:effectLst>
                  <a:outerShdw blurRad="38100" dist="38100" dir="2700000" algn="tl">
                    <a:srgbClr val="000000">
                      <a:alpha val="43137"/>
                    </a:srgbClr>
                  </a:outerShdw>
                </a:effectLst>
                <a:latin typeface="Consolas" pitchFamily="49" charset="0"/>
                <a:cs typeface="Consolas" pitchFamily="49" charset="0"/>
              </a:rPr>
              <a:t>Ribbon.ListForm.Display</a:t>
            </a:r>
            <a:r>
              <a:rPr lang="en-GB" b="1" dirty="0">
                <a:solidFill>
                  <a:schemeClr val="accent6"/>
                </a:solidFill>
                <a:effectLst>
                  <a:outerShdw blurRad="38100" dist="38100" dir="2700000" algn="tl">
                    <a:srgbClr val="000000">
                      <a:alpha val="43137"/>
                    </a:srgbClr>
                  </a:outerShdw>
                </a:effectLst>
                <a:latin typeface="Consolas" pitchFamily="49" charset="0"/>
                <a:cs typeface="Consolas" pitchFamily="49" charset="0"/>
              </a:rPr>
              <a:t> </a:t>
            </a:r>
          </a:p>
          <a:p>
            <a:pPr lvl="1"/>
            <a:r>
              <a:rPr lang="en-GB" b="1" dirty="0" err="1">
                <a:solidFill>
                  <a:schemeClr val="accent6"/>
                </a:solidFill>
                <a:effectLst>
                  <a:outerShdw blurRad="38100" dist="38100" dir="2700000" algn="tl">
                    <a:srgbClr val="000000">
                      <a:alpha val="43137"/>
                    </a:srgbClr>
                  </a:outerShdw>
                </a:effectLst>
                <a:latin typeface="Consolas" pitchFamily="49" charset="0"/>
                <a:cs typeface="Consolas" pitchFamily="49" charset="0"/>
              </a:rPr>
              <a:t>Ribbon.ListForm.Edit</a:t>
            </a:r>
            <a:r>
              <a:rPr lang="en-GB" b="1" dirty="0">
                <a:solidFill>
                  <a:schemeClr val="accent6"/>
                </a:solidFill>
                <a:effectLst>
                  <a:outerShdw blurRad="38100" dist="38100" dir="2700000" algn="tl">
                    <a:srgbClr val="000000">
                      <a:alpha val="43137"/>
                    </a:srgbClr>
                  </a:outerShdw>
                </a:effectLst>
                <a:latin typeface="Consolas" pitchFamily="49" charset="0"/>
                <a:cs typeface="Consolas" pitchFamily="49" charset="0"/>
              </a:rPr>
              <a:t> </a:t>
            </a:r>
          </a:p>
          <a:p>
            <a:pPr lvl="1"/>
            <a:r>
              <a:rPr lang="en-GB" dirty="0" err="1">
                <a:latin typeface="Consolas" pitchFamily="49" charset="0"/>
                <a:cs typeface="Consolas" pitchFamily="49" charset="0"/>
              </a:rPr>
              <a:t>Ribbon.PostListForm.Edit</a:t>
            </a:r>
            <a:r>
              <a:rPr lang="en-GB" dirty="0">
                <a:latin typeface="Consolas" pitchFamily="49" charset="0"/>
                <a:cs typeface="Consolas" pitchFamily="49" charset="0"/>
              </a:rPr>
              <a:t> </a:t>
            </a:r>
          </a:p>
          <a:p>
            <a:pPr lvl="1"/>
            <a:r>
              <a:rPr lang="en-GB" dirty="0" err="1">
                <a:latin typeface="Consolas" pitchFamily="49" charset="0"/>
                <a:cs typeface="Consolas" pitchFamily="49" charset="0"/>
              </a:rPr>
              <a:t>Ribbon.SvcApp</a:t>
            </a:r>
            <a:r>
              <a:rPr lang="en-GB" dirty="0">
                <a:latin typeface="Consolas" pitchFamily="49" charset="0"/>
                <a:cs typeface="Consolas" pitchFamily="49" charset="0"/>
              </a:rPr>
              <a:t> </a:t>
            </a:r>
          </a:p>
          <a:p>
            <a:pPr lvl="1"/>
            <a:r>
              <a:rPr lang="en-GB" dirty="0" err="1">
                <a:latin typeface="Consolas" pitchFamily="49" charset="0"/>
                <a:cs typeface="Consolas" pitchFamily="49" charset="0"/>
              </a:rPr>
              <a:t>Ribbon.Solution</a:t>
            </a:r>
            <a:r>
              <a:rPr lang="en-GB" dirty="0">
                <a:latin typeface="Consolas" pitchFamily="49" charset="0"/>
                <a:cs typeface="Consolas" pitchFamily="49" charset="0"/>
              </a:rPr>
              <a:t> </a:t>
            </a:r>
          </a:p>
          <a:p>
            <a:endParaRPr lang="en-US" sz="2800" dirty="0">
              <a:latin typeface="Consolas" pitchFamily="49" charset="0"/>
              <a:cs typeface="Consolas" pitchFamily="49" charset="0"/>
            </a:endParaRPr>
          </a:p>
        </p:txBody>
      </p:sp>
      <p:sp>
        <p:nvSpPr>
          <p:cNvPr id="3" name="Title 2"/>
          <p:cNvSpPr>
            <a:spLocks noGrp="1"/>
          </p:cNvSpPr>
          <p:nvPr>
            <p:ph type="title"/>
          </p:nvPr>
        </p:nvSpPr>
        <p:spPr>
          <a:xfrm>
            <a:off x="519112" y="228600"/>
            <a:ext cx="11149013" cy="1052596"/>
          </a:xfrm>
        </p:spPr>
        <p:txBody>
          <a:bodyPr/>
          <a:lstStyle/>
          <a:p>
            <a:r>
              <a:rPr lang="en-US" dirty="0"/>
              <a:t>Ribbon </a:t>
            </a:r>
            <a:r>
              <a:rPr lang="en-US" dirty="0" smtClean="0"/>
              <a:t>Architecture </a:t>
            </a:r>
            <a:br>
              <a:rPr lang="en-US" dirty="0" smtClean="0"/>
            </a:br>
            <a:r>
              <a:rPr lang="en-US" sz="3200" dirty="0" smtClean="0">
                <a:solidFill>
                  <a:schemeClr val="tx2"/>
                </a:solidFill>
                <a:latin typeface="Segoe Light" pitchFamily="34" charset="0"/>
              </a:rPr>
              <a:t>Key ribbon locations</a:t>
            </a:r>
            <a:endParaRPr lang="en-US" dirty="0">
              <a:solidFill>
                <a:schemeClr val="tx2"/>
              </a:solidFill>
            </a:endParaRPr>
          </a:p>
        </p:txBody>
      </p:sp>
      <p:sp>
        <p:nvSpPr>
          <p:cNvPr id="5" name="Text Placeholder 1"/>
          <p:cNvSpPr txBox="1">
            <a:spLocks/>
          </p:cNvSpPr>
          <p:nvPr/>
        </p:nvSpPr>
        <p:spPr>
          <a:xfrm>
            <a:off x="6399212" y="1828800"/>
            <a:ext cx="5181600" cy="371640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082" lvl="1" indent="-342900"/>
            <a:r>
              <a:rPr lang="en-GB" dirty="0" err="1">
                <a:latin typeface="Consolas" pitchFamily="49" charset="0"/>
                <a:cs typeface="Consolas" pitchFamily="49" charset="0"/>
              </a:rPr>
              <a:t>Ribbon.UsageReport</a:t>
            </a:r>
            <a:r>
              <a:rPr lang="en-GB" dirty="0">
                <a:latin typeface="Consolas" pitchFamily="49" charset="0"/>
                <a:cs typeface="Consolas" pitchFamily="49" charset="0"/>
              </a:rPr>
              <a:t> </a:t>
            </a:r>
          </a:p>
          <a:p>
            <a:pPr marL="800082" lvl="1" indent="-342900"/>
            <a:r>
              <a:rPr lang="en-GB" b="1" dirty="0" err="1">
                <a:solidFill>
                  <a:schemeClr val="accent6"/>
                </a:solidFill>
                <a:effectLst>
                  <a:outerShdw blurRad="38100" dist="38100" dir="2700000" algn="tl">
                    <a:srgbClr val="000000">
                      <a:alpha val="43137"/>
                    </a:srgbClr>
                  </a:outerShdw>
                </a:effectLst>
                <a:latin typeface="Consolas" pitchFamily="49" charset="0"/>
                <a:cs typeface="Consolas" pitchFamily="49" charset="0"/>
              </a:rPr>
              <a:t>Ribbon.WikiPageTab</a:t>
            </a:r>
            <a:r>
              <a:rPr lang="en-GB" dirty="0">
                <a:effectLst>
                  <a:outerShdw blurRad="38100" dist="38100" dir="2700000" algn="tl">
                    <a:srgbClr val="000000">
                      <a:alpha val="43137"/>
                    </a:srgbClr>
                  </a:outerShdw>
                </a:effectLst>
                <a:latin typeface="Consolas" pitchFamily="49" charset="0"/>
                <a:cs typeface="Consolas" pitchFamily="49" charset="0"/>
              </a:rPr>
              <a:t> </a:t>
            </a:r>
          </a:p>
          <a:p>
            <a:pPr marL="800082" lvl="1" indent="-342900"/>
            <a:r>
              <a:rPr lang="en-GB" dirty="0" err="1">
                <a:latin typeface="Consolas" pitchFamily="49" charset="0"/>
                <a:cs typeface="Consolas" pitchFamily="49" charset="0"/>
              </a:rPr>
              <a:t>Ribbon.PublishTab</a:t>
            </a:r>
            <a:r>
              <a:rPr lang="en-GB" dirty="0">
                <a:latin typeface="Consolas" pitchFamily="49" charset="0"/>
                <a:cs typeface="Consolas" pitchFamily="49" charset="0"/>
              </a:rPr>
              <a:t> </a:t>
            </a:r>
          </a:p>
          <a:p>
            <a:pPr marL="800082" lvl="1" indent="-342900"/>
            <a:r>
              <a:rPr lang="en-GB" dirty="0" err="1">
                <a:latin typeface="Consolas" pitchFamily="49" charset="0"/>
                <a:cs typeface="Consolas" pitchFamily="49" charset="0"/>
              </a:rPr>
              <a:t>Ribbon.WebPartPage</a:t>
            </a:r>
            <a:r>
              <a:rPr lang="en-GB" dirty="0">
                <a:latin typeface="Consolas" pitchFamily="49" charset="0"/>
                <a:cs typeface="Consolas" pitchFamily="49" charset="0"/>
              </a:rPr>
              <a:t> </a:t>
            </a:r>
          </a:p>
          <a:p>
            <a:pPr marL="800082" lvl="1" indent="-342900"/>
            <a:r>
              <a:rPr lang="en-GB" dirty="0" err="1">
                <a:latin typeface="Consolas" pitchFamily="49" charset="0"/>
                <a:cs typeface="Consolas" pitchFamily="49" charset="0"/>
              </a:rPr>
              <a:t>Ribbon.WebApp</a:t>
            </a:r>
            <a:r>
              <a:rPr lang="en-GB" dirty="0">
                <a:latin typeface="Consolas" pitchFamily="49" charset="0"/>
                <a:cs typeface="Consolas" pitchFamily="49" charset="0"/>
              </a:rPr>
              <a:t> </a:t>
            </a:r>
          </a:p>
          <a:p>
            <a:pPr marL="800082" lvl="1" indent="-342900"/>
            <a:r>
              <a:rPr lang="en-GB" dirty="0" err="1">
                <a:latin typeface="Consolas" pitchFamily="49" charset="0"/>
                <a:cs typeface="Consolas" pitchFamily="49" charset="0"/>
              </a:rPr>
              <a:t>Ribbon.SiteCollections</a:t>
            </a:r>
            <a:r>
              <a:rPr lang="en-GB" dirty="0">
                <a:latin typeface="Consolas" pitchFamily="49" charset="0"/>
                <a:cs typeface="Consolas" pitchFamily="49" charset="0"/>
              </a:rPr>
              <a:t> </a:t>
            </a:r>
          </a:p>
          <a:p>
            <a:pPr marL="800082" lvl="1" indent="-342900"/>
            <a:r>
              <a:rPr lang="en-GB" dirty="0" err="1">
                <a:latin typeface="Consolas" pitchFamily="49" charset="0"/>
                <a:cs typeface="Consolas" pitchFamily="49" charset="0"/>
              </a:rPr>
              <a:t>Ribbon.CustomCommands</a:t>
            </a:r>
            <a:endParaRPr lang="en-GB" dirty="0">
              <a:latin typeface="Consolas" pitchFamily="49" charset="0"/>
              <a:cs typeface="Consolas" pitchFamily="49" charset="0"/>
            </a:endParaRPr>
          </a:p>
          <a:p>
            <a:endParaRPr lang="en-US" sz="2800" dirty="0">
              <a:latin typeface="Consolas" pitchFamily="49" charset="0"/>
              <a:cs typeface="Consolas" pitchFamily="49" charset="0"/>
            </a:endParaRPr>
          </a:p>
        </p:txBody>
      </p:sp>
    </p:spTree>
    <p:extLst>
      <p:ext uri="{BB962C8B-B14F-4D97-AF65-F5344CB8AC3E}">
        <p14:creationId xmlns:p14="http://schemas.microsoft.com/office/powerpoint/2010/main" val="14144618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Chris O’Brien</a:t>
            </a:r>
          </a:p>
          <a:p>
            <a:r>
              <a:rPr lang="en-US" dirty="0" smtClean="0"/>
              <a:t>SharePoint MVP</a:t>
            </a:r>
            <a:endParaRPr lang="en-US" dirty="0"/>
          </a:p>
          <a:p>
            <a:r>
              <a:rPr lang="en-US" dirty="0" smtClean="0"/>
              <a:t>Independent</a:t>
            </a:r>
          </a:p>
        </p:txBody>
      </p:sp>
      <p:sp>
        <p:nvSpPr>
          <p:cNvPr id="2" name="Title 1"/>
          <p:cNvSpPr>
            <a:spLocks noGrp="1"/>
          </p:cNvSpPr>
          <p:nvPr>
            <p:ph type="ctrTitle"/>
          </p:nvPr>
        </p:nvSpPr>
        <p:spPr/>
        <p:txBody>
          <a:bodyPr/>
          <a:lstStyle/>
          <a:p>
            <a:r>
              <a:rPr lang="en-US" dirty="0"/>
              <a:t>Customizing the SharePoint Ribbon</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65901105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60411" y="1523999"/>
            <a:ext cx="10744201" cy="5127558"/>
          </a:xfrm>
        </p:spPr>
        <p:txBody>
          <a:bodyPr/>
          <a:lstStyle/>
          <a:p>
            <a:r>
              <a:rPr lang="en-US" sz="2800" dirty="0" smtClean="0"/>
              <a:t>Do not remove OOTB controls from the Ribbon</a:t>
            </a:r>
          </a:p>
          <a:p>
            <a:pPr lvl="1"/>
            <a:r>
              <a:rPr lang="en-US" dirty="0" smtClean="0"/>
              <a:t>Bad user experience &amp; inconsistent from rest of SharePoint</a:t>
            </a:r>
          </a:p>
          <a:p>
            <a:endParaRPr lang="en-US" sz="2800" dirty="0" smtClean="0"/>
          </a:p>
          <a:p>
            <a:r>
              <a:rPr lang="en-US" sz="2800" dirty="0" smtClean="0"/>
              <a:t>Group templates: *ALWAYS* create your own</a:t>
            </a:r>
          </a:p>
          <a:p>
            <a:pPr lvl="1"/>
            <a:r>
              <a:rPr lang="en-US" dirty="0" smtClean="0"/>
              <a:t>Copy-paste instead of reusing those included with SharePoint</a:t>
            </a:r>
          </a:p>
          <a:p>
            <a:endParaRPr lang="en-US" sz="2800" dirty="0" smtClean="0"/>
          </a:p>
          <a:p>
            <a:r>
              <a:rPr lang="en-US" sz="2800" dirty="0" smtClean="0"/>
              <a:t>Provide multiple layouts &amp; scaling options for best UX</a:t>
            </a:r>
          </a:p>
          <a:p>
            <a:endParaRPr lang="en-US" sz="2800" dirty="0" smtClean="0"/>
          </a:p>
          <a:p>
            <a:r>
              <a:rPr lang="en-US" sz="2800" dirty="0" smtClean="0"/>
              <a:t>Be selective - only add customizations to pages that need it </a:t>
            </a:r>
          </a:p>
          <a:p>
            <a:pPr lvl="1"/>
            <a:endParaRPr lang="en-US" dirty="0"/>
          </a:p>
          <a:p>
            <a:r>
              <a:rPr lang="en-US" sz="2800" dirty="0" smtClean="0"/>
              <a:t>Do *NOT* modify ribbon controls with jQuery</a:t>
            </a:r>
          </a:p>
        </p:txBody>
      </p:sp>
      <p:sp>
        <p:nvSpPr>
          <p:cNvPr id="2" name="Title 1"/>
          <p:cNvSpPr>
            <a:spLocks noGrp="1"/>
          </p:cNvSpPr>
          <p:nvPr>
            <p:ph type="title"/>
          </p:nvPr>
        </p:nvSpPr>
        <p:spPr/>
        <p:txBody>
          <a:bodyPr/>
          <a:lstStyle/>
          <a:p>
            <a:r>
              <a:rPr lang="en-US" dirty="0" smtClean="0"/>
              <a:t>Ribbon UI Best Practices</a:t>
            </a:r>
            <a:endParaRPr lang="en-US" dirty="0"/>
          </a:p>
        </p:txBody>
      </p:sp>
    </p:spTree>
    <p:extLst>
      <p:ext uri="{BB962C8B-B14F-4D97-AF65-F5344CB8AC3E}">
        <p14:creationId xmlns:p14="http://schemas.microsoft.com/office/powerpoint/2010/main" val="17945569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60411" y="1523999"/>
            <a:ext cx="10744201" cy="4653582"/>
          </a:xfrm>
        </p:spPr>
        <p:txBody>
          <a:bodyPr/>
          <a:lstStyle/>
          <a:p>
            <a:r>
              <a:rPr lang="en-US" sz="2800" b="1" dirty="0" smtClean="0"/>
              <a:t>Ribbon Command:</a:t>
            </a:r>
            <a:r>
              <a:rPr lang="en-US" sz="2800" dirty="0" smtClean="0"/>
              <a:t> a named object that performs an action</a:t>
            </a:r>
          </a:p>
          <a:p>
            <a:r>
              <a:rPr lang="en-US" sz="2800" dirty="0" smtClean="0"/>
              <a:t>Each user interface (UI) control assigned a command</a:t>
            </a:r>
          </a:p>
          <a:p>
            <a:r>
              <a:rPr lang="en-US" sz="2800" dirty="0" smtClean="0"/>
              <a:t>Similar to XAML command framework</a:t>
            </a:r>
          </a:p>
          <a:p>
            <a:r>
              <a:rPr lang="en-US" sz="2800" dirty="0" smtClean="0"/>
              <a:t>Allows a loose coupling of logic with UI components</a:t>
            </a:r>
          </a:p>
          <a:p>
            <a:r>
              <a:rPr lang="en-US" sz="2800" dirty="0" smtClean="0"/>
              <a:t>Commands have three characteristics:</a:t>
            </a:r>
          </a:p>
          <a:p>
            <a:pPr lvl="1"/>
            <a:r>
              <a:rPr lang="en-US" b="1" dirty="0" smtClean="0"/>
              <a:t>Name</a:t>
            </a:r>
            <a:r>
              <a:rPr lang="en-US" dirty="0" smtClean="0"/>
              <a:t>: easy way to associate with a control</a:t>
            </a:r>
          </a:p>
          <a:p>
            <a:pPr lvl="1"/>
            <a:r>
              <a:rPr lang="en-US" b="1" dirty="0" smtClean="0"/>
              <a:t>Execute</a:t>
            </a:r>
            <a:r>
              <a:rPr lang="en-US" dirty="0" smtClean="0"/>
              <a:t>: what they do</a:t>
            </a:r>
          </a:p>
          <a:p>
            <a:pPr lvl="1"/>
            <a:r>
              <a:rPr lang="en-US" b="1" dirty="0" err="1" smtClean="0"/>
              <a:t>CanExecute</a:t>
            </a:r>
            <a:r>
              <a:rPr lang="en-US" dirty="0" smtClean="0"/>
              <a:t>: logic defining when it is available</a:t>
            </a:r>
          </a:p>
          <a:p>
            <a:endParaRPr lang="en-US" sz="2800" i="1" dirty="0" smtClean="0"/>
          </a:p>
          <a:p>
            <a:r>
              <a:rPr lang="en-US" sz="2800" i="1" dirty="0" smtClean="0"/>
              <a:t>Example: Paste in Microsoft Office Word</a:t>
            </a:r>
          </a:p>
        </p:txBody>
      </p:sp>
      <p:sp>
        <p:nvSpPr>
          <p:cNvPr id="2" name="Title 1"/>
          <p:cNvSpPr>
            <a:spLocks noGrp="1"/>
          </p:cNvSpPr>
          <p:nvPr>
            <p:ph type="title"/>
          </p:nvPr>
        </p:nvSpPr>
        <p:spPr/>
        <p:txBody>
          <a:bodyPr/>
          <a:lstStyle/>
          <a:p>
            <a:r>
              <a:rPr lang="en-US" smtClean="0"/>
              <a:t>Ribbon Commands</a:t>
            </a:r>
            <a:endParaRPr lang="en-US" dirty="0"/>
          </a:p>
        </p:txBody>
      </p:sp>
    </p:spTree>
    <p:extLst>
      <p:ext uri="{BB962C8B-B14F-4D97-AF65-F5344CB8AC3E}">
        <p14:creationId xmlns:p14="http://schemas.microsoft.com/office/powerpoint/2010/main" val="35664865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Chris O'Brien</External_x0020_Speaker>
    <Session_x0020_Code xmlns="2295e2e7-0eeb-498e-8716-217bb2ee6ee3">OSP433</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http://purl.org/dc/elements/1.1/"/>
    <ds:schemaRef ds:uri="http://schemas.microsoft.com/office/2006/metadata/properties"/>
    <ds:schemaRef ds:uri="2295e2e7-0eeb-498e-8716-217bb2ee6ee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b529f77-48ab-4581-b468-93f09345b8aa"/>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1001</TotalTime>
  <Words>1840</Words>
  <Application>Microsoft Office PowerPoint</Application>
  <PresentationFormat>Custom</PresentationFormat>
  <Paragraphs>317</Paragraphs>
  <Slides>36</Slides>
  <Notes>14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TechEd_2012_Template_16x9</vt:lpstr>
      <vt:lpstr>White with Consolas font for code slides</vt:lpstr>
      <vt:lpstr>Deep Dive on SharePoint Ribbon Development and Extensibility </vt:lpstr>
      <vt:lpstr>Introduction</vt:lpstr>
      <vt:lpstr>Agenda</vt:lpstr>
      <vt:lpstr>Ribbon Architecture  How Does it Work?</vt:lpstr>
      <vt:lpstr>Ribbon User Experience / UI</vt:lpstr>
      <vt:lpstr>Ribbon Architecture  Key ribbon locations</vt:lpstr>
      <vt:lpstr>Customizing the SharePoint Ribbon</vt:lpstr>
      <vt:lpstr>Ribbon UI Best Practices</vt:lpstr>
      <vt:lpstr>Ribbon Commands</vt:lpstr>
      <vt:lpstr>Option 1 - Command UI Handler</vt:lpstr>
      <vt:lpstr>Command UI Handler – code sample</vt:lpstr>
      <vt:lpstr>Option 2 - Page Component</vt:lpstr>
      <vt:lpstr>Page component – code sample</vt:lpstr>
      <vt:lpstr>Command Handler Analyzed</vt:lpstr>
      <vt:lpstr>Page Component Analyzed </vt:lpstr>
      <vt:lpstr>Global vs. Focused Commands</vt:lpstr>
      <vt:lpstr>Ribbon commands</vt:lpstr>
      <vt:lpstr>Ribbon Command Best Practices</vt:lpstr>
      <vt:lpstr>Sandbox Considerations</vt:lpstr>
      <vt:lpstr>Going Beyond Buttons</vt:lpstr>
      <vt:lpstr>Going Beyond Buttons</vt:lpstr>
      <vt:lpstr>Advanced ribbon customizations</vt:lpstr>
      <vt:lpstr>Menu Control Gotchas</vt:lpstr>
      <vt:lpstr>Working with a new control - cheatsheet</vt:lpstr>
      <vt:lpstr>Code you need to know</vt:lpstr>
      <vt:lpstr>Chris’ Tips &amp; Tricks</vt:lpstr>
      <vt:lpstr>Resources</vt:lpstr>
      <vt:lpstr>Summary</vt:lpstr>
      <vt:lpstr>Related Content</vt:lpstr>
      <vt:lpstr>PowerPoint Presentation</vt:lpstr>
      <vt:lpstr>PowerPoint Presentation</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on SharePoint ribbon</dc:title>
  <dc:subject>TechEd 2012</dc:subject>
  <dc:creator>Chris O'Brien</dc:creator>
  <cp:keywords>TechEd 2012</cp:keywords>
  <dc:description>Template: Jordan Cayabyab, Artitudes Design
Formatting:
Event Date: June 11-14, 2012
Event Location: Orlando, FL
Audience Type: IT Pros, Developers</dc:description>
  <cp:lastModifiedBy>Shows</cp:lastModifiedBy>
  <cp:revision>34</cp:revision>
  <cp:lastPrinted>2010-05-11T05:02:34Z</cp:lastPrinted>
  <dcterms:created xsi:type="dcterms:W3CDTF">2012-03-23T02:48:52Z</dcterms:created>
  <dcterms:modified xsi:type="dcterms:W3CDTF">2012-06-13T22:38:27Z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